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9" r:id="rId4"/>
    <p:sldId id="270" r:id="rId5"/>
    <p:sldId id="271" r:id="rId6"/>
    <p:sldId id="312" r:id="rId7"/>
    <p:sldId id="257" r:id="rId8"/>
    <p:sldId id="258" r:id="rId9"/>
    <p:sldId id="259" r:id="rId10"/>
    <p:sldId id="261" r:id="rId11"/>
    <p:sldId id="262" r:id="rId12"/>
    <p:sldId id="264" r:id="rId13"/>
    <p:sldId id="265" r:id="rId14"/>
    <p:sldId id="284" r:id="rId15"/>
    <p:sldId id="285" r:id="rId16"/>
    <p:sldId id="286" r:id="rId17"/>
    <p:sldId id="288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绪桢 江" initials="绪桢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744" y="-90"/>
      </p:cViewPr>
      <p:guideLst>
        <p:guide orient="horz" pos="219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F1DB-CA71-475A-9C1B-6B4C503B83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14E8-E079-4A2F-BFD4-6AF033B96E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F1DB-CA71-475A-9C1B-6B4C503B83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14E8-E079-4A2F-BFD4-6AF033B96E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F1DB-CA71-475A-9C1B-6B4C503B83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14E8-E079-4A2F-BFD4-6AF033B96E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F1DB-CA71-475A-9C1B-6B4C503B83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14E8-E079-4A2F-BFD4-6AF033B96E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F1DB-CA71-475A-9C1B-6B4C503B83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14E8-E079-4A2F-BFD4-6AF033B96E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F1DB-CA71-475A-9C1B-6B4C503B83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14E8-E079-4A2F-BFD4-6AF033B96E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F1DB-CA71-475A-9C1B-6B4C503B83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14E8-E079-4A2F-BFD4-6AF033B96E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F1DB-CA71-475A-9C1B-6B4C503B83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14E8-E079-4A2F-BFD4-6AF033B96E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F1DB-CA71-475A-9C1B-6B4C503B83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14E8-E079-4A2F-BFD4-6AF033B96E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F1DB-CA71-475A-9C1B-6B4C503B83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14E8-E079-4A2F-BFD4-6AF033B96E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F1DB-CA71-475A-9C1B-6B4C503B83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14E8-E079-4A2F-BFD4-6AF033B96E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DF1DB-CA71-475A-9C1B-6B4C503B83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514E8-E079-4A2F-BFD4-6AF033B96E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例题选讲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郭留阳</a:t>
            </a:r>
            <a:endParaRPr lang="en-US" altLang="zh-CN" dirty="0"/>
          </a:p>
          <a:p>
            <a:r>
              <a:rPr lang="en-US" altLang="zh-CN" dirty="0"/>
              <a:t>2019.8.19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/>
          <p:nvPr>
            <p:ph idx="1"/>
          </p:nvPr>
        </p:nvSpPr>
        <p:spPr>
          <a:xfrm>
            <a:off x="838200" y="452755"/>
            <a:ext cx="10515600" cy="5724525"/>
          </a:xfrm>
        </p:spPr>
        <p:txBody>
          <a:bodyPr/>
          <a:p>
            <a:r>
              <a:rPr lang="zh-CN" altLang="en-US"/>
              <a:t>但是这个题目是求一个节点与它的子树有多少个数是</a:t>
            </a:r>
            <a:endParaRPr lang="zh-CN" altLang="en-US"/>
          </a:p>
          <a:p>
            <a:r>
              <a:rPr lang="zh-CN" altLang="en-US"/>
              <a:t>互质的我们不能直接把所有的数都先做一个和。这样</a:t>
            </a:r>
            <a:endParaRPr lang="zh-CN" altLang="en-US"/>
          </a:p>
          <a:p>
            <a:r>
              <a:rPr lang="zh-CN" altLang="en-US"/>
              <a:t>子树之间会相互影响。</a:t>
            </a:r>
            <a:endParaRPr lang="zh-CN" altLang="en-US"/>
          </a:p>
          <a:p>
            <a:r>
              <a:rPr lang="zh-CN" altLang="en-US"/>
              <a:t>即集合不是实现确定的，而是一个一个数给出的。</a:t>
            </a:r>
            <a:endParaRPr lang="zh-CN" altLang="en-US"/>
          </a:p>
          <a:p>
            <a:r>
              <a:rPr lang="zh-CN" altLang="en-US"/>
              <a:t>我们可以这样：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对于集合里边每个数</a:t>
            </a:r>
            <a:r>
              <a:rPr lang="en-US" altLang="zh-CN"/>
              <a:t>k</a:t>
            </a:r>
            <a:r>
              <a:rPr lang="zh-CN" altLang="en-US"/>
              <a:t>，</a:t>
            </a:r>
            <a:r>
              <a:rPr lang="en-US" altLang="zh-CN"/>
              <a:t>k</a:t>
            </a:r>
            <a:r>
              <a:rPr lang="zh-CN" altLang="en-US"/>
              <a:t>只会对</a:t>
            </a:r>
            <a:r>
              <a:rPr lang="en-US" altLang="zh-CN"/>
              <a:t>k</a:t>
            </a:r>
            <a:r>
              <a:rPr lang="zh-CN" altLang="en-US"/>
              <a:t>的所有因子有贡献（这里的因子指的是质因子的组合产生的因子。比如</a:t>
            </a:r>
            <a:r>
              <a:rPr lang="en-US" altLang="zh-CN"/>
              <a:t>8</a:t>
            </a:r>
            <a:r>
              <a:rPr lang="zh-CN" altLang="en-US"/>
              <a:t>，我们质因子分解后只有一个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60</a:t>
            </a:r>
            <a:r>
              <a:rPr lang="zh-CN" altLang="en-US"/>
              <a:t>分解为：</a:t>
            </a:r>
            <a:r>
              <a:rPr lang="en-US" altLang="zh-CN"/>
              <a:t>2,3,5</a:t>
            </a:r>
            <a:r>
              <a:rPr lang="zh-CN" altLang="en-US"/>
              <a:t>（</a:t>
            </a:r>
            <a:r>
              <a:rPr lang="en-US" altLang="zh-CN"/>
              <a:t>2,3,5,6,10,15,30</a:t>
            </a:r>
            <a:r>
              <a:rPr lang="zh-CN" altLang="en-US"/>
              <a:t>）</a:t>
            </a:r>
            <a:r>
              <a:rPr lang="zh-CN" altLang="en-US"/>
              <a:t>）。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所以我们对所有的</a:t>
            </a:r>
            <a:r>
              <a:rPr lang="en-US" altLang="zh-CN"/>
              <a:t>k</a:t>
            </a:r>
            <a:r>
              <a:rPr lang="zh-CN" altLang="en-US"/>
              <a:t>质因数分解后枚举因子查询</a:t>
            </a:r>
            <a:r>
              <a:rPr lang="en-US" altLang="zh-CN"/>
              <a:t>num</a:t>
            </a:r>
            <a:r>
              <a:rPr lang="zh-CN" altLang="en-US"/>
              <a:t>中即可。</a:t>
            </a:r>
            <a:endParaRPr lang="zh-CN" altLang="en-US"/>
          </a:p>
          <a:p>
            <a:r>
              <a:rPr lang="zh-CN" altLang="en-US"/>
              <a:t>剩下和和原理一样。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1975" y="419100"/>
            <a:ext cx="10791825" cy="5757863"/>
          </a:xfrm>
        </p:spPr>
        <p:txBody>
          <a:bodyPr/>
          <a:lstStyle/>
          <a:p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2895" y="92075"/>
            <a:ext cx="4074795" cy="66732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3875" y="390525"/>
            <a:ext cx="10829925" cy="57864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回到本题，我们现在就可以在回溯的时候，把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值插入。这个时候该节点的子树中所有的值都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插入到集合里了，我们就能对当前节点统计答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案了。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但是我们发现我们不能给每一层都开一个</a:t>
            </a:r>
            <a:r>
              <a:rPr lang="en-US" altLang="zh-CN" dirty="0"/>
              <a:t>num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数组去纪录每个因子的次数。这样空间显然不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太允许。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/>
          <p:nvPr>
            <p:ph idx="1"/>
          </p:nvPr>
        </p:nvSpPr>
        <p:spPr>
          <a:xfrm>
            <a:off x="838200" y="141605"/>
            <a:ext cx="10515600" cy="6035675"/>
          </a:xfrm>
        </p:spPr>
        <p:txBody>
          <a:bodyPr>
            <a:normAutofit lnSpcReduction="10000"/>
          </a:bodyPr>
          <a:p>
            <a:r>
              <a:rPr lang="zh-CN" altLang="en-US"/>
              <a:t>如图所以我们在回溯的时候先统计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与它的子树有多少个数互质，然后</a:t>
            </a:r>
            <a:endParaRPr lang="zh-CN" altLang="en-US"/>
          </a:p>
          <a:p>
            <a:r>
              <a:rPr lang="zh-CN" altLang="en-US"/>
              <a:t>把</a:t>
            </a:r>
            <a:r>
              <a:rPr lang="en-US" altLang="zh-CN"/>
              <a:t>a[3]</a:t>
            </a:r>
            <a:r>
              <a:rPr lang="zh-CN" altLang="en-US"/>
              <a:t>插入。然后去统计</a:t>
            </a:r>
            <a:r>
              <a:rPr lang="en-US" altLang="zh-CN"/>
              <a:t>4</a:t>
            </a:r>
            <a:r>
              <a:rPr lang="zh-CN" altLang="en-US"/>
              <a:t>的时候</a:t>
            </a:r>
            <a:r>
              <a:rPr lang="en-US" altLang="zh-CN"/>
              <a:t>a[3]</a:t>
            </a:r>
            <a:endParaRPr lang="en-US" altLang="zh-CN"/>
          </a:p>
          <a:p>
            <a:r>
              <a:rPr lang="zh-CN" altLang="en-US"/>
              <a:t>会对它造成影响。</a:t>
            </a:r>
            <a:endParaRPr lang="zh-CN" altLang="en-US"/>
          </a:p>
          <a:p>
            <a:r>
              <a:rPr lang="zh-CN" altLang="en-US"/>
              <a:t>解决办法：由于这个问题满足前缀性质</a:t>
            </a:r>
            <a:endParaRPr lang="zh-CN" altLang="en-US"/>
          </a:p>
          <a:p>
            <a:r>
              <a:rPr lang="zh-CN" altLang="en-US"/>
              <a:t>我们可以利用两次相减的到本次的答案。</a:t>
            </a:r>
            <a:endParaRPr lang="zh-CN" altLang="en-US"/>
          </a:p>
          <a:p>
            <a:r>
              <a:rPr lang="zh-CN" altLang="en-US"/>
              <a:t>所以我们在进入该子树之前，记录该节</a:t>
            </a:r>
            <a:endParaRPr lang="zh-CN" altLang="en-US"/>
          </a:p>
          <a:p>
            <a:r>
              <a:rPr lang="zh-CN" altLang="en-US"/>
              <a:t>点</a:t>
            </a:r>
            <a:r>
              <a:rPr lang="en-US" altLang="zh-CN"/>
              <a:t>a[x]</a:t>
            </a:r>
            <a:r>
              <a:rPr lang="zh-CN" altLang="en-US"/>
              <a:t>与当前集合里边有多少个数互质，</a:t>
            </a:r>
            <a:endParaRPr lang="zh-CN" altLang="en-US"/>
          </a:p>
          <a:p>
            <a:r>
              <a:rPr lang="zh-CN" altLang="en-US"/>
              <a:t>在子树里边的值都已插入的时候再次统计</a:t>
            </a:r>
            <a:endParaRPr lang="zh-CN" altLang="en-US"/>
          </a:p>
          <a:p>
            <a:r>
              <a:rPr lang="zh-CN" altLang="en-US"/>
              <a:t>做一下减法就可以了。</a:t>
            </a:r>
            <a:endParaRPr lang="zh-CN" altLang="en-US"/>
          </a:p>
          <a:p>
            <a:r>
              <a:rPr lang="zh-CN" altLang="en-US"/>
              <a:t>坑点：如果</a:t>
            </a:r>
            <a:r>
              <a:rPr lang="en-US" altLang="zh-CN"/>
              <a:t>a[u]=1</a:t>
            </a:r>
            <a:r>
              <a:rPr lang="zh-CN" altLang="en-US"/>
              <a:t>，则答案需要</a:t>
            </a:r>
            <a:r>
              <a:rPr lang="en-US" altLang="zh-CN"/>
              <a:t>+1</a:t>
            </a:r>
            <a:r>
              <a:rPr lang="zh-CN" altLang="en-US"/>
              <a:t>，因为它与</a:t>
            </a:r>
            <a:endParaRPr lang="zh-CN" altLang="en-US"/>
          </a:p>
          <a:p>
            <a:r>
              <a:rPr lang="zh-CN" altLang="en-US"/>
              <a:t>自己也互质。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7545" y="394335"/>
            <a:ext cx="3190875" cy="26765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/>
          <p:nvPr>
            <p:ph idx="1"/>
          </p:nvPr>
        </p:nvSpPr>
        <p:spPr>
          <a:xfrm>
            <a:off x="838200" y="43180"/>
            <a:ext cx="10515600" cy="6134100"/>
          </a:xfrm>
        </p:spPr>
        <p:txBody>
          <a:bodyPr/>
          <a:p>
            <a:r>
              <a:rPr lang="zh-CN" altLang="en-US"/>
              <a:t>2013 ACM/ICPC Asia Regional Hangzhou Online</a:t>
            </a:r>
            <a:endParaRPr lang="zh-CN" altLang="en-US"/>
          </a:p>
          <a:p>
            <a:r>
              <a:rPr lang="zh-CN" altLang="en-US"/>
              <a:t>Pinball Game 3D</a:t>
            </a:r>
            <a:endParaRPr lang="zh-CN" altLang="en-US"/>
          </a:p>
          <a:p>
            <a:r>
              <a:rPr lang="zh-CN" altLang="en-US"/>
              <a:t>题目大意：给出了</a:t>
            </a:r>
            <a:r>
              <a:rPr lang="en-US" altLang="zh-CN"/>
              <a:t>n</a:t>
            </a:r>
            <a:r>
              <a:rPr lang="zh-CN" altLang="en-US"/>
              <a:t>个点（</a:t>
            </a:r>
            <a:r>
              <a:rPr lang="en-US" altLang="zh-CN"/>
              <a:t>x,y,z</a:t>
            </a:r>
            <a:r>
              <a:rPr lang="zh-CN" altLang="en-US"/>
              <a:t>），</a:t>
            </a:r>
            <a:r>
              <a:rPr lang="en-US" altLang="zh-CN"/>
              <a:t>n</a:t>
            </a:r>
            <a:r>
              <a:rPr lang="zh-CN" altLang="en-US"/>
              <a:t>个点之间没有顺序要求。</a:t>
            </a:r>
            <a:r>
              <a:rPr lang="zh-CN" altLang="en-US"/>
              <a:t>求用这些点组成的</a:t>
            </a:r>
            <a:r>
              <a:rPr lang="zh-CN" altLang="en-US">
                <a:sym typeface="+mn-ea"/>
              </a:rPr>
              <a:t>最长</a:t>
            </a:r>
            <a:r>
              <a:rPr lang="zh-CN" altLang="en-US"/>
              <a:t>三维递增序列是多长，并且求组成最长的方案数。</a:t>
            </a:r>
            <a:endParaRPr lang="zh-CN" altLang="en-US"/>
          </a:p>
          <a:p>
            <a:r>
              <a:rPr lang="zh-CN" altLang="en-US"/>
              <a:t>递增指的是后一个点的</a:t>
            </a:r>
            <a:r>
              <a:rPr lang="en-US" altLang="zh-CN"/>
              <a:t>(x,y,z)</a:t>
            </a:r>
            <a:r>
              <a:rPr lang="zh-CN" altLang="en-US"/>
              <a:t>都大于等于前一个点的（</a:t>
            </a:r>
            <a:r>
              <a:rPr lang="en-US" altLang="zh-CN"/>
              <a:t>x,y,z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zh-CN" altLang="en-US"/>
              <a:t>暴力</a:t>
            </a:r>
            <a:r>
              <a:rPr lang="en-US" altLang="zh-CN"/>
              <a:t>n^2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首先考虑二维的要怎么做。</a:t>
            </a:r>
            <a:endParaRPr lang="zh-CN" altLang="en-US"/>
          </a:p>
          <a:p>
            <a:r>
              <a:rPr lang="zh-CN" altLang="en-US"/>
              <a:t>可以先对</a:t>
            </a:r>
            <a:r>
              <a:rPr lang="en-US" altLang="zh-CN"/>
              <a:t>x</a:t>
            </a:r>
            <a:r>
              <a:rPr lang="zh-CN" altLang="en-US"/>
              <a:t>排序，就可以忽略</a:t>
            </a:r>
            <a:r>
              <a:rPr lang="en-US" altLang="zh-CN"/>
              <a:t>x</a:t>
            </a:r>
            <a:r>
              <a:rPr lang="zh-CN" altLang="en-US"/>
              <a:t>的影响。</a:t>
            </a:r>
            <a:endParaRPr lang="zh-CN" altLang="en-US"/>
          </a:p>
          <a:p>
            <a:r>
              <a:rPr lang="zh-CN" altLang="en-US"/>
              <a:t>然后就转化为了一维的最长递增子序列。</a:t>
            </a:r>
            <a:endParaRPr lang="zh-CN" altLang="en-US"/>
          </a:p>
          <a:p>
            <a:r>
              <a:rPr lang="zh-CN" altLang="en-US"/>
              <a:t>由此可见排序是一种降维的方法。</a:t>
            </a:r>
            <a:endParaRPr lang="zh-CN" altLang="en-US"/>
          </a:p>
          <a:p>
            <a:r>
              <a:rPr lang="zh-CN" altLang="en-US"/>
              <a:t>同样可以降低维度的方法还有</a:t>
            </a:r>
            <a:r>
              <a:rPr lang="en-US" altLang="zh-CN"/>
              <a:t>cdq</a:t>
            </a:r>
            <a:r>
              <a:rPr lang="zh-CN" altLang="en-US"/>
              <a:t>分治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095" y="545432"/>
            <a:ext cx="10962773" cy="587141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三维的怎么解决。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我们可以对第一维排序，即对</a:t>
            </a:r>
            <a:r>
              <a:rPr lang="en-US" altLang="zh-CN" dirty="0"/>
              <a:t>x</a:t>
            </a:r>
            <a:r>
              <a:rPr lang="zh-CN" altLang="en-US" dirty="0"/>
              <a:t>排序。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然后进行</a:t>
            </a:r>
            <a:r>
              <a:rPr lang="en-US" altLang="zh-CN" dirty="0"/>
              <a:t>cdq</a:t>
            </a:r>
            <a:r>
              <a:rPr lang="zh-CN" altLang="en-US" dirty="0"/>
              <a:t>分治即可。</a:t>
            </a:r>
            <a:endParaRPr lang="zh-CN" altLang="en-US" dirty="0"/>
          </a:p>
          <a:p>
            <a:pPr marL="0" indent="0">
              <a:buNone/>
            </a:pPr>
            <a:r>
              <a:rPr lang="zh-CN" dirty="0"/>
              <a:t>前置技能：</a:t>
            </a:r>
            <a:r>
              <a:rPr lang="en-US" altLang="zh-CN" dirty="0"/>
              <a:t>cdq</a:t>
            </a:r>
            <a:r>
              <a:rPr lang="zh-CN" altLang="en-US" dirty="0"/>
              <a:t>分治 树状数组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cdq</a:t>
            </a:r>
            <a:r>
              <a:rPr lang="zh-CN" altLang="en-US" dirty="0"/>
              <a:t>分治：用来解决偏序问题和优化</a:t>
            </a:r>
            <a:r>
              <a:rPr lang="en-US" altLang="zh-CN" dirty="0"/>
              <a:t>dp</a:t>
            </a:r>
            <a:r>
              <a:rPr lang="zh-CN" altLang="en-US" dirty="0"/>
              <a:t>等。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引入：给</a:t>
            </a:r>
            <a:r>
              <a:rPr lang="en-US" altLang="zh-CN" dirty="0"/>
              <a:t>n</a:t>
            </a:r>
            <a:r>
              <a:rPr lang="zh-CN" altLang="en-US" dirty="0"/>
              <a:t>个点（</a:t>
            </a:r>
            <a:r>
              <a:rPr lang="en-US" altLang="zh-CN" dirty="0"/>
              <a:t>x,y</a:t>
            </a:r>
            <a:r>
              <a:rPr lang="zh-CN" altLang="en-US" dirty="0"/>
              <a:t>）求对于每一个点它左下角的点有多少个。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解法：对于</a:t>
            </a:r>
            <a:r>
              <a:rPr lang="en-US" altLang="zh-CN" dirty="0"/>
              <a:t>x</a:t>
            </a:r>
            <a:r>
              <a:rPr lang="zh-CN" altLang="en-US" dirty="0"/>
              <a:t>排序，然后就只用考虑</a:t>
            </a:r>
            <a:r>
              <a:rPr lang="en-US" altLang="zh-CN" dirty="0"/>
              <a:t>y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可见数据结构也能降维。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既然</a:t>
            </a:r>
            <a:r>
              <a:rPr lang="en-US" altLang="zh-CN" dirty="0"/>
              <a:t>cdq</a:t>
            </a:r>
            <a:r>
              <a:rPr lang="zh-CN" altLang="en-US" dirty="0"/>
              <a:t>分治能降低维度，那么是不是只用</a:t>
            </a:r>
            <a:r>
              <a:rPr lang="en-US" altLang="zh-CN" dirty="0"/>
              <a:t>cdq</a:t>
            </a:r>
            <a:r>
              <a:rPr lang="zh-CN" altLang="en-US" dirty="0"/>
              <a:t>也可以做。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780" y="325755"/>
            <a:ext cx="10631805" cy="587883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dirty="0"/>
              <a:t>cdq</a:t>
            </a:r>
            <a:r>
              <a:rPr lang="zh-CN" altLang="en-US" dirty="0"/>
              <a:t>的一般形式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cdq</a:t>
            </a:r>
            <a:r>
              <a:rPr lang="zh-CN" altLang="en-US" dirty="0"/>
              <a:t>主要是先分别处理左右区间内部的贡献，然后再处理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左区间对右区间的影响。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为什么这样是对的。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比如求逆序对 </a:t>
            </a:r>
            <a:r>
              <a:rPr lang="en-US" altLang="zh-CN" dirty="0"/>
              <a:t>1 3 2 5 6 7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我们要求每个数小于它的数有多少个。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可以这样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分成两部分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1 3 2   5 6 7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逆序对只能来自三部分，左区间内部的，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右区间内部的，和左区间对右区间的影响。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这个时候</a:t>
            </a:r>
            <a:r>
              <a:rPr lang="en-US" altLang="zh-CN" dirty="0"/>
              <a:t>cdq</a:t>
            </a:r>
            <a:r>
              <a:rPr lang="zh-CN" altLang="en-US" dirty="0"/>
              <a:t>分治和归并排序很像。。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2370" y="1767840"/>
            <a:ext cx="2219325" cy="27241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225"/>
            <a:ext cx="10515600" cy="6028055"/>
          </a:xfrm>
        </p:spPr>
        <p:txBody>
          <a:bodyPr>
            <a:normAutofit lnSpcReduction="10000"/>
          </a:bodyPr>
          <a:p>
            <a:r>
              <a:rPr lang="zh-CN" altLang="en-US"/>
              <a:t>例子：        </a:t>
            </a:r>
            <a:endParaRPr lang="zh-CN" altLang="en-US"/>
          </a:p>
          <a:p>
            <a:r>
              <a:rPr lang="zh-CN" altLang="en-US"/>
              <a:t>对于每个</a:t>
            </a:r>
            <a:endParaRPr lang="zh-CN" altLang="en-US"/>
          </a:p>
          <a:p>
            <a:r>
              <a:rPr lang="zh-CN" altLang="en-US"/>
              <a:t>点（</a:t>
            </a:r>
            <a:r>
              <a:rPr lang="en-US" altLang="zh-CN"/>
              <a:t>x,y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我们不断</a:t>
            </a:r>
            <a:endParaRPr lang="zh-CN" altLang="en-US"/>
          </a:p>
          <a:p>
            <a:r>
              <a:rPr lang="zh-CN" altLang="en-US"/>
              <a:t>划分区间</a:t>
            </a:r>
            <a:endParaRPr lang="zh-CN" altLang="en-US"/>
          </a:p>
          <a:p>
            <a:r>
              <a:rPr lang="zh-CN" altLang="en-US"/>
              <a:t>统计出区间</a:t>
            </a:r>
            <a:endParaRPr lang="zh-CN" altLang="en-US"/>
          </a:p>
          <a:p>
            <a:r>
              <a:rPr lang="zh-CN" altLang="en-US"/>
              <a:t>内部的答案</a:t>
            </a:r>
            <a:endParaRPr lang="zh-CN" altLang="en-US"/>
          </a:p>
          <a:p>
            <a:r>
              <a:rPr lang="zh-CN" altLang="en-US"/>
              <a:t>然后处理</a:t>
            </a:r>
            <a:endParaRPr lang="zh-CN" altLang="en-US"/>
          </a:p>
          <a:p>
            <a:r>
              <a:rPr lang="zh-CN" altLang="en-US"/>
              <a:t>左区间对右</a:t>
            </a:r>
            <a:endParaRPr lang="zh-CN" altLang="en-US"/>
          </a:p>
          <a:p>
            <a:r>
              <a:rPr lang="zh-CN" altLang="en-US"/>
              <a:t>区间的影响。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cdq1</a:t>
            </a:r>
            <a:r>
              <a:rPr lang="zh-CN" altLang="en-US"/>
              <a:t>可以换成对</a:t>
            </a:r>
            <a:r>
              <a:rPr lang="en-US" altLang="zh-CN"/>
              <a:t>x</a:t>
            </a:r>
            <a:r>
              <a:rPr lang="zh-CN" altLang="en-US"/>
              <a:t>排序。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0695" y="149225"/>
            <a:ext cx="4050665" cy="6359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170" y="149225"/>
            <a:ext cx="4962525" cy="4943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020"/>
            <a:ext cx="10515600" cy="6017260"/>
          </a:xfrm>
        </p:spPr>
        <p:txBody>
          <a:bodyPr/>
          <a:p>
            <a:r>
              <a:rPr lang="zh-CN" altLang="en-US"/>
              <a:t>看上边的代码：</a:t>
            </a:r>
            <a:endParaRPr lang="zh-CN" altLang="en-US"/>
          </a:p>
          <a:p>
            <a:r>
              <a:rPr lang="en-US" altLang="zh-CN"/>
              <a:t>cdq1</a:t>
            </a:r>
            <a:r>
              <a:rPr lang="zh-CN" altLang="en-US"/>
              <a:t>其实就是对</a:t>
            </a:r>
            <a:r>
              <a:rPr lang="en-US" altLang="zh-CN"/>
              <a:t>x</a:t>
            </a:r>
            <a:r>
              <a:rPr lang="zh-CN" altLang="en-US"/>
              <a:t>排序的过程，并且我们记录了当前的坐标点</a:t>
            </a:r>
            <a:endParaRPr lang="zh-CN" altLang="en-US"/>
          </a:p>
          <a:p>
            <a:r>
              <a:rPr lang="zh-CN" altLang="en-US"/>
              <a:t>是来自左区间还是右区间，因为同一个同一个区间的影响我们</a:t>
            </a:r>
            <a:endParaRPr lang="zh-CN" altLang="en-US"/>
          </a:p>
          <a:p>
            <a:r>
              <a:rPr lang="zh-CN" altLang="en-US"/>
              <a:t>已经在</a:t>
            </a:r>
            <a:r>
              <a:rPr lang="en-US" altLang="zh-CN"/>
              <a:t>cdq1</a:t>
            </a:r>
            <a:r>
              <a:rPr lang="zh-CN" altLang="en-US"/>
              <a:t>（</a:t>
            </a:r>
            <a:r>
              <a:rPr lang="en-US" altLang="zh-CN"/>
              <a:t>l,m</a:t>
            </a:r>
            <a:r>
              <a:rPr lang="zh-CN" altLang="en-US"/>
              <a:t>）和</a:t>
            </a:r>
            <a:r>
              <a:rPr lang="en-US" altLang="zh-CN"/>
              <a:t>cdq1(m+1,r)</a:t>
            </a:r>
            <a:r>
              <a:rPr lang="zh-CN" altLang="en-US"/>
              <a:t>的时候计算过了。</a:t>
            </a:r>
            <a:endParaRPr lang="zh-CN" altLang="en-US"/>
          </a:p>
          <a:p>
            <a:r>
              <a:rPr lang="zh-CN" altLang="en-US"/>
              <a:t>所以只需要统计对于右区间的每个点在左区间有</a:t>
            </a:r>
            <a:endParaRPr lang="zh-CN" altLang="en-US"/>
          </a:p>
          <a:p>
            <a:r>
              <a:rPr lang="zh-CN" altLang="en-US"/>
              <a:t>多少个点在他们的左下角。</a:t>
            </a:r>
            <a:endParaRPr lang="zh-CN" altLang="en-US"/>
          </a:p>
          <a:p>
            <a:r>
              <a:rPr lang="zh-CN" altLang="en-US"/>
              <a:t>同时在</a:t>
            </a:r>
            <a:r>
              <a:rPr lang="en-US" altLang="zh-CN"/>
              <a:t>cdq2</a:t>
            </a:r>
            <a:r>
              <a:rPr lang="zh-CN" altLang="en-US"/>
              <a:t>的时候我们</a:t>
            </a:r>
            <a:r>
              <a:rPr lang="en-US" altLang="zh-CN"/>
              <a:t>x</a:t>
            </a:r>
            <a:r>
              <a:rPr lang="zh-CN" altLang="en-US"/>
              <a:t>已经有序。</a:t>
            </a:r>
            <a:endParaRPr lang="zh-CN" altLang="en-US"/>
          </a:p>
          <a:p>
            <a:r>
              <a:rPr lang="zh-CN" altLang="en-US"/>
              <a:t>我们只需要考虑</a:t>
            </a:r>
            <a:r>
              <a:rPr lang="en-US" altLang="zh-CN"/>
              <a:t>y</a:t>
            </a:r>
            <a:r>
              <a:rPr lang="zh-CN" altLang="en-US"/>
              <a:t>，并且在统计</a:t>
            </a:r>
            <a:r>
              <a:rPr lang="en-US" altLang="zh-CN"/>
              <a:t>y</a:t>
            </a:r>
            <a:r>
              <a:rPr lang="zh-CN" altLang="en-US"/>
              <a:t>的时候</a:t>
            </a:r>
            <a:endParaRPr lang="zh-CN" altLang="en-US"/>
          </a:p>
          <a:p>
            <a:r>
              <a:rPr lang="zh-CN" altLang="en-US"/>
              <a:t>对</a:t>
            </a:r>
            <a:r>
              <a:rPr lang="en-US" altLang="zh-CN"/>
              <a:t>y</a:t>
            </a:r>
            <a:r>
              <a:rPr lang="zh-CN" altLang="en-US"/>
              <a:t>归并，保证对于（</a:t>
            </a:r>
            <a:r>
              <a:rPr lang="en-US" altLang="zh-CN"/>
              <a:t>m+1</a:t>
            </a:r>
            <a:r>
              <a:rPr lang="zh-CN" altLang="en-US"/>
              <a:t>，</a:t>
            </a:r>
            <a:r>
              <a:rPr lang="en-US" altLang="zh-CN"/>
              <a:t>r</a:t>
            </a:r>
            <a:r>
              <a:rPr lang="zh-CN" altLang="en-US"/>
              <a:t>）的每个点插入之前</a:t>
            </a:r>
            <a:r>
              <a:rPr lang="en-US" altLang="zh-CN"/>
              <a:t>y</a:t>
            </a:r>
            <a:r>
              <a:rPr lang="zh-CN" altLang="en-US"/>
              <a:t>小于它</a:t>
            </a:r>
            <a:endParaRPr lang="zh-CN" altLang="en-US"/>
          </a:p>
          <a:p>
            <a:r>
              <a:rPr lang="zh-CN" altLang="en-US"/>
              <a:t>的点都已经统计过了（不用考虑</a:t>
            </a:r>
            <a:r>
              <a:rPr lang="en-US" altLang="zh-CN"/>
              <a:t>x</a:t>
            </a:r>
            <a:r>
              <a:rPr lang="zh-CN" altLang="en-US"/>
              <a:t>）。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445"/>
            <a:ext cx="10515600" cy="6045835"/>
          </a:xfrm>
        </p:spPr>
        <p:txBody>
          <a:bodyPr/>
          <a:p>
            <a:r>
              <a:rPr lang="zh-CN" altLang="en-US"/>
              <a:t>然后回到本题：</a:t>
            </a:r>
            <a:endParaRPr lang="zh-CN" altLang="en-US"/>
          </a:p>
          <a:p>
            <a:r>
              <a:rPr lang="zh-CN" altLang="en-US"/>
              <a:t>设</a:t>
            </a:r>
            <a:r>
              <a:rPr lang="en-US" altLang="zh-CN"/>
              <a:t>pair dp[N] </a:t>
            </a:r>
            <a:r>
              <a:rPr lang="zh-CN" altLang="en-US"/>
              <a:t>用于记录当前点为结尾的最长递增序列长度</a:t>
            </a:r>
            <a:r>
              <a:rPr lang="zh-CN" altLang="en-US">
                <a:sym typeface="+mn-ea"/>
              </a:rPr>
              <a:t>和方案数。</a:t>
            </a:r>
            <a:r>
              <a:rPr lang="zh-CN" altLang="en-US"/>
              <a:t>初始化为（</a:t>
            </a:r>
            <a:r>
              <a:rPr lang="en-US" altLang="zh-CN"/>
              <a:t>1,1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en-US" altLang="zh-CN"/>
              <a:t>n^2</a:t>
            </a:r>
            <a:r>
              <a:rPr lang="zh-CN" altLang="en-US"/>
              <a:t>的</a:t>
            </a:r>
            <a:r>
              <a:rPr lang="en-US" altLang="zh-CN"/>
              <a:t>dp</a:t>
            </a:r>
            <a:endParaRPr lang="en-US" altLang="zh-CN"/>
          </a:p>
          <a:p>
            <a:r>
              <a:rPr lang="zh-CN" altLang="en-US"/>
              <a:t>下边说的小于等于都是</a:t>
            </a:r>
            <a:r>
              <a:rPr lang="en-US" altLang="zh-CN"/>
              <a:t>x,y,z</a:t>
            </a:r>
            <a:r>
              <a:rPr lang="zh-CN" altLang="en-US"/>
              <a:t>均小于等于</a:t>
            </a:r>
            <a:endParaRPr lang="zh-CN" altLang="en-US"/>
          </a:p>
          <a:p>
            <a:r>
              <a:rPr lang="zh-CN" altLang="en-US"/>
              <a:t>如果前一个点小于等于当前点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若</a:t>
            </a:r>
            <a:r>
              <a:rPr lang="en-US" altLang="zh-CN"/>
              <a:t>dp[i-1].fir+1==dp[i].fir</a:t>
            </a:r>
            <a:r>
              <a:rPr lang="zh-CN" altLang="en-US"/>
              <a:t>则方案数加上之前的方案数</a:t>
            </a:r>
            <a:endParaRPr lang="zh-CN" altLang="en-US"/>
          </a:p>
          <a:p>
            <a:r>
              <a:rPr lang="en-US" altLang="zh-CN"/>
              <a:t>2.dp[i-1].fir&gt;dp[i].fir </a:t>
            </a:r>
            <a:r>
              <a:rPr lang="zh-CN" altLang="en-US"/>
              <a:t>则</a:t>
            </a:r>
            <a:r>
              <a:rPr lang="en-US" altLang="zh-CN"/>
              <a:t>dp[i]=dp[i-1]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优化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2016年中国大学生程序设计竞赛（杭州）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题意：给出n个炸弹的坐标和每个炸弹的爆炸半径以及点燃这个炸弹的花费，求如何花费最少引爆所有的炸弹。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9865"/>
            <a:ext cx="10515600" cy="5987415"/>
          </a:xfrm>
        </p:spPr>
        <p:txBody>
          <a:bodyPr>
            <a:normAutofit lnSpcReduction="10000"/>
          </a:bodyPr>
          <a:p>
            <a:r>
              <a:rPr lang="zh-CN" altLang="en-US"/>
              <a:t>优化：</a:t>
            </a:r>
            <a:endParaRPr lang="zh-CN" altLang="en-US"/>
          </a:p>
          <a:p>
            <a:r>
              <a:rPr lang="zh-CN" altLang="en-US"/>
              <a:t>上边那个</a:t>
            </a:r>
            <a:r>
              <a:rPr lang="en-US" altLang="zh-CN"/>
              <a:t>dp</a:t>
            </a:r>
            <a:r>
              <a:rPr lang="zh-CN" altLang="en-US"/>
              <a:t>对于每一个点，我们都把所有的点扫了一遍。</a:t>
            </a:r>
            <a:endParaRPr lang="zh-CN" altLang="en-US"/>
          </a:p>
          <a:p>
            <a:r>
              <a:rPr lang="zh-CN" altLang="en-US"/>
              <a:t>如果能减少遍历的点就好了。</a:t>
            </a:r>
            <a:endParaRPr lang="zh-CN" altLang="en-US"/>
          </a:p>
          <a:p>
            <a:r>
              <a:rPr lang="zh-CN" altLang="en-US"/>
              <a:t>这时候我们用的就是</a:t>
            </a:r>
            <a:r>
              <a:rPr lang="en-US" altLang="zh-CN"/>
              <a:t>cdq</a:t>
            </a:r>
            <a:r>
              <a:rPr lang="zh-CN" altLang="en-US"/>
              <a:t>的第二种形式。</a:t>
            </a:r>
            <a:endParaRPr lang="zh-CN" altLang="en-US"/>
          </a:p>
          <a:p>
            <a:r>
              <a:rPr lang="zh-CN" altLang="en-US"/>
              <a:t>我们先求得（</a:t>
            </a:r>
            <a:r>
              <a:rPr lang="en-US" altLang="zh-CN"/>
              <a:t>l,m</a:t>
            </a:r>
            <a:r>
              <a:rPr lang="zh-CN" altLang="en-US"/>
              <a:t>）的</a:t>
            </a:r>
            <a:r>
              <a:rPr lang="en-US" altLang="zh-CN"/>
              <a:t>dp</a:t>
            </a:r>
            <a:r>
              <a:rPr lang="zh-CN" altLang="en-US"/>
              <a:t>值，然后去更新（</a:t>
            </a:r>
            <a:r>
              <a:rPr lang="en-US" altLang="zh-CN"/>
              <a:t>m+1,r</a:t>
            </a:r>
            <a:r>
              <a:rPr lang="zh-CN" altLang="en-US"/>
              <a:t>）的值。</a:t>
            </a:r>
            <a:endParaRPr lang="zh-CN" altLang="en-US"/>
          </a:p>
          <a:p>
            <a:r>
              <a:rPr lang="zh-CN" altLang="en-US"/>
              <a:t>这样对于每一个点（</a:t>
            </a:r>
            <a:r>
              <a:rPr lang="en-US" altLang="zh-CN"/>
              <a:t>x,y,z</a:t>
            </a:r>
            <a:r>
              <a:rPr lang="zh-CN" altLang="en-US"/>
              <a:t>）都会被所有小于它的点更新到。</a:t>
            </a:r>
            <a:endParaRPr lang="zh-CN" altLang="en-US"/>
          </a:p>
          <a:p>
            <a:r>
              <a:rPr lang="zh-CN" altLang="en-US"/>
              <a:t>解决方法：</a:t>
            </a:r>
            <a:endParaRPr lang="zh-CN" altLang="en-US"/>
          </a:p>
          <a:p>
            <a:r>
              <a:rPr lang="zh-CN" altLang="en-US"/>
              <a:t>对</a:t>
            </a:r>
            <a:r>
              <a:rPr lang="en-US" altLang="zh-CN"/>
              <a:t>x</a:t>
            </a:r>
            <a:r>
              <a:rPr lang="zh-CN" altLang="en-US"/>
              <a:t>排序</a:t>
            </a:r>
            <a:endParaRPr lang="zh-CN" altLang="en-US"/>
          </a:p>
          <a:p>
            <a:r>
              <a:rPr lang="en-US" altLang="zh-CN"/>
              <a:t>cdq</a:t>
            </a:r>
            <a:r>
              <a:rPr lang="zh-CN" altLang="en-US"/>
              <a:t>（</a:t>
            </a:r>
            <a:r>
              <a:rPr lang="en-US" altLang="zh-CN"/>
              <a:t>l,m</a:t>
            </a:r>
            <a:r>
              <a:rPr lang="zh-CN" altLang="en-US"/>
              <a:t>）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左区间向右区间转移</a:t>
            </a:r>
            <a:endParaRPr lang="en-US" altLang="zh-CN"/>
          </a:p>
          <a:p>
            <a:r>
              <a:rPr lang="en-US" altLang="zh-CN"/>
              <a:t>cdq(m+1,r).</a:t>
            </a:r>
            <a:endParaRPr lang="en-US" altLang="zh-CN"/>
          </a:p>
          <a:p>
            <a:r>
              <a:rPr lang="zh-CN" altLang="en-US"/>
              <a:t>时间复杂度</a:t>
            </a:r>
            <a:r>
              <a:rPr lang="en-US" altLang="zh-CN"/>
              <a:t>nlognlogn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2550"/>
            <a:ext cx="10515600" cy="6094730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Codeforce E - Lomsat gelral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题目大意：给出一颗有根树，每一个节点有一个颜色，要求统计任意一个子树中出现颜色最多的颜色之和。</a:t>
            </a:r>
            <a:endParaRPr lang="zh-CN" altLang="en-US"/>
          </a:p>
          <a:p>
            <a:r>
              <a:rPr lang="zh-CN" altLang="en-US"/>
              <a:t>对于静态的，对于子树的查询，可以考虑树上启发式合并。</a:t>
            </a:r>
            <a:endParaRPr lang="zh-CN" altLang="en-US"/>
          </a:p>
          <a:p>
            <a:r>
              <a:rPr lang="zh-CN" altLang="en-US"/>
              <a:t>解法</a:t>
            </a:r>
            <a:r>
              <a:rPr lang="en-US" altLang="zh-CN"/>
              <a:t>1</a:t>
            </a:r>
            <a:r>
              <a:rPr lang="zh-CN" altLang="en-US"/>
              <a:t>：按照</a:t>
            </a:r>
            <a:r>
              <a:rPr lang="en-US" altLang="zh-CN"/>
              <a:t>dfs</a:t>
            </a:r>
            <a:r>
              <a:rPr lang="zh-CN" altLang="en-US"/>
              <a:t>序展开成一维的，就可以用莫队了。</a:t>
            </a:r>
            <a:endParaRPr lang="zh-CN" altLang="en-US"/>
          </a:p>
          <a:p>
            <a:r>
              <a:rPr lang="zh-CN" altLang="en-US"/>
              <a:t>解法</a:t>
            </a:r>
            <a:r>
              <a:rPr lang="en-US" altLang="zh-CN"/>
              <a:t>2</a:t>
            </a:r>
            <a:r>
              <a:rPr lang="zh-CN" altLang="en-US"/>
              <a:t>：就是当前的解法。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9705"/>
            <a:ext cx="10515600" cy="5997575"/>
          </a:xfrm>
        </p:spPr>
        <p:txBody>
          <a:bodyPr/>
          <a:p>
            <a:pPr marL="0" indent="0">
              <a:buNone/>
            </a:pPr>
            <a:r>
              <a:rPr lang="zh-CN" altLang="en-US"/>
              <a:t>暴力：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对于上述算法，我们每次统计完一颗子树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都暴力的把所有的再清除。复杂度为</a:t>
            </a:r>
            <a:r>
              <a:rPr lang="en-US" altLang="zh-CN"/>
              <a:t>n^2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6695" y="111760"/>
            <a:ext cx="417195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/>
          <p:nvPr>
            <p:ph idx="1"/>
          </p:nvPr>
        </p:nvSpPr>
        <p:spPr>
          <a:xfrm>
            <a:off x="838200" y="73660"/>
            <a:ext cx="10515600" cy="6103620"/>
          </a:xfrm>
        </p:spPr>
        <p:txBody>
          <a:bodyPr>
            <a:normAutofit lnSpcReduction="10000"/>
          </a:bodyPr>
          <a:p>
            <a:r>
              <a:rPr lang="zh-CN" altLang="en-US"/>
              <a:t>把每个节点</a:t>
            </a:r>
            <a:r>
              <a:rPr lang="en-US" altLang="zh-CN"/>
              <a:t>size</a:t>
            </a:r>
            <a:r>
              <a:rPr lang="zh-CN" altLang="en-US"/>
              <a:t>最大的儿子标出来。</a:t>
            </a:r>
            <a:endParaRPr lang="zh-CN" altLang="en-US"/>
          </a:p>
          <a:p>
            <a:r>
              <a:rPr lang="zh-CN" altLang="en-US"/>
              <a:t>如果我们的统计答案的方式变成这样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先统计除了重儿子以外的儿子，</a:t>
            </a:r>
            <a:endParaRPr lang="zh-CN" altLang="en-US"/>
          </a:p>
          <a:p>
            <a:r>
              <a:rPr lang="zh-CN" altLang="en-US"/>
              <a:t>统计完要消除影响。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统计重儿子不消除影响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再将当前除了重儿子之外的</a:t>
            </a:r>
            <a:endParaRPr lang="zh-CN" altLang="en-US"/>
          </a:p>
          <a:p>
            <a:r>
              <a:rPr lang="zh-CN" altLang="en-US"/>
              <a:t>节点的影响加上来跟重儿子的影响合并。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这样我们就不用清除重儿子产生的影响。</a:t>
            </a:r>
            <a:endParaRPr lang="zh-CN" altLang="en-US"/>
          </a:p>
          <a:p>
            <a:r>
              <a:rPr lang="zh-CN" altLang="en-US"/>
              <a:t>注意上述过程是自下向上的。</a:t>
            </a:r>
            <a:endParaRPr lang="zh-CN" altLang="en-US"/>
          </a:p>
          <a:p>
            <a:r>
              <a:rPr lang="zh-CN" altLang="en-US"/>
              <a:t>假设其余节点都统计完了，</a:t>
            </a:r>
            <a:endParaRPr lang="zh-CN" altLang="en-US"/>
          </a:p>
          <a:p>
            <a:r>
              <a:rPr lang="zh-CN" altLang="en-US"/>
              <a:t>我们看最后一个节点</a:t>
            </a:r>
            <a:r>
              <a:rPr lang="en-US" altLang="zh-CN"/>
              <a:t>u</a:t>
            </a:r>
            <a:r>
              <a:rPr lang="zh-CN" altLang="en-US"/>
              <a:t>是怎么统计的。</a:t>
            </a:r>
            <a:endParaRPr lang="zh-CN" altLang="en-US"/>
          </a:p>
          <a:p>
            <a:r>
              <a:rPr lang="zh-CN" altLang="en-US"/>
              <a:t>时间复杂度</a:t>
            </a:r>
            <a:r>
              <a:rPr lang="en-US" altLang="zh-CN"/>
              <a:t>nlogn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5855" y="-13970"/>
            <a:ext cx="4695825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8605"/>
            <a:ext cx="10515600" cy="5908675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504825"/>
            <a:ext cx="10858500" cy="56721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由于在被点燃炸弹的范围内的炸弹也会被引爆，可以想到连有向边。可以发现，如果在同一个强联通分量内的点只要引爆一个就可以了，所以说同一个联通分量内的点我们取它的花费最小的。但是，题目所形成的图中的点可能不在一个联通分量内，也不一定联通，所以我们将原图缩点后是一个有向无环图。然后就发现，所有入度为0的点都是需要被点燃的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3035" y="2784475"/>
            <a:ext cx="4600575" cy="3238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1975" y="638175"/>
            <a:ext cx="10791825" cy="55387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缩点就是把同一个联通分量里的点缩成一个点。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方法：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我们遍历所有的边，判断两个顶点是否在同一个联通分量，如果不在，我们在这两个联通分量之间加一条边即可。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由于本题，我们只需要统计入度为</a:t>
            </a:r>
            <a:r>
              <a:rPr lang="en-US" altLang="zh-CN" dirty="0"/>
              <a:t>0</a:t>
            </a:r>
            <a:r>
              <a:rPr lang="zh-CN" altLang="en-US" dirty="0"/>
              <a:t>的联通分量，并没有用到缩点后的图，所以我们只要统计度数就行了。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然后我们依次遍历每个联通分量，如果入度为</a:t>
            </a:r>
            <a:r>
              <a:rPr lang="en-US" altLang="zh-CN" dirty="0"/>
              <a:t>0</a:t>
            </a:r>
            <a:r>
              <a:rPr lang="zh-CN" altLang="en-US" dirty="0"/>
              <a:t>，就取里边花费最小的炸弹即可。</a:t>
            </a:r>
            <a:endParaRPr lang="zh-CN" altLang="en-US" dirty="0"/>
          </a:p>
        </p:txBody>
      </p:sp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02885" y="304165"/>
            <a:ext cx="6280150" cy="50755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2015 ACM/ICPC Asia Regional Shanghai Online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Puzzled Elena</a:t>
            </a:r>
            <a:endParaRPr lang="zh-CN" altLang="en-US" dirty="0"/>
          </a:p>
          <a:p>
            <a:r>
              <a:rPr lang="zh-CN" altLang="en-US" dirty="0"/>
              <a:t>题意：</a:t>
            </a:r>
            <a:endParaRPr lang="en-US" altLang="zh-CN" dirty="0"/>
          </a:p>
          <a:p>
            <a:r>
              <a:rPr dirty="0"/>
              <a:t> 题目大意：给出一棵有根树，每个节点有一个值，求节点</a:t>
            </a:r>
            <a:r>
              <a:rPr lang="en-US" dirty="0"/>
              <a:t>u</a:t>
            </a:r>
            <a:r>
              <a:rPr dirty="0"/>
              <a:t>与</a:t>
            </a:r>
            <a:r>
              <a:rPr lang="en-US" dirty="0"/>
              <a:t>u</a:t>
            </a:r>
            <a:r>
              <a:rPr dirty="0"/>
              <a:t>的子树中有多少个数是互质的。</a:t>
            </a:r>
            <a:endParaRPr dirty="0"/>
          </a:p>
          <a:p>
            <a:r>
              <a:rPr lang="en-US" altLang="zh-CN" dirty="0"/>
              <a:t>u</a:t>
            </a:r>
            <a:r>
              <a:rPr lang="zh-CN" altLang="en-US" dirty="0"/>
              <a:t>属于</a:t>
            </a:r>
            <a:r>
              <a:rPr lang="en-US" altLang="zh-CN" dirty="0"/>
              <a:t>[1,n] n=1e5 a[i]</a:t>
            </a:r>
            <a:r>
              <a:rPr lang="zh-CN" altLang="en-US" dirty="0"/>
              <a:t>属于</a:t>
            </a:r>
            <a:r>
              <a:rPr lang="en-US" altLang="zh-CN" dirty="0"/>
              <a:t>[1,1e5]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021" y="850232"/>
            <a:ext cx="10583779" cy="5326731"/>
          </a:xfrm>
        </p:spPr>
        <p:txBody>
          <a:bodyPr/>
          <a:lstStyle/>
          <a:p>
            <a:r>
              <a:rPr lang="zh-CN" altLang="en-US" dirty="0"/>
              <a:t>解题思路：该题很好的利用了容斥定理和前缀和的性质。</a:t>
            </a:r>
            <a:endParaRPr lang="zh-CN" altLang="en-US" dirty="0"/>
          </a:p>
          <a:p>
            <a:r>
              <a:rPr lang="zh-CN" altLang="en-US" dirty="0"/>
              <a:t>前置技能：二进制枚举 质因数分解 </a:t>
            </a:r>
            <a:endParaRPr lang="zh-CN" altLang="en-US" dirty="0"/>
          </a:p>
          <a:p>
            <a:r>
              <a:rPr lang="zh-CN" altLang="en-US" dirty="0"/>
              <a:t>如果给一个</a:t>
            </a:r>
            <a:r>
              <a:rPr lang="en-US" altLang="zh-CN" dirty="0"/>
              <a:t>x</a:t>
            </a:r>
            <a:r>
              <a:rPr lang="zh-CN" altLang="en-US" dirty="0"/>
              <a:t>询问 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[l</a:t>
            </a:r>
            <a:r>
              <a:rPr lang="zh-CN" altLang="en-US" dirty="0"/>
              <a:t>，</a:t>
            </a:r>
            <a:r>
              <a:rPr lang="en-US" altLang="zh-CN" dirty="0"/>
              <a:t>r]</a:t>
            </a:r>
            <a:r>
              <a:rPr lang="zh-CN" altLang="en-US" dirty="0"/>
              <a:t>里边有多少个数是互质的比较好解决。</a:t>
            </a:r>
            <a:endParaRPr lang="zh-CN" altLang="en-US" dirty="0"/>
          </a:p>
          <a:p>
            <a:r>
              <a:rPr lang="zh-CN" altLang="en-US" dirty="0"/>
              <a:t>我们求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[l,r]</a:t>
            </a:r>
            <a:r>
              <a:rPr lang="zh-CN" altLang="en-US" dirty="0"/>
              <a:t>里边有多少个数是不互质的。</a:t>
            </a:r>
            <a:endParaRPr lang="zh-CN" altLang="en-US" dirty="0"/>
          </a:p>
          <a:p>
            <a:r>
              <a:rPr lang="en-US" altLang="zh-CN" dirty="0"/>
              <a:t>1.</a:t>
            </a:r>
            <a:r>
              <a:rPr lang="zh-CN" altLang="en-US" dirty="0"/>
              <a:t>把</a:t>
            </a:r>
            <a:r>
              <a:rPr lang="en-US" altLang="zh-CN" dirty="0"/>
              <a:t>x</a:t>
            </a:r>
            <a:r>
              <a:rPr lang="zh-CN" altLang="en-US" dirty="0"/>
              <a:t>质因数分解才成</a:t>
            </a:r>
            <a:r>
              <a:rPr lang="en-US" altLang="zh-CN" dirty="0"/>
              <a:t>k</a:t>
            </a:r>
            <a:r>
              <a:rPr lang="zh-CN" altLang="en-US" dirty="0"/>
              <a:t>个不同的质因子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枚举</a:t>
            </a:r>
            <a:r>
              <a:rPr lang="en-US" altLang="zh-CN" dirty="0"/>
              <a:t>x</a:t>
            </a:r>
            <a:r>
              <a:rPr lang="zh-CN" altLang="en-US" dirty="0"/>
              <a:t>的所有因子，看</a:t>
            </a:r>
            <a:r>
              <a:rPr lang="en-US" altLang="zh-CN" dirty="0"/>
              <a:t>[l,r]</a:t>
            </a:r>
            <a:r>
              <a:rPr lang="zh-CN" altLang="en-US" dirty="0"/>
              <a:t>里边有多少个数是该因子的倍数，然后容斥一下（奇加偶减）。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147" y="753979"/>
            <a:ext cx="10535653" cy="542298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因为刚才的区间是连续的，我们用（</a:t>
            </a:r>
            <a:r>
              <a:rPr lang="en-US" altLang="zh-CN" dirty="0"/>
              <a:t>r/</a:t>
            </a:r>
            <a:r>
              <a:rPr lang="zh-CN" altLang="en-US" dirty="0"/>
              <a:t>因子）就是</a:t>
            </a:r>
            <a:r>
              <a:rPr lang="en-US" altLang="zh-CN" dirty="0"/>
              <a:t>1-r</a:t>
            </a:r>
            <a:r>
              <a:rPr lang="zh-CN" altLang="en-US" dirty="0"/>
              <a:t>里有多少个数是该因子的倍数。</a:t>
            </a:r>
            <a:endParaRPr lang="zh-CN" altLang="en-US" dirty="0"/>
          </a:p>
          <a:p>
            <a:r>
              <a:rPr lang="zh-CN" altLang="en-US" dirty="0"/>
              <a:t>如果不是一个区间，是一个集合怎么解决。</a:t>
            </a:r>
            <a:endParaRPr lang="zh-CN" altLang="en-US" dirty="0"/>
          </a:p>
          <a:p>
            <a:r>
              <a:rPr lang="zh-CN" altLang="en-US" dirty="0"/>
              <a:t>给一个</a:t>
            </a:r>
            <a:r>
              <a:rPr lang="en-US" altLang="zh-CN" dirty="0"/>
              <a:t>x</a:t>
            </a:r>
            <a:r>
              <a:rPr lang="zh-CN" altLang="en-US" dirty="0"/>
              <a:t>和一个集合</a:t>
            </a:r>
            <a:r>
              <a:rPr lang="en-US" altLang="zh-CN" dirty="0"/>
              <a:t>S</a:t>
            </a:r>
            <a:r>
              <a:rPr lang="zh-CN" altLang="en-US" dirty="0"/>
              <a:t>（可能有重复）</a:t>
            </a:r>
            <a:r>
              <a:rPr lang="zh-CN" altLang="en-US" dirty="0"/>
              <a:t>，问</a:t>
            </a:r>
            <a:r>
              <a:rPr lang="en-US" altLang="zh-CN" dirty="0"/>
              <a:t>x</a:t>
            </a:r>
            <a:r>
              <a:rPr lang="zh-CN" altLang="en-US" dirty="0"/>
              <a:t>与集合</a:t>
            </a:r>
            <a:r>
              <a:rPr lang="en-US" altLang="zh-CN" dirty="0"/>
              <a:t>S</a:t>
            </a:r>
            <a:r>
              <a:rPr lang="zh-CN" altLang="en-US" dirty="0"/>
              <a:t>里边有多少个数是互质的。</a:t>
            </a:r>
            <a:endParaRPr lang="zh-CN" altLang="en-US" dirty="0"/>
          </a:p>
          <a:p>
            <a:r>
              <a:rPr lang="zh-CN" altLang="en-US" dirty="0"/>
              <a:t>对比刚才的方法，对于每一个查询，我们只需要知道该集合里是某一个因子的倍数的数有多少个。</a:t>
            </a:r>
            <a:endParaRPr lang="zh-CN" altLang="en-US" dirty="0"/>
          </a:p>
          <a:p>
            <a:r>
              <a:rPr lang="zh-CN" altLang="en-US" dirty="0"/>
              <a:t>比如：</a:t>
            </a:r>
            <a:r>
              <a:rPr lang="en-US" altLang="zh-CN" dirty="0"/>
              <a:t>420=2 2 3 5 7 </a:t>
            </a:r>
            <a:r>
              <a:rPr lang="zh-CN" altLang="en-US" dirty="0"/>
              <a:t>（</a:t>
            </a:r>
            <a:r>
              <a:rPr lang="en-US" altLang="zh-CN" dirty="0"/>
              <a:t>2,3,5,7</a:t>
            </a:r>
            <a:r>
              <a:rPr lang="zh-CN" altLang="en-US" dirty="0"/>
              <a:t>）。</a:t>
            </a:r>
            <a:endParaRPr lang="zh-CN" altLang="en-US" dirty="0"/>
          </a:p>
          <a:p>
            <a:r>
              <a:rPr lang="zh-CN" altLang="en-US" dirty="0"/>
              <a:t>能够产生的因子：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3,5,7,6,10,17.</a:t>
            </a:r>
            <a:r>
              <a:rPr lang="zh-CN" altLang="en-US" dirty="0"/>
              <a:t>。。。。</a:t>
            </a:r>
            <a:endParaRPr lang="zh-CN" altLang="en-US" dirty="0"/>
          </a:p>
          <a:p>
            <a:r>
              <a:rPr lang="zh-CN" altLang="en-US" dirty="0"/>
              <a:t>我们只需要知道集合里边是这些因子的倍数的数有多少个，然后容斥一下就能得到答案。</a:t>
            </a:r>
            <a:endParaRPr lang="zh-CN" altLang="en-US" dirty="0"/>
          </a:p>
          <a:p>
            <a:r>
              <a:rPr lang="zh-CN" altLang="en-US" dirty="0"/>
              <a:t>一个简单的方法：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409575"/>
            <a:ext cx="10839450" cy="5767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遍历集合</a:t>
            </a:r>
            <a:r>
              <a:rPr lang="en-US" altLang="zh-CN" dirty="0"/>
              <a:t>S</a:t>
            </a:r>
            <a:r>
              <a:rPr lang="zh-CN" altLang="en-US" dirty="0"/>
              <a:t>，用</a:t>
            </a:r>
            <a:r>
              <a:rPr lang="en-US" altLang="zh-CN" dirty="0"/>
              <a:t>num</a:t>
            </a:r>
            <a:r>
              <a:rPr lang="zh-CN" altLang="en-US" dirty="0"/>
              <a:t>数组纪录集合里边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每个数出现的次数。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然后我们向右边这样做一下和就可以了。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然后我们就能解决</a:t>
            </a:r>
            <a:r>
              <a:rPr lang="en-US" altLang="zh-CN" dirty="0"/>
              <a:t>x</a:t>
            </a:r>
            <a:r>
              <a:rPr lang="zh-CN" altLang="en-US" dirty="0"/>
              <a:t>与一个集合里边有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多少个数是互质的了。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6625" y="57785"/>
            <a:ext cx="4067175" cy="1819275"/>
          </a:xfrm>
          <a:prstGeom prst="rect">
            <a:avLst/>
          </a:prstGeom>
        </p:spPr>
      </p:pic>
      <p:pic>
        <p:nvPicPr>
          <p:cNvPr id="4" name="内容占位符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385" y="1977390"/>
            <a:ext cx="3380105" cy="466471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3062</Words>
  <Application>WPS 演示</Application>
  <PresentationFormat>自定义</PresentationFormat>
  <Paragraphs>195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例题选讲</vt:lpstr>
      <vt:lpstr>2016年中国大学生程序设计竞赛（杭州）</vt:lpstr>
      <vt:lpstr>PowerPoint 演示文稿</vt:lpstr>
      <vt:lpstr>PowerPoint 演示文稿</vt:lpstr>
      <vt:lpstr>PowerPoint 演示文稿</vt:lpstr>
      <vt:lpstr>2015 ACM/ICPC Asia Regional Shanghai Online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Codeforce E - Lomsat gelral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例题选讲</dc:title>
  <dc:creator>绪桢 江</dc:creator>
  <cp:lastModifiedBy>leon</cp:lastModifiedBy>
  <cp:revision>46</cp:revision>
  <dcterms:created xsi:type="dcterms:W3CDTF">2019-08-11T11:40:00Z</dcterms:created>
  <dcterms:modified xsi:type="dcterms:W3CDTF">2019-08-18T15:36:12Z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