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3" r:id="rId8"/>
    <p:sldId id="262" r:id="rId9"/>
    <p:sldId id="267" r:id="rId10"/>
    <p:sldId id="265" r:id="rId11"/>
    <p:sldId id="305" r:id="rId12"/>
    <p:sldId id="266" r:id="rId13"/>
    <p:sldId id="264"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79" r:id="rId27"/>
    <p:sldId id="281" r:id="rId28"/>
    <p:sldId id="282" r:id="rId29"/>
    <p:sldId id="300" r:id="rId30"/>
    <p:sldId id="283" r:id="rId31"/>
    <p:sldId id="284" r:id="rId32"/>
    <p:sldId id="285" r:id="rId33"/>
    <p:sldId id="286" r:id="rId34"/>
    <p:sldId id="287" r:id="rId35"/>
    <p:sldId id="288" r:id="rId36"/>
    <p:sldId id="289" r:id="rId37"/>
    <p:sldId id="290" r:id="rId38"/>
    <p:sldId id="291" r:id="rId39"/>
    <p:sldId id="292" r:id="rId40"/>
    <p:sldId id="293" r:id="rId41"/>
    <p:sldId id="297" r:id="rId42"/>
    <p:sldId id="298" r:id="rId43"/>
    <p:sldId id="294" r:id="rId44"/>
    <p:sldId id="295" r:id="rId45"/>
    <p:sldId id="299" r:id="rId46"/>
    <p:sldId id="303" r:id="rId47"/>
    <p:sldId id="301" r:id="rId48"/>
    <p:sldId id="296" r:id="rId49"/>
    <p:sldId id="304" r:id="rId50"/>
    <p:sldId id="30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0" autoAdjust="0"/>
    <p:restoredTop sz="94660"/>
  </p:normalViewPr>
  <p:slideViewPr>
    <p:cSldViewPr snapToGrid="0">
      <p:cViewPr varScale="1">
        <p:scale>
          <a:sx n="86" d="100"/>
          <a:sy n="86"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5D917-42AF-4CC6-9417-D08D38F975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E355E6-F341-4666-9287-7A7747B64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5E8097-C061-406C-9053-5AD7BE2C0572}"/>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5" name="页脚占位符 4">
            <a:extLst>
              <a:ext uri="{FF2B5EF4-FFF2-40B4-BE49-F238E27FC236}">
                <a16:creationId xmlns:a16="http://schemas.microsoft.com/office/drawing/2014/main" id="{2A1B1025-2BE6-4D38-B87E-56B8A5FE8E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2C94B9-F546-40F8-8CBF-3C90547EBC14}"/>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37295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F07AA-C197-4C01-907A-D60E186F99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FA43A4-2A3F-473A-B7E6-5495D50055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CC17E7-21ED-4281-8139-F0B615AA3D90}"/>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5" name="页脚占位符 4">
            <a:extLst>
              <a:ext uri="{FF2B5EF4-FFF2-40B4-BE49-F238E27FC236}">
                <a16:creationId xmlns:a16="http://schemas.microsoft.com/office/drawing/2014/main" id="{BD57BB88-22D6-4F4A-A30F-F980F6098C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F68E2-3634-439C-8565-6A31AF4E3FB9}"/>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327506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30AC94-46E0-4D55-AF59-776C135B22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00EBEB-D793-44A0-9F46-316539ADF91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399C6E-3CDE-4B82-92F7-003F79305919}"/>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5" name="页脚占位符 4">
            <a:extLst>
              <a:ext uri="{FF2B5EF4-FFF2-40B4-BE49-F238E27FC236}">
                <a16:creationId xmlns:a16="http://schemas.microsoft.com/office/drawing/2014/main" id="{46D71882-36DF-4289-818D-75879F9DE7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8075F7-395B-40D2-8621-54CD7D12EAA9}"/>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202486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30A82-7231-4EEE-A552-93F2481A27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06724D-6CEB-4127-9EDC-306DD67C09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30205D-8131-416A-8B54-DDE1D1DA5394}"/>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5" name="页脚占位符 4">
            <a:extLst>
              <a:ext uri="{FF2B5EF4-FFF2-40B4-BE49-F238E27FC236}">
                <a16:creationId xmlns:a16="http://schemas.microsoft.com/office/drawing/2014/main" id="{5EE49D61-7131-40B4-9E61-0CDCF7D36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DFD1B2-F671-433A-BA5A-36ED419EBB46}"/>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177032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C7B47-FE4E-4075-9874-3075199DDC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D4D28E-3192-4076-BD88-38CB98F30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4B4661-DECC-4646-B7A2-8E983474EB63}"/>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5" name="页脚占位符 4">
            <a:extLst>
              <a:ext uri="{FF2B5EF4-FFF2-40B4-BE49-F238E27FC236}">
                <a16:creationId xmlns:a16="http://schemas.microsoft.com/office/drawing/2014/main" id="{176A67BB-A749-46AD-8F70-26A163F8F0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7BDEF-BA3F-459D-A031-C2F16DDB83B8}"/>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402497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A5507-444B-40B4-BF03-18BC78091D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354323-3210-4ACA-870D-B10DC2E61A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2D08DB-E5B0-4153-9E10-41DFD8F4D0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763A23-D1CE-4778-9F42-4565E3CAF3EC}"/>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6" name="页脚占位符 5">
            <a:extLst>
              <a:ext uri="{FF2B5EF4-FFF2-40B4-BE49-F238E27FC236}">
                <a16:creationId xmlns:a16="http://schemas.microsoft.com/office/drawing/2014/main" id="{C4C46DDB-072C-43C5-B4C2-1E11111A68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1A3082-A709-47F1-991D-F385BDB9F441}"/>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173781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BE921-2B38-46FD-BFA0-D95D82670C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04A0E6-262E-42FF-959A-4089DD140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EF4935-6308-4BB6-9120-E197BACDAB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A2D905-0635-4983-B59D-2B75A36D9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BC598B-5429-4177-B4F1-D24E9C84B3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721936-438D-400A-8B07-4654AE5CB828}"/>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8" name="页脚占位符 7">
            <a:extLst>
              <a:ext uri="{FF2B5EF4-FFF2-40B4-BE49-F238E27FC236}">
                <a16:creationId xmlns:a16="http://schemas.microsoft.com/office/drawing/2014/main" id="{BAD7C6C5-8F33-4DAB-97EF-91FDB7FFDE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B3B003-C7A8-4C6D-BECB-7F34EFDF1F2E}"/>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67787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58FD3-0FE0-4F09-A9C2-1A84F0B2A9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092C6B-33AD-4A85-B3F8-B7953E98E277}"/>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4" name="页脚占位符 3">
            <a:extLst>
              <a:ext uri="{FF2B5EF4-FFF2-40B4-BE49-F238E27FC236}">
                <a16:creationId xmlns:a16="http://schemas.microsoft.com/office/drawing/2014/main" id="{C10536CF-B941-43D5-BA90-FA9238C8EC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71F789-C7CA-4A14-A85A-0AD55465FE06}"/>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421526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C4E613-D80E-4368-ADFA-BDAD556CF515}"/>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3" name="页脚占位符 2">
            <a:extLst>
              <a:ext uri="{FF2B5EF4-FFF2-40B4-BE49-F238E27FC236}">
                <a16:creationId xmlns:a16="http://schemas.microsoft.com/office/drawing/2014/main" id="{8DAD19C1-2F3C-43E1-BA56-FDAA2A0901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107573-9797-4FDF-A450-F10C10E173AC}"/>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71897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3B6DA-FC68-40E3-8C72-96C0433D41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AD82EE-4970-4747-9CF0-B4211B26B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C32181-CA2D-4730-A63F-C11714F6E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9E6FF9-FF7C-49D5-B9CD-38FF858370D0}"/>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6" name="页脚占位符 5">
            <a:extLst>
              <a:ext uri="{FF2B5EF4-FFF2-40B4-BE49-F238E27FC236}">
                <a16:creationId xmlns:a16="http://schemas.microsoft.com/office/drawing/2014/main" id="{4B962515-41BC-4E3B-9391-AF3A0EF4E4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8632C6-04F2-4116-99B1-BB23B0E4714C}"/>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114248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1D641-D1BB-4C3E-A3CA-A57700BE79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4CD650-0A88-4331-8900-954A486AB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2D84F4-18E2-4517-9FFD-C9A310C22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77AA38-74B8-43B9-8439-D0627E587FD1}"/>
              </a:ext>
            </a:extLst>
          </p:cNvPr>
          <p:cNvSpPr>
            <a:spLocks noGrp="1"/>
          </p:cNvSpPr>
          <p:nvPr>
            <p:ph type="dt" sz="half" idx="10"/>
          </p:nvPr>
        </p:nvSpPr>
        <p:spPr/>
        <p:txBody>
          <a:bodyPr/>
          <a:lstStyle/>
          <a:p>
            <a:fld id="{83E1097E-853B-45D4-897A-381B9CA5652C}" type="datetimeFigureOut">
              <a:rPr lang="zh-CN" altLang="en-US" smtClean="0"/>
              <a:t>2019/8/22</a:t>
            </a:fld>
            <a:endParaRPr lang="zh-CN" altLang="en-US"/>
          </a:p>
        </p:txBody>
      </p:sp>
      <p:sp>
        <p:nvSpPr>
          <p:cNvPr id="6" name="页脚占位符 5">
            <a:extLst>
              <a:ext uri="{FF2B5EF4-FFF2-40B4-BE49-F238E27FC236}">
                <a16:creationId xmlns:a16="http://schemas.microsoft.com/office/drawing/2014/main" id="{BA09C449-8567-427E-8716-8A7DAC0153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16B295-5A23-4289-9698-6B485F49AB69}"/>
              </a:ext>
            </a:extLst>
          </p:cNvPr>
          <p:cNvSpPr>
            <a:spLocks noGrp="1"/>
          </p:cNvSpPr>
          <p:nvPr>
            <p:ph type="sldNum" sz="quarter" idx="12"/>
          </p:nvPr>
        </p:nvSpPr>
        <p:spPr/>
        <p:txBody>
          <a:body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246133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7214FB-51EF-44E0-8805-4F6B4CD31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DA005D-E04B-4D48-BCB3-F284D1126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E078EA-9B37-4D06-8272-BCD08EB00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1097E-853B-45D4-897A-381B9CA5652C}" type="datetimeFigureOut">
              <a:rPr lang="zh-CN" altLang="en-US" smtClean="0"/>
              <a:t>2019/8/22</a:t>
            </a:fld>
            <a:endParaRPr lang="zh-CN" altLang="en-US"/>
          </a:p>
        </p:txBody>
      </p:sp>
      <p:sp>
        <p:nvSpPr>
          <p:cNvPr id="5" name="页脚占位符 4">
            <a:extLst>
              <a:ext uri="{FF2B5EF4-FFF2-40B4-BE49-F238E27FC236}">
                <a16:creationId xmlns:a16="http://schemas.microsoft.com/office/drawing/2014/main" id="{53092C25-6591-4E05-B27B-A7ADE2D02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445AE6-F5A2-404B-A43F-4E36A5BF1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EE95A-E643-48AB-89C0-4A6DFB4DF701}" type="slidenum">
              <a:rPr lang="zh-CN" altLang="en-US" smtClean="0"/>
              <a:t>‹#›</a:t>
            </a:fld>
            <a:endParaRPr lang="zh-CN" altLang="en-US"/>
          </a:p>
        </p:txBody>
      </p:sp>
    </p:spTree>
    <p:extLst>
      <p:ext uri="{BB962C8B-B14F-4D97-AF65-F5344CB8AC3E}">
        <p14:creationId xmlns:p14="http://schemas.microsoft.com/office/powerpoint/2010/main" val="1562840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anti.jisuanke.com/t/A199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nanti.jisuanke.com/t/A127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nanti.jisuanke.com/t/A195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9876C-E101-482A-8097-7A1797A7E3EF}"/>
              </a:ext>
            </a:extLst>
          </p:cNvPr>
          <p:cNvSpPr>
            <a:spLocks noGrp="1"/>
          </p:cNvSpPr>
          <p:nvPr>
            <p:ph type="ctrTitle"/>
          </p:nvPr>
        </p:nvSpPr>
        <p:spPr/>
        <p:txBody>
          <a:bodyPr/>
          <a:lstStyle/>
          <a:p>
            <a:r>
              <a:rPr lang="en-US" altLang="zh-CN" dirty="0"/>
              <a:t>8</a:t>
            </a:r>
            <a:r>
              <a:rPr lang="zh-CN" altLang="en-US" dirty="0"/>
              <a:t>月</a:t>
            </a:r>
            <a:r>
              <a:rPr lang="en-US" altLang="zh-CN" dirty="0"/>
              <a:t>22</a:t>
            </a:r>
            <a:r>
              <a:rPr lang="zh-CN" altLang="en-US" dirty="0"/>
              <a:t>日 真题选讲</a:t>
            </a:r>
          </a:p>
        </p:txBody>
      </p:sp>
      <p:sp>
        <p:nvSpPr>
          <p:cNvPr id="3" name="副标题 2">
            <a:extLst>
              <a:ext uri="{FF2B5EF4-FFF2-40B4-BE49-F238E27FC236}">
                <a16:creationId xmlns:a16="http://schemas.microsoft.com/office/drawing/2014/main" id="{3BFC51AE-AC60-44F5-B73E-A0269D9B8815}"/>
              </a:ext>
            </a:extLst>
          </p:cNvPr>
          <p:cNvSpPr>
            <a:spLocks noGrp="1"/>
          </p:cNvSpPr>
          <p:nvPr>
            <p:ph type="subTitle" idx="1"/>
          </p:nvPr>
        </p:nvSpPr>
        <p:spPr>
          <a:xfrm>
            <a:off x="10199801" y="5976594"/>
            <a:ext cx="1080939" cy="388282"/>
          </a:xfrm>
        </p:spPr>
        <p:txBody>
          <a:bodyPr>
            <a:normAutofit fontScale="92500" lnSpcReduction="10000"/>
          </a:bodyPr>
          <a:lstStyle/>
          <a:p>
            <a:r>
              <a:rPr lang="zh-CN" altLang="en-US" dirty="0"/>
              <a:t>蒲巍</a:t>
            </a:r>
          </a:p>
        </p:txBody>
      </p:sp>
    </p:spTree>
    <p:extLst>
      <p:ext uri="{BB962C8B-B14F-4D97-AF65-F5344CB8AC3E}">
        <p14:creationId xmlns:p14="http://schemas.microsoft.com/office/powerpoint/2010/main" val="219098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B32093-F9B1-4791-9012-7FFB2DFC10D2}"/>
              </a:ext>
            </a:extLst>
          </p:cNvPr>
          <p:cNvSpPr>
            <a:spLocks noGrp="1"/>
          </p:cNvSpPr>
          <p:nvPr>
            <p:ph idx="1"/>
          </p:nvPr>
        </p:nvSpPr>
        <p:spPr>
          <a:xfrm>
            <a:off x="677945" y="713959"/>
            <a:ext cx="10515600" cy="4351338"/>
          </a:xfrm>
        </p:spPr>
        <p:txBody>
          <a:bodyPr/>
          <a:lstStyle/>
          <a:p>
            <a:r>
              <a:rPr lang="zh-CN" altLang="en-US" dirty="0"/>
              <a:t>性质</a:t>
            </a:r>
            <a:r>
              <a:rPr lang="en-US" altLang="zh-CN" dirty="0"/>
              <a:t>2</a:t>
            </a:r>
            <a:r>
              <a:rPr lang="zh-CN" altLang="en-US" dirty="0"/>
              <a:t>：</a:t>
            </a:r>
          </a:p>
        </p:txBody>
      </p:sp>
      <p:pic>
        <p:nvPicPr>
          <p:cNvPr id="5" name="图片 4">
            <a:extLst>
              <a:ext uri="{FF2B5EF4-FFF2-40B4-BE49-F238E27FC236}">
                <a16:creationId xmlns:a16="http://schemas.microsoft.com/office/drawing/2014/main" id="{D7BC7556-0D84-4582-8E88-CB68AEFFF1DE}"/>
              </a:ext>
            </a:extLst>
          </p:cNvPr>
          <p:cNvPicPr>
            <a:picLocks noChangeAspect="1"/>
          </p:cNvPicPr>
          <p:nvPr/>
        </p:nvPicPr>
        <p:blipFill>
          <a:blip r:embed="rId2"/>
          <a:stretch>
            <a:fillRect/>
          </a:stretch>
        </p:blipFill>
        <p:spPr>
          <a:xfrm>
            <a:off x="3280918" y="497143"/>
            <a:ext cx="3154446" cy="2301195"/>
          </a:xfrm>
          <a:prstGeom prst="rect">
            <a:avLst/>
          </a:prstGeom>
        </p:spPr>
      </p:pic>
    </p:spTree>
    <p:extLst>
      <p:ext uri="{BB962C8B-B14F-4D97-AF65-F5344CB8AC3E}">
        <p14:creationId xmlns:p14="http://schemas.microsoft.com/office/powerpoint/2010/main" val="416579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3BEA1EB3-73BF-4331-BDFA-9E27780D9B52}"/>
              </a:ext>
            </a:extLst>
          </p:cNvPr>
          <p:cNvPicPr>
            <a:picLocks noGrp="1" noChangeAspect="1"/>
          </p:cNvPicPr>
          <p:nvPr>
            <p:ph idx="1"/>
          </p:nvPr>
        </p:nvPicPr>
        <p:blipFill>
          <a:blip r:embed="rId2"/>
          <a:stretch>
            <a:fillRect/>
          </a:stretch>
        </p:blipFill>
        <p:spPr>
          <a:xfrm>
            <a:off x="571869" y="343054"/>
            <a:ext cx="6308324" cy="5740908"/>
          </a:xfrm>
          <a:prstGeom prst="rect">
            <a:avLst/>
          </a:prstGeom>
        </p:spPr>
      </p:pic>
    </p:spTree>
    <p:extLst>
      <p:ext uri="{BB962C8B-B14F-4D97-AF65-F5344CB8AC3E}">
        <p14:creationId xmlns:p14="http://schemas.microsoft.com/office/powerpoint/2010/main" val="46085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6A832-D602-465A-8FE0-BCFFE0654C23}"/>
              </a:ext>
            </a:extLst>
          </p:cNvPr>
          <p:cNvSpPr>
            <a:spLocks noGrp="1"/>
          </p:cNvSpPr>
          <p:nvPr>
            <p:ph type="title"/>
          </p:nvPr>
        </p:nvSpPr>
        <p:spPr>
          <a:xfrm>
            <a:off x="838200" y="365126"/>
            <a:ext cx="10515600" cy="1123480"/>
          </a:xfrm>
        </p:spPr>
        <p:txBody>
          <a:bodyPr/>
          <a:lstStyle/>
          <a:p>
            <a:r>
              <a:rPr lang="en-US" altLang="zh-CN" dirty="0"/>
              <a:t>Ps</a:t>
            </a:r>
            <a:r>
              <a:rPr lang="zh-CN" altLang="en-US" dirty="0"/>
              <a:t>：关于莫比乌斯反演</a:t>
            </a:r>
          </a:p>
        </p:txBody>
      </p:sp>
      <p:pic>
        <p:nvPicPr>
          <p:cNvPr id="5" name="图片 4">
            <a:extLst>
              <a:ext uri="{FF2B5EF4-FFF2-40B4-BE49-F238E27FC236}">
                <a16:creationId xmlns:a16="http://schemas.microsoft.com/office/drawing/2014/main" id="{910FDCD1-36EB-49F2-8A5F-7787CA7BCCED}"/>
              </a:ext>
            </a:extLst>
          </p:cNvPr>
          <p:cNvPicPr>
            <a:picLocks noChangeAspect="1"/>
          </p:cNvPicPr>
          <p:nvPr/>
        </p:nvPicPr>
        <p:blipFill>
          <a:blip r:embed="rId2"/>
          <a:stretch>
            <a:fillRect/>
          </a:stretch>
        </p:blipFill>
        <p:spPr>
          <a:xfrm>
            <a:off x="838200" y="1997653"/>
            <a:ext cx="9475513" cy="3241623"/>
          </a:xfrm>
          <a:prstGeom prst="rect">
            <a:avLst/>
          </a:prstGeom>
        </p:spPr>
      </p:pic>
    </p:spTree>
    <p:extLst>
      <p:ext uri="{BB962C8B-B14F-4D97-AF65-F5344CB8AC3E}">
        <p14:creationId xmlns:p14="http://schemas.microsoft.com/office/powerpoint/2010/main" val="9276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12CEE-C4AC-487D-8106-6104067DA408}"/>
              </a:ext>
            </a:extLst>
          </p:cNvPr>
          <p:cNvSpPr>
            <a:spLocks noGrp="1"/>
          </p:cNvSpPr>
          <p:nvPr>
            <p:ph type="title"/>
          </p:nvPr>
        </p:nvSpPr>
        <p:spPr/>
        <p:txBody>
          <a:bodyPr/>
          <a:lstStyle/>
          <a:p>
            <a:r>
              <a:rPr lang="zh-CN" altLang="en-US" dirty="0"/>
              <a:t>好了  我们再回到这个题目</a:t>
            </a:r>
          </a:p>
        </p:txBody>
      </p:sp>
      <p:pic>
        <p:nvPicPr>
          <p:cNvPr id="4" name="内容占位符 3">
            <a:extLst>
              <a:ext uri="{FF2B5EF4-FFF2-40B4-BE49-F238E27FC236}">
                <a16:creationId xmlns:a16="http://schemas.microsoft.com/office/drawing/2014/main" id="{E0942F24-6C4A-4898-8438-27082C8AAF52}"/>
              </a:ext>
            </a:extLst>
          </p:cNvPr>
          <p:cNvPicPr>
            <a:picLocks noGrp="1" noChangeAspect="1"/>
          </p:cNvPicPr>
          <p:nvPr>
            <p:ph idx="1"/>
          </p:nvPr>
        </p:nvPicPr>
        <p:blipFill>
          <a:blip r:embed="rId2"/>
          <a:stretch>
            <a:fillRect/>
          </a:stretch>
        </p:blipFill>
        <p:spPr>
          <a:xfrm>
            <a:off x="1178351" y="1405964"/>
            <a:ext cx="9283987" cy="4912401"/>
          </a:xfrm>
          <a:prstGeom prst="rect">
            <a:avLst/>
          </a:prstGeom>
        </p:spPr>
      </p:pic>
    </p:spTree>
    <p:extLst>
      <p:ext uri="{BB962C8B-B14F-4D97-AF65-F5344CB8AC3E}">
        <p14:creationId xmlns:p14="http://schemas.microsoft.com/office/powerpoint/2010/main" val="294998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4C12C-2C0F-4545-B30C-50BA189B015E}"/>
              </a:ext>
            </a:extLst>
          </p:cNvPr>
          <p:cNvSpPr>
            <a:spLocks noGrp="1"/>
          </p:cNvSpPr>
          <p:nvPr>
            <p:ph type="title"/>
          </p:nvPr>
        </p:nvSpPr>
        <p:spPr/>
        <p:txBody>
          <a:bodyPr/>
          <a:lstStyle/>
          <a:p>
            <a:r>
              <a:rPr lang="zh-CN" altLang="en-US" dirty="0"/>
              <a:t>那么我们思考一下</a:t>
            </a:r>
            <a:r>
              <a:rPr lang="en-US" altLang="zh-CN" dirty="0"/>
              <a:t>(μ(n))^2</a:t>
            </a:r>
            <a:r>
              <a:rPr lang="zh-CN" altLang="en-US" dirty="0"/>
              <a:t>有什么意义</a:t>
            </a:r>
          </a:p>
        </p:txBody>
      </p:sp>
      <p:sp>
        <p:nvSpPr>
          <p:cNvPr id="3" name="内容占位符 2">
            <a:extLst>
              <a:ext uri="{FF2B5EF4-FFF2-40B4-BE49-F238E27FC236}">
                <a16:creationId xmlns:a16="http://schemas.microsoft.com/office/drawing/2014/main" id="{CD79A8CF-C578-4E38-9FDC-60B69DA10097}"/>
              </a:ext>
            </a:extLst>
          </p:cNvPr>
          <p:cNvSpPr>
            <a:spLocks noGrp="1"/>
          </p:cNvSpPr>
          <p:nvPr>
            <p:ph idx="1"/>
          </p:nvPr>
        </p:nvSpPr>
        <p:spPr/>
        <p:txBody>
          <a:bodyPr/>
          <a:lstStyle/>
          <a:p>
            <a:r>
              <a:rPr lang="zh-CN" altLang="en-US" dirty="0"/>
              <a:t>显然当</a:t>
            </a:r>
            <a:r>
              <a:rPr lang="en-US" altLang="zh-CN" dirty="0"/>
              <a:t>n</a:t>
            </a:r>
            <a:r>
              <a:rPr lang="zh-CN" altLang="en-US" dirty="0"/>
              <a:t>存在平方及高次方因子时，</a:t>
            </a:r>
            <a:r>
              <a:rPr lang="en-US" altLang="zh-CN" dirty="0"/>
              <a:t> (μ(n))^2 =0</a:t>
            </a:r>
          </a:p>
          <a:p>
            <a:r>
              <a:rPr lang="zh-CN" altLang="en-US" dirty="0"/>
              <a:t>其他情况下</a:t>
            </a:r>
            <a:r>
              <a:rPr lang="en-US" altLang="zh-CN" dirty="0"/>
              <a:t>(μ(n))^2 = 1</a:t>
            </a:r>
          </a:p>
          <a:p>
            <a:r>
              <a:rPr lang="zh-CN" altLang="en-US" dirty="0"/>
              <a:t>通过这个式子我们就能很好的解决筛选出非平方及高次方因子</a:t>
            </a:r>
            <a:endParaRPr lang="en-US" altLang="zh-CN" dirty="0"/>
          </a:p>
          <a:p>
            <a:r>
              <a:rPr lang="zh-CN" altLang="en-US" dirty="0"/>
              <a:t>接下来我们运用这个变一下型</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B40AA47A-9AC1-4740-9214-D87A65F2C45A}"/>
              </a:ext>
            </a:extLst>
          </p:cNvPr>
          <p:cNvPicPr>
            <a:picLocks noChangeAspect="1"/>
          </p:cNvPicPr>
          <p:nvPr/>
        </p:nvPicPr>
        <p:blipFill>
          <a:blip r:embed="rId2"/>
          <a:stretch>
            <a:fillRect/>
          </a:stretch>
        </p:blipFill>
        <p:spPr>
          <a:xfrm>
            <a:off x="2319433" y="3829029"/>
            <a:ext cx="4137928" cy="2228115"/>
          </a:xfrm>
          <a:prstGeom prst="rect">
            <a:avLst/>
          </a:prstGeom>
        </p:spPr>
      </p:pic>
    </p:spTree>
    <p:extLst>
      <p:ext uri="{BB962C8B-B14F-4D97-AF65-F5344CB8AC3E}">
        <p14:creationId xmlns:p14="http://schemas.microsoft.com/office/powerpoint/2010/main" val="23118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44BD8-BE7B-4508-9E77-3570D97BBACD}"/>
              </a:ext>
            </a:extLst>
          </p:cNvPr>
          <p:cNvSpPr>
            <a:spLocks noGrp="1"/>
          </p:cNvSpPr>
          <p:nvPr>
            <p:ph type="title"/>
          </p:nvPr>
        </p:nvSpPr>
        <p:spPr/>
        <p:txBody>
          <a:bodyPr/>
          <a:lstStyle/>
          <a:p>
            <a:r>
              <a:rPr lang="zh-CN" altLang="en-US" dirty="0"/>
              <a:t>虽然经过了替换，但是其复杂度任然没有降低仍是一个类似</a:t>
            </a:r>
            <a:r>
              <a:rPr lang="en-US" altLang="zh-CN" dirty="0"/>
              <a:t>o(n^2)</a:t>
            </a:r>
            <a:r>
              <a:rPr lang="zh-CN" altLang="en-US" dirty="0"/>
              <a:t>的复杂度</a:t>
            </a:r>
          </a:p>
        </p:txBody>
      </p:sp>
      <p:sp>
        <p:nvSpPr>
          <p:cNvPr id="3" name="内容占位符 2">
            <a:extLst>
              <a:ext uri="{FF2B5EF4-FFF2-40B4-BE49-F238E27FC236}">
                <a16:creationId xmlns:a16="http://schemas.microsoft.com/office/drawing/2014/main" id="{8A06D7AB-8F06-438A-B3C6-C45BBDD49B1E}"/>
              </a:ext>
            </a:extLst>
          </p:cNvPr>
          <p:cNvSpPr>
            <a:spLocks noGrp="1"/>
          </p:cNvSpPr>
          <p:nvPr>
            <p:ph idx="1"/>
          </p:nvPr>
        </p:nvSpPr>
        <p:spPr/>
        <p:txBody>
          <a:bodyPr/>
          <a:lstStyle/>
          <a:p>
            <a:pPr marL="0" indent="0">
              <a:buNone/>
            </a:pPr>
            <a:r>
              <a:rPr lang="zh-CN" altLang="en-US" dirty="0"/>
              <a:t>我们应该考虑优化这个            式子</a:t>
            </a:r>
            <a:endParaRPr lang="en-US" altLang="zh-CN" dirty="0"/>
          </a:p>
          <a:p>
            <a:pPr marL="0" indent="0">
              <a:buNone/>
            </a:pPr>
            <a:endParaRPr lang="en-US" altLang="zh-CN" dirty="0"/>
          </a:p>
          <a:p>
            <a:pPr marL="0" indent="0">
              <a:buNone/>
            </a:pPr>
            <a:r>
              <a:rPr lang="zh-CN" altLang="en-US" dirty="0"/>
              <a:t>我们可以很容易的发现大概是这样的</a:t>
            </a:r>
            <a:endParaRPr lang="en-US" altLang="zh-CN" dirty="0"/>
          </a:p>
          <a:p>
            <a:pPr marL="0" indent="0">
              <a:buNone/>
            </a:pPr>
            <a:r>
              <a:rPr lang="en-US" altLang="zh-CN" dirty="0"/>
              <a:t>1</a:t>
            </a:r>
          </a:p>
          <a:p>
            <a:pPr marL="0" indent="0">
              <a:buNone/>
            </a:pPr>
            <a:r>
              <a:rPr lang="en-US" altLang="zh-CN" dirty="0"/>
              <a:t>1 2</a:t>
            </a:r>
          </a:p>
          <a:p>
            <a:pPr marL="0" indent="0">
              <a:buNone/>
            </a:pPr>
            <a:r>
              <a:rPr lang="en-US" altLang="zh-CN" dirty="0"/>
              <a:t>1 2 3</a:t>
            </a:r>
          </a:p>
          <a:p>
            <a:pPr marL="0" indent="0">
              <a:buNone/>
            </a:pPr>
            <a:r>
              <a:rPr lang="en-US" altLang="zh-CN" dirty="0"/>
              <a:t>1 2 3 4</a:t>
            </a:r>
          </a:p>
          <a:p>
            <a:pPr marL="0" indent="0">
              <a:buNone/>
            </a:pPr>
            <a:r>
              <a:rPr lang="en-US" altLang="zh-CN" dirty="0"/>
              <a:t>1 2 3 4 5</a:t>
            </a:r>
          </a:p>
        </p:txBody>
      </p:sp>
      <p:pic>
        <p:nvPicPr>
          <p:cNvPr id="4" name="图片 3">
            <a:extLst>
              <a:ext uri="{FF2B5EF4-FFF2-40B4-BE49-F238E27FC236}">
                <a16:creationId xmlns:a16="http://schemas.microsoft.com/office/drawing/2014/main" id="{E517D477-31A9-4937-A701-8C6B972D43C5}"/>
              </a:ext>
            </a:extLst>
          </p:cNvPr>
          <p:cNvPicPr>
            <a:picLocks noChangeAspect="1"/>
          </p:cNvPicPr>
          <p:nvPr/>
        </p:nvPicPr>
        <p:blipFill>
          <a:blip r:embed="rId2"/>
          <a:stretch>
            <a:fillRect/>
          </a:stretch>
        </p:blipFill>
        <p:spPr>
          <a:xfrm>
            <a:off x="4445786" y="1690688"/>
            <a:ext cx="1188823" cy="883997"/>
          </a:xfrm>
          <a:prstGeom prst="rect">
            <a:avLst/>
          </a:prstGeom>
        </p:spPr>
      </p:pic>
      <p:sp>
        <p:nvSpPr>
          <p:cNvPr id="5" name="文本框 4">
            <a:extLst>
              <a:ext uri="{FF2B5EF4-FFF2-40B4-BE49-F238E27FC236}">
                <a16:creationId xmlns:a16="http://schemas.microsoft.com/office/drawing/2014/main" id="{153F9436-0120-4E16-8274-7E16FAD5950B}"/>
              </a:ext>
            </a:extLst>
          </p:cNvPr>
          <p:cNvSpPr txBox="1"/>
          <p:nvPr/>
        </p:nvSpPr>
        <p:spPr>
          <a:xfrm>
            <a:off x="6674178" y="3545731"/>
            <a:ext cx="3912123" cy="369332"/>
          </a:xfrm>
          <a:prstGeom prst="rect">
            <a:avLst/>
          </a:prstGeom>
          <a:noFill/>
        </p:spPr>
        <p:txBody>
          <a:bodyPr wrap="square" rtlCol="0">
            <a:spAutoFit/>
          </a:bodyPr>
          <a:lstStyle/>
          <a:p>
            <a:r>
              <a:rPr lang="zh-CN" altLang="en-US" dirty="0"/>
              <a:t>所以这个式子可以替换成</a:t>
            </a:r>
          </a:p>
        </p:txBody>
      </p:sp>
      <p:pic>
        <p:nvPicPr>
          <p:cNvPr id="7" name="图片 6">
            <a:extLst>
              <a:ext uri="{FF2B5EF4-FFF2-40B4-BE49-F238E27FC236}">
                <a16:creationId xmlns:a16="http://schemas.microsoft.com/office/drawing/2014/main" id="{BC4A6117-D39C-4FA6-89EF-4A939AEEDCBB}"/>
              </a:ext>
            </a:extLst>
          </p:cNvPr>
          <p:cNvPicPr>
            <a:picLocks noChangeAspect="1"/>
          </p:cNvPicPr>
          <p:nvPr/>
        </p:nvPicPr>
        <p:blipFill>
          <a:blip r:embed="rId3"/>
          <a:stretch>
            <a:fillRect/>
          </a:stretch>
        </p:blipFill>
        <p:spPr>
          <a:xfrm>
            <a:off x="6044036" y="4147481"/>
            <a:ext cx="5172406" cy="2164419"/>
          </a:xfrm>
          <a:prstGeom prst="rect">
            <a:avLst/>
          </a:prstGeom>
        </p:spPr>
      </p:pic>
    </p:spTree>
    <p:extLst>
      <p:ext uri="{BB962C8B-B14F-4D97-AF65-F5344CB8AC3E}">
        <p14:creationId xmlns:p14="http://schemas.microsoft.com/office/powerpoint/2010/main" val="414411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1603A0-C3B2-4A0E-BC6E-9D80BB900680}"/>
              </a:ext>
            </a:extLst>
          </p:cNvPr>
          <p:cNvSpPr>
            <a:spLocks noGrp="1"/>
          </p:cNvSpPr>
          <p:nvPr>
            <p:ph idx="1"/>
          </p:nvPr>
        </p:nvSpPr>
        <p:spPr>
          <a:xfrm>
            <a:off x="442275" y="241922"/>
            <a:ext cx="10935878" cy="6441682"/>
          </a:xfrm>
        </p:spPr>
        <p:txBody>
          <a:bodyPr/>
          <a:lstStyle/>
          <a:p>
            <a:r>
              <a:rPr lang="zh-CN" altLang="en-US" dirty="0"/>
              <a:t>事实证明这个式子用杜教筛是不行的</a:t>
            </a:r>
            <a:endParaRPr lang="en-US" altLang="zh-CN" dirty="0"/>
          </a:p>
          <a:p>
            <a:r>
              <a:rPr lang="zh-CN" altLang="en-US" dirty="0"/>
              <a:t>我们在考虑通过其本身的性质将其优化</a:t>
            </a:r>
            <a:endParaRPr lang="en-US" altLang="zh-CN" dirty="0"/>
          </a:p>
          <a:p>
            <a:r>
              <a:rPr lang="zh-CN" altLang="en-US" dirty="0"/>
              <a:t>对于这个式子               所求的是</a:t>
            </a:r>
            <a:endParaRPr lang="en-US" altLang="zh-CN" dirty="0"/>
          </a:p>
          <a:p>
            <a:endParaRPr lang="en-US" altLang="zh-CN" dirty="0"/>
          </a:p>
          <a:p>
            <a:endParaRPr lang="en-US" altLang="zh-CN" dirty="0"/>
          </a:p>
          <a:p>
            <a:r>
              <a:rPr lang="zh-CN" altLang="en-US" sz="2000" dirty="0"/>
              <a:t>所有的 （不包含某个质数的平方阶及上的形式的平方在乘以</a:t>
            </a:r>
            <a:r>
              <a:rPr lang="zh-CN" altLang="en-US" sz="2000" dirty="0">
                <a:solidFill>
                  <a:srgbClr val="FF0000"/>
                </a:solidFill>
              </a:rPr>
              <a:t>某个数</a:t>
            </a:r>
            <a:r>
              <a:rPr lang="zh-CN" altLang="en-US" sz="2000" dirty="0"/>
              <a:t>的和</a:t>
            </a:r>
            <a:r>
              <a:rPr lang="en-US" altLang="zh-CN" sz="2000" dirty="0"/>
              <a:t>)^2</a:t>
            </a:r>
          </a:p>
          <a:p>
            <a:endParaRPr lang="en-US" altLang="zh-CN" sz="2000" dirty="0"/>
          </a:p>
          <a:p>
            <a:r>
              <a:rPr lang="zh-CN" altLang="en-US" dirty="0"/>
              <a:t>那么我们可以利用线性筛的思想，类似于通过质数来去掉非质数的思想</a:t>
            </a:r>
            <a:endParaRPr lang="en-US" altLang="zh-CN" dirty="0"/>
          </a:p>
          <a:p>
            <a:r>
              <a:rPr lang="zh-CN" altLang="en-US" dirty="0"/>
              <a:t>这个就是本题的核心了 </a:t>
            </a:r>
            <a:r>
              <a:rPr lang="zh-CN" altLang="en-US" b="1" dirty="0"/>
              <a:t>莫比乌斯容斥</a:t>
            </a:r>
            <a:endParaRPr lang="en-US" altLang="zh-CN" b="1" dirty="0"/>
          </a:p>
        </p:txBody>
      </p:sp>
      <p:pic>
        <p:nvPicPr>
          <p:cNvPr id="5" name="图片 4">
            <a:extLst>
              <a:ext uri="{FF2B5EF4-FFF2-40B4-BE49-F238E27FC236}">
                <a16:creationId xmlns:a16="http://schemas.microsoft.com/office/drawing/2014/main" id="{DA0A3186-9BC5-418C-9AAC-0F19C26B4D14}"/>
              </a:ext>
            </a:extLst>
          </p:cNvPr>
          <p:cNvPicPr>
            <a:picLocks noChangeAspect="1"/>
          </p:cNvPicPr>
          <p:nvPr/>
        </p:nvPicPr>
        <p:blipFill>
          <a:blip r:embed="rId2"/>
          <a:stretch>
            <a:fillRect/>
          </a:stretch>
        </p:blipFill>
        <p:spPr>
          <a:xfrm>
            <a:off x="2982627" y="1180668"/>
            <a:ext cx="1146313" cy="865142"/>
          </a:xfrm>
          <a:prstGeom prst="rect">
            <a:avLst/>
          </a:prstGeom>
        </p:spPr>
      </p:pic>
    </p:spTree>
    <p:extLst>
      <p:ext uri="{BB962C8B-B14F-4D97-AF65-F5344CB8AC3E}">
        <p14:creationId xmlns:p14="http://schemas.microsoft.com/office/powerpoint/2010/main" val="356658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E0890E-A3C5-4391-A008-D265828EE43E}"/>
              </a:ext>
            </a:extLst>
          </p:cNvPr>
          <p:cNvSpPr>
            <a:spLocks noGrp="1"/>
          </p:cNvSpPr>
          <p:nvPr>
            <p:ph idx="1"/>
          </p:nvPr>
        </p:nvSpPr>
        <p:spPr/>
        <p:txBody>
          <a:bodyPr/>
          <a:lstStyle/>
          <a:p>
            <a:r>
              <a:rPr lang="zh-CN" altLang="en-US" dirty="0"/>
              <a:t>我们可以再次化简这个式子</a:t>
            </a:r>
            <a:endParaRPr lang="en-US" altLang="zh-CN" dirty="0"/>
          </a:p>
          <a:p>
            <a:endParaRPr lang="zh-CN" altLang="en-US" dirty="0"/>
          </a:p>
        </p:txBody>
      </p:sp>
      <p:pic>
        <p:nvPicPr>
          <p:cNvPr id="4" name="图片 3">
            <a:extLst>
              <a:ext uri="{FF2B5EF4-FFF2-40B4-BE49-F238E27FC236}">
                <a16:creationId xmlns:a16="http://schemas.microsoft.com/office/drawing/2014/main" id="{3ABEFDF9-C8CB-4E30-BA50-F23F1CB2A4B8}"/>
              </a:ext>
            </a:extLst>
          </p:cNvPr>
          <p:cNvPicPr>
            <a:picLocks noChangeAspect="1"/>
          </p:cNvPicPr>
          <p:nvPr/>
        </p:nvPicPr>
        <p:blipFill>
          <a:blip r:embed="rId2"/>
          <a:stretch>
            <a:fillRect/>
          </a:stretch>
        </p:blipFill>
        <p:spPr>
          <a:xfrm>
            <a:off x="2668841" y="2397142"/>
            <a:ext cx="4429542" cy="3914758"/>
          </a:xfrm>
          <a:prstGeom prst="rect">
            <a:avLst/>
          </a:prstGeom>
        </p:spPr>
      </p:pic>
    </p:spTree>
    <p:extLst>
      <p:ext uri="{BB962C8B-B14F-4D97-AF65-F5344CB8AC3E}">
        <p14:creationId xmlns:p14="http://schemas.microsoft.com/office/powerpoint/2010/main" val="199279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6D522-B0B8-43F8-AA11-C6CC929AF40E}"/>
              </a:ext>
            </a:extLst>
          </p:cNvPr>
          <p:cNvSpPr>
            <a:spLocks noGrp="1"/>
          </p:cNvSpPr>
          <p:nvPr>
            <p:ph type="title"/>
          </p:nvPr>
        </p:nvSpPr>
        <p:spPr/>
        <p:txBody>
          <a:bodyPr/>
          <a:lstStyle/>
          <a:p>
            <a:r>
              <a:rPr lang="zh-CN" altLang="en-US" dirty="0"/>
              <a:t>可能很多同学没有看明白</a:t>
            </a:r>
          </a:p>
        </p:txBody>
      </p:sp>
      <p:sp>
        <p:nvSpPr>
          <p:cNvPr id="3" name="内容占位符 2">
            <a:extLst>
              <a:ext uri="{FF2B5EF4-FFF2-40B4-BE49-F238E27FC236}">
                <a16:creationId xmlns:a16="http://schemas.microsoft.com/office/drawing/2014/main" id="{ADC8D5E0-0517-4128-8513-C1A14C7CF93C}"/>
              </a:ext>
            </a:extLst>
          </p:cNvPr>
          <p:cNvSpPr>
            <a:spLocks noGrp="1"/>
          </p:cNvSpPr>
          <p:nvPr>
            <p:ph idx="1"/>
          </p:nvPr>
        </p:nvSpPr>
        <p:spPr/>
        <p:txBody>
          <a:bodyPr/>
          <a:lstStyle/>
          <a:p>
            <a:r>
              <a:rPr lang="zh-CN" altLang="en-US" dirty="0"/>
              <a:t>我们来解释一下</a:t>
            </a:r>
            <a:endParaRPr lang="en-US" altLang="zh-CN" dirty="0"/>
          </a:p>
          <a:p>
            <a:endParaRPr lang="en-US" altLang="zh-CN" dirty="0"/>
          </a:p>
          <a:p>
            <a:r>
              <a:rPr lang="zh-CN" altLang="en-US" dirty="0"/>
              <a:t>式子左侧的代表所有的</a:t>
            </a:r>
            <a:r>
              <a:rPr lang="en-US" altLang="zh-CN" dirty="0"/>
              <a:t>n</a:t>
            </a:r>
            <a:r>
              <a:rPr lang="zh-CN" altLang="en-US" dirty="0">
                <a:solidFill>
                  <a:srgbClr val="FF0000"/>
                </a:solidFill>
              </a:rPr>
              <a:t>所有的能产生平方</a:t>
            </a:r>
            <a:r>
              <a:rPr lang="zh-CN" altLang="en-US" dirty="0"/>
              <a:t>的数</a:t>
            </a:r>
            <a:endParaRPr lang="en-US" altLang="zh-CN" dirty="0"/>
          </a:p>
          <a:p>
            <a:endParaRPr lang="en-US" altLang="zh-CN" dirty="0"/>
          </a:p>
          <a:p>
            <a:r>
              <a:rPr lang="zh-CN" altLang="en-US" dirty="0"/>
              <a:t>中间的莫比乌斯函数作为</a:t>
            </a:r>
            <a:r>
              <a:rPr lang="zh-CN" altLang="en-US" dirty="0">
                <a:solidFill>
                  <a:srgbClr val="FF0000"/>
                </a:solidFill>
              </a:rPr>
              <a:t>容斥因子</a:t>
            </a:r>
            <a:endParaRPr lang="en-US" altLang="zh-CN" dirty="0">
              <a:solidFill>
                <a:srgbClr val="FF0000"/>
              </a:solidFill>
            </a:endParaRPr>
          </a:p>
          <a:p>
            <a:endParaRPr lang="en-US" altLang="zh-CN" dirty="0"/>
          </a:p>
          <a:p>
            <a:r>
              <a:rPr lang="zh-CN" altLang="en-US" dirty="0"/>
              <a:t>右侧则表示 </a:t>
            </a:r>
            <a:r>
              <a:rPr lang="zh-CN" altLang="en-US" dirty="0">
                <a:solidFill>
                  <a:srgbClr val="FF0000"/>
                </a:solidFill>
              </a:rPr>
              <a:t>所有的 小于</a:t>
            </a:r>
            <a:r>
              <a:rPr lang="en-US" altLang="zh-CN" dirty="0">
                <a:solidFill>
                  <a:srgbClr val="FF0000"/>
                </a:solidFill>
              </a:rPr>
              <a:t>n</a:t>
            </a:r>
            <a:r>
              <a:rPr lang="zh-CN" altLang="en-US" dirty="0">
                <a:solidFill>
                  <a:srgbClr val="FF0000"/>
                </a:solidFill>
              </a:rPr>
              <a:t>的 含平方的 </a:t>
            </a:r>
            <a:r>
              <a:rPr lang="zh-CN" altLang="en-US" dirty="0"/>
              <a:t>数 </a:t>
            </a:r>
            <a:r>
              <a:rPr lang="zh-CN" altLang="en-US" dirty="0">
                <a:solidFill>
                  <a:srgbClr val="00B050"/>
                </a:solidFill>
              </a:rPr>
              <a:t>的平方</a:t>
            </a:r>
          </a:p>
        </p:txBody>
      </p:sp>
      <p:pic>
        <p:nvPicPr>
          <p:cNvPr id="4" name="图片 3">
            <a:extLst>
              <a:ext uri="{FF2B5EF4-FFF2-40B4-BE49-F238E27FC236}">
                <a16:creationId xmlns:a16="http://schemas.microsoft.com/office/drawing/2014/main" id="{82EDA392-02DF-4DDD-ADFD-71F167E832C1}"/>
              </a:ext>
            </a:extLst>
          </p:cNvPr>
          <p:cNvPicPr>
            <a:picLocks noChangeAspect="1"/>
          </p:cNvPicPr>
          <p:nvPr/>
        </p:nvPicPr>
        <p:blipFill>
          <a:blip r:embed="rId2"/>
          <a:stretch>
            <a:fillRect/>
          </a:stretch>
        </p:blipFill>
        <p:spPr>
          <a:xfrm>
            <a:off x="4007939" y="1748971"/>
            <a:ext cx="2088061" cy="1028789"/>
          </a:xfrm>
          <a:prstGeom prst="rect">
            <a:avLst/>
          </a:prstGeom>
        </p:spPr>
      </p:pic>
    </p:spTree>
    <p:extLst>
      <p:ext uri="{BB962C8B-B14F-4D97-AF65-F5344CB8AC3E}">
        <p14:creationId xmlns:p14="http://schemas.microsoft.com/office/powerpoint/2010/main" val="123362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F7F6C3-1667-4980-B97A-42B619E0B196}"/>
              </a:ext>
            </a:extLst>
          </p:cNvPr>
          <p:cNvSpPr>
            <a:spLocks noGrp="1"/>
          </p:cNvSpPr>
          <p:nvPr>
            <p:ph idx="1"/>
          </p:nvPr>
        </p:nvSpPr>
        <p:spPr/>
        <p:txBody>
          <a:bodyPr/>
          <a:lstStyle/>
          <a:p>
            <a:r>
              <a:rPr lang="zh-CN" altLang="en-US" dirty="0"/>
              <a:t>做一个简单的推演，我们不难发现其正确性</a:t>
            </a:r>
            <a:endParaRPr lang="en-US" altLang="zh-CN" dirty="0"/>
          </a:p>
          <a:p>
            <a:endParaRPr lang="en-US" altLang="zh-CN" dirty="0"/>
          </a:p>
          <a:p>
            <a:endParaRPr lang="zh-CN" altLang="en-US" dirty="0"/>
          </a:p>
        </p:txBody>
      </p:sp>
      <p:pic>
        <p:nvPicPr>
          <p:cNvPr id="2" name="图片 1">
            <a:extLst>
              <a:ext uri="{FF2B5EF4-FFF2-40B4-BE49-F238E27FC236}">
                <a16:creationId xmlns:a16="http://schemas.microsoft.com/office/drawing/2014/main" id="{E28D6E90-4E89-46FE-895F-3AF1DDEB464F}"/>
              </a:ext>
            </a:extLst>
          </p:cNvPr>
          <p:cNvPicPr>
            <a:picLocks noChangeAspect="1"/>
          </p:cNvPicPr>
          <p:nvPr/>
        </p:nvPicPr>
        <p:blipFill>
          <a:blip r:embed="rId2"/>
          <a:stretch>
            <a:fillRect/>
          </a:stretch>
        </p:blipFill>
        <p:spPr>
          <a:xfrm>
            <a:off x="657564" y="3207854"/>
            <a:ext cx="10146408" cy="1586879"/>
          </a:xfrm>
          <a:prstGeom prst="rect">
            <a:avLst/>
          </a:prstGeom>
        </p:spPr>
      </p:pic>
    </p:spTree>
    <p:extLst>
      <p:ext uri="{BB962C8B-B14F-4D97-AF65-F5344CB8AC3E}">
        <p14:creationId xmlns:p14="http://schemas.microsoft.com/office/powerpoint/2010/main" val="137336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D62C9-928E-4A06-B2B8-D731E14F919A}"/>
              </a:ext>
            </a:extLst>
          </p:cNvPr>
          <p:cNvSpPr>
            <a:spLocks noGrp="1"/>
          </p:cNvSpPr>
          <p:nvPr>
            <p:ph type="ctrTitle"/>
          </p:nvPr>
        </p:nvSpPr>
        <p:spPr>
          <a:xfrm>
            <a:off x="2026920" y="1353895"/>
            <a:ext cx="7467600" cy="1048628"/>
          </a:xfrm>
        </p:spPr>
        <p:txBody>
          <a:bodyPr/>
          <a:lstStyle/>
          <a:p>
            <a:r>
              <a:rPr lang="en-US" altLang="zh-CN" dirty="0"/>
              <a:t>A . Convex Hull</a:t>
            </a:r>
            <a:endParaRPr lang="zh-CN" altLang="en-US" dirty="0"/>
          </a:p>
        </p:txBody>
      </p:sp>
      <p:pic>
        <p:nvPicPr>
          <p:cNvPr id="4" name="图片 3">
            <a:extLst>
              <a:ext uri="{FF2B5EF4-FFF2-40B4-BE49-F238E27FC236}">
                <a16:creationId xmlns:a16="http://schemas.microsoft.com/office/drawing/2014/main" id="{0F237056-CE93-45D9-AB63-06245B517685}"/>
              </a:ext>
            </a:extLst>
          </p:cNvPr>
          <p:cNvPicPr>
            <a:picLocks noChangeAspect="1"/>
          </p:cNvPicPr>
          <p:nvPr/>
        </p:nvPicPr>
        <p:blipFill>
          <a:blip r:embed="rId2"/>
          <a:stretch>
            <a:fillRect/>
          </a:stretch>
        </p:blipFill>
        <p:spPr>
          <a:xfrm>
            <a:off x="1524000" y="3429000"/>
            <a:ext cx="9262403" cy="1207211"/>
          </a:xfrm>
          <a:prstGeom prst="rect">
            <a:avLst/>
          </a:prstGeom>
        </p:spPr>
      </p:pic>
      <p:sp>
        <p:nvSpPr>
          <p:cNvPr id="3" name="副标题 2">
            <a:extLst>
              <a:ext uri="{FF2B5EF4-FFF2-40B4-BE49-F238E27FC236}">
                <a16:creationId xmlns:a16="http://schemas.microsoft.com/office/drawing/2014/main" id="{05787DFF-A7F5-4970-B607-CD245ECF4045}"/>
              </a:ext>
            </a:extLst>
          </p:cNvPr>
          <p:cNvSpPr>
            <a:spLocks noGrp="1"/>
          </p:cNvSpPr>
          <p:nvPr>
            <p:ph type="subTitle" idx="1"/>
          </p:nvPr>
        </p:nvSpPr>
        <p:spPr>
          <a:xfrm rot="10800000" flipV="1">
            <a:off x="1524000" y="5257799"/>
            <a:ext cx="8473440" cy="957505"/>
          </a:xfrm>
        </p:spPr>
        <p:txBody>
          <a:bodyPr>
            <a:normAutofit/>
          </a:bodyPr>
          <a:lstStyle/>
          <a:p>
            <a:r>
              <a:rPr lang="zh-CN" altLang="en-US" dirty="0">
                <a:hlinkClick r:id="rId3"/>
              </a:rPr>
              <a:t>题目链接：</a:t>
            </a:r>
            <a:r>
              <a:rPr lang="en-US" altLang="zh-CN" dirty="0">
                <a:hlinkClick r:id="rId3"/>
              </a:rPr>
              <a:t>https://nanti.jisuanke.com/t/A1991</a:t>
            </a:r>
            <a:endParaRPr lang="zh-CN" altLang="en-US" dirty="0"/>
          </a:p>
        </p:txBody>
      </p:sp>
    </p:spTree>
    <p:extLst>
      <p:ext uri="{BB962C8B-B14F-4D97-AF65-F5344CB8AC3E}">
        <p14:creationId xmlns:p14="http://schemas.microsoft.com/office/powerpoint/2010/main" val="75652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18FC35-982A-488B-9001-0BCAC8549ABC}"/>
              </a:ext>
            </a:extLst>
          </p:cNvPr>
          <p:cNvSpPr>
            <a:spLocks noGrp="1"/>
          </p:cNvSpPr>
          <p:nvPr>
            <p:ph idx="1"/>
          </p:nvPr>
        </p:nvSpPr>
        <p:spPr/>
        <p:txBody>
          <a:bodyPr/>
          <a:lstStyle/>
          <a:p>
            <a:r>
              <a:rPr lang="zh-CN" altLang="en-US" dirty="0"/>
              <a:t>所以 最后化简成</a:t>
            </a:r>
            <a:endParaRPr lang="en-US" altLang="zh-CN" dirty="0"/>
          </a:p>
          <a:p>
            <a:endParaRPr lang="en-US" altLang="zh-CN" dirty="0"/>
          </a:p>
          <a:p>
            <a:endParaRPr lang="en-US" altLang="zh-CN" dirty="0"/>
          </a:p>
          <a:p>
            <a:endParaRPr lang="en-US" altLang="zh-CN" dirty="0"/>
          </a:p>
          <a:p>
            <a:r>
              <a:rPr lang="zh-CN" altLang="en-US" dirty="0"/>
              <a:t>然后</a:t>
            </a:r>
            <a:r>
              <a:rPr lang="en-US" altLang="zh-CN" dirty="0"/>
              <a:t>sqrt(n)</a:t>
            </a:r>
            <a:r>
              <a:rPr lang="zh-CN" altLang="en-US" dirty="0"/>
              <a:t>直接求的完了。。</a:t>
            </a:r>
          </a:p>
          <a:p>
            <a:r>
              <a:rPr lang="zh-CN" altLang="en-US" dirty="0"/>
              <a:t>然后还会爆</a:t>
            </a:r>
            <a:r>
              <a:rPr lang="en-US" altLang="zh-CN" dirty="0" err="1"/>
              <a:t>longlong</a:t>
            </a:r>
            <a:r>
              <a:rPr lang="zh-CN" altLang="en-US" dirty="0"/>
              <a:t>，需要开</a:t>
            </a:r>
            <a:r>
              <a:rPr lang="en-US" altLang="zh-CN" dirty="0"/>
              <a:t>int128</a:t>
            </a:r>
            <a:r>
              <a:rPr lang="zh-CN" altLang="en-US" dirty="0"/>
              <a:t>，</a:t>
            </a:r>
            <a:endParaRPr lang="en-US" altLang="zh-CN" dirty="0"/>
          </a:p>
          <a:p>
            <a:r>
              <a:rPr lang="zh-CN" altLang="en-US" dirty="0"/>
              <a:t>用快速乘法会</a:t>
            </a:r>
            <a:r>
              <a:rPr lang="en-US" altLang="zh-CN" dirty="0"/>
              <a:t>t</a:t>
            </a:r>
          </a:p>
        </p:txBody>
      </p:sp>
      <p:pic>
        <p:nvPicPr>
          <p:cNvPr id="4" name="图片 3">
            <a:extLst>
              <a:ext uri="{FF2B5EF4-FFF2-40B4-BE49-F238E27FC236}">
                <a16:creationId xmlns:a16="http://schemas.microsoft.com/office/drawing/2014/main" id="{3FB61AEC-038E-4412-94EC-09C66FA72906}"/>
              </a:ext>
            </a:extLst>
          </p:cNvPr>
          <p:cNvPicPr>
            <a:picLocks noChangeAspect="1"/>
          </p:cNvPicPr>
          <p:nvPr/>
        </p:nvPicPr>
        <p:blipFill>
          <a:blip r:embed="rId2"/>
          <a:stretch>
            <a:fillRect/>
          </a:stretch>
        </p:blipFill>
        <p:spPr>
          <a:xfrm>
            <a:off x="4034611" y="1825625"/>
            <a:ext cx="4122777" cy="1158340"/>
          </a:xfrm>
          <a:prstGeom prst="rect">
            <a:avLst/>
          </a:prstGeom>
        </p:spPr>
      </p:pic>
    </p:spTree>
    <p:extLst>
      <p:ext uri="{BB962C8B-B14F-4D97-AF65-F5344CB8AC3E}">
        <p14:creationId xmlns:p14="http://schemas.microsoft.com/office/powerpoint/2010/main" val="329806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3ADDF-DF84-4CC0-BECD-97AE7143D3BB}"/>
              </a:ext>
            </a:extLst>
          </p:cNvPr>
          <p:cNvSpPr>
            <a:spLocks noGrp="1"/>
          </p:cNvSpPr>
          <p:nvPr>
            <p:ph type="title"/>
          </p:nvPr>
        </p:nvSpPr>
        <p:spPr/>
        <p:txBody>
          <a:bodyPr/>
          <a:lstStyle/>
          <a:p>
            <a:r>
              <a:rPr lang="zh-CN" altLang="en-US" dirty="0"/>
              <a:t>最后一个优化</a:t>
            </a:r>
          </a:p>
        </p:txBody>
      </p:sp>
      <p:sp>
        <p:nvSpPr>
          <p:cNvPr id="3" name="内容占位符 2">
            <a:extLst>
              <a:ext uri="{FF2B5EF4-FFF2-40B4-BE49-F238E27FC236}">
                <a16:creationId xmlns:a16="http://schemas.microsoft.com/office/drawing/2014/main" id="{EBF8DAB5-2A15-47C3-A43C-600DBB7F381C}"/>
              </a:ext>
            </a:extLst>
          </p:cNvPr>
          <p:cNvSpPr>
            <a:spLocks noGrp="1"/>
          </p:cNvSpPr>
          <p:nvPr>
            <p:ph idx="1"/>
          </p:nvPr>
        </p:nvSpPr>
        <p:spPr/>
        <p:txBody>
          <a:bodyPr/>
          <a:lstStyle/>
          <a:p>
            <a:r>
              <a:rPr lang="zh-CN" altLang="en-US" dirty="0"/>
              <a:t>关于前</a:t>
            </a:r>
            <a:r>
              <a:rPr lang="en-US" altLang="zh-CN" dirty="0"/>
              <a:t>n^2</a:t>
            </a:r>
            <a:r>
              <a:rPr lang="zh-CN" altLang="en-US" dirty="0"/>
              <a:t>、</a:t>
            </a:r>
            <a:r>
              <a:rPr lang="en-US" altLang="zh-CN" dirty="0"/>
              <a:t>n^3</a:t>
            </a:r>
            <a:r>
              <a:rPr lang="zh-CN" altLang="en-US" dirty="0"/>
              <a:t>的前</a:t>
            </a:r>
            <a:r>
              <a:rPr lang="en-US" altLang="zh-CN" dirty="0"/>
              <a:t>n</a:t>
            </a:r>
            <a:r>
              <a:rPr lang="zh-CN" altLang="en-US" dirty="0"/>
              <a:t>项和的公式</a:t>
            </a:r>
            <a:endParaRPr lang="en-US" altLang="zh-CN" dirty="0"/>
          </a:p>
          <a:p>
            <a:endParaRPr lang="en-US" altLang="zh-CN" dirty="0"/>
          </a:p>
          <a:p>
            <a:pPr marL="0" indent="0">
              <a:buNone/>
            </a:pPr>
            <a:r>
              <a:rPr lang="zh-CN" altLang="en-US" dirty="0"/>
              <a:t>平方：</a:t>
            </a:r>
            <a:endParaRPr lang="en-US" altLang="zh-CN" dirty="0"/>
          </a:p>
          <a:p>
            <a:endParaRPr lang="en-US" altLang="zh-CN" dirty="0"/>
          </a:p>
          <a:p>
            <a:endParaRPr lang="en-US" altLang="zh-CN" dirty="0"/>
          </a:p>
          <a:p>
            <a:endParaRPr lang="en-US" altLang="zh-CN" dirty="0"/>
          </a:p>
          <a:p>
            <a:pPr marL="0" indent="0">
              <a:buNone/>
            </a:pPr>
            <a:r>
              <a:rPr lang="zh-CN" altLang="en-US" dirty="0"/>
              <a:t>立方：</a:t>
            </a:r>
            <a:endParaRPr lang="en-US" altLang="zh-CN" dirty="0"/>
          </a:p>
          <a:p>
            <a:endParaRPr lang="en-US" altLang="zh-CN" dirty="0"/>
          </a:p>
        </p:txBody>
      </p:sp>
      <p:pic>
        <p:nvPicPr>
          <p:cNvPr id="4" name="图片 3">
            <a:extLst>
              <a:ext uri="{FF2B5EF4-FFF2-40B4-BE49-F238E27FC236}">
                <a16:creationId xmlns:a16="http://schemas.microsoft.com/office/drawing/2014/main" id="{95281879-3DA1-4CC7-9600-C663B1E1574E}"/>
              </a:ext>
            </a:extLst>
          </p:cNvPr>
          <p:cNvPicPr>
            <a:picLocks noChangeAspect="1"/>
          </p:cNvPicPr>
          <p:nvPr/>
        </p:nvPicPr>
        <p:blipFill>
          <a:blip r:embed="rId2"/>
          <a:stretch>
            <a:fillRect/>
          </a:stretch>
        </p:blipFill>
        <p:spPr>
          <a:xfrm>
            <a:off x="2716237" y="2694573"/>
            <a:ext cx="6759526" cy="922100"/>
          </a:xfrm>
          <a:prstGeom prst="rect">
            <a:avLst/>
          </a:prstGeom>
        </p:spPr>
      </p:pic>
      <p:pic>
        <p:nvPicPr>
          <p:cNvPr id="5" name="图片 4">
            <a:extLst>
              <a:ext uri="{FF2B5EF4-FFF2-40B4-BE49-F238E27FC236}">
                <a16:creationId xmlns:a16="http://schemas.microsoft.com/office/drawing/2014/main" id="{A7D7562E-03B4-4AB1-9C37-EA12E0F3D611}"/>
              </a:ext>
            </a:extLst>
          </p:cNvPr>
          <p:cNvPicPr>
            <a:picLocks noChangeAspect="1"/>
          </p:cNvPicPr>
          <p:nvPr/>
        </p:nvPicPr>
        <p:blipFill>
          <a:blip r:embed="rId3"/>
          <a:stretch>
            <a:fillRect/>
          </a:stretch>
        </p:blipFill>
        <p:spPr>
          <a:xfrm>
            <a:off x="2648333" y="4730718"/>
            <a:ext cx="2049958" cy="952583"/>
          </a:xfrm>
          <a:prstGeom prst="rect">
            <a:avLst/>
          </a:prstGeom>
        </p:spPr>
      </p:pic>
    </p:spTree>
    <p:extLst>
      <p:ext uri="{BB962C8B-B14F-4D97-AF65-F5344CB8AC3E}">
        <p14:creationId xmlns:p14="http://schemas.microsoft.com/office/powerpoint/2010/main" val="389405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B5880-42A5-4DD2-90DC-094E92B8193C}"/>
              </a:ext>
            </a:extLst>
          </p:cNvPr>
          <p:cNvSpPr>
            <a:spLocks noGrp="1"/>
          </p:cNvSpPr>
          <p:nvPr>
            <p:ph type="title"/>
          </p:nvPr>
        </p:nvSpPr>
        <p:spPr/>
        <p:txBody>
          <a:bodyPr/>
          <a:lstStyle/>
          <a:p>
            <a:pPr algn="ctr"/>
            <a:r>
              <a:rPr lang="en-US" altLang="zh-CN" dirty="0"/>
              <a:t>B . Trig Function</a:t>
            </a:r>
            <a:r>
              <a:rPr lang="zh-CN" altLang="en-US" dirty="0"/>
              <a:t>（花样跌倒史）</a:t>
            </a:r>
          </a:p>
        </p:txBody>
      </p:sp>
      <p:sp>
        <p:nvSpPr>
          <p:cNvPr id="3" name="内容占位符 2">
            <a:extLst>
              <a:ext uri="{FF2B5EF4-FFF2-40B4-BE49-F238E27FC236}">
                <a16:creationId xmlns:a16="http://schemas.microsoft.com/office/drawing/2014/main" id="{499648FA-D329-4D38-BC32-35E842E9DBD2}"/>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hlinkClick r:id="rId2"/>
              </a:rPr>
              <a:t>https://nanti.jisuanke.com/t/A1272</a:t>
            </a:r>
            <a:endParaRPr lang="zh-CN" altLang="en-US" dirty="0"/>
          </a:p>
        </p:txBody>
      </p:sp>
      <p:pic>
        <p:nvPicPr>
          <p:cNvPr id="5" name="图片 4">
            <a:extLst>
              <a:ext uri="{FF2B5EF4-FFF2-40B4-BE49-F238E27FC236}">
                <a16:creationId xmlns:a16="http://schemas.microsoft.com/office/drawing/2014/main" id="{AF4042EF-DDA7-4CE9-A59E-A9B7F04F3315}"/>
              </a:ext>
            </a:extLst>
          </p:cNvPr>
          <p:cNvPicPr>
            <a:picLocks noChangeAspect="1"/>
          </p:cNvPicPr>
          <p:nvPr/>
        </p:nvPicPr>
        <p:blipFill>
          <a:blip r:embed="rId3"/>
          <a:stretch>
            <a:fillRect/>
          </a:stretch>
        </p:blipFill>
        <p:spPr>
          <a:xfrm>
            <a:off x="838200" y="3758708"/>
            <a:ext cx="9535812" cy="1191976"/>
          </a:xfrm>
          <a:prstGeom prst="rect">
            <a:avLst/>
          </a:prstGeom>
        </p:spPr>
      </p:pic>
    </p:spTree>
    <p:extLst>
      <p:ext uri="{BB962C8B-B14F-4D97-AF65-F5344CB8AC3E}">
        <p14:creationId xmlns:p14="http://schemas.microsoft.com/office/powerpoint/2010/main" val="303457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99B1C-9DDD-460E-B789-F1423817F179}"/>
              </a:ext>
            </a:extLst>
          </p:cNvPr>
          <p:cNvSpPr>
            <a:spLocks noGrp="1"/>
          </p:cNvSpPr>
          <p:nvPr>
            <p:ph type="title"/>
          </p:nvPr>
        </p:nvSpPr>
        <p:spPr/>
        <p:txBody>
          <a:bodyPr/>
          <a:lstStyle/>
          <a:p>
            <a:r>
              <a:rPr lang="zh-CN" altLang="en-US" dirty="0"/>
              <a:t>题意：</a:t>
            </a:r>
          </a:p>
        </p:txBody>
      </p:sp>
      <p:sp>
        <p:nvSpPr>
          <p:cNvPr id="3" name="内容占位符 2">
            <a:extLst>
              <a:ext uri="{FF2B5EF4-FFF2-40B4-BE49-F238E27FC236}">
                <a16:creationId xmlns:a16="http://schemas.microsoft.com/office/drawing/2014/main" id="{2DFF89E9-8F22-4D24-9F0B-D95EB1511628}"/>
              </a:ext>
            </a:extLst>
          </p:cNvPr>
          <p:cNvSpPr>
            <a:spLocks noGrp="1"/>
          </p:cNvSpPr>
          <p:nvPr>
            <p:ph idx="1"/>
          </p:nvPr>
        </p:nvSpPr>
        <p:spPr/>
        <p:txBody>
          <a:bodyPr/>
          <a:lstStyle/>
          <a:p>
            <a:r>
              <a:rPr lang="zh-CN" altLang="en-US" dirty="0"/>
              <a:t>对于任意的</a:t>
            </a:r>
            <a:r>
              <a:rPr lang="en-US" altLang="zh-CN" dirty="0"/>
              <a:t>x , </a:t>
            </a:r>
            <a:r>
              <a:rPr lang="zh-CN" altLang="en-US" dirty="0"/>
              <a:t>满足  </a:t>
            </a:r>
            <a:r>
              <a:rPr lang="en-US" altLang="zh-CN" dirty="0"/>
              <a:t>f(cos(x)) = cos(n * x) </a:t>
            </a:r>
          </a:p>
          <a:p>
            <a:r>
              <a:rPr lang="zh-CN" altLang="en-US" dirty="0"/>
              <a:t>给出两个整数 </a:t>
            </a:r>
            <a:r>
              <a:rPr lang="en-US" altLang="zh-CN" dirty="0"/>
              <a:t>n </a:t>
            </a:r>
            <a:r>
              <a:rPr lang="zh-CN" altLang="en-US" dirty="0"/>
              <a:t>，</a:t>
            </a:r>
            <a:r>
              <a:rPr lang="en-US" altLang="zh-CN" dirty="0"/>
              <a:t>m     </a:t>
            </a:r>
          </a:p>
          <a:p>
            <a:r>
              <a:rPr lang="zh-CN" altLang="en-US" dirty="0"/>
              <a:t>计算</a:t>
            </a:r>
            <a:r>
              <a:rPr lang="en-US" altLang="zh-CN" dirty="0" err="1"/>
              <a:t>x^m</a:t>
            </a:r>
            <a:r>
              <a:rPr lang="zh-CN" altLang="en-US" dirty="0"/>
              <a:t>的系数 并</a:t>
            </a:r>
            <a:r>
              <a:rPr lang="en-US" altLang="zh-CN" dirty="0"/>
              <a:t>mod </a:t>
            </a:r>
            <a:r>
              <a:rPr lang="zh-CN" altLang="en-US" dirty="0"/>
              <a:t> </a:t>
            </a:r>
            <a:r>
              <a:rPr lang="en-US" altLang="zh-CN" dirty="0"/>
              <a:t>998244353</a:t>
            </a:r>
          </a:p>
          <a:p>
            <a:endParaRPr lang="en-US" altLang="zh-CN" dirty="0"/>
          </a:p>
          <a:p>
            <a:endParaRPr lang="en-US" altLang="zh-CN" dirty="0"/>
          </a:p>
          <a:p>
            <a:r>
              <a:rPr lang="zh-CN" altLang="en-US" dirty="0"/>
              <a:t>多组输入 </a:t>
            </a:r>
            <a:endParaRPr lang="en-US" altLang="zh-CN" dirty="0"/>
          </a:p>
          <a:p>
            <a:r>
              <a:rPr lang="zh-CN" altLang="en-US" dirty="0"/>
              <a:t>其中</a:t>
            </a:r>
            <a:endParaRPr lang="en-US" altLang="zh-CN" dirty="0"/>
          </a:p>
        </p:txBody>
      </p:sp>
      <p:pic>
        <p:nvPicPr>
          <p:cNvPr id="4" name="图片 3">
            <a:extLst>
              <a:ext uri="{FF2B5EF4-FFF2-40B4-BE49-F238E27FC236}">
                <a16:creationId xmlns:a16="http://schemas.microsoft.com/office/drawing/2014/main" id="{931465C0-0C05-48FD-8BF8-7650D9991A71}"/>
              </a:ext>
            </a:extLst>
          </p:cNvPr>
          <p:cNvPicPr>
            <a:picLocks noChangeAspect="1"/>
          </p:cNvPicPr>
          <p:nvPr/>
        </p:nvPicPr>
        <p:blipFill>
          <a:blip r:embed="rId2"/>
          <a:stretch>
            <a:fillRect/>
          </a:stretch>
        </p:blipFill>
        <p:spPr>
          <a:xfrm>
            <a:off x="2894028" y="4561744"/>
            <a:ext cx="5128297" cy="1132044"/>
          </a:xfrm>
          <a:prstGeom prst="rect">
            <a:avLst/>
          </a:prstGeom>
        </p:spPr>
      </p:pic>
    </p:spTree>
    <p:extLst>
      <p:ext uri="{BB962C8B-B14F-4D97-AF65-F5344CB8AC3E}">
        <p14:creationId xmlns:p14="http://schemas.microsoft.com/office/powerpoint/2010/main" val="358913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AADF-7C61-4AF3-8DFD-C8EC803D6F18}"/>
              </a:ext>
            </a:extLst>
          </p:cNvPr>
          <p:cNvSpPr>
            <a:spLocks noGrp="1"/>
          </p:cNvSpPr>
          <p:nvPr>
            <p:ph type="title"/>
          </p:nvPr>
        </p:nvSpPr>
        <p:spPr>
          <a:xfrm>
            <a:off x="838200" y="681037"/>
            <a:ext cx="10515600" cy="1009651"/>
          </a:xfrm>
        </p:spPr>
        <p:txBody>
          <a:bodyPr>
            <a:normAutofit fontScale="90000"/>
          </a:bodyPr>
          <a:lstStyle/>
          <a:p>
            <a:r>
              <a:rPr lang="zh-CN" altLang="en-US" dirty="0"/>
              <a:t>我会怎么做？</a:t>
            </a:r>
            <a:br>
              <a:rPr lang="en-US" altLang="zh-CN" dirty="0"/>
            </a:br>
            <a:endParaRPr lang="zh-CN" altLang="en-US" dirty="0"/>
          </a:p>
        </p:txBody>
      </p:sp>
      <p:sp>
        <p:nvSpPr>
          <p:cNvPr id="3" name="内容占位符 2">
            <a:extLst>
              <a:ext uri="{FF2B5EF4-FFF2-40B4-BE49-F238E27FC236}">
                <a16:creationId xmlns:a16="http://schemas.microsoft.com/office/drawing/2014/main" id="{1642D873-1DD5-41CC-ABE2-9D994224A590}"/>
              </a:ext>
            </a:extLst>
          </p:cNvPr>
          <p:cNvSpPr>
            <a:spLocks noGrp="1"/>
          </p:cNvSpPr>
          <p:nvPr>
            <p:ph idx="1"/>
          </p:nvPr>
        </p:nvSpPr>
        <p:spPr/>
        <p:txBody>
          <a:bodyPr/>
          <a:lstStyle/>
          <a:p>
            <a:r>
              <a:rPr lang="zh-CN" altLang="en-US" dirty="0"/>
              <a:t>我首先应该考虑从对</a:t>
            </a:r>
            <a:r>
              <a:rPr lang="en-US" altLang="zh-CN" dirty="0"/>
              <a:t>cos(n * x) </a:t>
            </a:r>
            <a:r>
              <a:rPr lang="zh-CN" altLang="en-US" dirty="0"/>
              <a:t>来化简</a:t>
            </a:r>
            <a:endParaRPr lang="en-US" altLang="zh-CN" dirty="0"/>
          </a:p>
          <a:p>
            <a:r>
              <a:rPr lang="zh-CN" altLang="en-US" dirty="0"/>
              <a:t>如果不会</a:t>
            </a:r>
            <a:r>
              <a:rPr lang="en-US" altLang="zh-CN" dirty="0"/>
              <a:t>n</a:t>
            </a:r>
            <a:r>
              <a:rPr lang="zh-CN" altLang="en-US" dirty="0"/>
              <a:t>倍角公式的话 可以考虑用朴素的二倍角公式来推导</a:t>
            </a:r>
            <a:endParaRPr lang="en-US" altLang="zh-CN" dirty="0"/>
          </a:p>
          <a:p>
            <a:r>
              <a:rPr lang="en-US" altLang="zh-CN" dirty="0" err="1"/>
              <a:t>eg</a:t>
            </a:r>
            <a:r>
              <a:rPr lang="en-US" altLang="zh-CN" dirty="0"/>
              <a:t>: cos(3 * x) = cos(x + 2 * x)</a:t>
            </a:r>
          </a:p>
          <a:p>
            <a:endParaRPr lang="en-US" altLang="zh-CN" dirty="0"/>
          </a:p>
          <a:p>
            <a:r>
              <a:rPr lang="en-US" altLang="zh-CN" dirty="0"/>
              <a:t>(</a:t>
            </a:r>
            <a:r>
              <a:rPr lang="zh-CN" altLang="en-US" dirty="0"/>
              <a:t>。・∀・</a:t>
            </a:r>
            <a:r>
              <a:rPr lang="en-US" altLang="zh-CN" dirty="0"/>
              <a:t>)</a:t>
            </a:r>
            <a:r>
              <a:rPr lang="zh-CN" altLang="en-US" dirty="0"/>
              <a:t>ノ</a:t>
            </a:r>
            <a:r>
              <a:rPr lang="en-US" altLang="zh-CN" dirty="0"/>
              <a:t> </a:t>
            </a:r>
            <a:r>
              <a:rPr lang="zh-CN" altLang="en-US" dirty="0"/>
              <a:t>友情赠送</a:t>
            </a:r>
            <a:r>
              <a:rPr lang="en-US" altLang="zh-CN" dirty="0"/>
              <a:t>n</a:t>
            </a:r>
            <a:r>
              <a:rPr lang="zh-CN" altLang="en-US" dirty="0"/>
              <a:t>倍角公式一枚</a:t>
            </a:r>
            <a:r>
              <a:rPr lang="en-US" altLang="zh-CN" dirty="0"/>
              <a:t>~</a:t>
            </a:r>
          </a:p>
        </p:txBody>
      </p:sp>
      <p:pic>
        <p:nvPicPr>
          <p:cNvPr id="4" name="图片 3">
            <a:extLst>
              <a:ext uri="{FF2B5EF4-FFF2-40B4-BE49-F238E27FC236}">
                <a16:creationId xmlns:a16="http://schemas.microsoft.com/office/drawing/2014/main" id="{B482B232-CF6E-4663-8426-DAB62DE58E31}"/>
              </a:ext>
            </a:extLst>
          </p:cNvPr>
          <p:cNvPicPr>
            <a:picLocks noChangeAspect="1"/>
          </p:cNvPicPr>
          <p:nvPr/>
        </p:nvPicPr>
        <p:blipFill>
          <a:blip r:embed="rId2"/>
          <a:stretch>
            <a:fillRect/>
          </a:stretch>
        </p:blipFill>
        <p:spPr>
          <a:xfrm>
            <a:off x="1691590" y="4602003"/>
            <a:ext cx="5395063" cy="1167201"/>
          </a:xfrm>
          <a:prstGeom prst="rect">
            <a:avLst/>
          </a:prstGeom>
        </p:spPr>
      </p:pic>
    </p:spTree>
    <p:extLst>
      <p:ext uri="{BB962C8B-B14F-4D97-AF65-F5344CB8AC3E}">
        <p14:creationId xmlns:p14="http://schemas.microsoft.com/office/powerpoint/2010/main" val="4200207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B69E0-05EE-4405-A1BF-5EA4F237DD28}"/>
              </a:ext>
            </a:extLst>
          </p:cNvPr>
          <p:cNvSpPr>
            <a:spLocks noGrp="1"/>
          </p:cNvSpPr>
          <p:nvPr>
            <p:ph type="title"/>
          </p:nvPr>
        </p:nvSpPr>
        <p:spPr>
          <a:xfrm>
            <a:off x="758301" y="17269"/>
            <a:ext cx="10515600" cy="1325563"/>
          </a:xfrm>
        </p:spPr>
        <p:txBody>
          <a:bodyPr/>
          <a:lstStyle/>
          <a:p>
            <a:r>
              <a:rPr lang="zh-CN" altLang="en-US" dirty="0"/>
              <a:t>接下来 舒舒服服的打个表 </a:t>
            </a:r>
            <a:r>
              <a:rPr lang="en-US" altLang="zh-CN" dirty="0"/>
              <a:t>(●ˇ∀ˇ●)</a:t>
            </a:r>
            <a:endParaRPr lang="zh-CN" altLang="en-US" dirty="0"/>
          </a:p>
        </p:txBody>
      </p:sp>
      <p:pic>
        <p:nvPicPr>
          <p:cNvPr id="4" name="内容占位符 3">
            <a:extLst>
              <a:ext uri="{FF2B5EF4-FFF2-40B4-BE49-F238E27FC236}">
                <a16:creationId xmlns:a16="http://schemas.microsoft.com/office/drawing/2014/main" id="{1BBDF38F-CF53-497A-BF09-C9D2CB066E89}"/>
              </a:ext>
            </a:extLst>
          </p:cNvPr>
          <p:cNvPicPr>
            <a:picLocks noGrp="1" noChangeAspect="1"/>
          </p:cNvPicPr>
          <p:nvPr>
            <p:ph idx="1"/>
          </p:nvPr>
        </p:nvPicPr>
        <p:blipFill>
          <a:blip r:embed="rId2"/>
          <a:stretch>
            <a:fillRect/>
          </a:stretch>
        </p:blipFill>
        <p:spPr>
          <a:xfrm>
            <a:off x="758300" y="1236074"/>
            <a:ext cx="10099089" cy="5417740"/>
          </a:xfrm>
          <a:prstGeom prst="rect">
            <a:avLst/>
          </a:prstGeom>
        </p:spPr>
      </p:pic>
    </p:spTree>
    <p:extLst>
      <p:ext uri="{BB962C8B-B14F-4D97-AF65-F5344CB8AC3E}">
        <p14:creationId xmlns:p14="http://schemas.microsoft.com/office/powerpoint/2010/main" val="3064143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C7827-9E33-4C28-A8B5-7DB5DE9173F6}"/>
              </a:ext>
            </a:extLst>
          </p:cNvPr>
          <p:cNvSpPr>
            <a:spLocks noGrp="1"/>
          </p:cNvSpPr>
          <p:nvPr>
            <p:ph type="title"/>
          </p:nvPr>
        </p:nvSpPr>
        <p:spPr/>
        <p:txBody>
          <a:bodyPr/>
          <a:lstStyle/>
          <a:p>
            <a:r>
              <a:rPr lang="en-US" altLang="zh-CN" dirty="0"/>
              <a:t> </a:t>
            </a:r>
            <a:r>
              <a:rPr lang="zh-CN" altLang="en-US" dirty="0"/>
              <a:t>推导</a:t>
            </a:r>
            <a:r>
              <a:rPr lang="en-US" altLang="zh-CN" dirty="0"/>
              <a:t>~</a:t>
            </a:r>
            <a:r>
              <a:rPr lang="zh-CN" altLang="en-US" dirty="0"/>
              <a:t>推导</a:t>
            </a:r>
            <a:r>
              <a:rPr lang="en-US" altLang="zh-CN" dirty="0"/>
              <a:t>~</a:t>
            </a:r>
            <a:endParaRPr lang="zh-CN" altLang="en-US" dirty="0"/>
          </a:p>
        </p:txBody>
      </p:sp>
      <p:sp>
        <p:nvSpPr>
          <p:cNvPr id="3" name="内容占位符 2">
            <a:extLst>
              <a:ext uri="{FF2B5EF4-FFF2-40B4-BE49-F238E27FC236}">
                <a16:creationId xmlns:a16="http://schemas.microsoft.com/office/drawing/2014/main" id="{7EE9D073-1DA2-4EDE-B40B-4FB628C2874F}"/>
              </a:ext>
            </a:extLst>
          </p:cNvPr>
          <p:cNvSpPr>
            <a:spLocks noGrp="1"/>
          </p:cNvSpPr>
          <p:nvPr>
            <p:ph idx="1"/>
          </p:nvPr>
        </p:nvSpPr>
        <p:spPr/>
        <p:txBody>
          <a:bodyPr/>
          <a:lstStyle/>
          <a:p>
            <a:r>
              <a:rPr lang="zh-CN" altLang="en-US" dirty="0"/>
              <a:t>我们发现 所有的项的系数都由</a:t>
            </a:r>
            <a:r>
              <a:rPr lang="en-US" altLang="zh-CN" dirty="0"/>
              <a:t>cos(x * n)</a:t>
            </a:r>
            <a:r>
              <a:rPr lang="zh-CN" altLang="en-US" dirty="0"/>
              <a:t>、</a:t>
            </a:r>
            <a:r>
              <a:rPr lang="en-US" altLang="zh-CN" dirty="0"/>
              <a:t>sin(x * n)</a:t>
            </a:r>
            <a:r>
              <a:rPr lang="zh-CN" altLang="en-US" dirty="0"/>
              <a:t>组成 </a:t>
            </a:r>
            <a:endParaRPr lang="en-US" altLang="zh-CN" dirty="0"/>
          </a:p>
          <a:p>
            <a:r>
              <a:rPr lang="zh-CN" altLang="en-US" dirty="0"/>
              <a:t>经过替换将</a:t>
            </a:r>
            <a:r>
              <a:rPr lang="en-US" altLang="zh-CN" dirty="0"/>
              <a:t>sin(x * n)^2 </a:t>
            </a:r>
            <a:r>
              <a:rPr lang="zh-CN" altLang="en-US" dirty="0"/>
              <a:t>替换为 </a:t>
            </a:r>
            <a:r>
              <a:rPr lang="en-US" altLang="zh-CN" dirty="0"/>
              <a:t>1 - cos(x * n)^2</a:t>
            </a:r>
          </a:p>
          <a:p>
            <a:r>
              <a:rPr lang="zh-CN" altLang="en-US" dirty="0"/>
              <a:t>就会变成左侧 是 </a:t>
            </a:r>
            <a:r>
              <a:rPr lang="en-US" altLang="zh-CN" dirty="0"/>
              <a:t>f(cos(x)) </a:t>
            </a:r>
            <a:r>
              <a:rPr lang="zh-CN" altLang="en-US" dirty="0"/>
              <a:t>右侧是 </a:t>
            </a:r>
            <a:r>
              <a:rPr lang="en-US" altLang="zh-CN" dirty="0"/>
              <a:t>cos(x)</a:t>
            </a:r>
            <a:r>
              <a:rPr lang="zh-CN" altLang="en-US" dirty="0"/>
              <a:t>的若干次幂和常数</a:t>
            </a:r>
            <a:endParaRPr lang="en-US" altLang="zh-CN" dirty="0"/>
          </a:p>
          <a:p>
            <a:endParaRPr lang="en-US" altLang="zh-CN" dirty="0"/>
          </a:p>
          <a:p>
            <a:endParaRPr lang="en-US" altLang="zh-CN" dirty="0"/>
          </a:p>
          <a:p>
            <a:r>
              <a:rPr lang="zh-CN" altLang="en-US" dirty="0"/>
              <a:t>接下来做一个换元 将所有的 </a:t>
            </a:r>
            <a:r>
              <a:rPr lang="en-US" altLang="zh-CN" dirty="0"/>
              <a:t>cos(x) </a:t>
            </a:r>
            <a:r>
              <a:rPr lang="zh-CN" altLang="en-US" dirty="0"/>
              <a:t>换成 </a:t>
            </a:r>
            <a:r>
              <a:rPr lang="en-US" altLang="zh-CN" dirty="0"/>
              <a:t>x </a:t>
            </a:r>
          </a:p>
          <a:p>
            <a:r>
              <a:rPr lang="zh-CN" altLang="en-US" dirty="0"/>
              <a:t>在整理一下就会变成下面这个样子</a:t>
            </a:r>
          </a:p>
          <a:p>
            <a:endParaRPr lang="zh-CN" altLang="en-US" dirty="0"/>
          </a:p>
        </p:txBody>
      </p:sp>
    </p:spTree>
    <p:extLst>
      <p:ext uri="{BB962C8B-B14F-4D97-AF65-F5344CB8AC3E}">
        <p14:creationId xmlns:p14="http://schemas.microsoft.com/office/powerpoint/2010/main" val="363368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2C178-E783-49DF-B757-816125A49C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F8623C-E2A0-429B-904B-3D44AD5CCB18}"/>
              </a:ext>
            </a:extLst>
          </p:cNvPr>
          <p:cNvSpPr>
            <a:spLocks noGrp="1"/>
          </p:cNvSpPr>
          <p:nvPr>
            <p:ph idx="1"/>
          </p:nvPr>
        </p:nvSpPr>
        <p:spPr/>
        <p:txBody>
          <a:bodyPr>
            <a:normAutofit/>
          </a:bodyPr>
          <a:lstStyle/>
          <a:p>
            <a:r>
              <a:rPr lang="en-US" altLang="zh-CN" sz="1600" dirty="0"/>
              <a:t>F0(x) =             1</a:t>
            </a:r>
          </a:p>
          <a:p>
            <a:r>
              <a:rPr lang="en-US" altLang="zh-CN" sz="1600" dirty="0"/>
              <a:t>F1(x) =             x</a:t>
            </a:r>
          </a:p>
          <a:p>
            <a:r>
              <a:rPr lang="en-US" altLang="zh-CN" sz="1600" dirty="0"/>
              <a:t>F2(x) =          2*x^2 -            1</a:t>
            </a:r>
          </a:p>
          <a:p>
            <a:r>
              <a:rPr lang="en-US" altLang="zh-CN" sz="1600" dirty="0"/>
              <a:t>F3(x) =          4*x^3 -          3*x</a:t>
            </a:r>
          </a:p>
          <a:p>
            <a:r>
              <a:rPr lang="en-US" altLang="zh-CN" sz="1600" dirty="0"/>
              <a:t>F4(x) =          8*x^4 -          8*x^2 +         1</a:t>
            </a:r>
          </a:p>
          <a:p>
            <a:r>
              <a:rPr lang="en-US" altLang="zh-CN" sz="1600" dirty="0"/>
              <a:t>F5(x) =        16*x^5 -        20*x^3 +       5*x</a:t>
            </a:r>
          </a:p>
          <a:p>
            <a:r>
              <a:rPr lang="en-US" altLang="zh-CN" sz="1600" dirty="0"/>
              <a:t>F6(x) =        32*x^6 -        48*x^4 +     18*x^2 -           1</a:t>
            </a:r>
          </a:p>
          <a:p>
            <a:r>
              <a:rPr lang="en-US" altLang="zh-CN" sz="1600" dirty="0"/>
              <a:t>F7(x) =       64 *x^7 -      114*x^5 +    56 *x^3 –        7*x</a:t>
            </a:r>
            <a:endParaRPr lang="zh-CN" altLang="en-US" sz="1600" dirty="0"/>
          </a:p>
          <a:p>
            <a:r>
              <a:rPr lang="en-US" altLang="zh-CN" sz="1600" dirty="0"/>
              <a:t>F8(x) =     128 *x^8 -     256 *x^6 +  160 *x^4 -     32 *x^2 +      1</a:t>
            </a:r>
          </a:p>
          <a:p>
            <a:r>
              <a:rPr lang="en-US" altLang="zh-CN" sz="1600" dirty="0"/>
              <a:t>F9(x) =     256 *x^9 -     576 *x^7 +   432*x^5 -   120 *x^3 +    9*x</a:t>
            </a:r>
          </a:p>
          <a:p>
            <a:r>
              <a:rPr lang="en-US" altLang="zh-CN" sz="1600" dirty="0"/>
              <a:t>F10(x) =   512 *x^10 - 1280 *x^8 + 1120 *x^6 -  400 *x^4 + 50 *x^2 -      1</a:t>
            </a:r>
          </a:p>
          <a:p>
            <a:r>
              <a:rPr lang="en-US" altLang="zh-CN" sz="1600" dirty="0"/>
              <a:t>F11(x) = 1024 *x^11 - 2816 *x^9 +  2816*x^7 -  1232*x^5+ 220*x^3 - 11*x</a:t>
            </a:r>
          </a:p>
          <a:p>
            <a:endParaRPr lang="zh-CN" altLang="en-US" sz="1600" dirty="0"/>
          </a:p>
          <a:p>
            <a:endParaRPr lang="zh-CN" altLang="en-US" dirty="0"/>
          </a:p>
        </p:txBody>
      </p:sp>
    </p:spTree>
    <p:extLst>
      <p:ext uri="{BB962C8B-B14F-4D97-AF65-F5344CB8AC3E}">
        <p14:creationId xmlns:p14="http://schemas.microsoft.com/office/powerpoint/2010/main" val="3198732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2CB8D-6759-42DA-A6AC-7A32121E51C8}"/>
              </a:ext>
            </a:extLst>
          </p:cNvPr>
          <p:cNvSpPr>
            <a:spLocks noGrp="1"/>
          </p:cNvSpPr>
          <p:nvPr>
            <p:ph type="title"/>
          </p:nvPr>
        </p:nvSpPr>
        <p:spPr>
          <a:xfrm>
            <a:off x="838199" y="365125"/>
            <a:ext cx="10818181" cy="1374898"/>
          </a:xfrm>
        </p:spPr>
        <p:txBody>
          <a:bodyPr/>
          <a:lstStyle/>
          <a:p>
            <a:r>
              <a:rPr lang="zh-CN" altLang="en-US" dirty="0"/>
              <a:t>题解说通过观察可以发现如下规律（并没有）</a:t>
            </a:r>
          </a:p>
        </p:txBody>
      </p:sp>
      <p:sp>
        <p:nvSpPr>
          <p:cNvPr id="3" name="内容占位符 2">
            <a:extLst>
              <a:ext uri="{FF2B5EF4-FFF2-40B4-BE49-F238E27FC236}">
                <a16:creationId xmlns:a16="http://schemas.microsoft.com/office/drawing/2014/main" id="{8EF3B620-2AE4-4952-A294-F8C15B4D166E}"/>
              </a:ext>
            </a:extLst>
          </p:cNvPr>
          <p:cNvSpPr>
            <a:spLocks noGrp="1"/>
          </p:cNvSpPr>
          <p:nvPr>
            <p:ph idx="1"/>
          </p:nvPr>
        </p:nvSpPr>
        <p:spPr/>
        <p:txBody>
          <a:bodyPr>
            <a:normAutofit/>
          </a:bodyPr>
          <a:lstStyle/>
          <a:p>
            <a:pPr marL="457200" indent="-457200">
              <a:buFont typeface="+mj-lt"/>
              <a:buAutoNum type="arabicPeriod"/>
            </a:pPr>
            <a:r>
              <a:rPr lang="zh-CN" altLang="en-US" sz="2400" dirty="0"/>
              <a:t>当</a:t>
            </a:r>
            <a:r>
              <a:rPr lang="en-US" altLang="zh-CN" sz="2400" dirty="0"/>
              <a:t>m</a:t>
            </a:r>
            <a:r>
              <a:rPr lang="zh-CN" altLang="en-US" sz="2400" dirty="0"/>
              <a:t>大于</a:t>
            </a:r>
            <a:r>
              <a:rPr lang="en-US" altLang="zh-CN" sz="2400" dirty="0"/>
              <a:t>n</a:t>
            </a:r>
            <a:r>
              <a:rPr lang="zh-CN" altLang="en-US" sz="2400" dirty="0"/>
              <a:t>时，答案显然为</a:t>
            </a:r>
            <a:r>
              <a:rPr lang="en-US" altLang="zh-CN" sz="2400" dirty="0"/>
              <a:t>0</a:t>
            </a:r>
            <a:r>
              <a:rPr lang="zh-CN" altLang="en-US" sz="2400" dirty="0"/>
              <a:t>。</a:t>
            </a:r>
            <a:endParaRPr lang="en-US" altLang="zh-CN" sz="2400" dirty="0"/>
          </a:p>
          <a:p>
            <a:pPr marL="457200" indent="-457200">
              <a:buFont typeface="+mj-lt"/>
              <a:buAutoNum type="arabicPeriod"/>
            </a:pPr>
            <a:r>
              <a:rPr lang="zh-CN" altLang="en-US" sz="2400" dirty="0"/>
              <a:t>当</a:t>
            </a:r>
            <a:r>
              <a:rPr lang="en-US" altLang="zh-CN" sz="2400" dirty="0"/>
              <a:t>n</a:t>
            </a:r>
            <a:r>
              <a:rPr lang="zh-CN" altLang="en-US" sz="2400" dirty="0"/>
              <a:t>为奇数且</a:t>
            </a:r>
            <a:r>
              <a:rPr lang="en-US" altLang="zh-CN" sz="2400" dirty="0"/>
              <a:t>m</a:t>
            </a:r>
            <a:r>
              <a:rPr lang="zh-CN" altLang="en-US" sz="2400" dirty="0"/>
              <a:t>为偶数或</a:t>
            </a:r>
            <a:r>
              <a:rPr lang="en-US" altLang="zh-CN" sz="2400" dirty="0"/>
              <a:t>n</a:t>
            </a:r>
            <a:r>
              <a:rPr lang="zh-CN" altLang="en-US" sz="2400" dirty="0"/>
              <a:t>为偶数且</a:t>
            </a:r>
            <a:r>
              <a:rPr lang="en-US" altLang="zh-CN" sz="2400" dirty="0"/>
              <a:t>m</a:t>
            </a:r>
            <a:r>
              <a:rPr lang="zh-CN" altLang="en-US" sz="2400" dirty="0"/>
              <a:t>为奇数时答案显然为</a:t>
            </a:r>
            <a:r>
              <a:rPr lang="en-US" altLang="zh-CN" sz="2400" dirty="0"/>
              <a:t>0</a:t>
            </a:r>
            <a:r>
              <a:rPr lang="zh-CN" altLang="en-US" sz="2400" dirty="0"/>
              <a:t>。</a:t>
            </a:r>
            <a:endParaRPr lang="en-US" altLang="zh-CN" sz="2400" dirty="0"/>
          </a:p>
          <a:p>
            <a:pPr marL="457200" indent="-457200">
              <a:buFont typeface="+mj-lt"/>
              <a:buAutoNum type="arabicPeriod"/>
            </a:pPr>
            <a:r>
              <a:rPr lang="zh-CN" altLang="en-US" sz="2400" dirty="0"/>
              <a:t>当</a:t>
            </a:r>
            <a:r>
              <a:rPr lang="en-US" altLang="zh-CN" sz="2400" dirty="0"/>
              <a:t>n</a:t>
            </a:r>
            <a:r>
              <a:rPr lang="zh-CN" altLang="en-US" sz="2400" dirty="0"/>
              <a:t>为奇数，且</a:t>
            </a:r>
            <a:r>
              <a:rPr lang="en-US" altLang="zh-CN" sz="2400" dirty="0"/>
              <a:t>m</a:t>
            </a:r>
            <a:r>
              <a:rPr lang="zh-CN" altLang="en-US" sz="2400" dirty="0"/>
              <a:t>为</a:t>
            </a:r>
            <a:r>
              <a:rPr lang="en-US" altLang="zh-CN" sz="2400" dirty="0"/>
              <a:t>1</a:t>
            </a:r>
            <a:r>
              <a:rPr lang="zh-CN" altLang="en-US" sz="2400" dirty="0"/>
              <a:t>时，答案的绝对值为</a:t>
            </a:r>
            <a:r>
              <a:rPr lang="en-US" altLang="zh-CN" sz="2400" dirty="0"/>
              <a:t>n</a:t>
            </a:r>
            <a:r>
              <a:rPr lang="zh-CN" altLang="en-US" sz="2400" dirty="0"/>
              <a:t>。</a:t>
            </a:r>
            <a:endParaRPr lang="en-US" altLang="zh-CN" sz="2400" dirty="0"/>
          </a:p>
          <a:p>
            <a:pPr marL="457200" indent="-457200">
              <a:buFont typeface="+mj-lt"/>
              <a:buAutoNum type="arabicPeriod"/>
            </a:pPr>
            <a:r>
              <a:rPr lang="zh-CN" altLang="en-US" sz="2400" dirty="0"/>
              <a:t>当</a:t>
            </a:r>
            <a:r>
              <a:rPr lang="en-US" altLang="zh-CN" sz="2400" dirty="0"/>
              <a:t>n</a:t>
            </a:r>
            <a:r>
              <a:rPr lang="zh-CN" altLang="en-US" sz="2400" dirty="0"/>
              <a:t>为偶数，且</a:t>
            </a:r>
            <a:r>
              <a:rPr lang="en-US" altLang="zh-CN" sz="2400" dirty="0"/>
              <a:t>m</a:t>
            </a:r>
            <a:r>
              <a:rPr lang="zh-CN" altLang="en-US" sz="2400" dirty="0"/>
              <a:t>为</a:t>
            </a:r>
            <a:r>
              <a:rPr lang="en-US" altLang="zh-CN" sz="2400" dirty="0"/>
              <a:t>0</a:t>
            </a:r>
            <a:r>
              <a:rPr lang="zh-CN" altLang="en-US" sz="2400" dirty="0"/>
              <a:t>时，答案的绝对值为</a:t>
            </a:r>
            <a:r>
              <a:rPr lang="en-US" altLang="zh-CN" sz="2400" dirty="0"/>
              <a:t>1</a:t>
            </a:r>
            <a:r>
              <a:rPr lang="zh-CN" altLang="en-US" sz="2400" dirty="0"/>
              <a:t>。</a:t>
            </a:r>
          </a:p>
          <a:p>
            <a:pPr marL="457200" indent="-457200">
              <a:buFont typeface="+mj-lt"/>
              <a:buAutoNum type="arabicPeriod"/>
            </a:pPr>
            <a:r>
              <a:rPr lang="zh-CN" altLang="en-US" sz="2400" dirty="0"/>
              <a:t>其余情况答案的绝对值均为（</a:t>
            </a:r>
            <a:r>
              <a:rPr lang="en-US" altLang="zh-CN" sz="2400" dirty="0"/>
              <a:t> n * (n-m+2) * (n-m+4) * ... * (n+m-4) * (n+m-2)</a:t>
            </a:r>
            <a:r>
              <a:rPr lang="zh-CN" altLang="en-US" sz="2400" dirty="0"/>
              <a:t>）</a:t>
            </a:r>
            <a:r>
              <a:rPr lang="en-US" altLang="zh-CN" sz="2400" dirty="0"/>
              <a:t>/(m!)</a:t>
            </a:r>
            <a:r>
              <a:rPr lang="zh-CN" altLang="en-US" sz="2400" dirty="0"/>
              <a:t>。</a:t>
            </a:r>
            <a:r>
              <a:rPr lang="en-US" altLang="zh-CN" sz="2400" dirty="0"/>
              <a:t>(</a:t>
            </a:r>
            <a:r>
              <a:rPr lang="zh-CN" altLang="en-US" sz="2400" dirty="0"/>
              <a:t>注意逆元的运用</a:t>
            </a:r>
            <a:r>
              <a:rPr lang="en-US" altLang="zh-CN" sz="2400" dirty="0"/>
              <a:t>)</a:t>
            </a:r>
            <a:r>
              <a:rPr lang="zh-CN" altLang="en-US" sz="2400" dirty="0"/>
              <a:t>上面出现绝对值的情况，</a:t>
            </a:r>
            <a:r>
              <a:rPr lang="en-US" altLang="zh-CN" sz="2400" dirty="0"/>
              <a:t>3</a:t>
            </a:r>
            <a:r>
              <a:rPr lang="zh-CN" altLang="en-US" sz="2400" dirty="0"/>
              <a:t>和</a:t>
            </a:r>
            <a:r>
              <a:rPr lang="en-US" altLang="zh-CN" sz="2400" dirty="0"/>
              <a:t>4 </a:t>
            </a:r>
          </a:p>
          <a:p>
            <a:pPr marL="457200" indent="-457200">
              <a:buFont typeface="+mj-lt"/>
              <a:buAutoNum type="arabicPeriod"/>
            </a:pPr>
            <a:r>
              <a:rPr lang="zh-CN" altLang="en-US" sz="2400" dirty="0"/>
              <a:t>当</a:t>
            </a:r>
            <a:r>
              <a:rPr lang="en-US" altLang="zh-CN" sz="2400" dirty="0"/>
              <a:t>(n/2)%2 == 0 </a:t>
            </a:r>
            <a:r>
              <a:rPr lang="zh-CN" altLang="en-US" sz="2400" dirty="0"/>
              <a:t>时符号为正，否则为负；</a:t>
            </a:r>
            <a:r>
              <a:rPr lang="en-US" altLang="zh-CN" sz="2400" dirty="0"/>
              <a:t>5 </a:t>
            </a:r>
            <a:r>
              <a:rPr lang="zh-CN" altLang="en-US" sz="2400" dirty="0"/>
              <a:t>当</a:t>
            </a:r>
            <a:r>
              <a:rPr lang="en-US" altLang="zh-CN" sz="2400" dirty="0"/>
              <a:t>((n-m)/2)%2 == 0</a:t>
            </a:r>
            <a:r>
              <a:rPr lang="zh-CN" altLang="en-US" sz="2400" dirty="0"/>
              <a:t>时，符号为正，否则符号为负</a:t>
            </a:r>
            <a:r>
              <a:rPr lang="zh-CN" altLang="en-US" dirty="0"/>
              <a:t>。</a:t>
            </a:r>
          </a:p>
        </p:txBody>
      </p:sp>
    </p:spTree>
    <p:extLst>
      <p:ext uri="{BB962C8B-B14F-4D97-AF65-F5344CB8AC3E}">
        <p14:creationId xmlns:p14="http://schemas.microsoft.com/office/powerpoint/2010/main" val="109575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6F10-7947-4782-B655-87C5A8C3AE4D}"/>
              </a:ext>
            </a:extLst>
          </p:cNvPr>
          <p:cNvSpPr>
            <a:spLocks noGrp="1"/>
          </p:cNvSpPr>
          <p:nvPr>
            <p:ph type="title"/>
          </p:nvPr>
        </p:nvSpPr>
        <p:spPr/>
        <p:txBody>
          <a:bodyPr/>
          <a:lstStyle/>
          <a:p>
            <a:r>
              <a:rPr lang="zh-CN" altLang="en-US" dirty="0"/>
              <a:t>切比雪夫不等式（第一形式）</a:t>
            </a:r>
          </a:p>
        </p:txBody>
      </p:sp>
      <p:pic>
        <p:nvPicPr>
          <p:cNvPr id="4" name="内容占位符 3">
            <a:extLst>
              <a:ext uri="{FF2B5EF4-FFF2-40B4-BE49-F238E27FC236}">
                <a16:creationId xmlns:a16="http://schemas.microsoft.com/office/drawing/2014/main" id="{3D89E3D4-A3B6-42A7-9C15-C1FCF695E311}"/>
              </a:ext>
            </a:extLst>
          </p:cNvPr>
          <p:cNvPicPr>
            <a:picLocks noGrp="1" noChangeAspect="1"/>
          </p:cNvPicPr>
          <p:nvPr>
            <p:ph idx="1"/>
          </p:nvPr>
        </p:nvPicPr>
        <p:blipFill>
          <a:blip r:embed="rId2"/>
          <a:stretch>
            <a:fillRect/>
          </a:stretch>
        </p:blipFill>
        <p:spPr>
          <a:xfrm>
            <a:off x="1975186" y="2755866"/>
            <a:ext cx="7300593" cy="1745131"/>
          </a:xfrm>
          <a:prstGeom prst="rect">
            <a:avLst/>
          </a:prstGeom>
        </p:spPr>
      </p:pic>
    </p:spTree>
    <p:extLst>
      <p:ext uri="{BB962C8B-B14F-4D97-AF65-F5344CB8AC3E}">
        <p14:creationId xmlns:p14="http://schemas.microsoft.com/office/powerpoint/2010/main" val="35530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BCD34-B04E-483F-A349-673D5D4C721E}"/>
              </a:ext>
            </a:extLst>
          </p:cNvPr>
          <p:cNvSpPr>
            <a:spLocks noGrp="1"/>
          </p:cNvSpPr>
          <p:nvPr>
            <p:ph type="title"/>
          </p:nvPr>
        </p:nvSpPr>
        <p:spPr/>
        <p:txBody>
          <a:bodyPr/>
          <a:lstStyle/>
          <a:p>
            <a:r>
              <a:rPr lang="zh-CN" altLang="en-US" dirty="0"/>
              <a:t>题意：</a:t>
            </a:r>
          </a:p>
        </p:txBody>
      </p:sp>
      <p:sp>
        <p:nvSpPr>
          <p:cNvPr id="3" name="内容占位符 2">
            <a:extLst>
              <a:ext uri="{FF2B5EF4-FFF2-40B4-BE49-F238E27FC236}">
                <a16:creationId xmlns:a16="http://schemas.microsoft.com/office/drawing/2014/main" id="{4BFC1DEB-0C9A-458F-B79F-8F28D3FB515B}"/>
              </a:ext>
            </a:extLst>
          </p:cNvPr>
          <p:cNvSpPr>
            <a:spLocks noGrp="1"/>
          </p:cNvSpPr>
          <p:nvPr>
            <p:ph idx="1"/>
          </p:nvPr>
        </p:nvSpPr>
        <p:spPr>
          <a:xfrm>
            <a:off x="838200" y="1825625"/>
            <a:ext cx="10515600" cy="4839126"/>
          </a:xfrm>
        </p:spPr>
        <p:txBody>
          <a:bodyPr/>
          <a:lstStyle/>
          <a:p>
            <a:r>
              <a:rPr lang="zh-CN" altLang="en-US" dirty="0"/>
              <a:t>题中定义了一个函数</a:t>
            </a:r>
            <a:r>
              <a:rPr lang="en-US" altLang="zh-CN" dirty="0"/>
              <a:t>gay</a:t>
            </a:r>
          </a:p>
          <a:p>
            <a:endParaRPr lang="en-US" altLang="zh-CN" dirty="0"/>
          </a:p>
          <a:p>
            <a:endParaRPr lang="en-US" altLang="zh-CN" dirty="0"/>
          </a:p>
          <a:p>
            <a:endParaRPr lang="en-US" altLang="zh-CN" dirty="0"/>
          </a:p>
          <a:p>
            <a:endParaRPr lang="en-US" altLang="zh-CN" dirty="0"/>
          </a:p>
          <a:p>
            <a:r>
              <a:rPr lang="zh-CN" altLang="en-US" dirty="0"/>
              <a:t>要求计算</a:t>
            </a:r>
            <a:endParaRPr lang="en-US" altLang="zh-CN" dirty="0"/>
          </a:p>
          <a:p>
            <a:endParaRPr lang="en-US" altLang="zh-CN" dirty="0"/>
          </a:p>
          <a:p>
            <a:r>
              <a:rPr lang="zh-CN" altLang="en-US" dirty="0"/>
              <a:t>多组输入，对于每组输入给一个</a:t>
            </a:r>
            <a:r>
              <a:rPr lang="en-US" altLang="zh-CN" dirty="0"/>
              <a:t>n</a:t>
            </a:r>
            <a:r>
              <a:rPr lang="zh-CN" altLang="en-US" dirty="0"/>
              <a:t>和一个</a:t>
            </a:r>
            <a:r>
              <a:rPr lang="en-US" altLang="zh-CN" dirty="0"/>
              <a:t>p</a:t>
            </a:r>
            <a:r>
              <a:rPr lang="zh-CN" altLang="en-US" dirty="0"/>
              <a:t>                                                     </a:t>
            </a:r>
          </a:p>
        </p:txBody>
      </p:sp>
      <p:pic>
        <p:nvPicPr>
          <p:cNvPr id="4" name="图片 3">
            <a:extLst>
              <a:ext uri="{FF2B5EF4-FFF2-40B4-BE49-F238E27FC236}">
                <a16:creationId xmlns:a16="http://schemas.microsoft.com/office/drawing/2014/main" id="{72EE5282-A217-477E-AF58-AB15AE58F3E9}"/>
              </a:ext>
            </a:extLst>
          </p:cNvPr>
          <p:cNvPicPr>
            <a:picLocks noChangeAspect="1"/>
          </p:cNvPicPr>
          <p:nvPr/>
        </p:nvPicPr>
        <p:blipFill>
          <a:blip r:embed="rId2"/>
          <a:stretch>
            <a:fillRect/>
          </a:stretch>
        </p:blipFill>
        <p:spPr>
          <a:xfrm>
            <a:off x="1547986" y="2695051"/>
            <a:ext cx="8380841" cy="1195365"/>
          </a:xfrm>
          <a:prstGeom prst="rect">
            <a:avLst/>
          </a:prstGeom>
        </p:spPr>
      </p:pic>
      <p:pic>
        <p:nvPicPr>
          <p:cNvPr id="5" name="图片 4">
            <a:extLst>
              <a:ext uri="{FF2B5EF4-FFF2-40B4-BE49-F238E27FC236}">
                <a16:creationId xmlns:a16="http://schemas.microsoft.com/office/drawing/2014/main" id="{453E7482-B7CF-4016-ACFD-12E0C5D2BCF6}"/>
              </a:ext>
            </a:extLst>
          </p:cNvPr>
          <p:cNvPicPr>
            <a:picLocks noChangeAspect="1"/>
          </p:cNvPicPr>
          <p:nvPr/>
        </p:nvPicPr>
        <p:blipFill>
          <a:blip r:embed="rId3"/>
          <a:stretch>
            <a:fillRect/>
          </a:stretch>
        </p:blipFill>
        <p:spPr>
          <a:xfrm>
            <a:off x="3011906" y="3782408"/>
            <a:ext cx="3209785" cy="1327122"/>
          </a:xfrm>
          <a:prstGeom prst="rect">
            <a:avLst/>
          </a:prstGeom>
        </p:spPr>
      </p:pic>
      <p:pic>
        <p:nvPicPr>
          <p:cNvPr id="6" name="图片 5">
            <a:extLst>
              <a:ext uri="{FF2B5EF4-FFF2-40B4-BE49-F238E27FC236}">
                <a16:creationId xmlns:a16="http://schemas.microsoft.com/office/drawing/2014/main" id="{3A3C5574-FF4D-4ADE-A488-583D6A2551F4}"/>
              </a:ext>
            </a:extLst>
          </p:cNvPr>
          <p:cNvPicPr>
            <a:picLocks noChangeAspect="1"/>
          </p:cNvPicPr>
          <p:nvPr/>
        </p:nvPicPr>
        <p:blipFill>
          <a:blip r:embed="rId4"/>
          <a:stretch>
            <a:fillRect/>
          </a:stretch>
        </p:blipFill>
        <p:spPr>
          <a:xfrm>
            <a:off x="7726837" y="5298532"/>
            <a:ext cx="4086654" cy="734825"/>
          </a:xfrm>
          <a:prstGeom prst="rect">
            <a:avLst/>
          </a:prstGeom>
        </p:spPr>
      </p:pic>
    </p:spTree>
    <p:extLst>
      <p:ext uri="{BB962C8B-B14F-4D97-AF65-F5344CB8AC3E}">
        <p14:creationId xmlns:p14="http://schemas.microsoft.com/office/powerpoint/2010/main" val="4090876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12DA5-767B-4C04-85F0-F82A5ED126E7}"/>
              </a:ext>
            </a:extLst>
          </p:cNvPr>
          <p:cNvSpPr>
            <a:spLocks noGrp="1"/>
          </p:cNvSpPr>
          <p:nvPr>
            <p:ph type="title"/>
          </p:nvPr>
        </p:nvSpPr>
        <p:spPr/>
        <p:txBody>
          <a:bodyPr/>
          <a:lstStyle/>
          <a:p>
            <a:pPr algn="ctr"/>
            <a:r>
              <a:rPr lang="en-US" altLang="zh-CN" dirty="0" err="1"/>
              <a:t>C.An</a:t>
            </a:r>
            <a:r>
              <a:rPr lang="en-US" altLang="zh-CN" dirty="0"/>
              <a:t> Easy Problem On The Trees</a:t>
            </a:r>
            <a:endParaRPr lang="zh-CN" altLang="en-US" dirty="0"/>
          </a:p>
        </p:txBody>
      </p:sp>
      <p:sp>
        <p:nvSpPr>
          <p:cNvPr id="3" name="内容占位符 2">
            <a:extLst>
              <a:ext uri="{FF2B5EF4-FFF2-40B4-BE49-F238E27FC236}">
                <a16:creationId xmlns:a16="http://schemas.microsoft.com/office/drawing/2014/main" id="{B856B789-83B2-4704-BF01-DF921B39E3F9}"/>
              </a:ext>
            </a:extLst>
          </p:cNvPr>
          <p:cNvSpPr>
            <a:spLocks noGrp="1"/>
          </p:cNvSpPr>
          <p:nvPr>
            <p:ph idx="1"/>
          </p:nvPr>
        </p:nvSpPr>
        <p:spPr>
          <a:xfrm>
            <a:off x="781975" y="1774865"/>
            <a:ext cx="10515600" cy="4351338"/>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hlinkClick r:id="rId2"/>
              </a:rPr>
              <a:t>https://nanti.jisuanke.com/t/A1952</a:t>
            </a:r>
            <a:endParaRPr lang="zh-CN" altLang="en-US" dirty="0"/>
          </a:p>
        </p:txBody>
      </p:sp>
      <p:pic>
        <p:nvPicPr>
          <p:cNvPr id="4" name="图片 3">
            <a:extLst>
              <a:ext uri="{FF2B5EF4-FFF2-40B4-BE49-F238E27FC236}">
                <a16:creationId xmlns:a16="http://schemas.microsoft.com/office/drawing/2014/main" id="{CABBA717-D578-4E18-A11A-0BB499E7C72B}"/>
              </a:ext>
            </a:extLst>
          </p:cNvPr>
          <p:cNvPicPr>
            <a:picLocks noChangeAspect="1"/>
          </p:cNvPicPr>
          <p:nvPr/>
        </p:nvPicPr>
        <p:blipFill>
          <a:blip r:embed="rId3"/>
          <a:stretch>
            <a:fillRect/>
          </a:stretch>
        </p:blipFill>
        <p:spPr>
          <a:xfrm>
            <a:off x="985209" y="3846250"/>
            <a:ext cx="8769881" cy="1043069"/>
          </a:xfrm>
          <a:prstGeom prst="rect">
            <a:avLst/>
          </a:prstGeom>
        </p:spPr>
      </p:pic>
    </p:spTree>
    <p:extLst>
      <p:ext uri="{BB962C8B-B14F-4D97-AF65-F5344CB8AC3E}">
        <p14:creationId xmlns:p14="http://schemas.microsoft.com/office/powerpoint/2010/main" val="2072436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39BB0-819F-45D1-9A5B-DBAF037D09D0}"/>
              </a:ext>
            </a:extLst>
          </p:cNvPr>
          <p:cNvSpPr>
            <a:spLocks noGrp="1"/>
          </p:cNvSpPr>
          <p:nvPr>
            <p:ph type="title"/>
          </p:nvPr>
        </p:nvSpPr>
        <p:spPr/>
        <p:txBody>
          <a:bodyPr/>
          <a:lstStyle/>
          <a:p>
            <a:r>
              <a:rPr lang="zh-CN" altLang="en-US" dirty="0"/>
              <a:t>题意：</a:t>
            </a:r>
          </a:p>
        </p:txBody>
      </p:sp>
      <p:sp>
        <p:nvSpPr>
          <p:cNvPr id="3" name="内容占位符 2">
            <a:extLst>
              <a:ext uri="{FF2B5EF4-FFF2-40B4-BE49-F238E27FC236}">
                <a16:creationId xmlns:a16="http://schemas.microsoft.com/office/drawing/2014/main" id="{DCA91DB8-ECC7-43B8-9183-79FA480E19F9}"/>
              </a:ext>
            </a:extLst>
          </p:cNvPr>
          <p:cNvSpPr>
            <a:spLocks noGrp="1"/>
          </p:cNvSpPr>
          <p:nvPr>
            <p:ph idx="1"/>
          </p:nvPr>
        </p:nvSpPr>
        <p:spPr/>
        <p:txBody>
          <a:bodyPr/>
          <a:lstStyle/>
          <a:p>
            <a:r>
              <a:rPr lang="zh-CN" altLang="en-US" dirty="0"/>
              <a:t>给你</a:t>
            </a:r>
            <a:r>
              <a:rPr lang="en-US" altLang="zh-CN" dirty="0"/>
              <a:t>n</a:t>
            </a:r>
            <a:r>
              <a:rPr lang="zh-CN" altLang="en-US" dirty="0"/>
              <a:t>个节点、</a:t>
            </a:r>
            <a:r>
              <a:rPr lang="en-US" altLang="zh-CN" dirty="0"/>
              <a:t>n-1</a:t>
            </a:r>
            <a:r>
              <a:rPr lang="zh-CN" altLang="en-US" dirty="0"/>
              <a:t>个边的一颗树，</a:t>
            </a:r>
            <a:r>
              <a:rPr lang="en-US" altLang="zh-CN" dirty="0"/>
              <a:t>m</a:t>
            </a:r>
            <a:r>
              <a:rPr lang="zh-CN" altLang="en-US" dirty="0"/>
              <a:t>个操作，操作有三种： </a:t>
            </a:r>
            <a:br>
              <a:rPr lang="zh-CN" altLang="en-US" dirty="0"/>
            </a:br>
            <a:r>
              <a:rPr lang="en-US" altLang="zh-CN" dirty="0"/>
              <a:t>1. </a:t>
            </a:r>
            <a:r>
              <a:rPr lang="zh-CN" altLang="en-US" dirty="0"/>
              <a:t>连接</a:t>
            </a:r>
            <a:r>
              <a:rPr lang="en-US" altLang="zh-CN" dirty="0"/>
              <a:t>a</a:t>
            </a:r>
            <a:r>
              <a:rPr lang="zh-CN" altLang="en-US" dirty="0"/>
              <a:t>与</a:t>
            </a:r>
            <a:r>
              <a:rPr lang="en-US" altLang="zh-CN" dirty="0"/>
              <a:t>b</a:t>
            </a:r>
            <a:r>
              <a:rPr lang="zh-CN" altLang="en-US" dirty="0"/>
              <a:t>。 </a:t>
            </a:r>
            <a:br>
              <a:rPr lang="zh-CN" altLang="en-US" dirty="0"/>
            </a:br>
            <a:r>
              <a:rPr lang="en-US" altLang="zh-CN" dirty="0"/>
              <a:t>2. </a:t>
            </a:r>
            <a:r>
              <a:rPr lang="zh-CN" altLang="en-US" dirty="0"/>
              <a:t>以</a:t>
            </a:r>
            <a:r>
              <a:rPr lang="en-US" altLang="zh-CN" dirty="0"/>
              <a:t>x</a:t>
            </a:r>
            <a:r>
              <a:rPr lang="zh-CN" altLang="en-US" dirty="0"/>
              <a:t>为根节点，将</a:t>
            </a:r>
            <a:r>
              <a:rPr lang="en-US" altLang="zh-CN" dirty="0"/>
              <a:t>b</a:t>
            </a:r>
            <a:r>
              <a:rPr lang="zh-CN" altLang="en-US" dirty="0"/>
              <a:t>与其父节点连接的边删除。 </a:t>
            </a:r>
            <a:br>
              <a:rPr lang="zh-CN" altLang="en-US" dirty="0"/>
            </a:br>
            <a:r>
              <a:rPr lang="en-US" altLang="zh-CN" dirty="0"/>
              <a:t>3. </a:t>
            </a:r>
            <a:r>
              <a:rPr lang="zh-CN" altLang="en-US" dirty="0"/>
              <a:t>询问从</a:t>
            </a:r>
            <a:r>
              <a:rPr lang="en-US" altLang="zh-CN" dirty="0"/>
              <a:t>x</a:t>
            </a:r>
            <a:r>
              <a:rPr lang="zh-CN" altLang="en-US" dirty="0"/>
              <a:t>开始最后走回</a:t>
            </a:r>
            <a:r>
              <a:rPr lang="en-US" altLang="zh-CN" dirty="0"/>
              <a:t>x</a:t>
            </a:r>
            <a:r>
              <a:rPr lang="zh-CN" altLang="en-US" dirty="0"/>
              <a:t>的</a:t>
            </a:r>
            <a:r>
              <a:rPr lang="zh-CN" altLang="en-US" dirty="0">
                <a:solidFill>
                  <a:srgbClr val="FF0000"/>
                </a:solidFill>
              </a:rPr>
              <a:t>期望步数</a:t>
            </a:r>
            <a:r>
              <a:rPr lang="zh-CN" altLang="en-US" dirty="0"/>
              <a:t>（每条边等概率移动）</a:t>
            </a:r>
            <a:endParaRPr lang="en-US" altLang="zh-CN" dirty="0"/>
          </a:p>
        </p:txBody>
      </p:sp>
    </p:spTree>
    <p:extLst>
      <p:ext uri="{BB962C8B-B14F-4D97-AF65-F5344CB8AC3E}">
        <p14:creationId xmlns:p14="http://schemas.microsoft.com/office/powerpoint/2010/main" val="933034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3A7A-21A9-4501-B6D3-6ABD8916AE47}"/>
              </a:ext>
            </a:extLst>
          </p:cNvPr>
          <p:cNvSpPr>
            <a:spLocks noGrp="1"/>
          </p:cNvSpPr>
          <p:nvPr>
            <p:ph type="title"/>
          </p:nvPr>
        </p:nvSpPr>
        <p:spPr/>
        <p:txBody>
          <a:bodyPr/>
          <a:lstStyle/>
          <a:p>
            <a:r>
              <a:rPr lang="zh-CN" altLang="en-US" dirty="0"/>
              <a:t>本体的难点：</a:t>
            </a:r>
          </a:p>
        </p:txBody>
      </p:sp>
      <p:sp>
        <p:nvSpPr>
          <p:cNvPr id="3" name="内容占位符 2">
            <a:extLst>
              <a:ext uri="{FF2B5EF4-FFF2-40B4-BE49-F238E27FC236}">
                <a16:creationId xmlns:a16="http://schemas.microsoft.com/office/drawing/2014/main" id="{9D198461-0759-499E-BAF9-2B22FC87BF16}"/>
              </a:ext>
            </a:extLst>
          </p:cNvPr>
          <p:cNvSpPr>
            <a:spLocks noGrp="1"/>
          </p:cNvSpPr>
          <p:nvPr>
            <p:ph idx="1"/>
          </p:nvPr>
        </p:nvSpPr>
        <p:spPr/>
        <p:txBody>
          <a:bodyPr/>
          <a:lstStyle/>
          <a:p>
            <a:r>
              <a:rPr lang="en-US" altLang="zh-CN" dirty="0"/>
              <a:t>1.</a:t>
            </a:r>
            <a:r>
              <a:rPr lang="zh-CN" altLang="en-US" dirty="0"/>
              <a:t>有边的拆除和链接 需要一个很厉害的数据结构来维护。</a:t>
            </a:r>
            <a:endParaRPr lang="en-US" altLang="zh-CN" dirty="0"/>
          </a:p>
          <a:p>
            <a:r>
              <a:rPr lang="en-US" altLang="zh-CN" dirty="0"/>
              <a:t>2.</a:t>
            </a:r>
            <a:r>
              <a:rPr lang="zh-CN" altLang="en-US" dirty="0"/>
              <a:t>对于答案所求的期望，我们要如何解决</a:t>
            </a:r>
          </a:p>
        </p:txBody>
      </p:sp>
    </p:spTree>
    <p:extLst>
      <p:ext uri="{BB962C8B-B14F-4D97-AF65-F5344CB8AC3E}">
        <p14:creationId xmlns:p14="http://schemas.microsoft.com/office/powerpoint/2010/main" val="4079912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6C4B6-94CD-497C-B016-368DFCA8883E}"/>
              </a:ext>
            </a:extLst>
          </p:cNvPr>
          <p:cNvSpPr>
            <a:spLocks noGrp="1"/>
          </p:cNvSpPr>
          <p:nvPr>
            <p:ph type="title"/>
          </p:nvPr>
        </p:nvSpPr>
        <p:spPr>
          <a:xfrm>
            <a:off x="838199" y="365125"/>
            <a:ext cx="10658383" cy="1694494"/>
          </a:xfrm>
        </p:spPr>
        <p:txBody>
          <a:bodyPr>
            <a:normAutofit/>
          </a:bodyPr>
          <a:lstStyle/>
          <a:p>
            <a:r>
              <a:rPr lang="zh-CN" altLang="en-US" sz="3600" dirty="0"/>
              <a:t>嗯？期望怎么求？静态都不好求 还动态？？？</a:t>
            </a:r>
            <a:br>
              <a:rPr lang="en-US" altLang="zh-CN" sz="3600" dirty="0"/>
            </a:br>
            <a:br>
              <a:rPr lang="en-US" altLang="zh-CN" sz="3600" dirty="0"/>
            </a:br>
            <a:r>
              <a:rPr lang="zh-CN" altLang="en-US" sz="3600" dirty="0"/>
              <a:t>这不是难为我胖虎嘛╯</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0C083A4D-853A-4BF2-BB8E-46322720A285}"/>
              </a:ext>
            </a:extLst>
          </p:cNvPr>
          <p:cNvSpPr>
            <a:spLocks noGrp="1"/>
          </p:cNvSpPr>
          <p:nvPr>
            <p:ph idx="1"/>
          </p:nvPr>
        </p:nvSpPr>
        <p:spPr>
          <a:xfrm>
            <a:off x="838199" y="2183906"/>
            <a:ext cx="10365419" cy="3469274"/>
          </a:xfrm>
        </p:spPr>
        <p:txBody>
          <a:bodyPr/>
          <a:lstStyle/>
          <a:p>
            <a:r>
              <a:rPr lang="zh-CN" altLang="en-US" dirty="0"/>
              <a:t>我们不妨来先设想一个这个题的弱化版：先试一下静态怎么求</a:t>
            </a:r>
            <a:endParaRPr lang="en-US" altLang="zh-CN" dirty="0"/>
          </a:p>
          <a:p>
            <a:endParaRPr lang="en-US" altLang="zh-CN" dirty="0"/>
          </a:p>
          <a:p>
            <a:r>
              <a:rPr lang="zh-CN" altLang="en-US" dirty="0"/>
              <a:t>举个形象一点的栗子，首先给定一个树 然后有一个迷糊的小动物从根节点出发等概率的向与所在结点相连的任意一个结点出发，问这个小动物回到根节点的步数？</a:t>
            </a:r>
            <a:endParaRPr lang="en-US" altLang="zh-CN" dirty="0"/>
          </a:p>
          <a:p>
            <a:endParaRPr lang="en-US" altLang="zh-CN" dirty="0"/>
          </a:p>
        </p:txBody>
      </p:sp>
    </p:spTree>
    <p:extLst>
      <p:ext uri="{BB962C8B-B14F-4D97-AF65-F5344CB8AC3E}">
        <p14:creationId xmlns:p14="http://schemas.microsoft.com/office/powerpoint/2010/main" val="1320052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7C296-2F91-4B01-AF0A-A2BC512DB8D9}"/>
              </a:ext>
            </a:extLst>
          </p:cNvPr>
          <p:cNvSpPr>
            <a:spLocks noGrp="1"/>
          </p:cNvSpPr>
          <p:nvPr>
            <p:ph type="title"/>
          </p:nvPr>
        </p:nvSpPr>
        <p:spPr/>
        <p:txBody>
          <a:bodyPr/>
          <a:lstStyle/>
          <a:p>
            <a:r>
              <a:rPr lang="zh-CN" altLang="en-US" dirty="0"/>
              <a:t>思考</a:t>
            </a:r>
            <a:r>
              <a:rPr lang="en-US" altLang="zh-CN" dirty="0"/>
              <a:t>~</a:t>
            </a:r>
            <a:r>
              <a:rPr lang="zh-CN" altLang="en-US" dirty="0"/>
              <a:t>思考</a:t>
            </a:r>
            <a:r>
              <a:rPr lang="en-US" altLang="zh-CN" dirty="0"/>
              <a:t>~</a:t>
            </a:r>
            <a:endParaRPr lang="zh-CN" altLang="en-US" dirty="0"/>
          </a:p>
        </p:txBody>
      </p:sp>
      <p:sp>
        <p:nvSpPr>
          <p:cNvPr id="3" name="内容占位符 2">
            <a:extLst>
              <a:ext uri="{FF2B5EF4-FFF2-40B4-BE49-F238E27FC236}">
                <a16:creationId xmlns:a16="http://schemas.microsoft.com/office/drawing/2014/main" id="{176E3644-31D6-4ED5-B707-68485F44FF5F}"/>
              </a:ext>
            </a:extLst>
          </p:cNvPr>
          <p:cNvSpPr>
            <a:spLocks noGrp="1"/>
          </p:cNvSpPr>
          <p:nvPr>
            <p:ph idx="1"/>
          </p:nvPr>
        </p:nvSpPr>
        <p:spPr/>
        <p:txBody>
          <a:bodyPr/>
          <a:lstStyle/>
          <a:p>
            <a:r>
              <a:rPr lang="zh-CN" altLang="en-US" dirty="0"/>
              <a:t>我们考虑它有什么特殊性质。考虑叶节点</a:t>
            </a:r>
            <a:r>
              <a:rPr lang="en-US" altLang="zh-CN" dirty="0"/>
              <a:t>u</a:t>
            </a:r>
            <a:r>
              <a:rPr lang="zh-CN" altLang="en-US" dirty="0"/>
              <a:t>，则</a:t>
            </a:r>
            <a:r>
              <a:rPr lang="en-US" altLang="zh-CN" dirty="0"/>
              <a:t>E(u)=E(par)+1 </a:t>
            </a:r>
            <a:r>
              <a:rPr lang="zh-CN" altLang="en-US" dirty="0"/>
              <a:t>。对于倒数第二层节点</a:t>
            </a:r>
            <a:r>
              <a:rPr lang="en-US" altLang="zh-CN" dirty="0"/>
              <a:t>u</a:t>
            </a:r>
            <a:r>
              <a:rPr lang="zh-CN" altLang="en-US" dirty="0"/>
              <a:t>，则</a:t>
            </a:r>
            <a:r>
              <a:rPr lang="en-US" altLang="zh-CN" dirty="0"/>
              <a:t>E(u)=E(par)+2d(u)−1 </a:t>
            </a:r>
            <a:r>
              <a:rPr lang="zh-CN" altLang="en-US" dirty="0"/>
              <a:t>（</a:t>
            </a:r>
            <a:r>
              <a:rPr lang="en-US" altLang="zh-CN" dirty="0"/>
              <a:t>d(u)</a:t>
            </a:r>
            <a:r>
              <a:rPr lang="zh-CN" altLang="en-US" dirty="0"/>
              <a:t>是</a:t>
            </a:r>
            <a:r>
              <a:rPr lang="en-US" altLang="zh-CN" dirty="0"/>
              <a:t>u</a:t>
            </a:r>
            <a:r>
              <a:rPr lang="zh-CN" altLang="en-US" dirty="0"/>
              <a:t>的度数）</a:t>
            </a:r>
            <a:endParaRPr lang="en-US" altLang="zh-CN" dirty="0"/>
          </a:p>
          <a:p>
            <a:endParaRPr lang="en-US" altLang="zh-CN" dirty="0"/>
          </a:p>
          <a:p>
            <a:pPr lvl="8"/>
            <a:r>
              <a:rPr lang="zh-CN" altLang="en-US" dirty="0"/>
              <a:t>对于叶子结点相信大家都能明白 只有一条路能走</a:t>
            </a:r>
            <a:endParaRPr lang="en-US" altLang="zh-CN" dirty="0"/>
          </a:p>
          <a:p>
            <a:pPr lvl="8"/>
            <a:r>
              <a:rPr lang="zh-CN" altLang="en-US" dirty="0"/>
              <a:t>对于倒数第二层节点我们来做一个证明</a:t>
            </a:r>
            <a:endParaRPr lang="en-US" altLang="zh-CN" dirty="0"/>
          </a:p>
          <a:p>
            <a:pPr lvl="8"/>
            <a:r>
              <a:rPr lang="en-US" altLang="zh-CN" dirty="0"/>
              <a:t>E(u)</a:t>
            </a:r>
            <a:r>
              <a:rPr lang="zh-CN" altLang="en-US" dirty="0"/>
              <a:t> </a:t>
            </a:r>
            <a:r>
              <a:rPr lang="en-US" altLang="zh-CN" dirty="0"/>
              <a:t>= E(v1)/3 + E(v2)/3 + (E(par)+1)/3</a:t>
            </a:r>
          </a:p>
          <a:p>
            <a:pPr lvl="8"/>
            <a:r>
              <a:rPr lang="zh-CN" altLang="en-US" dirty="0"/>
              <a:t>并且 </a:t>
            </a:r>
            <a:endParaRPr lang="en-US" altLang="zh-CN" dirty="0"/>
          </a:p>
          <a:p>
            <a:pPr lvl="8"/>
            <a:r>
              <a:rPr lang="en-US" altLang="zh-CN" dirty="0"/>
              <a:t>E(v1) = E(v2) = E(u) + 1</a:t>
            </a:r>
          </a:p>
          <a:p>
            <a:pPr lvl="8"/>
            <a:r>
              <a:rPr lang="zh-CN" altLang="en-US" dirty="0"/>
              <a:t>化简一下</a:t>
            </a:r>
            <a:endParaRPr lang="en-US" altLang="zh-CN" dirty="0"/>
          </a:p>
          <a:p>
            <a:pPr lvl="8"/>
            <a:r>
              <a:rPr lang="en-US" altLang="zh-CN" dirty="0"/>
              <a:t>E(u)=E(par)+2</a:t>
            </a:r>
            <a:r>
              <a:rPr lang="zh-CN" altLang="en-US" dirty="0"/>
              <a:t>*</a:t>
            </a:r>
            <a:r>
              <a:rPr lang="en-US" altLang="zh-CN" dirty="0"/>
              <a:t>3 − 1  </a:t>
            </a:r>
            <a:r>
              <a:rPr lang="zh-CN" altLang="en-US" dirty="0"/>
              <a:t>（在本图中 </a:t>
            </a:r>
            <a:r>
              <a:rPr lang="en-US" altLang="zh-CN" dirty="0"/>
              <a:t>d</a:t>
            </a:r>
            <a:r>
              <a:rPr lang="zh-CN" altLang="en-US" dirty="0"/>
              <a:t>（</a:t>
            </a:r>
            <a:r>
              <a:rPr lang="en-US" altLang="zh-CN" dirty="0"/>
              <a:t>u</a:t>
            </a:r>
            <a:r>
              <a:rPr lang="zh-CN" altLang="en-US" dirty="0"/>
              <a:t>） </a:t>
            </a:r>
            <a:r>
              <a:rPr lang="en-US" altLang="zh-CN" dirty="0"/>
              <a:t>= 3</a:t>
            </a:r>
            <a:r>
              <a:rPr lang="zh-CN" altLang="en-US" dirty="0"/>
              <a:t>）</a:t>
            </a:r>
            <a:endParaRPr lang="en-US" altLang="zh-CN" dirty="0"/>
          </a:p>
          <a:p>
            <a:pPr lvl="8"/>
            <a:r>
              <a:rPr lang="zh-CN" altLang="en-US" dirty="0"/>
              <a:t>另外在画几个图就能推算出  </a:t>
            </a:r>
            <a:r>
              <a:rPr lang="en-US" altLang="zh-CN" dirty="0"/>
              <a:t>E(u)=E(par)+2d(u)−1 </a:t>
            </a:r>
          </a:p>
          <a:p>
            <a:pPr lvl="8"/>
            <a:endParaRPr lang="en-US" altLang="zh-CN" dirty="0"/>
          </a:p>
          <a:p>
            <a:pPr lvl="8"/>
            <a:endParaRPr lang="en-US" altLang="zh-CN" dirty="0"/>
          </a:p>
          <a:p>
            <a:endParaRPr lang="zh-CN" altLang="en-US" dirty="0"/>
          </a:p>
        </p:txBody>
      </p:sp>
      <p:pic>
        <p:nvPicPr>
          <p:cNvPr id="5" name="图片 4">
            <a:extLst>
              <a:ext uri="{FF2B5EF4-FFF2-40B4-BE49-F238E27FC236}">
                <a16:creationId xmlns:a16="http://schemas.microsoft.com/office/drawing/2014/main" id="{A6722FC3-9D7C-4EAF-867A-434696A0CD27}"/>
              </a:ext>
            </a:extLst>
          </p:cNvPr>
          <p:cNvPicPr>
            <a:picLocks noChangeAspect="1"/>
          </p:cNvPicPr>
          <p:nvPr/>
        </p:nvPicPr>
        <p:blipFill>
          <a:blip r:embed="rId2"/>
          <a:stretch>
            <a:fillRect/>
          </a:stretch>
        </p:blipFill>
        <p:spPr>
          <a:xfrm>
            <a:off x="1292079" y="3253185"/>
            <a:ext cx="2614096" cy="2529379"/>
          </a:xfrm>
          <a:prstGeom prst="rect">
            <a:avLst/>
          </a:prstGeom>
        </p:spPr>
      </p:pic>
    </p:spTree>
    <p:extLst>
      <p:ext uri="{BB962C8B-B14F-4D97-AF65-F5344CB8AC3E}">
        <p14:creationId xmlns:p14="http://schemas.microsoft.com/office/powerpoint/2010/main" val="298217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0576B8-A1DD-40F6-A4F0-1A5359A7BD01}"/>
              </a:ext>
            </a:extLst>
          </p:cNvPr>
          <p:cNvSpPr>
            <a:spLocks noGrp="1"/>
          </p:cNvSpPr>
          <p:nvPr>
            <p:ph idx="1"/>
          </p:nvPr>
        </p:nvSpPr>
        <p:spPr>
          <a:xfrm>
            <a:off x="669524" y="270128"/>
            <a:ext cx="10515600" cy="4351338"/>
          </a:xfrm>
        </p:spPr>
        <p:txBody>
          <a:bodyPr>
            <a:normAutofit/>
          </a:bodyPr>
          <a:lstStyle/>
          <a:p>
            <a:r>
              <a:rPr lang="zh-CN" altLang="en-US" dirty="0"/>
              <a:t>于是我们大胆假设，对于任意</a:t>
            </a:r>
            <a:r>
              <a:rPr lang="en-US" altLang="zh-CN" dirty="0"/>
              <a:t>f(u) </a:t>
            </a:r>
            <a:r>
              <a:rPr lang="zh-CN" altLang="en-US" dirty="0"/>
              <a:t>，存在</a:t>
            </a:r>
            <a:r>
              <a:rPr lang="en-US" altLang="zh-CN" dirty="0"/>
              <a:t>g(u) </a:t>
            </a:r>
            <a:r>
              <a:rPr lang="zh-CN" altLang="en-US" dirty="0"/>
              <a:t>使</a:t>
            </a:r>
            <a:r>
              <a:rPr lang="en-US" altLang="zh-CN" dirty="0"/>
              <a:t>f(u)=f(par)+g(u) f(u)=f(par)+g(u) </a:t>
            </a:r>
            <a:r>
              <a:rPr lang="zh-CN" altLang="en-US" dirty="0"/>
              <a:t>。那么</a:t>
            </a:r>
            <a:r>
              <a:rPr lang="en-US" altLang="zh-CN" dirty="0"/>
              <a:t>g(u) </a:t>
            </a:r>
            <a:r>
              <a:rPr lang="zh-CN" altLang="en-US" dirty="0"/>
              <a:t>到底是什么呢？最后两层的规律告诉我们，</a:t>
            </a:r>
            <a:r>
              <a:rPr lang="en-US" altLang="zh-CN" dirty="0"/>
              <a:t>g(u)=2</a:t>
            </a:r>
            <a:r>
              <a:rPr lang="zh-CN" altLang="en-US" dirty="0"/>
              <a:t>*</a:t>
            </a:r>
            <a:r>
              <a:rPr lang="en-US" altLang="zh-CN" dirty="0"/>
              <a:t>s(u)−1</a:t>
            </a:r>
            <a:r>
              <a:rPr lang="zh-CN" altLang="en-US" dirty="0"/>
              <a:t>，其中</a:t>
            </a:r>
            <a:r>
              <a:rPr lang="en-US" altLang="zh-CN" dirty="0"/>
              <a:t>s(u)</a:t>
            </a:r>
            <a:r>
              <a:rPr lang="zh-CN" altLang="en-US" dirty="0"/>
              <a:t>表示以</a:t>
            </a:r>
            <a:r>
              <a:rPr lang="en-US" altLang="zh-CN" dirty="0"/>
              <a:t>u</a:t>
            </a:r>
            <a:r>
              <a:rPr lang="zh-CN" altLang="en-US" dirty="0"/>
              <a:t>为根的子树大小。通过</a:t>
            </a:r>
            <a:r>
              <a:rPr lang="zh-CN" altLang="en-US" dirty="0">
                <a:solidFill>
                  <a:srgbClr val="FF0000"/>
                </a:solidFill>
              </a:rPr>
              <a:t>数学归纳法</a:t>
            </a:r>
            <a:r>
              <a:rPr lang="zh-CN" altLang="en-US" dirty="0"/>
              <a:t>可以证明这个结论。于是我们考虑答案是什么，由于第一步会任意走到根节点的一个子节点当中且不可能跳转到其它兄弟节点上，于是</a:t>
            </a:r>
            <a:endParaRPr lang="en-US" altLang="zh-CN" dirty="0"/>
          </a:p>
          <a:p>
            <a:endParaRPr lang="zh-CN" altLang="en-US" dirty="0"/>
          </a:p>
        </p:txBody>
      </p:sp>
      <p:pic>
        <p:nvPicPr>
          <p:cNvPr id="4" name="图片 3">
            <a:extLst>
              <a:ext uri="{FF2B5EF4-FFF2-40B4-BE49-F238E27FC236}">
                <a16:creationId xmlns:a16="http://schemas.microsoft.com/office/drawing/2014/main" id="{EEE08740-04DF-4715-940B-FEDB9E1FC1E7}"/>
              </a:ext>
            </a:extLst>
          </p:cNvPr>
          <p:cNvPicPr>
            <a:picLocks noChangeAspect="1"/>
          </p:cNvPicPr>
          <p:nvPr/>
        </p:nvPicPr>
        <p:blipFill>
          <a:blip r:embed="rId2"/>
          <a:stretch>
            <a:fillRect/>
          </a:stretch>
        </p:blipFill>
        <p:spPr>
          <a:xfrm>
            <a:off x="2373781" y="3000653"/>
            <a:ext cx="6454668" cy="1248354"/>
          </a:xfrm>
          <a:prstGeom prst="rect">
            <a:avLst/>
          </a:prstGeom>
        </p:spPr>
      </p:pic>
    </p:spTree>
    <p:extLst>
      <p:ext uri="{BB962C8B-B14F-4D97-AF65-F5344CB8AC3E}">
        <p14:creationId xmlns:p14="http://schemas.microsoft.com/office/powerpoint/2010/main" val="354606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F2EA9-0539-45EE-B3AA-34EFE280E224}"/>
              </a:ext>
            </a:extLst>
          </p:cNvPr>
          <p:cNvSpPr>
            <a:spLocks noGrp="1"/>
          </p:cNvSpPr>
          <p:nvPr>
            <p:ph type="title"/>
          </p:nvPr>
        </p:nvSpPr>
        <p:spPr/>
        <p:txBody>
          <a:bodyPr/>
          <a:lstStyle/>
          <a:p>
            <a:r>
              <a:rPr lang="zh-CN" altLang="en-US" dirty="0"/>
              <a:t>好了</a:t>
            </a:r>
            <a:r>
              <a:rPr lang="en-US" altLang="zh-CN" dirty="0"/>
              <a:t>~ </a:t>
            </a:r>
            <a:r>
              <a:rPr lang="zh-CN" altLang="en-US" dirty="0"/>
              <a:t>对于静态期望的问题就解决啦</a:t>
            </a:r>
          </a:p>
        </p:txBody>
      </p:sp>
      <p:sp>
        <p:nvSpPr>
          <p:cNvPr id="3" name="内容占位符 2">
            <a:extLst>
              <a:ext uri="{FF2B5EF4-FFF2-40B4-BE49-F238E27FC236}">
                <a16:creationId xmlns:a16="http://schemas.microsoft.com/office/drawing/2014/main" id="{205FD73D-C9C4-4F60-A41D-782E9B46DDBF}"/>
              </a:ext>
            </a:extLst>
          </p:cNvPr>
          <p:cNvSpPr>
            <a:spLocks noGrp="1"/>
          </p:cNvSpPr>
          <p:nvPr>
            <p:ph idx="1"/>
          </p:nvPr>
        </p:nvSpPr>
        <p:spPr/>
        <p:txBody>
          <a:bodyPr/>
          <a:lstStyle/>
          <a:p>
            <a:r>
              <a:rPr lang="zh-CN" altLang="en-US" dirty="0"/>
              <a:t>我们下面简单介绍一个特别特别厉害的数据结构</a:t>
            </a:r>
            <a:r>
              <a:rPr lang="en-US" altLang="zh-CN" dirty="0"/>
              <a:t>LCT</a:t>
            </a:r>
          </a:p>
          <a:p>
            <a:endParaRPr lang="en-US" altLang="zh-CN" dirty="0"/>
          </a:p>
          <a:p>
            <a:endParaRPr lang="en-US" altLang="zh-CN" dirty="0"/>
          </a:p>
          <a:p>
            <a:r>
              <a:rPr lang="en-US" altLang="zh-CN" dirty="0"/>
              <a:t>Ps</a:t>
            </a:r>
            <a:r>
              <a:rPr lang="zh-CN" altLang="en-US" dirty="0"/>
              <a:t>：由于所涉及的知识点过多，我们需要避重就轻，主要是要让同学们对</a:t>
            </a:r>
            <a:r>
              <a:rPr lang="en-US" altLang="zh-CN" dirty="0" err="1"/>
              <a:t>lct</a:t>
            </a:r>
            <a:r>
              <a:rPr lang="zh-CN" altLang="en-US" dirty="0"/>
              <a:t>有一个整体的理解，其他部分我们只讲解思想，代码部分就由同学们课后自己学习了。</a:t>
            </a:r>
          </a:p>
          <a:p>
            <a:endParaRPr lang="zh-CN" altLang="en-US"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424647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9206E-3648-4C8A-A9C3-1AF018008FBD}"/>
              </a:ext>
            </a:extLst>
          </p:cNvPr>
          <p:cNvSpPr>
            <a:spLocks noGrp="1"/>
          </p:cNvSpPr>
          <p:nvPr>
            <p:ph type="title"/>
          </p:nvPr>
        </p:nvSpPr>
        <p:spPr/>
        <p:txBody>
          <a:bodyPr/>
          <a:lstStyle/>
          <a:p>
            <a:r>
              <a:rPr lang="zh-CN" altLang="en-US" dirty="0"/>
              <a:t>首先介绍一下</a:t>
            </a:r>
            <a:r>
              <a:rPr lang="zh-CN" altLang="en-US" b="1" dirty="0"/>
              <a:t>链剖分</a:t>
            </a:r>
            <a:r>
              <a:rPr lang="zh-CN" altLang="en-US" dirty="0"/>
              <a:t>的概念</a:t>
            </a:r>
          </a:p>
        </p:txBody>
      </p:sp>
      <p:sp>
        <p:nvSpPr>
          <p:cNvPr id="3" name="内容占位符 2">
            <a:extLst>
              <a:ext uri="{FF2B5EF4-FFF2-40B4-BE49-F238E27FC236}">
                <a16:creationId xmlns:a16="http://schemas.microsoft.com/office/drawing/2014/main" id="{0FE0E52C-129C-4B31-A032-BCD80A5A369B}"/>
              </a:ext>
            </a:extLst>
          </p:cNvPr>
          <p:cNvSpPr>
            <a:spLocks noGrp="1"/>
          </p:cNvSpPr>
          <p:nvPr>
            <p:ph idx="1"/>
          </p:nvPr>
        </p:nvSpPr>
        <p:spPr/>
        <p:txBody>
          <a:bodyPr/>
          <a:lstStyle/>
          <a:p>
            <a:pPr marL="0" indent="0">
              <a:buNone/>
            </a:pPr>
            <a:br>
              <a:rPr lang="zh-CN" altLang="en-US" dirty="0"/>
            </a:br>
            <a:r>
              <a:rPr lang="zh-CN" altLang="en-US" dirty="0">
                <a:solidFill>
                  <a:srgbClr val="FF0000"/>
                </a:solidFill>
              </a:rPr>
              <a:t>链剖分</a:t>
            </a:r>
            <a:r>
              <a:rPr lang="zh-CN" altLang="en-US" dirty="0"/>
              <a:t>，是指一类对树的边进行轻重划分的操作，这样做的目的是为了减少某些链上的修改、查询等操作的复杂度。</a:t>
            </a:r>
            <a:br>
              <a:rPr lang="zh-CN" altLang="en-US" dirty="0"/>
            </a:br>
            <a:r>
              <a:rPr lang="zh-CN" altLang="en-US" dirty="0"/>
              <a:t>目前总共有三类：</a:t>
            </a:r>
            <a:r>
              <a:rPr lang="zh-CN" altLang="en-US" dirty="0">
                <a:solidFill>
                  <a:srgbClr val="FFC000"/>
                </a:solidFill>
              </a:rPr>
              <a:t>重链剖分</a:t>
            </a:r>
            <a:r>
              <a:rPr lang="zh-CN" altLang="en-US" dirty="0"/>
              <a:t>，</a:t>
            </a:r>
            <a:r>
              <a:rPr lang="zh-CN" altLang="en-US" dirty="0">
                <a:solidFill>
                  <a:srgbClr val="00B050"/>
                </a:solidFill>
              </a:rPr>
              <a:t>实链剖分</a:t>
            </a:r>
            <a:r>
              <a:rPr lang="zh-CN" altLang="en-US" dirty="0"/>
              <a:t>和并不常见的长链剖分</a:t>
            </a:r>
          </a:p>
        </p:txBody>
      </p:sp>
    </p:spTree>
    <p:extLst>
      <p:ext uri="{BB962C8B-B14F-4D97-AF65-F5344CB8AC3E}">
        <p14:creationId xmlns:p14="http://schemas.microsoft.com/office/powerpoint/2010/main" val="3905020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F60CC-D54A-403D-B904-8C4A99B44FB0}"/>
              </a:ext>
            </a:extLst>
          </p:cNvPr>
          <p:cNvSpPr>
            <a:spLocks noGrp="1"/>
          </p:cNvSpPr>
          <p:nvPr>
            <p:ph type="title"/>
          </p:nvPr>
        </p:nvSpPr>
        <p:spPr/>
        <p:txBody>
          <a:bodyPr/>
          <a:lstStyle/>
          <a:p>
            <a:r>
              <a:rPr lang="zh-CN" altLang="en-US" b="1" dirty="0"/>
              <a:t>重链剖分</a:t>
            </a:r>
            <a:endParaRPr lang="zh-CN" altLang="en-US" dirty="0"/>
          </a:p>
        </p:txBody>
      </p:sp>
      <p:sp>
        <p:nvSpPr>
          <p:cNvPr id="3" name="内容占位符 2">
            <a:extLst>
              <a:ext uri="{FF2B5EF4-FFF2-40B4-BE49-F238E27FC236}">
                <a16:creationId xmlns:a16="http://schemas.microsoft.com/office/drawing/2014/main" id="{88BF0AC3-2471-4332-A7CF-5D081131E791}"/>
              </a:ext>
            </a:extLst>
          </p:cNvPr>
          <p:cNvSpPr>
            <a:spLocks noGrp="1"/>
          </p:cNvSpPr>
          <p:nvPr>
            <p:ph idx="1"/>
          </p:nvPr>
        </p:nvSpPr>
        <p:spPr/>
        <p:txBody>
          <a:bodyPr/>
          <a:lstStyle/>
          <a:p>
            <a:r>
              <a:rPr lang="zh-CN" altLang="en-US" dirty="0"/>
              <a:t>实际上我们经常讲的树链剖分，就是重链剖分的常用称呼。</a:t>
            </a:r>
            <a:br>
              <a:rPr lang="zh-CN" altLang="en-US" dirty="0"/>
            </a:br>
            <a:r>
              <a:rPr lang="zh-CN" altLang="en-US" dirty="0"/>
              <a:t>对于每个点，选择最大的子树，将这条连边划分为重边，而连向其他子树的边划分为轻边。</a:t>
            </a:r>
            <a:br>
              <a:rPr lang="zh-CN" altLang="en-US" dirty="0"/>
            </a:br>
            <a:r>
              <a:rPr lang="zh-CN" altLang="en-US" dirty="0"/>
              <a:t>若干重边连接在一起构成重链，用树状数组或线段树等静态数据结构维护。</a:t>
            </a:r>
            <a:br>
              <a:rPr lang="zh-CN" altLang="en-US" dirty="0"/>
            </a:br>
            <a:r>
              <a:rPr lang="zh-CN" altLang="en-US" dirty="0"/>
              <a:t>至于有怎样优秀的性质等等，就不在本次讲解的讨论范畴了</a:t>
            </a:r>
          </a:p>
        </p:txBody>
      </p:sp>
    </p:spTree>
    <p:extLst>
      <p:ext uri="{BB962C8B-B14F-4D97-AF65-F5344CB8AC3E}">
        <p14:creationId xmlns:p14="http://schemas.microsoft.com/office/powerpoint/2010/main" val="3330537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57C43-44D4-41E3-93B4-9C198C685B61}"/>
              </a:ext>
            </a:extLst>
          </p:cNvPr>
          <p:cNvSpPr>
            <a:spLocks noGrp="1"/>
          </p:cNvSpPr>
          <p:nvPr>
            <p:ph type="title"/>
          </p:nvPr>
        </p:nvSpPr>
        <p:spPr/>
        <p:txBody>
          <a:bodyPr/>
          <a:lstStyle/>
          <a:p>
            <a:r>
              <a:rPr lang="zh-CN" altLang="en-US" b="1" dirty="0"/>
              <a:t>实链剖分</a:t>
            </a:r>
            <a:br>
              <a:rPr lang="zh-CN" altLang="en-US" b="1" dirty="0"/>
            </a:br>
            <a:endParaRPr lang="zh-CN" altLang="en-US" dirty="0"/>
          </a:p>
        </p:txBody>
      </p:sp>
      <p:sp>
        <p:nvSpPr>
          <p:cNvPr id="4" name="Rectangle 1">
            <a:extLst>
              <a:ext uri="{FF2B5EF4-FFF2-40B4-BE49-F238E27FC236}">
                <a16:creationId xmlns:a16="http://schemas.microsoft.com/office/drawing/2014/main" id="{E1FFB89F-8F16-4A15-A532-5772AE6344DD}"/>
              </a:ext>
            </a:extLst>
          </p:cNvPr>
          <p:cNvSpPr>
            <a:spLocks noGrp="1" noChangeArrowheads="1"/>
          </p:cNvSpPr>
          <p:nvPr>
            <p:ph idx="1"/>
          </p:nvPr>
        </p:nvSpPr>
        <p:spPr bwMode="auto">
          <a:xfrm>
            <a:off x="279534" y="2040557"/>
            <a:ext cx="11563278"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同样将某一个儿子的连边划分为实边，而连向其他子树的边划分为虚边。</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区别在于虚实是可以动态变化的，因此要使用更高级、更灵活的Splay来维护每一条由若干实边连接而成的实链。</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基于性质更加优秀的实链剖分，LCT(Link-Cut Tree)应运而生。</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LCT维护的对象其实是一个森林。</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在实链剖分的基础下，LCT资磁更多的操作</a:t>
            </a:r>
            <a:endParaRPr kumimoji="0" lang="zh-CN"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查询、修改链上的信息（最值，总和等）</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随意指定原树的根（即换根）</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动态连边、删边</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合并两棵树、分离一棵树</a:t>
            </a:r>
            <a:endParaRPr kumimoji="0" lang="en-US"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动态维护连通性</a:t>
            </a:r>
          </a:p>
        </p:txBody>
      </p:sp>
    </p:spTree>
    <p:extLst>
      <p:ext uri="{BB962C8B-B14F-4D97-AF65-F5344CB8AC3E}">
        <p14:creationId xmlns:p14="http://schemas.microsoft.com/office/powerpoint/2010/main" val="301145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B2A26-1E28-4DA9-9B12-390852E0BF28}"/>
              </a:ext>
            </a:extLst>
          </p:cNvPr>
          <p:cNvSpPr>
            <a:spLocks noGrp="1"/>
          </p:cNvSpPr>
          <p:nvPr>
            <p:ph type="title"/>
          </p:nvPr>
        </p:nvSpPr>
        <p:spPr>
          <a:xfrm>
            <a:off x="0" y="365125"/>
            <a:ext cx="3082565" cy="4913885"/>
          </a:xfrm>
        </p:spPr>
        <p:txBody>
          <a:bodyPr>
            <a:normAutofit/>
          </a:bodyPr>
          <a:lstStyle/>
          <a:p>
            <a:r>
              <a:rPr lang="zh-CN" altLang="en-US" sz="2400" dirty="0"/>
              <a:t>不妨先打个</a:t>
            </a:r>
            <a:r>
              <a:rPr lang="en-US" altLang="zh-CN" sz="2400" dirty="0"/>
              <a:t>gay</a:t>
            </a:r>
            <a:r>
              <a:rPr lang="zh-CN" altLang="en-US" sz="2400" dirty="0"/>
              <a:t>函数的表观察观察</a:t>
            </a:r>
          </a:p>
        </p:txBody>
      </p:sp>
      <p:pic>
        <p:nvPicPr>
          <p:cNvPr id="7" name="内容占位符 6">
            <a:extLst>
              <a:ext uri="{FF2B5EF4-FFF2-40B4-BE49-F238E27FC236}">
                <a16:creationId xmlns:a16="http://schemas.microsoft.com/office/drawing/2014/main" id="{0C5A26ED-A19F-4533-A035-ED1137CD0553}"/>
              </a:ext>
            </a:extLst>
          </p:cNvPr>
          <p:cNvPicPr>
            <a:picLocks noGrp="1" noChangeAspect="1"/>
          </p:cNvPicPr>
          <p:nvPr>
            <p:ph idx="1"/>
          </p:nvPr>
        </p:nvPicPr>
        <p:blipFill>
          <a:blip r:embed="rId2"/>
          <a:stretch>
            <a:fillRect/>
          </a:stretch>
        </p:blipFill>
        <p:spPr>
          <a:xfrm>
            <a:off x="3179993" y="105085"/>
            <a:ext cx="1673903" cy="6438087"/>
          </a:xfrm>
          <a:prstGeom prst="rect">
            <a:avLst/>
          </a:prstGeom>
        </p:spPr>
      </p:pic>
      <p:pic>
        <p:nvPicPr>
          <p:cNvPr id="8" name="图片 7">
            <a:extLst>
              <a:ext uri="{FF2B5EF4-FFF2-40B4-BE49-F238E27FC236}">
                <a16:creationId xmlns:a16="http://schemas.microsoft.com/office/drawing/2014/main" id="{9B9616D2-31CE-42DD-9CA3-ED3A38987497}"/>
              </a:ext>
            </a:extLst>
          </p:cNvPr>
          <p:cNvPicPr>
            <a:picLocks noChangeAspect="1"/>
          </p:cNvPicPr>
          <p:nvPr/>
        </p:nvPicPr>
        <p:blipFill>
          <a:blip r:embed="rId3"/>
          <a:stretch>
            <a:fillRect/>
          </a:stretch>
        </p:blipFill>
        <p:spPr>
          <a:xfrm>
            <a:off x="5039294" y="91915"/>
            <a:ext cx="2590866" cy="6451257"/>
          </a:xfrm>
          <a:prstGeom prst="rect">
            <a:avLst/>
          </a:prstGeom>
        </p:spPr>
      </p:pic>
    </p:spTree>
    <p:extLst>
      <p:ext uri="{BB962C8B-B14F-4D97-AF65-F5344CB8AC3E}">
        <p14:creationId xmlns:p14="http://schemas.microsoft.com/office/powerpoint/2010/main" val="761880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47736-6E17-4687-B6D4-C23C9E962DD3}"/>
              </a:ext>
            </a:extLst>
          </p:cNvPr>
          <p:cNvSpPr>
            <a:spLocks noGrp="1"/>
          </p:cNvSpPr>
          <p:nvPr>
            <p:ph type="title"/>
          </p:nvPr>
        </p:nvSpPr>
        <p:spPr/>
        <p:txBody>
          <a:bodyPr/>
          <a:lstStyle/>
          <a:p>
            <a:r>
              <a:rPr lang="zh-CN" altLang="en-US" dirty="0"/>
              <a:t>关于</a:t>
            </a:r>
            <a:r>
              <a:rPr lang="en-US" altLang="zh-CN" dirty="0"/>
              <a:t>splay</a:t>
            </a:r>
            <a:endParaRPr lang="zh-CN" altLang="en-US" dirty="0"/>
          </a:p>
        </p:txBody>
      </p:sp>
      <p:sp>
        <p:nvSpPr>
          <p:cNvPr id="3" name="内容占位符 2">
            <a:extLst>
              <a:ext uri="{FF2B5EF4-FFF2-40B4-BE49-F238E27FC236}">
                <a16:creationId xmlns:a16="http://schemas.microsoft.com/office/drawing/2014/main" id="{072C752D-CBF0-4391-81FF-85158A0EA75D}"/>
              </a:ext>
            </a:extLst>
          </p:cNvPr>
          <p:cNvSpPr>
            <a:spLocks noGrp="1"/>
          </p:cNvSpPr>
          <p:nvPr>
            <p:ph idx="1"/>
          </p:nvPr>
        </p:nvSpPr>
        <p:spPr/>
        <p:txBody>
          <a:bodyPr>
            <a:normAutofit lnSpcReduction="10000"/>
          </a:bodyPr>
          <a:lstStyle/>
          <a:p>
            <a:pPr marL="0" indent="0">
              <a:buNone/>
            </a:pPr>
            <a:r>
              <a:rPr lang="zh-CN" altLang="en-US" dirty="0"/>
              <a:t>我们只需要知道 </a:t>
            </a:r>
            <a:r>
              <a:rPr lang="en-US" altLang="zh-CN" dirty="0"/>
              <a:t>splay</a:t>
            </a:r>
            <a:r>
              <a:rPr lang="zh-CN" altLang="en-US" dirty="0"/>
              <a:t>是平衡树的一种 ，其特点是可以旋转</a:t>
            </a:r>
            <a:endParaRPr lang="en-US" altLang="zh-CN" dirty="0"/>
          </a:p>
          <a:p>
            <a:pPr marL="0" indent="0">
              <a:buNone/>
            </a:pPr>
            <a:r>
              <a:rPr lang="zh-CN" altLang="en-US" dirty="0"/>
              <a:t>将任意一个结点旋转到根，且在旋转的同时还能保证树的中序遍历为有序</a:t>
            </a:r>
            <a:endParaRPr lang="en-US" altLang="zh-CN" dirty="0"/>
          </a:p>
          <a:p>
            <a:pPr marL="0" indent="0">
              <a:buNone/>
            </a:pPr>
            <a:r>
              <a:rPr lang="en-US" altLang="zh-CN" dirty="0"/>
              <a:t>Ps</a:t>
            </a:r>
            <a:r>
              <a:rPr lang="zh-CN" altLang="en-US" dirty="0"/>
              <a:t>：所谓平衡树是搜索二叉树的一种</a:t>
            </a:r>
            <a:endParaRPr lang="en-US" altLang="zh-CN" dirty="0"/>
          </a:p>
          <a:p>
            <a:pPr marL="0" indent="0">
              <a:buNone/>
            </a:pPr>
            <a:r>
              <a:rPr lang="en-US" altLang="zh-CN" dirty="0" err="1"/>
              <a:t>Pss</a:t>
            </a:r>
            <a:r>
              <a:rPr lang="zh-CN" altLang="en-US" dirty="0"/>
              <a:t>：所谓搜索二叉树就是保证其中序遍历是有序的</a:t>
            </a:r>
            <a:endParaRPr lang="en-US" altLang="zh-CN" dirty="0"/>
          </a:p>
          <a:p>
            <a:pPr marL="0" indent="0">
              <a:buNone/>
            </a:pPr>
            <a:r>
              <a:rPr lang="en-US" altLang="zh-CN" dirty="0" err="1"/>
              <a:t>Psss</a:t>
            </a:r>
            <a:r>
              <a:rPr lang="zh-CN" altLang="en-US" dirty="0"/>
              <a:t>：所谓中序遍历就是对一颗树从树根开始 </a:t>
            </a:r>
            <a:endParaRPr lang="en-US" altLang="zh-CN" dirty="0"/>
          </a:p>
          <a:p>
            <a:pPr marL="0" indent="0">
              <a:buNone/>
            </a:pPr>
            <a:r>
              <a:rPr lang="zh-CN" altLang="en-US" dirty="0"/>
              <a:t>由 左子树</a:t>
            </a:r>
            <a:r>
              <a:rPr lang="en-US" altLang="zh-CN" dirty="0"/>
              <a:t>-&gt;</a:t>
            </a:r>
            <a:r>
              <a:rPr lang="zh-CN" altLang="en-US" dirty="0"/>
              <a:t>根 </a:t>
            </a:r>
            <a:r>
              <a:rPr lang="en-US" altLang="zh-CN" dirty="0"/>
              <a:t>-&gt;</a:t>
            </a:r>
            <a:r>
              <a:rPr lang="zh-CN" altLang="en-US" dirty="0"/>
              <a:t>右子树的形式遍历</a:t>
            </a:r>
            <a:endParaRPr lang="en-US" altLang="zh-CN" dirty="0"/>
          </a:p>
          <a:p>
            <a:pPr marL="0" indent="0">
              <a:buNone/>
            </a:pPr>
            <a:r>
              <a:rPr lang="zh-CN" altLang="en-US" dirty="0"/>
              <a:t>好了 通过我的递归式讲解 我们对</a:t>
            </a:r>
            <a:r>
              <a:rPr lang="en-US" altLang="zh-CN" dirty="0" err="1"/>
              <a:t>sply</a:t>
            </a:r>
            <a:r>
              <a:rPr lang="zh-CN" altLang="en-US" dirty="0"/>
              <a:t>树有了一个基本的认识</a:t>
            </a:r>
            <a:endParaRPr lang="en-US" altLang="zh-CN" dirty="0"/>
          </a:p>
          <a:p>
            <a:pPr marL="0" indent="0">
              <a:buNone/>
            </a:pPr>
            <a:r>
              <a:rPr lang="zh-CN" altLang="en-US" dirty="0"/>
              <a:t>简单的说</a:t>
            </a:r>
            <a:r>
              <a:rPr lang="en-US" altLang="zh-CN" dirty="0"/>
              <a:t>splay</a:t>
            </a:r>
            <a:r>
              <a:rPr lang="zh-CN" altLang="en-US" dirty="0"/>
              <a:t>就是一个可以旋转的二叉树</a:t>
            </a:r>
          </a:p>
        </p:txBody>
      </p:sp>
    </p:spTree>
    <p:extLst>
      <p:ext uri="{BB962C8B-B14F-4D97-AF65-F5344CB8AC3E}">
        <p14:creationId xmlns:p14="http://schemas.microsoft.com/office/powerpoint/2010/main" val="1327439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1E258-AD5C-4578-AB4E-58ABF2444F64}"/>
              </a:ext>
            </a:extLst>
          </p:cNvPr>
          <p:cNvSpPr>
            <a:spLocks noGrp="1"/>
          </p:cNvSpPr>
          <p:nvPr>
            <p:ph type="title"/>
          </p:nvPr>
        </p:nvSpPr>
        <p:spPr/>
        <p:txBody>
          <a:bodyPr/>
          <a:lstStyle/>
          <a:p>
            <a:r>
              <a:rPr lang="zh-CN" altLang="en-US" dirty="0"/>
              <a:t>一些概念和性质：</a:t>
            </a:r>
          </a:p>
        </p:txBody>
      </p:sp>
      <p:sp>
        <p:nvSpPr>
          <p:cNvPr id="4" name="Rectangle 1">
            <a:extLst>
              <a:ext uri="{FF2B5EF4-FFF2-40B4-BE49-F238E27FC236}">
                <a16:creationId xmlns:a16="http://schemas.microsoft.com/office/drawing/2014/main" id="{10E5B68C-9903-4D4F-8E67-9D45F76D0AFE}"/>
              </a:ext>
            </a:extLst>
          </p:cNvPr>
          <p:cNvSpPr>
            <a:spLocks noGrp="1" noChangeArrowheads="1"/>
          </p:cNvSpPr>
          <p:nvPr>
            <p:ph idx="1"/>
          </p:nvPr>
        </p:nvSpPr>
        <p:spPr bwMode="auto">
          <a:xfrm>
            <a:off x="355107" y="1349988"/>
            <a:ext cx="11159231"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LCT的主要性质如下：</a:t>
            </a:r>
            <a:endParaRPr kumimoji="0" lang="zh-CN"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每一个Splay维护的是一条从上到下按在原树中深度严格递增的路径，且中序遍历Splay得到的每个点的深度序列严格递增。</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是不是有点抽象哈</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比如有一棵树，根节点为</a:t>
            </a: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1</a:t>
            </a: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（深度1），有两个儿子</a:t>
            </a: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2,3</a:t>
            </a: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（深度2），那么Splay有</a:t>
            </a: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3</a:t>
            </a: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种构成方式：</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{1−2},{3</a:t>
            </a:r>
            <a:r>
              <a:rPr kumimoji="0" lang="en-US" altLang="zh-CN" sz="1800" b="0" i="0" u="none" strike="noStrike" cap="none" normalizeH="0" baseline="0" dirty="0">
                <a:ln>
                  <a:noFill/>
                </a:ln>
                <a:solidFill>
                  <a:srgbClr val="000000"/>
                </a:solidFill>
                <a:effectLst/>
                <a:latin typeface="微软雅黑" panose="020B0503020204020204" pitchFamily="34" charset="-122"/>
                <a:ea typeface="MathJax_Main"/>
              </a:rPr>
              <a:t>}</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{1−3},{2</a:t>
            </a:r>
            <a:r>
              <a:rPr kumimoji="0" lang="en-US" altLang="zh-CN" sz="1800" b="0" i="0" u="none" strike="noStrike" cap="none" normalizeH="0" baseline="0" dirty="0">
                <a:ln>
                  <a:noFill/>
                </a:ln>
                <a:solidFill>
                  <a:srgbClr val="000000"/>
                </a:solidFill>
                <a:effectLst/>
                <a:latin typeface="微软雅黑" panose="020B0503020204020204" pitchFamily="34" charset="-122"/>
                <a:ea typeface="MathJax_Main"/>
              </a:rPr>
              <a:t>}</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{1},{2},{3}</a:t>
            </a: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（每个集合表示一个Splay）</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而不能把</a:t>
            </a:r>
            <a:r>
              <a:rPr kumimoji="0" lang="zh-CN" altLang="zh-CN" sz="1800" b="0" i="0" u="none" strike="noStrike" cap="none" normalizeH="0" baseline="0" dirty="0">
                <a:ln>
                  <a:noFill/>
                </a:ln>
                <a:solidFill>
                  <a:srgbClr val="000000"/>
                </a:solidFill>
                <a:effectLst/>
                <a:latin typeface="微软雅黑" panose="020B0503020204020204" pitchFamily="34" charset="-122"/>
                <a:ea typeface="MathJax_Main"/>
              </a:rPr>
              <a:t>1,2,3</a:t>
            </a: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1,2,3同放在一个Splay中（存在深度相同的点）</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每个节点包含且仅包含于一个Splay中</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边分为实边和虚边，实边包含在Splay中，而虚边总是由一棵Splay指向另一个节点（指向该Splay中中序遍历最靠前的点在原树中的父亲）。</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因为性质2，当某点在原树中有多个儿子时，只能向其中一个儿子拉一条实链（只认一个儿子），而其它儿子是不能在这个Splay中的。</a:t>
            </a:r>
            <a:b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那么为了保持树的形状，我们要让到其它儿子的边变为虚边，由对应儿子所属的Splay的根节点的父亲指向该点，而从该点并不能直接访问该儿子（认父不认子）。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28071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401DA8-518D-45F6-BA24-45092E9ABCC0}"/>
              </a:ext>
            </a:extLst>
          </p:cNvPr>
          <p:cNvSpPr>
            <a:spLocks noGrp="1"/>
          </p:cNvSpPr>
          <p:nvPr>
            <p:ph idx="1"/>
          </p:nvPr>
        </p:nvSpPr>
        <p:spPr/>
        <p:txBody>
          <a:bodyPr/>
          <a:lstStyle/>
          <a:p>
            <a:pPr latinLnBrk="1"/>
            <a:r>
              <a:rPr lang="en-US" altLang="zh-CN" b="1" dirty="0"/>
              <a:t>Preferred Child</a:t>
            </a:r>
            <a:r>
              <a:rPr lang="zh-CN" altLang="en-US" dirty="0"/>
              <a:t>：重儿子，重儿子与父亲节点在同一棵</a:t>
            </a:r>
            <a:r>
              <a:rPr lang="en-US" altLang="zh-CN" dirty="0"/>
              <a:t>Splay</a:t>
            </a:r>
            <a:r>
              <a:rPr lang="zh-CN" altLang="en-US" dirty="0"/>
              <a:t>中，</a:t>
            </a:r>
            <a:r>
              <a:rPr lang="en-US" altLang="zh-CN" b="1" dirty="0"/>
              <a:t>Preferred Edge</a:t>
            </a:r>
            <a:r>
              <a:rPr lang="zh-CN" altLang="en-US" dirty="0"/>
              <a:t>：重边，连接父亲节点和重儿子的边</a:t>
            </a:r>
          </a:p>
          <a:p>
            <a:pPr latinLnBrk="1"/>
            <a:r>
              <a:rPr lang="en-US" altLang="zh-CN" b="1" dirty="0"/>
              <a:t>Preferred Path</a:t>
            </a:r>
            <a:r>
              <a:rPr lang="en-US" altLang="zh-CN" dirty="0"/>
              <a:t> </a:t>
            </a:r>
            <a:r>
              <a:rPr lang="zh-CN" altLang="en-US" dirty="0"/>
              <a:t>：重链，由重边及重边连接的节点构成的链</a:t>
            </a:r>
          </a:p>
          <a:p>
            <a:endParaRPr lang="zh-CN" altLang="en-US" dirty="0"/>
          </a:p>
        </p:txBody>
      </p:sp>
    </p:spTree>
    <p:extLst>
      <p:ext uri="{BB962C8B-B14F-4D97-AF65-F5344CB8AC3E}">
        <p14:creationId xmlns:p14="http://schemas.microsoft.com/office/powerpoint/2010/main" val="3726742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2B056-1A17-4637-8B2B-8F86778A3FB1}"/>
              </a:ext>
            </a:extLst>
          </p:cNvPr>
          <p:cNvSpPr>
            <a:spLocks noGrp="1"/>
          </p:cNvSpPr>
          <p:nvPr>
            <p:ph type="title"/>
          </p:nvPr>
        </p:nvSpPr>
        <p:spPr/>
        <p:txBody>
          <a:bodyPr/>
          <a:lstStyle/>
          <a:p>
            <a:r>
              <a:rPr lang="zh-CN" altLang="en-US" dirty="0"/>
              <a:t>树的形式</a:t>
            </a:r>
          </a:p>
        </p:txBody>
      </p:sp>
      <p:pic>
        <p:nvPicPr>
          <p:cNvPr id="4" name="内容占位符 3">
            <a:extLst>
              <a:ext uri="{FF2B5EF4-FFF2-40B4-BE49-F238E27FC236}">
                <a16:creationId xmlns:a16="http://schemas.microsoft.com/office/drawing/2014/main" id="{051D03E3-493A-461C-BEF9-E4B0E3D21177}"/>
              </a:ext>
            </a:extLst>
          </p:cNvPr>
          <p:cNvPicPr>
            <a:picLocks noGrp="1" noChangeAspect="1"/>
          </p:cNvPicPr>
          <p:nvPr>
            <p:ph idx="1"/>
          </p:nvPr>
        </p:nvPicPr>
        <p:blipFill>
          <a:blip r:embed="rId2"/>
          <a:stretch>
            <a:fillRect/>
          </a:stretch>
        </p:blipFill>
        <p:spPr>
          <a:xfrm>
            <a:off x="741087" y="1945335"/>
            <a:ext cx="3711262" cy="3436918"/>
          </a:xfrm>
          <a:prstGeom prst="rect">
            <a:avLst/>
          </a:prstGeom>
        </p:spPr>
      </p:pic>
      <p:sp>
        <p:nvSpPr>
          <p:cNvPr id="5" name="标题 1">
            <a:extLst>
              <a:ext uri="{FF2B5EF4-FFF2-40B4-BE49-F238E27FC236}">
                <a16:creationId xmlns:a16="http://schemas.microsoft.com/office/drawing/2014/main" id="{7251C07B-60FE-49A6-8E02-48E2CC4CCDB8}"/>
              </a:ext>
            </a:extLst>
          </p:cNvPr>
          <p:cNvSpPr txBox="1">
            <a:spLocks/>
          </p:cNvSpPr>
          <p:nvPr/>
        </p:nvSpPr>
        <p:spPr>
          <a:xfrm>
            <a:off x="4972409" y="1760398"/>
            <a:ext cx="5534487" cy="3974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6" name="标题 1">
            <a:extLst>
              <a:ext uri="{FF2B5EF4-FFF2-40B4-BE49-F238E27FC236}">
                <a16:creationId xmlns:a16="http://schemas.microsoft.com/office/drawing/2014/main" id="{F60E9E43-FB75-48B3-8B0B-0DC88C746CFB}"/>
              </a:ext>
            </a:extLst>
          </p:cNvPr>
          <p:cNvSpPr txBox="1">
            <a:spLocks/>
          </p:cNvSpPr>
          <p:nvPr/>
        </p:nvSpPr>
        <p:spPr>
          <a:xfrm>
            <a:off x="5576314" y="1842940"/>
            <a:ext cx="3079414" cy="22407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int f[N];</a:t>
            </a:r>
          </a:p>
          <a:p>
            <a:r>
              <a:rPr lang="en-US" altLang="zh-CN" dirty="0"/>
              <a:t>int c[N][2];</a:t>
            </a:r>
          </a:p>
          <a:p>
            <a:endParaRPr lang="en-US" altLang="zh-CN" dirty="0"/>
          </a:p>
          <a:p>
            <a:r>
              <a:rPr lang="en-US" altLang="zh-CN" dirty="0"/>
              <a:t>Splay  </a:t>
            </a:r>
            <a:r>
              <a:rPr lang="zh-CN" altLang="en-US" dirty="0"/>
              <a:t>森林</a:t>
            </a:r>
          </a:p>
        </p:txBody>
      </p:sp>
    </p:spTree>
    <p:extLst>
      <p:ext uri="{BB962C8B-B14F-4D97-AF65-F5344CB8AC3E}">
        <p14:creationId xmlns:p14="http://schemas.microsoft.com/office/powerpoint/2010/main" val="2564966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A4A6F-7716-42EB-9C53-18F5F9568AFC}"/>
              </a:ext>
            </a:extLst>
          </p:cNvPr>
          <p:cNvSpPr>
            <a:spLocks noGrp="1"/>
          </p:cNvSpPr>
          <p:nvPr>
            <p:ph type="title"/>
          </p:nvPr>
        </p:nvSpPr>
        <p:spPr/>
        <p:txBody>
          <a:bodyPr/>
          <a:lstStyle/>
          <a:p>
            <a:r>
              <a:rPr lang="zh-CN" altLang="en-US" dirty="0"/>
              <a:t>基本操作</a:t>
            </a:r>
          </a:p>
        </p:txBody>
      </p:sp>
      <p:sp>
        <p:nvSpPr>
          <p:cNvPr id="3" name="内容占位符 2">
            <a:extLst>
              <a:ext uri="{FF2B5EF4-FFF2-40B4-BE49-F238E27FC236}">
                <a16:creationId xmlns:a16="http://schemas.microsoft.com/office/drawing/2014/main" id="{5F0F1FA5-C274-4608-BFF2-DAED6D0595A6}"/>
              </a:ext>
            </a:extLst>
          </p:cNvPr>
          <p:cNvSpPr>
            <a:spLocks noGrp="1"/>
          </p:cNvSpPr>
          <p:nvPr>
            <p:ph idx="1"/>
          </p:nvPr>
        </p:nvSpPr>
        <p:spPr/>
        <p:txBody>
          <a:bodyPr>
            <a:normAutofit fontScale="92500" lnSpcReduction="10000"/>
          </a:bodyPr>
          <a:lstStyle/>
          <a:p>
            <a:r>
              <a:rPr lang="en-US" altLang="zh-CN" dirty="0"/>
              <a:t>Access</a:t>
            </a:r>
            <a:r>
              <a:rPr lang="zh-CN" altLang="en-US" dirty="0"/>
              <a:t>（</a:t>
            </a:r>
            <a:r>
              <a:rPr lang="en-US" altLang="zh-CN" dirty="0"/>
              <a:t>int x</a:t>
            </a:r>
            <a:r>
              <a:rPr lang="zh-CN" altLang="en-US" dirty="0"/>
              <a:t>）</a:t>
            </a:r>
            <a:endParaRPr lang="en-US" altLang="zh-CN" dirty="0"/>
          </a:p>
          <a:p>
            <a:pPr latinLnBrk="1"/>
            <a:r>
              <a:rPr lang="zh-CN" altLang="en-US" dirty="0"/>
              <a:t>将一个点与原先的重儿子切断，并使这个原树上点到根路径上的边全都变为重边</a:t>
            </a:r>
          </a:p>
          <a:p>
            <a:pPr latinLnBrk="1"/>
            <a:r>
              <a:rPr lang="zh-CN" altLang="en-US" dirty="0"/>
              <a:t>所以 这个节点到根的路径上的所有节点形成了一棵</a:t>
            </a:r>
            <a:r>
              <a:rPr lang="en-US" altLang="zh-CN" dirty="0"/>
              <a:t>Splay</a:t>
            </a:r>
          </a:p>
          <a:p>
            <a:pPr latinLnBrk="1"/>
            <a:r>
              <a:rPr lang="zh-CN" altLang="en-US" dirty="0"/>
              <a:t>便于操作或查询节点到根路径上的所有节点</a:t>
            </a:r>
            <a:endParaRPr lang="en-US" altLang="zh-CN" dirty="0"/>
          </a:p>
          <a:p>
            <a:r>
              <a:rPr lang="zh-CN" altLang="en-US" dirty="0"/>
              <a:t>代码其实很简单。。。。。。循环处理，只有四步</a:t>
            </a:r>
            <a:endParaRPr lang="en-US" altLang="zh-CN" dirty="0"/>
          </a:p>
          <a:p>
            <a:r>
              <a:rPr lang="zh-CN" altLang="en-US" dirty="0"/>
              <a:t>转到根；</a:t>
            </a:r>
          </a:p>
          <a:p>
            <a:r>
              <a:rPr lang="zh-CN" altLang="en-US" dirty="0"/>
              <a:t>换儿子；</a:t>
            </a:r>
          </a:p>
          <a:p>
            <a:r>
              <a:rPr lang="zh-CN" altLang="en-US" dirty="0"/>
              <a:t>更新信息；</a:t>
            </a:r>
          </a:p>
          <a:p>
            <a:r>
              <a:rPr lang="zh-CN" altLang="en-US" dirty="0"/>
              <a:t>当前操作点切换为轻边所指的父亲</a:t>
            </a:r>
          </a:p>
          <a:p>
            <a:endParaRPr lang="en-US" altLang="zh-CN" dirty="0"/>
          </a:p>
          <a:p>
            <a:endParaRPr lang="zh-CN" altLang="en-US" dirty="0"/>
          </a:p>
        </p:txBody>
      </p:sp>
    </p:spTree>
    <p:extLst>
      <p:ext uri="{BB962C8B-B14F-4D97-AF65-F5344CB8AC3E}">
        <p14:creationId xmlns:p14="http://schemas.microsoft.com/office/powerpoint/2010/main" val="726233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25511-391D-4FD4-B186-C5A6978E3DFA}"/>
              </a:ext>
            </a:extLst>
          </p:cNvPr>
          <p:cNvSpPr>
            <a:spLocks noGrp="1"/>
          </p:cNvSpPr>
          <p:nvPr>
            <p:ph type="title"/>
          </p:nvPr>
        </p:nvSpPr>
        <p:spPr/>
        <p:txBody>
          <a:bodyPr/>
          <a:lstStyle/>
          <a:p>
            <a:r>
              <a:rPr lang="zh-CN" altLang="en-US" dirty="0"/>
              <a:t>我们来模拟一下</a:t>
            </a:r>
          </a:p>
        </p:txBody>
      </p:sp>
      <p:pic>
        <p:nvPicPr>
          <p:cNvPr id="4" name="内容占位符 3">
            <a:extLst>
              <a:ext uri="{FF2B5EF4-FFF2-40B4-BE49-F238E27FC236}">
                <a16:creationId xmlns:a16="http://schemas.microsoft.com/office/drawing/2014/main" id="{28E476B9-98B0-4CF9-903A-3D652BAF554A}"/>
              </a:ext>
            </a:extLst>
          </p:cNvPr>
          <p:cNvPicPr>
            <a:picLocks noGrp="1" noChangeAspect="1"/>
          </p:cNvPicPr>
          <p:nvPr>
            <p:ph idx="1"/>
          </p:nvPr>
        </p:nvPicPr>
        <p:blipFill>
          <a:blip r:embed="rId2"/>
          <a:stretch>
            <a:fillRect/>
          </a:stretch>
        </p:blipFill>
        <p:spPr>
          <a:xfrm>
            <a:off x="310584" y="1315756"/>
            <a:ext cx="2461574" cy="3085498"/>
          </a:xfrm>
          <a:prstGeom prst="rect">
            <a:avLst/>
          </a:prstGeom>
        </p:spPr>
      </p:pic>
      <p:pic>
        <p:nvPicPr>
          <p:cNvPr id="5" name="图片 4">
            <a:extLst>
              <a:ext uri="{FF2B5EF4-FFF2-40B4-BE49-F238E27FC236}">
                <a16:creationId xmlns:a16="http://schemas.microsoft.com/office/drawing/2014/main" id="{6918C819-D6E6-44D9-8BEE-489286393766}"/>
              </a:ext>
            </a:extLst>
          </p:cNvPr>
          <p:cNvPicPr>
            <a:picLocks noChangeAspect="1"/>
          </p:cNvPicPr>
          <p:nvPr/>
        </p:nvPicPr>
        <p:blipFill>
          <a:blip r:embed="rId3"/>
          <a:stretch>
            <a:fillRect/>
          </a:stretch>
        </p:blipFill>
        <p:spPr>
          <a:xfrm>
            <a:off x="3460358" y="1314507"/>
            <a:ext cx="2584125" cy="1887012"/>
          </a:xfrm>
          <a:prstGeom prst="rect">
            <a:avLst/>
          </a:prstGeom>
        </p:spPr>
      </p:pic>
      <p:pic>
        <p:nvPicPr>
          <p:cNvPr id="6" name="图片 5">
            <a:extLst>
              <a:ext uri="{FF2B5EF4-FFF2-40B4-BE49-F238E27FC236}">
                <a16:creationId xmlns:a16="http://schemas.microsoft.com/office/drawing/2014/main" id="{F3A8B3E1-CC3B-4DAE-A2C6-FBC7B9B8793E}"/>
              </a:ext>
            </a:extLst>
          </p:cNvPr>
          <p:cNvPicPr>
            <a:picLocks noChangeAspect="1"/>
          </p:cNvPicPr>
          <p:nvPr/>
        </p:nvPicPr>
        <p:blipFill>
          <a:blip r:embed="rId4"/>
          <a:stretch>
            <a:fillRect/>
          </a:stretch>
        </p:blipFill>
        <p:spPr>
          <a:xfrm>
            <a:off x="7114423" y="1314507"/>
            <a:ext cx="2813271" cy="2595051"/>
          </a:xfrm>
          <a:prstGeom prst="rect">
            <a:avLst/>
          </a:prstGeom>
        </p:spPr>
      </p:pic>
      <p:pic>
        <p:nvPicPr>
          <p:cNvPr id="7" name="图片 6">
            <a:extLst>
              <a:ext uri="{FF2B5EF4-FFF2-40B4-BE49-F238E27FC236}">
                <a16:creationId xmlns:a16="http://schemas.microsoft.com/office/drawing/2014/main" id="{884F502B-D6D9-4F2A-A535-7D5C5DB2AB94}"/>
              </a:ext>
            </a:extLst>
          </p:cNvPr>
          <p:cNvPicPr>
            <a:picLocks noChangeAspect="1"/>
          </p:cNvPicPr>
          <p:nvPr/>
        </p:nvPicPr>
        <p:blipFill>
          <a:blip r:embed="rId5"/>
          <a:stretch>
            <a:fillRect/>
          </a:stretch>
        </p:blipFill>
        <p:spPr>
          <a:xfrm>
            <a:off x="1432140" y="4554246"/>
            <a:ext cx="3240222" cy="2193718"/>
          </a:xfrm>
          <a:prstGeom prst="rect">
            <a:avLst/>
          </a:prstGeom>
        </p:spPr>
      </p:pic>
      <p:pic>
        <p:nvPicPr>
          <p:cNvPr id="8" name="图片 7">
            <a:extLst>
              <a:ext uri="{FF2B5EF4-FFF2-40B4-BE49-F238E27FC236}">
                <a16:creationId xmlns:a16="http://schemas.microsoft.com/office/drawing/2014/main" id="{D45414F4-634C-47A8-A3D3-2B533C506091}"/>
              </a:ext>
            </a:extLst>
          </p:cNvPr>
          <p:cNvPicPr>
            <a:picLocks noChangeAspect="1"/>
          </p:cNvPicPr>
          <p:nvPr/>
        </p:nvPicPr>
        <p:blipFill>
          <a:blip r:embed="rId6"/>
          <a:stretch>
            <a:fillRect/>
          </a:stretch>
        </p:blipFill>
        <p:spPr>
          <a:xfrm>
            <a:off x="6044483" y="4377887"/>
            <a:ext cx="3352917" cy="2331212"/>
          </a:xfrm>
          <a:prstGeom prst="rect">
            <a:avLst/>
          </a:prstGeom>
        </p:spPr>
      </p:pic>
    </p:spTree>
    <p:extLst>
      <p:ext uri="{BB962C8B-B14F-4D97-AF65-F5344CB8AC3E}">
        <p14:creationId xmlns:p14="http://schemas.microsoft.com/office/powerpoint/2010/main" val="2121348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382BC-C0E1-435F-AFB5-4111F6AA0B33}"/>
              </a:ext>
            </a:extLst>
          </p:cNvPr>
          <p:cNvSpPr>
            <a:spLocks noGrp="1"/>
          </p:cNvSpPr>
          <p:nvPr>
            <p:ph type="title"/>
          </p:nvPr>
        </p:nvSpPr>
        <p:spPr/>
        <p:txBody>
          <a:bodyPr/>
          <a:lstStyle/>
          <a:p>
            <a:r>
              <a:rPr lang="zh-CN" altLang="en-US" dirty="0"/>
              <a:t>一个重要性质</a:t>
            </a:r>
          </a:p>
        </p:txBody>
      </p:sp>
      <p:sp>
        <p:nvSpPr>
          <p:cNvPr id="3" name="内容占位符 2">
            <a:extLst>
              <a:ext uri="{FF2B5EF4-FFF2-40B4-BE49-F238E27FC236}">
                <a16:creationId xmlns:a16="http://schemas.microsoft.com/office/drawing/2014/main" id="{B3C2FCC0-A731-41A9-8842-89AB0F483A72}"/>
              </a:ext>
            </a:extLst>
          </p:cNvPr>
          <p:cNvSpPr>
            <a:spLocks noGrp="1"/>
          </p:cNvSpPr>
          <p:nvPr>
            <p:ph idx="1"/>
          </p:nvPr>
        </p:nvSpPr>
        <p:spPr/>
        <p:txBody>
          <a:bodyPr/>
          <a:lstStyle/>
          <a:p>
            <a:r>
              <a:rPr lang="zh-CN" altLang="en-US" dirty="0"/>
              <a:t>根据</a:t>
            </a:r>
            <a:r>
              <a:rPr lang="en-US" altLang="zh-CN" dirty="0"/>
              <a:t>splay</a:t>
            </a:r>
            <a:r>
              <a:rPr lang="zh-CN" altLang="en-US" dirty="0"/>
              <a:t>旋转被访问的结点一定在根的右子树 且深度最大</a:t>
            </a:r>
            <a:endParaRPr lang="en-US" altLang="zh-CN" dirty="0"/>
          </a:p>
          <a:p>
            <a:r>
              <a:rPr lang="en-US" altLang="zh-CN" dirty="0"/>
              <a:t>Ps</a:t>
            </a:r>
            <a:r>
              <a:rPr lang="zh-CN" altLang="en-US" dirty="0"/>
              <a:t>：不断把</a:t>
            </a:r>
            <a:r>
              <a:rPr lang="en-US" altLang="zh-CN" dirty="0"/>
              <a:t>x splay</a:t>
            </a:r>
            <a:r>
              <a:rPr lang="zh-CN" altLang="en-US" dirty="0"/>
              <a:t>到当前</a:t>
            </a:r>
            <a:r>
              <a:rPr lang="en-US" altLang="zh-CN" dirty="0" err="1"/>
              <a:t>Atree</a:t>
            </a:r>
            <a:r>
              <a:rPr lang="zh-CN" altLang="en-US" dirty="0"/>
              <a:t>的根，然后它的右子树就是重儿子</a:t>
            </a:r>
            <a:endParaRPr lang="en-US" altLang="zh-CN" dirty="0"/>
          </a:p>
          <a:p>
            <a:endParaRPr lang="en-US" altLang="zh-CN" dirty="0"/>
          </a:p>
          <a:p>
            <a:endParaRPr lang="en-US" altLang="zh-CN" dirty="0"/>
          </a:p>
          <a:p>
            <a:r>
              <a:rPr lang="zh-CN" altLang="en-US" dirty="0"/>
              <a:t>有兴趣的同学可以证明一下 </a:t>
            </a:r>
            <a:endParaRPr lang="en-US" altLang="zh-CN" dirty="0"/>
          </a:p>
          <a:p>
            <a:r>
              <a:rPr lang="zh-CN" altLang="en-US" dirty="0"/>
              <a:t>没有兴趣的同学直接套板子即可</a:t>
            </a:r>
          </a:p>
        </p:txBody>
      </p:sp>
    </p:spTree>
    <p:extLst>
      <p:ext uri="{BB962C8B-B14F-4D97-AF65-F5344CB8AC3E}">
        <p14:creationId xmlns:p14="http://schemas.microsoft.com/office/powerpoint/2010/main" val="1875314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7FFA2-BCB7-4A8A-840A-B3653CF178A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BAC819-8EB0-432C-B4BA-B645CD96D0B3}"/>
              </a:ext>
            </a:extLst>
          </p:cNvPr>
          <p:cNvSpPr>
            <a:spLocks noGrp="1"/>
          </p:cNvSpPr>
          <p:nvPr>
            <p:ph idx="1"/>
          </p:nvPr>
        </p:nvSpPr>
        <p:spPr>
          <a:xfrm>
            <a:off x="838200" y="1825625"/>
            <a:ext cx="10631750" cy="4667250"/>
          </a:xfrm>
        </p:spPr>
        <p:txBody>
          <a:bodyPr>
            <a:normAutofit fontScale="77500" lnSpcReduction="20000"/>
          </a:bodyPr>
          <a:lstStyle/>
          <a:p>
            <a:r>
              <a:rPr lang="en-US" altLang="zh-CN" dirty="0" err="1"/>
              <a:t>MakeRoot</a:t>
            </a:r>
            <a:endParaRPr lang="en-US" altLang="zh-CN" dirty="0"/>
          </a:p>
          <a:p>
            <a:pPr latinLnBrk="1"/>
            <a:r>
              <a:rPr lang="zh-CN" altLang="en-US" dirty="0"/>
              <a:t>将</a:t>
            </a:r>
            <a:r>
              <a:rPr lang="en-US" altLang="zh-CN" dirty="0"/>
              <a:t>x</a:t>
            </a:r>
            <a:r>
              <a:rPr lang="zh-CN" altLang="en-US" dirty="0"/>
              <a:t>设为原树的根</a:t>
            </a:r>
          </a:p>
          <a:p>
            <a:r>
              <a:rPr lang="zh-CN" altLang="en-US" dirty="0"/>
              <a:t>实现：</a:t>
            </a:r>
            <a:r>
              <a:rPr lang="en-US" altLang="zh-CN" dirty="0"/>
              <a:t>Access</a:t>
            </a:r>
            <a:r>
              <a:rPr lang="zh-CN" altLang="en-US" dirty="0"/>
              <a:t>后</a:t>
            </a:r>
            <a:r>
              <a:rPr lang="en-US" altLang="zh-CN" dirty="0"/>
              <a:t>splay</a:t>
            </a:r>
            <a:r>
              <a:rPr lang="zh-CN" altLang="en-US" dirty="0"/>
              <a:t>到根，然后全在</a:t>
            </a:r>
            <a:r>
              <a:rPr lang="en-US" altLang="zh-CN" dirty="0"/>
              <a:t>x</a:t>
            </a:r>
            <a:r>
              <a:rPr lang="zh-CN" altLang="en-US" dirty="0"/>
              <a:t>的左子树上</a:t>
            </a:r>
            <a:r>
              <a:rPr lang="en-US" altLang="zh-CN" dirty="0"/>
              <a:t>(</a:t>
            </a:r>
            <a:r>
              <a:rPr lang="zh-CN" altLang="en-US" dirty="0"/>
              <a:t>权值是深度</a:t>
            </a:r>
            <a:r>
              <a:rPr lang="en-US" altLang="zh-CN" dirty="0"/>
              <a:t>)</a:t>
            </a:r>
            <a:r>
              <a:rPr lang="zh-CN" altLang="en-US" dirty="0"/>
              <a:t>，区间翻转即可</a:t>
            </a:r>
          </a:p>
          <a:p>
            <a:r>
              <a:rPr lang="en-US" altLang="zh-CN" dirty="0" err="1"/>
              <a:t>FindRoot</a:t>
            </a:r>
            <a:endParaRPr lang="en-US" altLang="zh-CN" dirty="0"/>
          </a:p>
          <a:p>
            <a:pPr latinLnBrk="1"/>
            <a:r>
              <a:rPr lang="zh-CN" altLang="en-US" dirty="0"/>
              <a:t>找</a:t>
            </a:r>
            <a:r>
              <a:rPr lang="en-US" altLang="zh-CN" dirty="0"/>
              <a:t>x</a:t>
            </a:r>
            <a:r>
              <a:rPr lang="zh-CN" altLang="en-US" dirty="0"/>
              <a:t>所在原树根，判连通性</a:t>
            </a:r>
          </a:p>
          <a:p>
            <a:r>
              <a:rPr lang="zh-CN" altLang="en-US" dirty="0"/>
              <a:t>实现：</a:t>
            </a:r>
            <a:r>
              <a:rPr lang="en-US" altLang="zh-CN" dirty="0" err="1"/>
              <a:t>MakeRoot</a:t>
            </a:r>
            <a:r>
              <a:rPr lang="zh-CN" altLang="en-US" dirty="0"/>
              <a:t>后不断往左找</a:t>
            </a:r>
            <a:r>
              <a:rPr lang="en-US" altLang="zh-CN" dirty="0"/>
              <a:t>(</a:t>
            </a:r>
            <a:r>
              <a:rPr lang="zh-CN" altLang="en-US" dirty="0"/>
              <a:t>不需要</a:t>
            </a:r>
            <a:r>
              <a:rPr lang="en-US" altLang="zh-CN" dirty="0" err="1"/>
              <a:t>pushDown</a:t>
            </a:r>
            <a:r>
              <a:rPr lang="zh-CN" altLang="en-US" dirty="0"/>
              <a:t>？加上也可以啊。不加也对因为只是来判连通，判断是不是在一棵原树上，都不</a:t>
            </a:r>
            <a:r>
              <a:rPr lang="en-US" altLang="zh-CN" dirty="0" err="1"/>
              <a:t>pushDown</a:t>
            </a:r>
            <a:r>
              <a:rPr lang="zh-CN" altLang="en-US" dirty="0"/>
              <a:t>找到的还是同一个点吧</a:t>
            </a:r>
            <a:r>
              <a:rPr lang="en-US" altLang="zh-CN" dirty="0"/>
              <a:t>)</a:t>
            </a:r>
          </a:p>
          <a:p>
            <a:r>
              <a:rPr lang="en-US" altLang="zh-CN" dirty="0"/>
              <a:t>Link</a:t>
            </a:r>
          </a:p>
          <a:p>
            <a:r>
              <a:rPr lang="zh-CN" altLang="en-US" dirty="0"/>
              <a:t>实现：</a:t>
            </a:r>
            <a:r>
              <a:rPr lang="en-US" altLang="zh-CN" dirty="0" err="1"/>
              <a:t>MakeRoot</a:t>
            </a:r>
            <a:r>
              <a:rPr lang="en-US" altLang="zh-CN" dirty="0"/>
              <a:t>(x)</a:t>
            </a:r>
            <a:r>
              <a:rPr lang="zh-CN" altLang="en-US" dirty="0"/>
              <a:t>然后</a:t>
            </a:r>
            <a:r>
              <a:rPr lang="en-US" altLang="zh-CN" dirty="0"/>
              <a:t>t[x].fa=y</a:t>
            </a:r>
          </a:p>
          <a:p>
            <a:r>
              <a:rPr lang="en-US" altLang="zh-CN" dirty="0"/>
              <a:t>Cut</a:t>
            </a:r>
          </a:p>
          <a:p>
            <a:r>
              <a:rPr lang="zh-CN" altLang="en-US" dirty="0"/>
              <a:t>实现：</a:t>
            </a:r>
            <a:r>
              <a:rPr lang="en-US" altLang="zh-CN" dirty="0" err="1"/>
              <a:t>MakeRoot</a:t>
            </a:r>
            <a:r>
              <a:rPr lang="en-US" altLang="zh-CN" dirty="0"/>
              <a:t>(x)</a:t>
            </a:r>
            <a:r>
              <a:rPr lang="zh-CN" altLang="en-US" dirty="0"/>
              <a:t>然后</a:t>
            </a:r>
            <a:r>
              <a:rPr lang="en-US" altLang="zh-CN" dirty="0"/>
              <a:t>Access(y) splay(y) </a:t>
            </a:r>
            <a:r>
              <a:rPr lang="zh-CN" altLang="en-US" dirty="0"/>
              <a:t>，</a:t>
            </a:r>
            <a:r>
              <a:rPr lang="en-US" altLang="zh-CN" dirty="0"/>
              <a:t>x</a:t>
            </a:r>
            <a:r>
              <a:rPr lang="zh-CN" altLang="en-US" dirty="0"/>
              <a:t>就在</a:t>
            </a:r>
            <a:r>
              <a:rPr lang="en-US" altLang="zh-CN" dirty="0"/>
              <a:t>y</a:t>
            </a:r>
            <a:r>
              <a:rPr lang="zh-CN" altLang="en-US" dirty="0"/>
              <a:t>的左儿子了，</a:t>
            </a:r>
            <a:r>
              <a:rPr lang="en-US" altLang="zh-CN" dirty="0"/>
              <a:t>t[y].</a:t>
            </a:r>
            <a:r>
              <a:rPr lang="en-US" altLang="zh-CN" dirty="0" err="1"/>
              <a:t>ch</a:t>
            </a:r>
            <a:r>
              <a:rPr lang="en-US" altLang="zh-CN" dirty="0"/>
              <a:t>[0]=t[x].fa=0;</a:t>
            </a:r>
          </a:p>
          <a:p>
            <a:endParaRPr lang="zh-CN" altLang="en-US" dirty="0"/>
          </a:p>
        </p:txBody>
      </p:sp>
    </p:spTree>
    <p:extLst>
      <p:ext uri="{BB962C8B-B14F-4D97-AF65-F5344CB8AC3E}">
        <p14:creationId xmlns:p14="http://schemas.microsoft.com/office/powerpoint/2010/main" val="3464376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2DB24-2D44-4A8D-8C76-E32E619DAB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642B9C-7B3C-4AC1-A707-0DF352F7C1E7}"/>
              </a:ext>
            </a:extLst>
          </p:cNvPr>
          <p:cNvSpPr>
            <a:spLocks noGrp="1"/>
          </p:cNvSpPr>
          <p:nvPr>
            <p:ph idx="1"/>
          </p:nvPr>
        </p:nvSpPr>
        <p:spPr>
          <a:xfrm>
            <a:off x="838200" y="1834503"/>
            <a:ext cx="10515600" cy="4351338"/>
          </a:xfrm>
        </p:spPr>
        <p:txBody>
          <a:bodyPr/>
          <a:lstStyle/>
          <a:p>
            <a:pPr marL="0" indent="0">
              <a:buNone/>
            </a:pPr>
            <a:r>
              <a:rPr lang="en-US" altLang="zh-CN" dirty="0" err="1"/>
              <a:t>Isroot</a:t>
            </a:r>
            <a:r>
              <a:rPr lang="zh-CN" altLang="en-US" dirty="0"/>
              <a:t>（</a:t>
            </a:r>
            <a:r>
              <a:rPr lang="en-US" altLang="zh-CN" dirty="0"/>
              <a:t>int x</a:t>
            </a:r>
            <a:r>
              <a:rPr lang="zh-CN" altLang="en-US" dirty="0"/>
              <a:t>）判断</a:t>
            </a:r>
            <a:r>
              <a:rPr lang="en-US" altLang="zh-CN" dirty="0"/>
              <a:t>x</a:t>
            </a:r>
            <a:r>
              <a:rPr lang="zh-CN" altLang="en-US" dirty="0"/>
              <a:t>是否为</a:t>
            </a:r>
            <a:r>
              <a:rPr lang="en-US" altLang="zh-CN" dirty="0"/>
              <a:t>splay</a:t>
            </a:r>
            <a:r>
              <a:rPr lang="zh-CN" altLang="en-US" dirty="0"/>
              <a:t>的根</a:t>
            </a:r>
            <a:endParaRPr lang="en-US" altLang="zh-CN" dirty="0"/>
          </a:p>
          <a:p>
            <a:pPr marL="0" indent="0">
              <a:buNone/>
            </a:pPr>
            <a:r>
              <a:rPr lang="zh-CN" altLang="en-US" dirty="0"/>
              <a:t>实现：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71662885-89C4-42BF-82E0-C9A1D6942A0E}"/>
              </a:ext>
            </a:extLst>
          </p:cNvPr>
          <p:cNvPicPr>
            <a:picLocks noChangeAspect="1"/>
          </p:cNvPicPr>
          <p:nvPr/>
        </p:nvPicPr>
        <p:blipFill>
          <a:blip r:embed="rId2"/>
          <a:stretch>
            <a:fillRect/>
          </a:stretch>
        </p:blipFill>
        <p:spPr>
          <a:xfrm>
            <a:off x="2013051" y="2392628"/>
            <a:ext cx="8165897" cy="510369"/>
          </a:xfrm>
          <a:prstGeom prst="rect">
            <a:avLst/>
          </a:prstGeom>
        </p:spPr>
      </p:pic>
    </p:spTree>
    <p:extLst>
      <p:ext uri="{BB962C8B-B14F-4D97-AF65-F5344CB8AC3E}">
        <p14:creationId xmlns:p14="http://schemas.microsoft.com/office/powerpoint/2010/main" val="1263811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D0191-71FD-4C3D-B371-3968AF5496CA}"/>
              </a:ext>
            </a:extLst>
          </p:cNvPr>
          <p:cNvSpPr>
            <a:spLocks noGrp="1"/>
          </p:cNvSpPr>
          <p:nvPr>
            <p:ph type="title"/>
          </p:nvPr>
        </p:nvSpPr>
        <p:spPr/>
        <p:txBody>
          <a:bodyPr/>
          <a:lstStyle/>
          <a:p>
            <a:r>
              <a:rPr lang="zh-CN" altLang="en-US" dirty="0"/>
              <a:t>之后将这个两部分结合就能</a:t>
            </a:r>
            <a:r>
              <a:rPr lang="en-US" altLang="zh-CN" dirty="0"/>
              <a:t>ac</a:t>
            </a:r>
            <a:r>
              <a:rPr lang="zh-CN" altLang="en-US" dirty="0"/>
              <a:t>了</a:t>
            </a:r>
          </a:p>
        </p:txBody>
      </p:sp>
      <p:sp>
        <p:nvSpPr>
          <p:cNvPr id="3" name="内容占位符 2">
            <a:extLst>
              <a:ext uri="{FF2B5EF4-FFF2-40B4-BE49-F238E27FC236}">
                <a16:creationId xmlns:a16="http://schemas.microsoft.com/office/drawing/2014/main" id="{B1B1058C-B8A7-4C18-90DF-35B1644A205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7014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1213C6-9F0F-4EAD-84AF-61405599BE3E}"/>
              </a:ext>
            </a:extLst>
          </p:cNvPr>
          <p:cNvSpPr>
            <a:spLocks noGrp="1"/>
          </p:cNvSpPr>
          <p:nvPr>
            <p:ph idx="1"/>
          </p:nvPr>
        </p:nvSpPr>
        <p:spPr/>
        <p:txBody>
          <a:bodyPr>
            <a:normAutofit fontScale="92500" lnSpcReduction="10000"/>
          </a:bodyPr>
          <a:lstStyle/>
          <a:p>
            <a:r>
              <a:rPr lang="zh-CN" altLang="en-US" dirty="0"/>
              <a:t>我们不难看出用</a:t>
            </a:r>
            <a:r>
              <a:rPr lang="en-US" altLang="zh-CN" dirty="0"/>
              <a:t>gay</a:t>
            </a:r>
            <a:r>
              <a:rPr lang="zh-CN" altLang="en-US" dirty="0"/>
              <a:t>函数所求就是</a:t>
            </a:r>
            <a:r>
              <a:rPr lang="en-US" altLang="zh-CN" dirty="0"/>
              <a:t>1~n</a:t>
            </a:r>
            <a:r>
              <a:rPr lang="zh-CN" altLang="en-US" dirty="0"/>
              <a:t>的</a:t>
            </a:r>
            <a:r>
              <a:rPr lang="en-US" altLang="zh-CN" dirty="0"/>
              <a:t>n</a:t>
            </a:r>
            <a:r>
              <a:rPr lang="zh-CN" altLang="en-US" dirty="0"/>
              <a:t>个数中，不包含某个质数的平方阶及上的形式的平方在乘以</a:t>
            </a:r>
            <a:r>
              <a:rPr lang="zh-CN" altLang="en-US" dirty="0">
                <a:solidFill>
                  <a:srgbClr val="FF0000"/>
                </a:solidFill>
              </a:rPr>
              <a:t>某个数</a:t>
            </a:r>
            <a:r>
              <a:rPr lang="zh-CN" altLang="en-US" dirty="0"/>
              <a:t>的和（我们暂且忽略）</a:t>
            </a:r>
            <a:endParaRPr lang="en-US" altLang="zh-CN" dirty="0"/>
          </a:p>
          <a:p>
            <a:r>
              <a:rPr lang="zh-CN" altLang="en-US" dirty="0"/>
              <a:t>你可能没明白这句话的意思，我们首先来引入一个定律：</a:t>
            </a:r>
            <a:endParaRPr lang="en-US" altLang="zh-CN" dirty="0"/>
          </a:p>
          <a:p>
            <a:r>
              <a:rPr lang="zh-CN" altLang="en-US" dirty="0">
                <a:solidFill>
                  <a:srgbClr val="00B0F0"/>
                </a:solidFill>
              </a:rPr>
              <a:t>唯一分解定律</a:t>
            </a:r>
            <a:r>
              <a:rPr lang="zh-CN" altLang="en-US" dirty="0"/>
              <a:t>：任何一个大于</a:t>
            </a:r>
            <a:r>
              <a:rPr lang="en-US" altLang="zh-CN" dirty="0"/>
              <a:t>1</a:t>
            </a:r>
            <a:r>
              <a:rPr lang="zh-CN" altLang="en-US" dirty="0"/>
              <a:t>的自然数 </a:t>
            </a:r>
            <a:r>
              <a:rPr lang="en-US" altLang="zh-CN" dirty="0"/>
              <a:t>N,</a:t>
            </a:r>
            <a:r>
              <a:rPr lang="zh-CN" altLang="en-US" dirty="0"/>
              <a:t>如果</a:t>
            </a:r>
            <a:r>
              <a:rPr lang="en-US" altLang="zh-CN" dirty="0"/>
              <a:t>N</a:t>
            </a:r>
            <a:r>
              <a:rPr lang="zh-CN" altLang="en-US" dirty="0"/>
              <a:t>不为质数，那么</a:t>
            </a:r>
            <a:r>
              <a:rPr lang="en-US" altLang="zh-CN" dirty="0"/>
              <a:t>N</a:t>
            </a:r>
            <a:r>
              <a:rPr lang="zh-CN" altLang="en-US" dirty="0"/>
              <a:t>可以唯一分解成有限个质数的乘积</a:t>
            </a:r>
            <a:r>
              <a:rPr lang="en-US" altLang="zh-CN" dirty="0"/>
              <a:t>N=P1^a1</a:t>
            </a:r>
            <a:r>
              <a:rPr lang="zh-CN" altLang="en-US" dirty="0"/>
              <a:t>*</a:t>
            </a:r>
            <a:r>
              <a:rPr lang="en-US" altLang="zh-CN" dirty="0"/>
              <a:t>P2^a2*P3^a3......</a:t>
            </a:r>
            <a:r>
              <a:rPr lang="en-US" altLang="zh-CN" dirty="0" err="1"/>
              <a:t>Pn^an</a:t>
            </a:r>
            <a:r>
              <a:rPr lang="zh-CN" altLang="en-US" dirty="0"/>
              <a:t>，这里</a:t>
            </a:r>
            <a:r>
              <a:rPr lang="en-US" altLang="zh-CN" dirty="0"/>
              <a:t>P1&lt;P2&lt;P3......&lt;</a:t>
            </a:r>
            <a:r>
              <a:rPr lang="en-US" altLang="zh-CN" dirty="0" err="1"/>
              <a:t>Pn</a:t>
            </a:r>
            <a:r>
              <a:rPr lang="zh-CN" altLang="en-US" dirty="0"/>
              <a:t>均为质数，其中指数</a:t>
            </a:r>
            <a:r>
              <a:rPr lang="en-US" altLang="zh-CN" dirty="0"/>
              <a:t>ai</a:t>
            </a:r>
            <a:r>
              <a:rPr lang="zh-CN" altLang="en-US" dirty="0"/>
              <a:t>是正整数。这样的分解称为 </a:t>
            </a:r>
            <a:r>
              <a:rPr lang="en-US" altLang="zh-CN" dirty="0"/>
              <a:t>N </a:t>
            </a:r>
            <a:r>
              <a:rPr lang="zh-CN" altLang="en-US" dirty="0"/>
              <a:t>的标准分解式。</a:t>
            </a:r>
            <a:endParaRPr lang="en-US" altLang="zh-CN" dirty="0"/>
          </a:p>
          <a:p>
            <a:r>
              <a:rPr lang="zh-CN" altLang="en-US" dirty="0"/>
              <a:t>用通（</a:t>
            </a:r>
            <a:r>
              <a:rPr lang="en-US" altLang="zh-CN" dirty="0" err="1"/>
              <a:t>shuo</a:t>
            </a:r>
            <a:r>
              <a:rPr lang="zh-CN" altLang="en-US" dirty="0"/>
              <a:t>）俗（</a:t>
            </a:r>
            <a:r>
              <a:rPr lang="en-US" altLang="zh-CN" dirty="0" err="1"/>
              <a:t>jui</a:t>
            </a:r>
            <a:r>
              <a:rPr lang="zh-CN" altLang="en-US" dirty="0"/>
              <a:t>）易（</a:t>
            </a:r>
            <a:r>
              <a:rPr lang="en-US" altLang="zh-CN" dirty="0"/>
              <a:t>ren</a:t>
            </a:r>
            <a:r>
              <a:rPr lang="zh-CN" altLang="en-US" dirty="0"/>
              <a:t>）懂（</a:t>
            </a:r>
            <a:r>
              <a:rPr lang="en-US" altLang="zh-CN" dirty="0" err="1"/>
              <a:t>hua</a:t>
            </a:r>
            <a:r>
              <a:rPr lang="zh-CN" altLang="en-US" dirty="0"/>
              <a:t>）来解释就是</a:t>
            </a:r>
            <a:endParaRPr lang="en-US" altLang="zh-CN" dirty="0"/>
          </a:p>
          <a:p>
            <a:r>
              <a:rPr lang="en-US" altLang="zh-CN" dirty="0"/>
              <a:t>3780 = 2^2 * 3^3 * 3^1 * 5^1;</a:t>
            </a:r>
          </a:p>
          <a:p>
            <a:r>
              <a:rPr lang="zh-CN" altLang="en-US" dirty="0"/>
              <a:t>其中</a:t>
            </a:r>
            <a:r>
              <a:rPr lang="en-US" altLang="zh-CN" dirty="0"/>
              <a:t>2</a:t>
            </a:r>
            <a:r>
              <a:rPr lang="zh-CN" altLang="en-US" dirty="0"/>
              <a:t>的幂次为</a:t>
            </a:r>
            <a:r>
              <a:rPr lang="en-US" altLang="zh-CN" dirty="0"/>
              <a:t>2</a:t>
            </a:r>
            <a:r>
              <a:rPr lang="zh-CN" altLang="en-US" dirty="0"/>
              <a:t>，</a:t>
            </a:r>
            <a:r>
              <a:rPr lang="en-US" altLang="zh-CN" dirty="0"/>
              <a:t>3</a:t>
            </a:r>
            <a:r>
              <a:rPr lang="zh-CN" altLang="en-US" dirty="0"/>
              <a:t>的幂次为</a:t>
            </a:r>
            <a:r>
              <a:rPr lang="en-US" altLang="zh-CN" dirty="0"/>
              <a:t>3 </a:t>
            </a:r>
            <a:r>
              <a:rPr lang="zh-CN" altLang="en-US" dirty="0"/>
              <a:t>都超过了</a:t>
            </a:r>
            <a:r>
              <a:rPr lang="en-US" altLang="zh-CN" dirty="0"/>
              <a:t>2</a:t>
            </a:r>
            <a:r>
              <a:rPr lang="zh-CN" altLang="en-US" dirty="0"/>
              <a:t>，那么这个数的</a:t>
            </a:r>
            <a:r>
              <a:rPr lang="en-US" altLang="zh-CN" dirty="0"/>
              <a:t>gay</a:t>
            </a:r>
            <a:r>
              <a:rPr lang="zh-CN" altLang="en-US" dirty="0"/>
              <a:t>就是</a:t>
            </a:r>
            <a:r>
              <a:rPr lang="en-US" altLang="zh-CN" dirty="0"/>
              <a:t>0</a:t>
            </a:r>
          </a:p>
          <a:p>
            <a:r>
              <a:rPr lang="zh-CN" altLang="en-US" dirty="0"/>
              <a:t>否则这个数的</a:t>
            </a:r>
            <a:r>
              <a:rPr lang="en-US" altLang="zh-CN" dirty="0"/>
              <a:t>gay</a:t>
            </a:r>
            <a:r>
              <a:rPr lang="zh-CN" altLang="en-US" dirty="0"/>
              <a:t>就是这个数的平方。</a:t>
            </a:r>
            <a:endParaRPr lang="en-US" altLang="zh-CN" dirty="0"/>
          </a:p>
          <a:p>
            <a:endParaRPr lang="en-US" altLang="zh-CN" dirty="0"/>
          </a:p>
          <a:p>
            <a:endParaRPr lang="en-US" altLang="zh-CN" dirty="0"/>
          </a:p>
          <a:p>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D17A3024-CACC-4C44-BF49-B1AC2C6E80B9}"/>
              </a:ext>
            </a:extLst>
          </p:cNvPr>
          <p:cNvPicPr>
            <a:picLocks noChangeAspect="1"/>
          </p:cNvPicPr>
          <p:nvPr/>
        </p:nvPicPr>
        <p:blipFill>
          <a:blip r:embed="rId2"/>
          <a:stretch>
            <a:fillRect/>
          </a:stretch>
        </p:blipFill>
        <p:spPr>
          <a:xfrm>
            <a:off x="542039" y="298399"/>
            <a:ext cx="8380841" cy="1195365"/>
          </a:xfrm>
          <a:prstGeom prst="rect">
            <a:avLst/>
          </a:prstGeom>
        </p:spPr>
      </p:pic>
    </p:spTree>
    <p:extLst>
      <p:ext uri="{BB962C8B-B14F-4D97-AF65-F5344CB8AC3E}">
        <p14:creationId xmlns:p14="http://schemas.microsoft.com/office/powerpoint/2010/main" val="3798748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E2AB0-3C3D-4E8F-AD98-33060D085A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2D4FB1-BF80-42AB-B900-A505305947DE}"/>
              </a:ext>
            </a:extLst>
          </p:cNvPr>
          <p:cNvSpPr>
            <a:spLocks noGrp="1"/>
          </p:cNvSpPr>
          <p:nvPr>
            <p:ph idx="1"/>
          </p:nvPr>
        </p:nvSpPr>
        <p:spPr/>
        <p:txBody>
          <a:bodyPr>
            <a:normAutofit/>
          </a:bodyPr>
          <a:lstStyle/>
          <a:p>
            <a:r>
              <a:rPr lang="zh-CN" altLang="en-US" sz="5400" dirty="0"/>
              <a:t>感谢大家</a:t>
            </a:r>
          </a:p>
        </p:txBody>
      </p:sp>
    </p:spTree>
    <p:extLst>
      <p:ext uri="{BB962C8B-B14F-4D97-AF65-F5344CB8AC3E}">
        <p14:creationId xmlns:p14="http://schemas.microsoft.com/office/powerpoint/2010/main" val="37436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9B5D-3E2E-43E2-8832-4C4DA018A116}"/>
              </a:ext>
            </a:extLst>
          </p:cNvPr>
          <p:cNvSpPr>
            <a:spLocks noGrp="1"/>
          </p:cNvSpPr>
          <p:nvPr>
            <p:ph type="title"/>
          </p:nvPr>
        </p:nvSpPr>
        <p:spPr/>
        <p:txBody>
          <a:bodyPr/>
          <a:lstStyle/>
          <a:p>
            <a:r>
              <a:rPr lang="zh-CN" altLang="en-US" dirty="0"/>
              <a:t>关于莫比乌斯函数</a:t>
            </a:r>
          </a:p>
        </p:txBody>
      </p:sp>
      <p:sp>
        <p:nvSpPr>
          <p:cNvPr id="3" name="内容占位符 2">
            <a:extLst>
              <a:ext uri="{FF2B5EF4-FFF2-40B4-BE49-F238E27FC236}">
                <a16:creationId xmlns:a16="http://schemas.microsoft.com/office/drawing/2014/main" id="{2D173264-103B-4DFE-B5AC-0046D348D95B}"/>
              </a:ext>
            </a:extLst>
          </p:cNvPr>
          <p:cNvSpPr>
            <a:spLocks noGrp="1"/>
          </p:cNvSpPr>
          <p:nvPr>
            <p:ph idx="1"/>
          </p:nvPr>
        </p:nvSpPr>
        <p:spPr/>
        <p:txBody>
          <a:bodyPr/>
          <a:lstStyle/>
          <a:p>
            <a:r>
              <a:rPr lang="zh-CN" altLang="en-US" dirty="0"/>
              <a:t>我们首先来了解一下这个函数：</a:t>
            </a:r>
            <a:endParaRPr lang="en-US" altLang="zh-CN" dirty="0"/>
          </a:p>
          <a:p>
            <a:endParaRPr lang="en-US" altLang="zh-CN" dirty="0"/>
          </a:p>
          <a:p>
            <a:r>
              <a:rPr lang="zh-CN" altLang="en-US" dirty="0"/>
              <a:t>莫比乌斯函数，数论函数，由德国数学家和天文学家莫比乌斯</a:t>
            </a:r>
            <a:r>
              <a:rPr lang="en-US" altLang="zh-CN" dirty="0"/>
              <a:t>(August Ferdinand Möbius ,1790–1868)</a:t>
            </a:r>
            <a:r>
              <a:rPr lang="zh-CN" altLang="en-US" dirty="0"/>
              <a:t>提出。梅滕斯</a:t>
            </a:r>
            <a:r>
              <a:rPr lang="en-US" altLang="zh-CN" dirty="0"/>
              <a:t>(Mertens)</a:t>
            </a:r>
            <a:r>
              <a:rPr lang="zh-CN" altLang="en-US" dirty="0"/>
              <a:t>首先使用</a:t>
            </a:r>
            <a:r>
              <a:rPr lang="en-US" altLang="zh-CN" dirty="0"/>
              <a:t>μ(n)</a:t>
            </a:r>
            <a:r>
              <a:rPr lang="zh-CN" altLang="en-US" dirty="0"/>
              <a:t>作为莫比乌斯函数的记号。而据说，高斯</a:t>
            </a:r>
            <a:r>
              <a:rPr lang="en-US" altLang="zh-CN" dirty="0"/>
              <a:t>(Gauss)</a:t>
            </a:r>
            <a:r>
              <a:rPr lang="zh-CN" altLang="en-US" dirty="0"/>
              <a:t>比莫比乌斯早三十年就曾考虑过这个函数。莫比乌斯函数在数论中有着广泛应用。</a:t>
            </a:r>
          </a:p>
        </p:txBody>
      </p:sp>
    </p:spTree>
    <p:extLst>
      <p:ext uri="{BB962C8B-B14F-4D97-AF65-F5344CB8AC3E}">
        <p14:creationId xmlns:p14="http://schemas.microsoft.com/office/powerpoint/2010/main" val="146677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FC8902-4552-4262-87B2-8FF85A62BBAA}"/>
              </a:ext>
            </a:extLst>
          </p:cNvPr>
          <p:cNvSpPr>
            <a:spLocks noGrp="1"/>
          </p:cNvSpPr>
          <p:nvPr>
            <p:ph idx="1"/>
          </p:nvPr>
        </p:nvSpPr>
        <p:spPr>
          <a:xfrm>
            <a:off x="426773" y="977412"/>
            <a:ext cx="11038840" cy="5327967"/>
          </a:xfrm>
        </p:spPr>
        <p:txBody>
          <a:bodyPr>
            <a:normAutofit/>
          </a:bodyPr>
          <a:lstStyle/>
          <a:p>
            <a:r>
              <a:rPr lang="zh-CN" altLang="en-US" dirty="0"/>
              <a:t>定义</a:t>
            </a:r>
            <a:endParaRPr lang="en-US" altLang="zh-CN" dirty="0"/>
          </a:p>
          <a:p>
            <a:endParaRPr lang="en-US" altLang="zh-CN" dirty="0"/>
          </a:p>
          <a:p>
            <a:r>
              <a:rPr lang="zh-CN" altLang="en-US" dirty="0"/>
              <a:t>莫比乌斯函数完整定义的通俗表达：</a:t>
            </a:r>
          </a:p>
          <a:p>
            <a:r>
              <a:rPr lang="en-US" altLang="zh-CN" dirty="0"/>
              <a:t>1</a:t>
            </a:r>
            <a:r>
              <a:rPr lang="zh-CN" altLang="en-US" dirty="0"/>
              <a:t>）莫比乌斯函数</a:t>
            </a:r>
            <a:r>
              <a:rPr lang="en-US" altLang="zh-CN" dirty="0"/>
              <a:t>μ(n)</a:t>
            </a:r>
            <a:r>
              <a:rPr lang="zh-CN" altLang="en-US" dirty="0"/>
              <a:t>的定义域是</a:t>
            </a:r>
            <a:r>
              <a:rPr lang="en-US" altLang="zh-CN" dirty="0"/>
              <a:t>N</a:t>
            </a:r>
          </a:p>
          <a:p>
            <a:r>
              <a:rPr lang="en-US" altLang="zh-CN" dirty="0"/>
              <a:t>2</a:t>
            </a:r>
            <a:r>
              <a:rPr lang="zh-CN" altLang="en-US" dirty="0"/>
              <a:t>）</a:t>
            </a:r>
            <a:r>
              <a:rPr lang="en-US" altLang="zh-CN" dirty="0"/>
              <a:t>μ(1)=1</a:t>
            </a:r>
          </a:p>
          <a:p>
            <a:r>
              <a:rPr lang="en-US" altLang="zh-CN" dirty="0"/>
              <a:t>3</a:t>
            </a:r>
            <a:r>
              <a:rPr lang="zh-CN" altLang="en-US" dirty="0"/>
              <a:t>）</a:t>
            </a:r>
            <a:r>
              <a:rPr lang="zh-CN" altLang="en-US" dirty="0">
                <a:solidFill>
                  <a:srgbClr val="FF0000"/>
                </a:solidFill>
              </a:rPr>
              <a:t>当</a:t>
            </a:r>
            <a:r>
              <a:rPr lang="en-US" altLang="zh-CN" dirty="0">
                <a:solidFill>
                  <a:srgbClr val="FF0000"/>
                </a:solidFill>
              </a:rPr>
              <a:t>n</a:t>
            </a:r>
            <a:r>
              <a:rPr lang="zh-CN" altLang="en-US" dirty="0">
                <a:solidFill>
                  <a:srgbClr val="FF0000"/>
                </a:solidFill>
              </a:rPr>
              <a:t>存在平方因子时，</a:t>
            </a:r>
            <a:r>
              <a:rPr lang="en-US" altLang="zh-CN" dirty="0">
                <a:solidFill>
                  <a:srgbClr val="FF0000"/>
                </a:solidFill>
              </a:rPr>
              <a:t>μ(n)=0</a:t>
            </a:r>
          </a:p>
          <a:p>
            <a:r>
              <a:rPr lang="en-US" altLang="zh-CN" dirty="0"/>
              <a:t>4</a:t>
            </a:r>
            <a:r>
              <a:rPr lang="zh-CN" altLang="en-US" dirty="0"/>
              <a:t>）当</a:t>
            </a:r>
            <a:r>
              <a:rPr lang="en-US" altLang="zh-CN" dirty="0"/>
              <a:t>n</a:t>
            </a:r>
            <a:r>
              <a:rPr lang="zh-CN" altLang="en-US" dirty="0"/>
              <a:t>是素数或奇数个不同素数之积时，</a:t>
            </a:r>
            <a:r>
              <a:rPr lang="en-US" altLang="zh-CN" dirty="0"/>
              <a:t>μ(n)=-1</a:t>
            </a:r>
          </a:p>
          <a:p>
            <a:r>
              <a:rPr lang="en-US" altLang="zh-CN" dirty="0"/>
              <a:t>5</a:t>
            </a:r>
            <a:r>
              <a:rPr lang="zh-CN" altLang="en-US" dirty="0"/>
              <a:t>）当</a:t>
            </a:r>
            <a:r>
              <a:rPr lang="en-US" altLang="zh-CN" dirty="0"/>
              <a:t>n</a:t>
            </a:r>
            <a:r>
              <a:rPr lang="zh-CN" altLang="en-US" dirty="0"/>
              <a:t>是偶数个不同素数之积时，</a:t>
            </a:r>
            <a:r>
              <a:rPr lang="en-US" altLang="zh-CN" dirty="0"/>
              <a:t>μ(n)=1</a:t>
            </a:r>
          </a:p>
          <a:p>
            <a:endParaRPr lang="zh-CN" altLang="en-US" dirty="0"/>
          </a:p>
        </p:txBody>
      </p:sp>
      <p:pic>
        <p:nvPicPr>
          <p:cNvPr id="2050" name="Picture 2" descr="https://gss0.bdstatic.com/94o3dSag_xI4khGkpoWK1HF6hhy/baike/s%3D250/sign=a2dbc78517178a82ca3c78a5c602737f/908fa0ec08fa513d066a5197346d55fbb3fbd9b2.jpg">
            <a:extLst>
              <a:ext uri="{FF2B5EF4-FFF2-40B4-BE49-F238E27FC236}">
                <a16:creationId xmlns:a16="http://schemas.microsoft.com/office/drawing/2014/main" id="{202EFE05-80E3-4796-A6AE-98E3F2BE3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533" y="202320"/>
            <a:ext cx="3992660"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1035F-1BE5-468F-A286-B305FF0672B1}"/>
              </a:ext>
            </a:extLst>
          </p:cNvPr>
          <p:cNvSpPr>
            <a:spLocks noGrp="1"/>
          </p:cNvSpPr>
          <p:nvPr>
            <p:ph type="title"/>
          </p:nvPr>
        </p:nvSpPr>
        <p:spPr/>
        <p:txBody>
          <a:bodyPr/>
          <a:lstStyle/>
          <a:p>
            <a:r>
              <a:rPr lang="zh-CN" altLang="en-US" dirty="0"/>
              <a:t>接下来我们来看一下它的相关性质</a:t>
            </a:r>
          </a:p>
        </p:txBody>
      </p:sp>
      <p:sp>
        <p:nvSpPr>
          <p:cNvPr id="3" name="内容占位符 2">
            <a:extLst>
              <a:ext uri="{FF2B5EF4-FFF2-40B4-BE49-F238E27FC236}">
                <a16:creationId xmlns:a16="http://schemas.microsoft.com/office/drawing/2014/main" id="{0C062D72-CF0E-4552-A439-5E12AB901F3F}"/>
              </a:ext>
            </a:extLst>
          </p:cNvPr>
          <p:cNvSpPr>
            <a:spLocks noGrp="1"/>
          </p:cNvSpPr>
          <p:nvPr>
            <p:ph idx="1"/>
          </p:nvPr>
        </p:nvSpPr>
        <p:spPr>
          <a:xfrm>
            <a:off x="177800" y="2043430"/>
            <a:ext cx="10515600" cy="4351338"/>
          </a:xfrm>
        </p:spPr>
        <p:txBody>
          <a:bodyPr/>
          <a:lstStyle/>
          <a:p>
            <a:r>
              <a:rPr lang="zh-CN" altLang="en-US" dirty="0"/>
              <a:t>性质</a:t>
            </a:r>
            <a:r>
              <a:rPr lang="en-US" altLang="zh-CN" dirty="0"/>
              <a:t>1</a:t>
            </a:r>
            <a:r>
              <a:rPr lang="zh-CN" altLang="en-US" dirty="0"/>
              <a:t>：</a:t>
            </a:r>
            <a:endParaRPr lang="en-US" altLang="zh-CN" dirty="0"/>
          </a:p>
          <a:p>
            <a:endParaRPr lang="en-US" altLang="zh-CN" dirty="0"/>
          </a:p>
          <a:p>
            <a:r>
              <a:rPr lang="zh-CN" altLang="en-US" dirty="0"/>
              <a:t>本式子意为大于</a:t>
            </a:r>
            <a:r>
              <a:rPr lang="en-US" altLang="zh-CN" dirty="0"/>
              <a:t>1</a:t>
            </a:r>
            <a:r>
              <a:rPr lang="zh-CN" altLang="en-US" dirty="0"/>
              <a:t>的</a:t>
            </a:r>
            <a:r>
              <a:rPr lang="en-US" altLang="zh-CN" dirty="0"/>
              <a:t>n</a:t>
            </a:r>
            <a:r>
              <a:rPr lang="zh-CN" altLang="en-US" dirty="0"/>
              <a:t>的所有因子</a:t>
            </a:r>
            <a:r>
              <a:rPr lang="en-US" altLang="zh-CN" dirty="0"/>
              <a:t>d</a:t>
            </a:r>
            <a:r>
              <a:rPr lang="zh-CN" altLang="en-US" dirty="0"/>
              <a:t>的莫比乌斯函数的值为</a:t>
            </a:r>
            <a:r>
              <a:rPr lang="en-US" altLang="zh-CN" dirty="0"/>
              <a:t>0</a:t>
            </a:r>
          </a:p>
          <a:p>
            <a:r>
              <a:rPr lang="en-US" altLang="zh-CN" dirty="0" err="1"/>
              <a:t>ps</a:t>
            </a:r>
            <a:r>
              <a:rPr lang="zh-CN" altLang="en-US" dirty="0"/>
              <a:t>：</a:t>
            </a:r>
            <a:r>
              <a:rPr lang="en-US" altLang="zh-CN" dirty="0"/>
              <a:t>n = 1</a:t>
            </a:r>
            <a:r>
              <a:rPr lang="zh-CN" altLang="en-US" dirty="0"/>
              <a:t>时的值为</a:t>
            </a:r>
            <a:r>
              <a:rPr lang="en-US" altLang="zh-CN" dirty="0"/>
              <a:t>1</a:t>
            </a:r>
          </a:p>
          <a:p>
            <a:r>
              <a:rPr lang="en-US" altLang="zh-CN" dirty="0" err="1"/>
              <a:t>pss</a:t>
            </a:r>
            <a:r>
              <a:rPr lang="zh-CN" altLang="en-US" dirty="0"/>
              <a:t>：</a:t>
            </a:r>
            <a:r>
              <a:rPr lang="en-US" altLang="zh-CN" dirty="0" err="1"/>
              <a:t>d|n</a:t>
            </a:r>
            <a:r>
              <a:rPr lang="zh-CN" altLang="en-US" dirty="0"/>
              <a:t>意思是</a:t>
            </a:r>
            <a:r>
              <a:rPr lang="en-US" altLang="zh-CN" dirty="0"/>
              <a:t>d</a:t>
            </a:r>
            <a:r>
              <a:rPr lang="zh-CN" altLang="en-US" dirty="0"/>
              <a:t>是</a:t>
            </a:r>
            <a:r>
              <a:rPr lang="en-US" altLang="zh-CN" dirty="0"/>
              <a:t>n</a:t>
            </a:r>
            <a:r>
              <a:rPr lang="zh-CN" altLang="en-US" dirty="0"/>
              <a:t>的因子</a:t>
            </a:r>
          </a:p>
        </p:txBody>
      </p:sp>
      <p:pic>
        <p:nvPicPr>
          <p:cNvPr id="1030" name="Picture 6" descr="https://gss1.bdstatic.com/9vo3dSag_xI4khGkpoWK1HF6hhy/baike/s%3D250/sign=b35172e9998fa0ec7bc763081696594a/b7003af33a87e950e4ab43b618385343faf2b4a8.jpg">
            <a:extLst>
              <a:ext uri="{FF2B5EF4-FFF2-40B4-BE49-F238E27FC236}">
                <a16:creationId xmlns:a16="http://schemas.microsoft.com/office/drawing/2014/main" id="{05986C78-DD29-4061-A102-BD956A1D5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72" y="1578928"/>
            <a:ext cx="3592228" cy="112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8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E3F1C-137F-45F7-8F1B-78E884F1F221}"/>
              </a:ext>
            </a:extLst>
          </p:cNvPr>
          <p:cNvSpPr>
            <a:spLocks noGrp="1"/>
          </p:cNvSpPr>
          <p:nvPr>
            <p:ph type="title"/>
          </p:nvPr>
        </p:nvSpPr>
        <p:spPr>
          <a:xfrm>
            <a:off x="687371" y="181416"/>
            <a:ext cx="8447202" cy="832079"/>
          </a:xfrm>
        </p:spPr>
        <p:txBody>
          <a:bodyPr>
            <a:normAutofit/>
          </a:bodyPr>
          <a:lstStyle/>
          <a:p>
            <a:r>
              <a:rPr lang="zh-CN" altLang="en-US" sz="2000" dirty="0"/>
              <a:t>接下来我们来做一个简单的证明</a:t>
            </a:r>
          </a:p>
        </p:txBody>
      </p:sp>
      <p:pic>
        <p:nvPicPr>
          <p:cNvPr id="4" name="内容占位符 3">
            <a:extLst>
              <a:ext uri="{FF2B5EF4-FFF2-40B4-BE49-F238E27FC236}">
                <a16:creationId xmlns:a16="http://schemas.microsoft.com/office/drawing/2014/main" id="{A2715571-1389-4A84-B121-2D385FC1BE90}"/>
              </a:ext>
            </a:extLst>
          </p:cNvPr>
          <p:cNvPicPr>
            <a:picLocks noGrp="1" noChangeAspect="1"/>
          </p:cNvPicPr>
          <p:nvPr>
            <p:ph idx="1"/>
          </p:nvPr>
        </p:nvPicPr>
        <p:blipFill>
          <a:blip r:embed="rId2"/>
          <a:stretch>
            <a:fillRect/>
          </a:stretch>
        </p:blipFill>
        <p:spPr>
          <a:xfrm>
            <a:off x="0" y="847683"/>
            <a:ext cx="7636497" cy="5828901"/>
          </a:xfrm>
          <a:prstGeom prst="rect">
            <a:avLst/>
          </a:prstGeom>
        </p:spPr>
      </p:pic>
    </p:spTree>
    <p:extLst>
      <p:ext uri="{BB962C8B-B14F-4D97-AF65-F5344CB8AC3E}">
        <p14:creationId xmlns:p14="http://schemas.microsoft.com/office/powerpoint/2010/main" val="24424277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3289</TotalTime>
  <Words>2567</Words>
  <Application>Microsoft Office PowerPoint</Application>
  <PresentationFormat>宽屏</PresentationFormat>
  <Paragraphs>250</Paragraphs>
  <Slides>50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等线</vt:lpstr>
      <vt:lpstr>等线 Light</vt:lpstr>
      <vt:lpstr>微软雅黑</vt:lpstr>
      <vt:lpstr>Arial</vt:lpstr>
      <vt:lpstr>Office 主题​​</vt:lpstr>
      <vt:lpstr>8月22日 真题选讲</vt:lpstr>
      <vt:lpstr>A . Convex Hull</vt:lpstr>
      <vt:lpstr>题意：</vt:lpstr>
      <vt:lpstr>不妨先打个gay函数的表观察观察</vt:lpstr>
      <vt:lpstr>PowerPoint 演示文稿</vt:lpstr>
      <vt:lpstr>关于莫比乌斯函数</vt:lpstr>
      <vt:lpstr>PowerPoint 演示文稿</vt:lpstr>
      <vt:lpstr>接下来我们来看一下它的相关性质</vt:lpstr>
      <vt:lpstr>接下来我们来做一个简单的证明</vt:lpstr>
      <vt:lpstr>PowerPoint 演示文稿</vt:lpstr>
      <vt:lpstr>PowerPoint 演示文稿</vt:lpstr>
      <vt:lpstr>Ps：关于莫比乌斯反演</vt:lpstr>
      <vt:lpstr>好了  我们再回到这个题目</vt:lpstr>
      <vt:lpstr>那么我们思考一下(μ(n))^2有什么意义</vt:lpstr>
      <vt:lpstr>虽然经过了替换，但是其复杂度任然没有降低仍是一个类似o(n^2)的复杂度</vt:lpstr>
      <vt:lpstr>PowerPoint 演示文稿</vt:lpstr>
      <vt:lpstr>PowerPoint 演示文稿</vt:lpstr>
      <vt:lpstr>可能很多同学没有看明白</vt:lpstr>
      <vt:lpstr>PowerPoint 演示文稿</vt:lpstr>
      <vt:lpstr>PowerPoint 演示文稿</vt:lpstr>
      <vt:lpstr>最后一个优化</vt:lpstr>
      <vt:lpstr>B . Trig Function（花样跌倒史）</vt:lpstr>
      <vt:lpstr>题意：</vt:lpstr>
      <vt:lpstr>我会怎么做？ </vt:lpstr>
      <vt:lpstr>接下来 舒舒服服的打个表 (●ˇ∀ˇ●)</vt:lpstr>
      <vt:lpstr> 推导~推导~</vt:lpstr>
      <vt:lpstr>PowerPoint 演示文稿</vt:lpstr>
      <vt:lpstr>题解说通过观察可以发现如下规律（并没有）</vt:lpstr>
      <vt:lpstr>切比雪夫不等式（第一形式）</vt:lpstr>
      <vt:lpstr>C.An Easy Problem On The Trees</vt:lpstr>
      <vt:lpstr>题意：</vt:lpstr>
      <vt:lpstr>本体的难点：</vt:lpstr>
      <vt:lpstr>嗯？期望怎么求？静态都不好求 还动态？？？  这不是难为我胖虎嘛╯︿╰</vt:lpstr>
      <vt:lpstr>思考~思考~</vt:lpstr>
      <vt:lpstr>PowerPoint 演示文稿</vt:lpstr>
      <vt:lpstr>好了~ 对于静态期望的问题就解决啦</vt:lpstr>
      <vt:lpstr>首先介绍一下链剖分的概念</vt:lpstr>
      <vt:lpstr>重链剖分</vt:lpstr>
      <vt:lpstr>实链剖分 </vt:lpstr>
      <vt:lpstr>关于splay</vt:lpstr>
      <vt:lpstr>一些概念和性质：</vt:lpstr>
      <vt:lpstr>PowerPoint 演示文稿</vt:lpstr>
      <vt:lpstr>树的形式</vt:lpstr>
      <vt:lpstr>基本操作</vt:lpstr>
      <vt:lpstr>我们来模拟一下</vt:lpstr>
      <vt:lpstr>一个重要性质</vt:lpstr>
      <vt:lpstr>PowerPoint 演示文稿</vt:lpstr>
      <vt:lpstr>PowerPoint 演示文稿</vt:lpstr>
      <vt:lpstr>之后将这个两部分结合就能ac了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A.Convex Hull</dc:title>
  <dc:creator>孙 巍</dc:creator>
  <cp:lastModifiedBy>孙 巍</cp:lastModifiedBy>
  <cp:revision>68</cp:revision>
  <dcterms:created xsi:type="dcterms:W3CDTF">2019-07-29T01:33:06Z</dcterms:created>
  <dcterms:modified xsi:type="dcterms:W3CDTF">2019-08-22T02:38:55Z</dcterms:modified>
</cp:coreProperties>
</file>