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7" r:id="rId2"/>
    <p:sldId id="258" r:id="rId3"/>
    <p:sldId id="30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29" r:id="rId24"/>
    <p:sldId id="330" r:id="rId25"/>
    <p:sldId id="331" r:id="rId26"/>
    <p:sldId id="277" r:id="rId27"/>
    <p:sldId id="278" r:id="rId28"/>
    <p:sldId id="279" r:id="rId29"/>
    <p:sldId id="280" r:id="rId30"/>
    <p:sldId id="281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1" r:id="rId49"/>
    <p:sldId id="302" r:id="rId50"/>
    <p:sldId id="303" r:id="rId51"/>
    <p:sldId id="321" r:id="rId52"/>
    <p:sldId id="322" r:id="rId53"/>
    <p:sldId id="324" r:id="rId54"/>
    <p:sldId id="325" r:id="rId55"/>
    <p:sldId id="326" r:id="rId56"/>
    <p:sldId id="327" r:id="rId57"/>
    <p:sldId id="328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4" r:id="rId68"/>
    <p:sldId id="313" r:id="rId69"/>
    <p:sldId id="315" r:id="rId70"/>
    <p:sldId id="316" r:id="rId71"/>
    <p:sldId id="317" r:id="rId72"/>
    <p:sldId id="318" r:id="rId73"/>
    <p:sldId id="319" r:id="rId74"/>
    <p:sldId id="320" r:id="rId7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22" autoAdjust="0"/>
  </p:normalViewPr>
  <p:slideViewPr>
    <p:cSldViewPr>
      <p:cViewPr varScale="1">
        <p:scale>
          <a:sx n="54" d="100"/>
          <a:sy n="54" d="100"/>
        </p:scale>
        <p:origin x="-18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AB615-3422-4AED-A2E6-20EDE5397BBC}" type="datetimeFigureOut">
              <a:rPr lang="zh-CN" altLang="en-US" smtClean="0"/>
              <a:pPr/>
              <a:t>2013/4/23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F809-B2CA-4E84-A0CB-CF6330B758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[unsolved] FJOI2012 count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AE79-B5FD-46B1-827B-1E56E938109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AE79-B5FD-46B1-827B-1E56E93810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AE79-B5FD-46B1-827B-1E56E938109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Special thanks to </a:t>
            </a:r>
            <a:r>
              <a:rPr lang="en-US" altLang="zh-CN" dirty="0" err="1" smtClean="0"/>
              <a:t>coolyangzc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2F809-B2CA-4E84-A0CB-CF6330B7581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Special</a:t>
            </a:r>
            <a:r>
              <a:rPr lang="en-US" altLang="zh-CN" baseline="0" dirty="0" smtClean="0"/>
              <a:t> thanks to </a:t>
            </a:r>
            <a:r>
              <a:rPr lang="en-US" altLang="zh-CN" baseline="0" dirty="0" err="1" smtClean="0"/>
              <a:t>fjxmlhx</a:t>
            </a:r>
            <a:r>
              <a:rPr lang="en-US" altLang="zh-CN" baseline="0" dirty="0" smtClean="0"/>
              <a:t> &amp; cp12321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2F809-B2CA-4E84-A0CB-CF6330B75814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0741A08-9F0A-4269-BC41-4BFA93A7D504}" type="datetimeFigureOut">
              <a:rPr lang="zh-CN" altLang="en-US" smtClean="0"/>
              <a:pPr/>
              <a:t>2013/4/23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1A08-9F0A-4269-BC41-4BFA93A7D504}" type="datetimeFigureOut">
              <a:rPr lang="zh-CN" altLang="en-US" smtClean="0"/>
              <a:pPr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1A08-9F0A-4269-BC41-4BFA93A7D504}" type="datetimeFigureOut">
              <a:rPr lang="zh-CN" altLang="en-US" smtClean="0"/>
              <a:pPr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0741A08-9F0A-4269-BC41-4BFA93A7D504}" type="datetimeFigureOut">
              <a:rPr lang="zh-CN" altLang="en-US" smtClean="0"/>
              <a:pPr/>
              <a:t>2013/4/23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0741A08-9F0A-4269-BC41-4BFA93A7D504}" type="datetimeFigureOut">
              <a:rPr lang="zh-CN" altLang="en-US" smtClean="0"/>
              <a:pPr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1A08-9F0A-4269-BC41-4BFA93A7D504}" type="datetimeFigureOut">
              <a:rPr lang="zh-CN" altLang="en-US" smtClean="0"/>
              <a:pPr/>
              <a:t>2013/4/23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1A08-9F0A-4269-BC41-4BFA93A7D504}" type="datetimeFigureOut">
              <a:rPr lang="zh-CN" altLang="en-US" smtClean="0"/>
              <a:pPr/>
              <a:t>2013/4/23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741A08-9F0A-4269-BC41-4BFA93A7D504}" type="datetimeFigureOut">
              <a:rPr lang="zh-CN" altLang="en-US" smtClean="0"/>
              <a:pPr/>
              <a:t>2013/4/23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1A08-9F0A-4269-BC41-4BFA93A7D504}" type="datetimeFigureOut">
              <a:rPr lang="zh-CN" altLang="en-US" smtClean="0"/>
              <a:pPr/>
              <a:t>2013/4/23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0741A08-9F0A-4269-BC41-4BFA93A7D504}" type="datetimeFigureOut">
              <a:rPr lang="zh-CN" altLang="en-US" smtClean="0"/>
              <a:pPr/>
              <a:t>2013/4/23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741A08-9F0A-4269-BC41-4BFA93A7D504}" type="datetimeFigureOut">
              <a:rPr lang="zh-CN" altLang="en-US" smtClean="0"/>
              <a:pPr/>
              <a:t>2013/4/23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0741A08-9F0A-4269-BC41-4BFA93A7D504}" type="datetimeFigureOut">
              <a:rPr lang="zh-CN" altLang="en-US" smtClean="0"/>
              <a:pPr/>
              <a:t>2013/4/23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专题讨论：分治方法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AC_Aerolight</a:t>
            </a:r>
            <a:endParaRPr lang="en-US" altLang="zh-CN" dirty="0" smtClean="0"/>
          </a:p>
          <a:p>
            <a:r>
              <a:rPr lang="en-US" altLang="zh-CN" dirty="0" smtClean="0"/>
              <a:t>2013.4.28~2013.4.29 @ Fuzhou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[NOI2007] Cash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整体考虑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  <a:r>
              <a:rPr lang="zh-CN" altLang="en-US" dirty="0" smtClean="0"/>
              <a:t>对</a:t>
            </a:r>
            <a:r>
              <a:rPr lang="en-US" altLang="zh-CN" dirty="0" smtClean="0"/>
              <a:t>[mid+1,r]</a:t>
            </a:r>
            <a:r>
              <a:rPr lang="zh-CN" altLang="en-US" dirty="0" smtClean="0"/>
              <a:t>的影响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给定点集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和一系列询问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每个询问是一个负数斜率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回答所有斜率符合且通过点集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中任意点的直线中，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轴的最大截距是多少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只要考虑点集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的上凸包。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对于每个询问，在凸包上二分即可。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这一步的复杂度是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，这里</a:t>
            </a:r>
            <a:r>
              <a:rPr lang="en-US" altLang="zh-CN" dirty="0" smtClean="0"/>
              <a:t>n=r-l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[NOI2007] Cash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时间复杂度？</a:t>
            </a:r>
            <a:endParaRPr lang="en-US" altLang="zh-CN" dirty="0" smtClean="0"/>
          </a:p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的复杂度是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T(n)=2T(n/2)+O(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T(n)=O(nlog^2n)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离最优化还有距离。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log n</a:t>
            </a:r>
            <a:r>
              <a:rPr lang="zh-CN" altLang="en-US" dirty="0" smtClean="0"/>
              <a:t>的地方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1) </a:t>
            </a:r>
            <a:r>
              <a:rPr lang="zh-CN" altLang="en-US" dirty="0" smtClean="0"/>
              <a:t>求点集凸包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2) </a:t>
            </a:r>
            <a:r>
              <a:rPr lang="zh-CN" altLang="en-US" dirty="0" smtClean="0"/>
              <a:t>二分答案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[NOI2007] Cash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1) </a:t>
            </a:r>
            <a:r>
              <a:rPr lang="zh-CN" altLang="en-US" dirty="0" smtClean="0"/>
              <a:t>点集凸壳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合并两个凸壳的时间复杂度是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结束后返回</a:t>
            </a:r>
            <a:r>
              <a:rPr lang="en-US" altLang="zh-CN" dirty="0" smtClean="0"/>
              <a:t>[Xl..</a:t>
            </a:r>
            <a:r>
              <a:rPr lang="en-US" altLang="zh-CN" dirty="0" err="1" smtClean="0"/>
              <a:t>Xr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的凸壳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单步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，总体</a:t>
            </a:r>
            <a:r>
              <a:rPr lang="en-US" altLang="zh-CN" dirty="0" smtClean="0"/>
              <a:t>O(n log n)</a:t>
            </a:r>
          </a:p>
          <a:p>
            <a:r>
              <a:rPr lang="en-US" altLang="zh-CN" dirty="0" smtClean="0"/>
              <a:t>2) </a:t>
            </a:r>
            <a:r>
              <a:rPr lang="zh-CN" altLang="en-US" dirty="0" smtClean="0"/>
              <a:t>二分答案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放弃二分，离线处理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把点集凸壳和所有询问排序，用两个指针扫描</a:t>
            </a:r>
            <a:endParaRPr lang="en-US" altLang="zh-CN" dirty="0" smtClean="0"/>
          </a:p>
          <a:p>
            <a:r>
              <a:rPr lang="en-US" altLang="zh-CN" dirty="0" smtClean="0"/>
              <a:t>2’) </a:t>
            </a:r>
            <a:r>
              <a:rPr lang="zh-CN" altLang="en-US" dirty="0" smtClean="0"/>
              <a:t>对询问排序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提前对询问进行一次归并排序，存储所有中间结果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为什么不能在</a:t>
            </a:r>
            <a:r>
              <a:rPr lang="en-US" altLang="zh-CN" dirty="0" smtClean="0"/>
              <a:t>Solve()</a:t>
            </a:r>
            <a:r>
              <a:rPr lang="zh-CN" altLang="en-US" dirty="0" smtClean="0"/>
              <a:t>时进行归并？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预处理复杂度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),</a:t>
            </a:r>
            <a:r>
              <a:rPr lang="zh-CN" altLang="en-US" dirty="0" smtClean="0"/>
              <a:t>主递归中单步</a:t>
            </a:r>
            <a:r>
              <a:rPr lang="en-US" altLang="zh-CN" dirty="0" smtClean="0"/>
              <a:t>O(n)</a:t>
            </a:r>
          </a:p>
          <a:p>
            <a:r>
              <a:rPr lang="en-US" altLang="zh-CN" dirty="0" smtClean="0"/>
              <a:t>T(n)=2T(n/2)+O(n),T(n)=O(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[NOI2007] Cash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是递归函数</a:t>
            </a:r>
            <a:endParaRPr lang="en-US" altLang="zh-CN" dirty="0" smtClean="0"/>
          </a:p>
          <a:p>
            <a:r>
              <a:rPr lang="zh-CN" altLang="en-US" dirty="0" smtClean="0"/>
              <a:t>如何消除递归？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手工栈模拟递归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存储中间过程？</a:t>
            </a:r>
            <a:endParaRPr lang="en-US" altLang="zh-CN" dirty="0" smtClean="0"/>
          </a:p>
          <a:p>
            <a:r>
              <a:rPr lang="en-US" altLang="zh-CN" dirty="0" smtClean="0"/>
              <a:t>T(n)</a:t>
            </a:r>
            <a:r>
              <a:rPr lang="zh-CN" altLang="en-US" dirty="0" smtClean="0"/>
              <a:t>的解不变，但常数减小。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1) </a:t>
            </a:r>
            <a:r>
              <a:rPr lang="zh-CN" altLang="en-US" dirty="0" smtClean="0"/>
              <a:t>分治思想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只考虑跨立作用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2) </a:t>
            </a:r>
            <a:r>
              <a:rPr lang="zh-CN" altLang="en-US" dirty="0" smtClean="0"/>
              <a:t>段内影响忽略不计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问题离线化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[WF2011] Machine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你的公司获得了一个厂房</a:t>
            </a:r>
            <a:r>
              <a:rPr lang="en-US" altLang="zh-CN" dirty="0" smtClean="0"/>
              <a:t>N</a:t>
            </a:r>
            <a:r>
              <a:rPr lang="zh-CN" altLang="en-US" dirty="0" smtClean="0"/>
              <a:t>天的使用权和一笔启动资金，你打算在这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天里租借机器进行生产来获得收益。</a:t>
            </a:r>
            <a:endParaRPr lang="en-US" altLang="zh-CN" dirty="0" smtClean="0"/>
          </a:p>
          <a:p>
            <a:r>
              <a:rPr lang="zh-CN" altLang="en-US" dirty="0" smtClean="0"/>
              <a:t>可以租借的机器有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台。每台机器有四个参数</a:t>
            </a:r>
            <a:r>
              <a:rPr lang="en-US" altLang="zh-CN" dirty="0" smtClean="0"/>
              <a:t>D,P,R,G</a:t>
            </a:r>
            <a:r>
              <a:rPr lang="zh-CN" altLang="en-US" dirty="0" smtClean="0"/>
              <a:t>。你可以在第</a:t>
            </a:r>
            <a:r>
              <a:rPr lang="en-US" altLang="zh-CN" dirty="0" smtClean="0"/>
              <a:t>D</a:t>
            </a:r>
            <a:r>
              <a:rPr lang="zh-CN" altLang="en-US" dirty="0" smtClean="0"/>
              <a:t>天花费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的费用（当然，前提是你有至少</a:t>
            </a:r>
            <a:r>
              <a:rPr lang="en-US" altLang="zh-CN" dirty="0" smtClean="0"/>
              <a:t>P</a:t>
            </a:r>
            <a:r>
              <a:rPr lang="zh-CN" altLang="en-US" dirty="0" smtClean="0"/>
              <a:t>元）租借这台机器，从第</a:t>
            </a:r>
            <a:r>
              <a:rPr lang="en-US" altLang="zh-CN" dirty="0" smtClean="0"/>
              <a:t>D+1</a:t>
            </a:r>
            <a:r>
              <a:rPr lang="zh-CN" altLang="en-US" dirty="0" smtClean="0"/>
              <a:t>天起，操作机器将为你产生每天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的收益。在你不再需要机器时，可以将机器卖掉，一次性获得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的收益。</a:t>
            </a:r>
            <a:endParaRPr lang="en-US" altLang="zh-CN" dirty="0" smtClean="0"/>
          </a:p>
          <a:p>
            <a:r>
              <a:rPr lang="zh-CN" altLang="en-US" b="1" dirty="0" smtClean="0"/>
              <a:t>厂房里只能停留一台机器。</a:t>
            </a:r>
            <a:endParaRPr lang="en-US" altLang="zh-CN" b="1" dirty="0" smtClean="0"/>
          </a:p>
          <a:p>
            <a:r>
              <a:rPr lang="zh-CN" altLang="en-US" dirty="0" smtClean="0"/>
              <a:t>不能在购买和卖出机器的那天操作机器，但是可以在同一天卖掉一台机器再买入一台。</a:t>
            </a:r>
            <a:endParaRPr lang="en-US" altLang="zh-CN" dirty="0" smtClean="0"/>
          </a:p>
          <a:p>
            <a:r>
              <a:rPr lang="zh-CN" altLang="en-US" dirty="0" smtClean="0"/>
              <a:t>在第</a:t>
            </a:r>
            <a:r>
              <a:rPr lang="en-US" altLang="zh-CN" dirty="0" smtClean="0"/>
              <a:t>N+1</a:t>
            </a:r>
            <a:r>
              <a:rPr lang="zh-CN" altLang="en-US" dirty="0" smtClean="0"/>
              <a:t>天，你必须卖掉手上的机器。</a:t>
            </a:r>
            <a:endParaRPr lang="en-US" altLang="zh-CN" dirty="0" smtClean="0"/>
          </a:p>
          <a:p>
            <a:r>
              <a:rPr lang="zh-CN" altLang="en-US" dirty="0" smtClean="0"/>
              <a:t>求第</a:t>
            </a:r>
            <a:r>
              <a:rPr lang="en-US" altLang="zh-CN" dirty="0" smtClean="0"/>
              <a:t>N+1</a:t>
            </a:r>
            <a:r>
              <a:rPr lang="zh-CN" altLang="en-US" dirty="0" smtClean="0"/>
              <a:t>天后能获得的最大资金。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[WF2011] Machine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数据范围</a:t>
            </a:r>
            <a:endParaRPr lang="en-US" altLang="zh-CN" dirty="0" smtClean="0"/>
          </a:p>
          <a:p>
            <a:r>
              <a:rPr lang="zh-CN" altLang="en-US" dirty="0" smtClean="0"/>
              <a:t>租借天数</a:t>
            </a:r>
            <a:r>
              <a:rPr lang="en-US" altLang="zh-CN" dirty="0" smtClean="0"/>
              <a:t>D&lt;=10^9</a:t>
            </a:r>
          </a:p>
          <a:p>
            <a:r>
              <a:rPr lang="zh-CN" altLang="en-US" dirty="0" smtClean="0"/>
              <a:t>初始资金</a:t>
            </a:r>
            <a:r>
              <a:rPr lang="en-US" altLang="zh-CN" dirty="0" smtClean="0"/>
              <a:t>C&lt;=10^9</a:t>
            </a:r>
          </a:p>
          <a:p>
            <a:r>
              <a:rPr lang="zh-CN" altLang="en-US" dirty="0" smtClean="0"/>
              <a:t>机器数</a:t>
            </a:r>
            <a:r>
              <a:rPr lang="en-US" altLang="zh-CN" dirty="0" smtClean="0"/>
              <a:t>N&lt;=10^5</a:t>
            </a:r>
          </a:p>
          <a:p>
            <a:r>
              <a:rPr lang="zh-CN" altLang="en-US" dirty="0" smtClean="0"/>
              <a:t>对于每个机器：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租借日</a:t>
            </a:r>
            <a:r>
              <a:rPr lang="en-US" altLang="zh-CN" dirty="0" smtClean="0"/>
              <a:t>Di&lt;=D</a:t>
            </a:r>
          </a:p>
          <a:p>
            <a:pPr lvl="1"/>
            <a:r>
              <a:rPr lang="zh-CN" altLang="en-US" dirty="0" smtClean="0"/>
              <a:t>买入价</a:t>
            </a:r>
            <a:r>
              <a:rPr lang="en-US" altLang="zh-CN" dirty="0" smtClean="0"/>
              <a:t>Pi</a:t>
            </a:r>
            <a:r>
              <a:rPr lang="zh-CN" altLang="en-US" dirty="0" smtClean="0"/>
              <a:t>和卖出价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1&lt;=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&lt;Pi&lt;=10^9</a:t>
            </a:r>
          </a:p>
          <a:p>
            <a:pPr lvl="1"/>
            <a:r>
              <a:rPr lang="zh-CN" altLang="en-US" dirty="0" smtClean="0"/>
              <a:t>每日收益</a:t>
            </a:r>
            <a:r>
              <a:rPr lang="en-US" altLang="zh-CN" dirty="0" err="1" smtClean="0"/>
              <a:t>Gi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1&lt;=</a:t>
            </a:r>
            <a:r>
              <a:rPr lang="en-US" altLang="zh-CN" dirty="0" err="1" smtClean="0"/>
              <a:t>Gi</a:t>
            </a:r>
            <a:r>
              <a:rPr lang="en-US" altLang="zh-CN" dirty="0" smtClean="0"/>
              <a:t>&lt;=10^9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[WF2011] Machine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观察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场地能放机器就一定要放么？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先将机器按照出售时间</a:t>
            </a:r>
            <a:r>
              <a:rPr lang="en-US" altLang="zh-CN" dirty="0" smtClean="0"/>
              <a:t>Di</a:t>
            </a:r>
            <a:r>
              <a:rPr lang="zh-CN" altLang="en-US" dirty="0" smtClean="0"/>
              <a:t>排序。</a:t>
            </a:r>
            <a:endParaRPr lang="en-US" altLang="zh-CN" dirty="0" smtClean="0"/>
          </a:p>
          <a:p>
            <a:r>
              <a:rPr lang="zh-CN" altLang="en-US" dirty="0" smtClean="0"/>
              <a:t>将所有时间离散化。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Fi</a:t>
            </a:r>
            <a:r>
              <a:rPr lang="zh-CN" altLang="en-US" dirty="0" smtClean="0"/>
              <a:t>表示在时刻</a:t>
            </a:r>
            <a:r>
              <a:rPr lang="en-US" altLang="zh-CN" dirty="0" smtClean="0"/>
              <a:t>Di</a:t>
            </a:r>
            <a:r>
              <a:rPr lang="zh-CN" altLang="en-US" dirty="0" smtClean="0"/>
              <a:t>卖掉手上机器后最多剩下多少钱。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Fi</a:t>
            </a:r>
            <a:r>
              <a:rPr lang="en-US" altLang="zh-CN" dirty="0" smtClean="0"/>
              <a:t> = Max</a:t>
            </a:r>
            <a:r>
              <a:rPr lang="zh-CN" altLang="en-US" dirty="0" smtClean="0"/>
              <a:t> </a:t>
            </a:r>
            <a:r>
              <a:rPr lang="en-US" altLang="zh-CN" dirty="0" smtClean="0"/>
              <a:t>(F[i-1], F[j]-P[j]+R[j]+G[j]*(D[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]-D[j]-1))</a:t>
            </a:r>
          </a:p>
          <a:p>
            <a:r>
              <a:rPr lang="zh-CN" altLang="en-US" dirty="0" smtClean="0"/>
              <a:t>条件是</a:t>
            </a:r>
            <a:r>
              <a:rPr lang="en-US" altLang="zh-CN" dirty="0" smtClean="0"/>
              <a:t>F[j]&gt;P[j]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O(n^2)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[WF2011] Machine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Fi</a:t>
            </a:r>
            <a:r>
              <a:rPr lang="en-US" altLang="zh-CN" dirty="0" smtClean="0"/>
              <a:t> = Max</a:t>
            </a:r>
            <a:r>
              <a:rPr lang="zh-CN" altLang="en-US" dirty="0" smtClean="0"/>
              <a:t> </a:t>
            </a:r>
            <a:r>
              <a:rPr lang="en-US" altLang="zh-CN" dirty="0" smtClean="0"/>
              <a:t>(F[i-1], F[j]-P[j]+R[j]+G[j]*(D[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]-D[j]-1))</a:t>
            </a:r>
          </a:p>
          <a:p>
            <a:pPr lvl="1"/>
            <a:r>
              <a:rPr lang="en-US" altLang="zh-CN" dirty="0" smtClean="0"/>
              <a:t>F[j]&gt;P[j]</a:t>
            </a:r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A[j]=F[j]-P[j]+R[j]-G[j]*D[j]-G[j]</a:t>
            </a:r>
          </a:p>
          <a:p>
            <a:r>
              <a:rPr lang="zh-CN" altLang="en-US" dirty="0" smtClean="0"/>
              <a:t>那么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Max(F[i-1],A[j]+G[j]*D[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和上一题一样了。</a:t>
            </a:r>
            <a:endParaRPr lang="en-US" altLang="zh-CN" dirty="0" smtClean="0"/>
          </a:p>
          <a:p>
            <a:r>
              <a:rPr lang="zh-CN" altLang="en-US" dirty="0" smtClean="0"/>
              <a:t>注意到斜率</a:t>
            </a:r>
            <a:r>
              <a:rPr lang="en-US" altLang="zh-CN" dirty="0" smtClean="0"/>
              <a:t>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是不变的，因此可以对整个</a:t>
            </a:r>
            <a:r>
              <a:rPr lang="en-US" altLang="zh-CN" dirty="0" smtClean="0"/>
              <a:t>[F1,Fn]</a:t>
            </a:r>
            <a:r>
              <a:rPr lang="zh-CN" altLang="en-US" dirty="0" smtClean="0"/>
              <a:t>进行分治。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，和平衡树维护凸壳同阶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[WF2011] Machine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Max(F[i-1],A[j]+G[j]*D[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在平面上有若干直线</a:t>
            </a:r>
            <a:r>
              <a:rPr lang="en-US" altLang="zh-CN" dirty="0" smtClean="0"/>
              <a:t>y=G[j]*</a:t>
            </a:r>
            <a:r>
              <a:rPr lang="en-US" altLang="zh-CN" dirty="0" err="1" smtClean="0"/>
              <a:t>x+A</a:t>
            </a:r>
            <a:r>
              <a:rPr lang="en-US" altLang="zh-CN" dirty="0" smtClean="0"/>
              <a:t>[j]</a:t>
            </a:r>
          </a:p>
          <a:p>
            <a:r>
              <a:rPr lang="zh-CN" altLang="en-US" dirty="0" smtClean="0"/>
              <a:t>维护一个直线集，支持以下两类操作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插入一次函数</a:t>
            </a:r>
            <a:r>
              <a:rPr lang="en-US" altLang="zh-CN" dirty="0" smtClean="0"/>
              <a:t>y=</a:t>
            </a:r>
            <a:r>
              <a:rPr lang="en-US" altLang="zh-CN" dirty="0" err="1" smtClean="0"/>
              <a:t>kx+b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给定询问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，求所有函数在</a:t>
            </a:r>
            <a:r>
              <a:rPr lang="en-US" altLang="zh-CN" dirty="0" smtClean="0"/>
              <a:t>x=d</a:t>
            </a:r>
            <a:r>
              <a:rPr lang="zh-CN" altLang="en-US" dirty="0" smtClean="0"/>
              <a:t>上的最大值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维护一系列半平面交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对偶问题？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[BOI2007] </a:t>
            </a:r>
            <a:r>
              <a:rPr lang="en-US" altLang="zh-CN" dirty="0" err="1" smtClean="0"/>
              <a:t>Mokia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有一个</a:t>
            </a:r>
            <a:r>
              <a:rPr lang="en-US" altLang="zh-CN" dirty="0" smtClean="0"/>
              <a:t>2000000*2000000</a:t>
            </a:r>
            <a:r>
              <a:rPr lang="zh-CN" altLang="en-US" dirty="0" smtClean="0"/>
              <a:t>的棋盘，每个格子上有一个数字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，现在要执行两类操作：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Add x y 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] += a</a:t>
            </a:r>
          </a:p>
          <a:p>
            <a:r>
              <a:rPr lang="en-US" altLang="zh-CN" dirty="0" smtClean="0"/>
              <a:t>Query x0 y0 x1 y1</a:t>
            </a:r>
            <a:r>
              <a:rPr lang="zh-CN" altLang="en-US" dirty="0" smtClean="0"/>
              <a:t>：询问矩阵</a:t>
            </a:r>
            <a:r>
              <a:rPr lang="en-US" altLang="zh-CN" dirty="0" smtClean="0"/>
              <a:t>(x0,y0)-(x1,y1)</a:t>
            </a:r>
            <a:r>
              <a:rPr lang="zh-CN" altLang="en-US" dirty="0" smtClean="0"/>
              <a:t>内所有格子的数字和。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Add</a:t>
            </a:r>
            <a:r>
              <a:rPr lang="zh-CN" altLang="en-US" dirty="0" smtClean="0"/>
              <a:t>操作数</a:t>
            </a:r>
            <a:r>
              <a:rPr lang="en-US" altLang="zh-CN" dirty="0" smtClean="0"/>
              <a:t>&lt;=160000 Query</a:t>
            </a:r>
            <a:r>
              <a:rPr lang="zh-CN" altLang="en-US" dirty="0" smtClean="0"/>
              <a:t>操作数</a:t>
            </a:r>
            <a:r>
              <a:rPr lang="en-US" altLang="zh-CN" dirty="0" smtClean="0"/>
              <a:t>&lt;=10000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今天首先讨论的是一种特殊的分治方法，在</a:t>
            </a:r>
            <a:r>
              <a:rPr lang="en-US" altLang="zh-CN" dirty="0" smtClean="0"/>
              <a:t>OI</a:t>
            </a:r>
            <a:r>
              <a:rPr lang="zh-CN" altLang="en-US" dirty="0" smtClean="0"/>
              <a:t>界初见于陈丹琦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年的集训队作业中，因此也被称为</a:t>
            </a:r>
            <a:r>
              <a:rPr lang="en-US" altLang="zh-CN" dirty="0" smtClean="0"/>
              <a:t>CDQ</a:t>
            </a:r>
            <a:r>
              <a:rPr lang="zh-CN" altLang="en-US" dirty="0" smtClean="0"/>
              <a:t>分治。</a:t>
            </a:r>
            <a:endParaRPr lang="en-US" altLang="zh-CN" dirty="0" smtClean="0"/>
          </a:p>
          <a:p>
            <a:r>
              <a:rPr lang="zh-CN" altLang="en-US" dirty="0" smtClean="0"/>
              <a:t>随后将讨论一些利用了分治思想的其他算法。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这节课的目的是科普，因此题目会较简单，讲解也会比较详细。如果对该算法或对特定问题已有深入了解可以跳过不听，但不要打扰其他同学。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Let’s begin.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[BOI2007] </a:t>
            </a:r>
            <a:r>
              <a:rPr lang="en-US" altLang="zh-CN" dirty="0" err="1" smtClean="0"/>
              <a:t>Mokia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棋盘大小和询问数相差巨大，所以肯定要离散化。</a:t>
            </a:r>
            <a:endParaRPr lang="en-US" altLang="zh-CN" dirty="0" smtClean="0"/>
          </a:p>
          <a:p>
            <a:r>
              <a:rPr lang="zh-CN" altLang="en-US" dirty="0" smtClean="0"/>
              <a:t>二维线段树维护？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MLE+TLE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二维树状数组</a:t>
            </a:r>
            <a:r>
              <a:rPr lang="en-US" altLang="zh-CN" dirty="0" smtClean="0"/>
              <a:t>+Hash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Hash</a:t>
            </a:r>
            <a:r>
              <a:rPr lang="zh-CN" altLang="en-US" dirty="0" smtClean="0"/>
              <a:t>常数过大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空间怎么开？？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[BOI2007] </a:t>
            </a:r>
            <a:r>
              <a:rPr lang="en-US" altLang="zh-CN" dirty="0" err="1" smtClean="0"/>
              <a:t>Mokia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和之前的想法类似，定义操作</a:t>
            </a:r>
            <a:r>
              <a:rPr lang="en-US" altLang="zh-CN" dirty="0" smtClean="0"/>
              <a:t>Solve(L,R)</a:t>
            </a:r>
          </a:p>
          <a:p>
            <a:r>
              <a:rPr lang="en-US" altLang="zh-CN" dirty="0" smtClean="0"/>
              <a:t>Solve(L,R)</a:t>
            </a:r>
            <a:r>
              <a:rPr lang="zh-CN" altLang="en-US" dirty="0" smtClean="0"/>
              <a:t>应当能够处理</a:t>
            </a:r>
            <a:r>
              <a:rPr lang="en-US" altLang="zh-CN" dirty="0" smtClean="0"/>
              <a:t>[L,R]</a:t>
            </a:r>
            <a:r>
              <a:rPr lang="zh-CN" altLang="en-US" dirty="0" smtClean="0"/>
              <a:t>之间的所有操作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Solve(L,R)</a:t>
            </a:r>
          </a:p>
          <a:p>
            <a:pPr lvl="1"/>
            <a:r>
              <a:rPr lang="en-US" altLang="zh-CN" dirty="0" smtClean="0"/>
              <a:t>Solve(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处理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中操作对</a:t>
            </a:r>
            <a:r>
              <a:rPr lang="en-US" altLang="zh-CN" dirty="0" smtClean="0"/>
              <a:t>[mid+1,r]</a:t>
            </a:r>
            <a:r>
              <a:rPr lang="zh-CN" altLang="en-US" dirty="0" smtClean="0"/>
              <a:t>中操作的影响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Solve(mid+1,r)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如何处理？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[BOI2007] </a:t>
            </a:r>
            <a:r>
              <a:rPr lang="en-US" altLang="zh-CN" dirty="0" err="1" smtClean="0"/>
              <a:t>Mokia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前半部分的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对后半部分的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造成的影响</a:t>
            </a:r>
            <a:endParaRPr lang="en-US" altLang="zh-CN" dirty="0" smtClean="0"/>
          </a:p>
          <a:p>
            <a:r>
              <a:rPr lang="zh-CN" altLang="en-US" dirty="0" smtClean="0"/>
              <a:t>给定带权点集</a:t>
            </a:r>
            <a:r>
              <a:rPr lang="en-US" altLang="zh-CN" dirty="0" smtClean="0"/>
              <a:t>P=(</a:t>
            </a:r>
            <a:r>
              <a:rPr lang="en-US" altLang="zh-CN" dirty="0" err="1" smtClean="0"/>
              <a:t>Xi,Yi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个询问</a:t>
            </a:r>
            <a:r>
              <a:rPr lang="en-US" altLang="zh-CN" dirty="0" smtClean="0"/>
              <a:t>(x0,y0,x1,y1)</a:t>
            </a:r>
            <a:r>
              <a:rPr lang="zh-CN" altLang="en-US" dirty="0" smtClean="0"/>
              <a:t>，对于每个询问，输出在对应矩形内的点权之和。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在列上对询问进行差分，将一个询问拆成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所有点和询问按</a:t>
            </a:r>
            <a:r>
              <a:rPr lang="en-US" altLang="zh-CN" dirty="0" smtClean="0"/>
              <a:t>Y</a:t>
            </a:r>
            <a:r>
              <a:rPr lang="zh-CN" altLang="en-US" dirty="0" smtClean="0"/>
              <a:t>排序，线段树维护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在两维上对询问进行差分，将一个询问拆成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所有点和询问按</a:t>
            </a:r>
            <a:r>
              <a:rPr lang="en-US" altLang="zh-CN" dirty="0" smtClean="0"/>
              <a:t>Y</a:t>
            </a:r>
            <a:r>
              <a:rPr lang="zh-CN" altLang="en-US" dirty="0" smtClean="0"/>
              <a:t>排序，树状数组维护</a:t>
            </a:r>
            <a:endParaRPr lang="en-US" altLang="zh-CN" dirty="0" smtClean="0"/>
          </a:p>
          <a:p>
            <a:r>
              <a:rPr lang="en-US" altLang="zh-CN" dirty="0" smtClean="0"/>
              <a:t>T(n)=2T(n/2)+O(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T(n)=O(nlog^2n)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[Violet 3]</a:t>
            </a:r>
            <a:r>
              <a:rPr lang="zh-CN" altLang="en-US" dirty="0" smtClean="0"/>
              <a:t>天使玩偶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维护二维点集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，支持以下两个操作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插入</a:t>
            </a:r>
            <a:r>
              <a:rPr lang="zh-CN" altLang="en-US" dirty="0" smtClean="0"/>
              <a:t>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给定询问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，求点集中离询问点最近的点</a:t>
            </a:r>
            <a:endParaRPr lang="en-US" altLang="zh-CN" dirty="0" smtClean="0"/>
          </a:p>
          <a:p>
            <a:r>
              <a:rPr lang="zh-CN" altLang="en-US" dirty="0" smtClean="0"/>
              <a:t>距离定义为曼哈顿距离</a:t>
            </a:r>
            <a:endParaRPr lang="en-US" altLang="zh-CN" dirty="0" smtClean="0"/>
          </a:p>
          <a:p>
            <a:r>
              <a:rPr lang="en-US" altLang="zh-CN" dirty="0" err="1" smtClean="0"/>
              <a:t>Dis</a:t>
            </a:r>
            <a:r>
              <a:rPr lang="en-US" altLang="zh-CN" dirty="0" smtClean="0"/>
              <a:t>(P1,P2)=|x1-x2|+|y1-y2|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N,m</a:t>
            </a:r>
            <a:r>
              <a:rPr lang="en-US" altLang="zh-CN" dirty="0" smtClean="0"/>
              <a:t>&lt;=300000</a:t>
            </a:r>
          </a:p>
          <a:p>
            <a:r>
              <a:rPr lang="en-US" altLang="zh-CN" dirty="0" err="1" smtClean="0"/>
              <a:t>X,y</a:t>
            </a:r>
            <a:r>
              <a:rPr lang="en-US" altLang="zh-CN" dirty="0" smtClean="0"/>
              <a:t>&lt;=1000000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k-d</a:t>
            </a:r>
            <a:r>
              <a:rPr lang="zh-CN" altLang="en-US" dirty="0" smtClean="0"/>
              <a:t>树能不能做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[Violet 3]</a:t>
            </a:r>
            <a:r>
              <a:rPr lang="zh-CN" altLang="en-US" dirty="0" smtClean="0"/>
              <a:t>天使玩偶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去除</a:t>
            </a:r>
            <a:r>
              <a:rPr lang="en-US" altLang="zh-CN" dirty="0" err="1" smtClean="0"/>
              <a:t>Dis</a:t>
            </a:r>
            <a:r>
              <a:rPr lang="en-US" altLang="zh-CN" dirty="0" smtClean="0"/>
              <a:t>(P1,P2)</a:t>
            </a:r>
            <a:r>
              <a:rPr lang="zh-CN" altLang="en-US" dirty="0" smtClean="0"/>
              <a:t>的绝对值符号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种情况讨论：左上，左下，右上，右下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只需</a:t>
            </a:r>
            <a:r>
              <a:rPr lang="zh-CN" altLang="en-US" dirty="0" smtClean="0"/>
              <a:t>要考虑一种情况（答案在询问的左下）</a:t>
            </a:r>
            <a:endParaRPr lang="en-US" altLang="zh-CN" dirty="0" smtClean="0"/>
          </a:p>
          <a:p>
            <a:r>
              <a:rPr lang="zh-CN" altLang="en-US" dirty="0" smtClean="0"/>
              <a:t>维护点集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，支持以下操作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插入点集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给定询问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，求满足</a:t>
            </a:r>
            <a:r>
              <a:rPr lang="en-US" altLang="zh-CN" dirty="0" err="1" smtClean="0"/>
              <a:t>dis</a:t>
            </a:r>
            <a:r>
              <a:rPr lang="en-US" altLang="zh-CN" dirty="0" smtClean="0"/>
              <a:t>(p1,p2)=(x-x’)+(y-y’)=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-(</a:t>
            </a:r>
            <a:r>
              <a:rPr lang="en-US" altLang="zh-CN" dirty="0" err="1" smtClean="0"/>
              <a:t>x’+y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最小的点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问题转为求</a:t>
            </a:r>
            <a:r>
              <a:rPr lang="en-US" altLang="zh-CN" dirty="0" err="1" smtClean="0"/>
              <a:t>x’+y</a:t>
            </a:r>
            <a:r>
              <a:rPr lang="en-US" altLang="zh-CN" dirty="0" smtClean="0"/>
              <a:t>’</a:t>
            </a:r>
            <a:r>
              <a:rPr lang="zh-CN" altLang="en-US" dirty="0" smtClean="0"/>
              <a:t>最大的点</a:t>
            </a:r>
            <a:endParaRPr lang="en-US" altLang="zh-CN" dirty="0" smtClean="0"/>
          </a:p>
          <a:p>
            <a:r>
              <a:rPr lang="zh-CN" altLang="en-US" dirty="0" smtClean="0"/>
              <a:t>没有操作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排序，对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维护树状数组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[Violet 3]</a:t>
            </a:r>
            <a:r>
              <a:rPr lang="zh-CN" altLang="en-US" dirty="0" smtClean="0"/>
              <a:t>天使玩偶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定义操作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，处理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之间的询问</a:t>
            </a:r>
            <a:endParaRPr lang="en-US" altLang="zh-CN" dirty="0" smtClean="0"/>
          </a:p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Solve(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考虑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中的点对</a:t>
            </a:r>
            <a:r>
              <a:rPr lang="en-US" altLang="zh-CN" dirty="0" smtClean="0"/>
              <a:t>[mid+1,r]</a:t>
            </a:r>
            <a:r>
              <a:rPr lang="zh-CN" altLang="en-US" dirty="0" smtClean="0"/>
              <a:t>中询问的影响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Solve(mid+1,r)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给定带权点集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，权值为</a:t>
            </a:r>
            <a:r>
              <a:rPr lang="en-US" altLang="zh-CN" dirty="0" err="1" smtClean="0"/>
              <a:t>x+y</a:t>
            </a:r>
            <a:r>
              <a:rPr lang="zh-CN" altLang="en-US" dirty="0" smtClean="0"/>
              <a:t>，给出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个询问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，查找</a:t>
            </a:r>
            <a:r>
              <a:rPr lang="en-US" altLang="zh-CN" dirty="0" smtClean="0"/>
              <a:t>x’&lt;=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’&lt;=y</a:t>
            </a:r>
            <a:r>
              <a:rPr lang="zh-CN" altLang="en-US" dirty="0" smtClean="0"/>
              <a:t>的最小</a:t>
            </a:r>
            <a:r>
              <a:rPr lang="en-US" altLang="zh-CN" dirty="0" err="1" smtClean="0"/>
              <a:t>x’+y</a:t>
            </a:r>
            <a:r>
              <a:rPr lang="en-US" altLang="zh-CN" dirty="0" smtClean="0"/>
              <a:t>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退化为没有操作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</a:t>
            </a:r>
            <a:r>
              <a:rPr lang="en-US" altLang="zh-CN" dirty="0" smtClean="0"/>
              <a:t>X</a:t>
            </a:r>
            <a:r>
              <a:rPr lang="zh-CN" altLang="en-US" dirty="0" smtClean="0"/>
              <a:t>排序，对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维护树状数组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T(n)=2T(n/2)+O(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),T(n)=O(nlog^2n)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个人，每个人有两种能力值</a:t>
            </a:r>
            <a:r>
              <a:rPr lang="en-US" altLang="zh-CN" dirty="0" err="1" smtClean="0"/>
              <a:t>Pi,Qi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Pi&gt;</a:t>
            </a:r>
            <a:r>
              <a:rPr lang="en-US" altLang="zh-CN" dirty="0" err="1" smtClean="0"/>
              <a:t>Pj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Qi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Qj</a:t>
            </a:r>
            <a:r>
              <a:rPr lang="zh-CN" altLang="en-US" dirty="0" smtClean="0"/>
              <a:t>，称</a:t>
            </a:r>
            <a:r>
              <a:rPr lang="en-US" altLang="zh-CN" dirty="0" smtClean="0"/>
              <a:t>I</a:t>
            </a:r>
            <a:r>
              <a:rPr lang="zh-CN" altLang="en-US" dirty="0" smtClean="0"/>
              <a:t>比</a:t>
            </a:r>
            <a:r>
              <a:rPr lang="en-US" altLang="zh-CN" dirty="0" smtClean="0"/>
              <a:t>J</a:t>
            </a:r>
            <a:r>
              <a:rPr lang="zh-CN" altLang="en-US" dirty="0" smtClean="0"/>
              <a:t>有能力</a:t>
            </a:r>
            <a:endParaRPr lang="en-US" altLang="zh-CN" dirty="0" smtClean="0"/>
          </a:p>
          <a:p>
            <a:r>
              <a:rPr lang="zh-CN" altLang="en-US" dirty="0" smtClean="0"/>
              <a:t>现在要求出最长的一个序列</a:t>
            </a:r>
            <a:r>
              <a:rPr lang="en-US" altLang="zh-CN" dirty="0" smtClean="0"/>
              <a:t>A=(A1,A2,…,At)</a:t>
            </a:r>
            <a:r>
              <a:rPr lang="zh-CN" altLang="en-US" dirty="0" smtClean="0"/>
              <a:t>，满足</a:t>
            </a:r>
            <a:r>
              <a:rPr lang="en-US" altLang="zh-CN" dirty="0" smtClean="0"/>
              <a:t>Ai</a:t>
            </a:r>
            <a:r>
              <a:rPr lang="zh-CN" altLang="en-US" dirty="0" smtClean="0"/>
              <a:t>比</a:t>
            </a:r>
            <a:r>
              <a:rPr lang="en-US" altLang="zh-CN" dirty="0" smtClean="0"/>
              <a:t>Ai+1</a:t>
            </a:r>
            <a:r>
              <a:rPr lang="zh-CN" altLang="en-US" dirty="0" smtClean="0"/>
              <a:t>有能力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N&lt;=100000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为了简单起见，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的排列。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把人按照</a:t>
            </a:r>
            <a:r>
              <a:rPr lang="en-US" altLang="zh-CN" dirty="0" smtClean="0"/>
              <a:t>Pi</a:t>
            </a:r>
            <a:r>
              <a:rPr lang="zh-CN" altLang="en-US" dirty="0" smtClean="0"/>
              <a:t>排序，问题变为求序列</a:t>
            </a:r>
            <a:r>
              <a:rPr lang="en-US" altLang="zh-CN" dirty="0" err="1" smtClean="0"/>
              <a:t>Qi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LIS</a:t>
            </a:r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Max({F[j] | j&lt;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&amp;&amp; Q[j]&lt;Q[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)+1 </a:t>
            </a:r>
          </a:p>
          <a:p>
            <a:r>
              <a:rPr lang="zh-CN" altLang="en-US" dirty="0" smtClean="0"/>
              <a:t>用数据结构维护，做到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).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个人，每个人有三种能力值</a:t>
            </a:r>
            <a:r>
              <a:rPr lang="en-US" altLang="zh-CN" dirty="0" err="1" smtClean="0"/>
              <a:t>Pi,Qi,Ri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Pi&gt;</a:t>
            </a:r>
            <a:r>
              <a:rPr lang="en-US" altLang="zh-CN" dirty="0" err="1" smtClean="0"/>
              <a:t>Pj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Qi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Qj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Rj</a:t>
            </a:r>
            <a:r>
              <a:rPr lang="zh-CN" altLang="en-US" dirty="0" smtClean="0"/>
              <a:t>，称</a:t>
            </a:r>
            <a:r>
              <a:rPr lang="en-US" altLang="zh-CN" dirty="0" smtClean="0"/>
              <a:t>I</a:t>
            </a:r>
            <a:r>
              <a:rPr lang="zh-CN" altLang="en-US" dirty="0" smtClean="0"/>
              <a:t>比</a:t>
            </a:r>
            <a:r>
              <a:rPr lang="en-US" altLang="zh-CN" dirty="0" smtClean="0"/>
              <a:t>J</a:t>
            </a:r>
            <a:r>
              <a:rPr lang="zh-CN" altLang="en-US" dirty="0" smtClean="0"/>
              <a:t>有能力</a:t>
            </a:r>
            <a:endParaRPr lang="en-US" altLang="zh-CN" dirty="0" smtClean="0"/>
          </a:p>
          <a:p>
            <a:r>
              <a:rPr lang="zh-CN" altLang="en-US" dirty="0" smtClean="0"/>
              <a:t>现在要求出最长的一个序列</a:t>
            </a:r>
            <a:r>
              <a:rPr lang="en-US" altLang="zh-CN" dirty="0" smtClean="0"/>
              <a:t>A=(A1,A2,…,At)</a:t>
            </a:r>
            <a:r>
              <a:rPr lang="zh-CN" altLang="en-US" dirty="0" smtClean="0"/>
              <a:t>，满足</a:t>
            </a:r>
            <a:r>
              <a:rPr lang="en-US" altLang="zh-CN" dirty="0" smtClean="0"/>
              <a:t>Ai</a:t>
            </a:r>
            <a:r>
              <a:rPr lang="zh-CN" altLang="en-US" dirty="0" smtClean="0"/>
              <a:t>比</a:t>
            </a:r>
            <a:r>
              <a:rPr lang="en-US" altLang="zh-CN" dirty="0" smtClean="0"/>
              <a:t>Ai+1</a:t>
            </a:r>
            <a:r>
              <a:rPr lang="zh-CN" altLang="en-US" dirty="0" smtClean="0"/>
              <a:t>有能力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N&lt;=40000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为了简单起见，</a:t>
            </a:r>
            <a:r>
              <a:rPr lang="en-US" altLang="zh-CN" dirty="0" smtClean="0"/>
              <a:t>P,Q,R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的排列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首先可以按照</a:t>
            </a:r>
            <a:r>
              <a:rPr lang="en-US" altLang="zh-CN" dirty="0" smtClean="0"/>
              <a:t>Pi</a:t>
            </a:r>
            <a:r>
              <a:rPr lang="zh-CN" altLang="en-US" dirty="0" smtClean="0"/>
              <a:t>把人排个序。</a:t>
            </a:r>
            <a:endParaRPr lang="en-US" altLang="zh-CN" dirty="0" smtClean="0"/>
          </a:p>
          <a:p>
            <a:r>
              <a:rPr lang="zh-CN" altLang="en-US" dirty="0" smtClean="0"/>
              <a:t>现在要求的是满足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j,Qi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Qj,Ri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Rj</a:t>
            </a:r>
            <a:r>
              <a:rPr lang="zh-CN" altLang="en-US" dirty="0" smtClean="0"/>
              <a:t>的最长序列。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表示以第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个人结尾的最长序列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Max{F[j] | j&lt;</a:t>
            </a:r>
            <a:r>
              <a:rPr lang="en-US" altLang="zh-CN" dirty="0" err="1" smtClean="0"/>
              <a:t>i,Qj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Qi,Rj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 } +1</a:t>
            </a:r>
          </a:p>
          <a:p>
            <a:r>
              <a:rPr lang="zh-CN" altLang="en-US" dirty="0" smtClean="0"/>
              <a:t>怎么搞？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线段树套平衡树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可持久化线段树</a:t>
            </a:r>
            <a:endParaRPr lang="en-US" altLang="zh-CN" dirty="0" smtClean="0"/>
          </a:p>
          <a:p>
            <a:r>
              <a:rPr lang="en-US" altLang="zh-CN" dirty="0" smtClean="0"/>
              <a:t>O(nlog^2n)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尝试在这个问题上进行分治。</a:t>
            </a:r>
            <a:endParaRPr lang="en-US" altLang="zh-CN" dirty="0" smtClean="0"/>
          </a:p>
          <a:p>
            <a:r>
              <a:rPr lang="zh-CN" altLang="en-US" dirty="0" smtClean="0"/>
              <a:t>定义过程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，能够得到</a:t>
            </a:r>
            <a:r>
              <a:rPr lang="en-US" altLang="zh-CN" dirty="0" smtClean="0"/>
              <a:t>F[l]..F[r]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Solve(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处理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中元素对</a:t>
            </a:r>
            <a:r>
              <a:rPr lang="en-US" altLang="zh-CN" dirty="0" smtClean="0"/>
              <a:t>[mid+1,r]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F[x]</a:t>
            </a:r>
            <a:r>
              <a:rPr lang="zh-CN" altLang="en-US" dirty="0" smtClean="0"/>
              <a:t>取值的影响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Solve(mid+1,r)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F[x] = Max{F[j] | j&lt;</a:t>
            </a:r>
            <a:r>
              <a:rPr lang="en-US" altLang="zh-CN" dirty="0" err="1" smtClean="0"/>
              <a:t>x,Qj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Qx,Rj</a:t>
            </a:r>
            <a:r>
              <a:rPr lang="en-US" altLang="zh-CN" dirty="0" smtClean="0"/>
              <a:t>&lt;Rx } +1</a:t>
            </a:r>
          </a:p>
          <a:p>
            <a:pPr lvl="1"/>
            <a:r>
              <a:rPr lang="en-US" altLang="zh-CN" dirty="0" smtClean="0"/>
              <a:t>1) x</a:t>
            </a:r>
            <a:r>
              <a:rPr lang="zh-CN" altLang="en-US" dirty="0" smtClean="0"/>
              <a:t>在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中：集体处理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2) x</a:t>
            </a:r>
            <a:r>
              <a:rPr lang="zh-CN" altLang="en-US" dirty="0" smtClean="0"/>
              <a:t>在</a:t>
            </a:r>
            <a:r>
              <a:rPr lang="en-US" altLang="zh-CN" dirty="0" smtClean="0"/>
              <a:t>[mid+1,r]</a:t>
            </a:r>
            <a:r>
              <a:rPr lang="zh-CN" altLang="en-US" dirty="0" smtClean="0"/>
              <a:t>中：由递归解决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先看几个常见的递归复杂度分析。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T(n)=2T(n/2)+O(</a:t>
            </a:r>
            <a:r>
              <a:rPr lang="en-US" altLang="zh-CN" dirty="0" err="1" smtClean="0"/>
              <a:t>kn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的解是</a:t>
            </a:r>
            <a:r>
              <a:rPr lang="en-US" altLang="zh-CN" dirty="0" smtClean="0"/>
              <a:t>T(n)=O(</a:t>
            </a:r>
            <a:r>
              <a:rPr lang="en-US" altLang="zh-CN" dirty="0" err="1" smtClean="0"/>
              <a:t>kn</a:t>
            </a:r>
            <a:r>
              <a:rPr lang="en-US" altLang="zh-CN" dirty="0" smtClean="0"/>
              <a:t> log n)</a:t>
            </a:r>
          </a:p>
          <a:p>
            <a:pPr lvl="2"/>
            <a:r>
              <a:rPr lang="en-US" altLang="zh-CN" dirty="0" smtClean="0"/>
              <a:t>Master Theorem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T(n)=2T(n/2)+O(</a:t>
            </a:r>
            <a:r>
              <a:rPr lang="en-US" altLang="zh-CN" dirty="0" err="1" smtClean="0"/>
              <a:t>kn</a:t>
            </a:r>
            <a:r>
              <a:rPr lang="en-US" altLang="zh-CN" dirty="0" smtClean="0"/>
              <a:t> log n)</a:t>
            </a:r>
            <a:r>
              <a:rPr lang="zh-CN" altLang="en-US" dirty="0" smtClean="0"/>
              <a:t>的解是</a:t>
            </a:r>
            <a:r>
              <a:rPr lang="en-US" altLang="zh-CN" dirty="0" smtClean="0"/>
              <a:t>T(n)=O(</a:t>
            </a:r>
            <a:r>
              <a:rPr lang="en-US" altLang="zh-CN" dirty="0" err="1" smtClean="0"/>
              <a:t>kn</a:t>
            </a:r>
            <a:r>
              <a:rPr lang="en-US" altLang="zh-CN" dirty="0" smtClean="0"/>
              <a:t> log^2 n)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T(n)=2T(n/2)+O(k)</a:t>
            </a:r>
            <a:r>
              <a:rPr lang="zh-CN" altLang="en-US" dirty="0" smtClean="0"/>
              <a:t>的解是</a:t>
            </a:r>
            <a:r>
              <a:rPr lang="en-US" altLang="zh-CN" dirty="0" smtClean="0"/>
              <a:t>T(n)=O(</a:t>
            </a:r>
            <a:r>
              <a:rPr lang="en-US" altLang="zh-CN" dirty="0" err="1" smtClean="0"/>
              <a:t>kn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一棵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个节点的线段树上有几个节点？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K</a:t>
            </a:r>
            <a:r>
              <a:rPr lang="zh-CN" altLang="en-US" dirty="0" smtClean="0"/>
              <a:t>是一个和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无关的多项式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处理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中元素对</a:t>
            </a:r>
            <a:r>
              <a:rPr lang="en-US" altLang="zh-CN" dirty="0" smtClean="0"/>
              <a:t>[mid+1,r]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F[x]</a:t>
            </a:r>
            <a:r>
              <a:rPr lang="zh-CN" altLang="en-US" dirty="0" smtClean="0"/>
              <a:t>取值的影响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维护带权点集</a:t>
            </a:r>
            <a:r>
              <a:rPr lang="en-US" altLang="zh-CN" dirty="0" smtClean="0"/>
              <a:t>X=(</a:t>
            </a:r>
            <a:r>
              <a:rPr lang="en-US" altLang="zh-CN" dirty="0" err="1" smtClean="0"/>
              <a:t>Qi,Ri</a:t>
            </a:r>
            <a:r>
              <a:rPr lang="en-US" altLang="zh-CN" dirty="0" smtClean="0"/>
              <a:t>) (l&lt;=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&lt;=mid)</a:t>
            </a:r>
            <a:r>
              <a:rPr lang="zh-CN" altLang="en-US" dirty="0" smtClean="0"/>
              <a:t>，权值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支持询问：给定点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Qj,Rj</a:t>
            </a:r>
            <a:r>
              <a:rPr lang="en-US" altLang="zh-CN" dirty="0" smtClean="0"/>
              <a:t>) (mid+1&lt;=j&lt;=r)</a:t>
            </a:r>
          </a:p>
          <a:p>
            <a:r>
              <a:rPr lang="zh-CN" altLang="en-US" dirty="0" smtClean="0"/>
              <a:t>在点集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中寻找一个点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Qi,Ri</a:t>
            </a:r>
            <a:r>
              <a:rPr lang="en-US" altLang="zh-CN" dirty="0" smtClean="0"/>
              <a:t>)</a:t>
            </a:r>
            <a:r>
              <a:rPr lang="zh-CN" altLang="en-US" dirty="0" smtClean="0"/>
              <a:t>使得</a:t>
            </a:r>
            <a:r>
              <a:rPr lang="en-US" altLang="zh-CN" dirty="0" err="1" smtClean="0"/>
              <a:t>Qi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Qj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Rj</a:t>
            </a:r>
            <a:r>
              <a:rPr lang="zh-CN" altLang="en-US" dirty="0" smtClean="0"/>
              <a:t>，满足以上条件的点中取权值最大的。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离线处理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将所有点和询问按</a:t>
            </a:r>
            <a:r>
              <a:rPr lang="en-US" altLang="zh-CN" dirty="0" err="1" smtClean="0"/>
              <a:t>Qi</a:t>
            </a:r>
            <a:r>
              <a:rPr lang="zh-CN" altLang="en-US" dirty="0" smtClean="0"/>
              <a:t>排序，按</a:t>
            </a:r>
            <a:r>
              <a:rPr lang="en-US" altLang="zh-CN" dirty="0" err="1" smtClean="0"/>
              <a:t>Qi</a:t>
            </a:r>
            <a:r>
              <a:rPr lang="zh-CN" altLang="en-US" dirty="0" smtClean="0"/>
              <a:t>顺序处理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维护能够在一个位置填入数字和查询区间最大值的数据结构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线段树或者平衡树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解法总结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第一维：排序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第二维：分治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第三维：离线，数据结构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时间复杂度分析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T(n)=2T(n/2)+O(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T(n)=O(nlog^2n)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再加一维？</a:t>
            </a:r>
            <a:endParaRPr lang="en-US" altLang="zh-CN" dirty="0" smtClean="0"/>
          </a:p>
          <a:p>
            <a:r>
              <a:rPr lang="zh-CN" altLang="en-US" dirty="0" smtClean="0"/>
              <a:t>先考虑一个简单情况。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Simplified 4D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个人，每个人有四种能力值</a:t>
            </a:r>
            <a:r>
              <a:rPr lang="en-US" altLang="zh-CN" dirty="0" err="1" smtClean="0"/>
              <a:t>Pi,Qi,Ri,Si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Pi&gt;</a:t>
            </a:r>
            <a:r>
              <a:rPr lang="en-US" altLang="zh-CN" dirty="0" err="1" smtClean="0"/>
              <a:t>Pj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Qi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Qj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Rj</a:t>
            </a:r>
            <a:r>
              <a:rPr lang="en-US" altLang="zh-CN" dirty="0" smtClean="0"/>
              <a:t> &amp;&amp; Si&gt;</a:t>
            </a:r>
            <a:r>
              <a:rPr lang="en-US" altLang="zh-CN" dirty="0" err="1" smtClean="0"/>
              <a:t>Sj</a:t>
            </a:r>
            <a:r>
              <a:rPr lang="zh-CN" altLang="en-US" dirty="0" smtClean="0"/>
              <a:t>，称</a:t>
            </a:r>
            <a:r>
              <a:rPr lang="en-US" altLang="zh-CN" dirty="0" smtClean="0"/>
              <a:t>I</a:t>
            </a:r>
            <a:r>
              <a:rPr lang="zh-CN" altLang="en-US" dirty="0" smtClean="0"/>
              <a:t>比</a:t>
            </a:r>
            <a:r>
              <a:rPr lang="en-US" altLang="zh-CN" dirty="0" smtClean="0"/>
              <a:t>J</a:t>
            </a:r>
            <a:r>
              <a:rPr lang="zh-CN" altLang="en-US" dirty="0" smtClean="0"/>
              <a:t>有能力</a:t>
            </a:r>
            <a:endParaRPr lang="en-US" altLang="zh-CN" dirty="0" smtClean="0"/>
          </a:p>
          <a:p>
            <a:r>
              <a:rPr lang="zh-CN" altLang="en-US" dirty="0" smtClean="0"/>
              <a:t>对每一个人，输出任意一个比他有能力的人编号，或声明没有人比他有能力。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N&lt;=40000</a:t>
            </a:r>
          </a:p>
          <a:p>
            <a:r>
              <a:rPr lang="zh-CN" altLang="en-US" dirty="0" smtClean="0"/>
              <a:t>简单起见，</a:t>
            </a:r>
            <a:r>
              <a:rPr lang="en-US" altLang="zh-CN" dirty="0" smtClean="0"/>
              <a:t>P,Q,R,S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1-n</a:t>
            </a:r>
            <a:r>
              <a:rPr lang="zh-CN" altLang="en-US" dirty="0" smtClean="0"/>
              <a:t>的排列。</a:t>
            </a:r>
            <a:endParaRPr lang="en-US" altLang="zh-CN" dirty="0" smtClean="0"/>
          </a:p>
          <a:p>
            <a:r>
              <a:rPr lang="zh-CN" altLang="en-US" dirty="0" smtClean="0"/>
              <a:t>树套树套树？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怎么写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树套树？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Simplified 4D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首先把元素按</a:t>
            </a:r>
            <a:r>
              <a:rPr lang="en-US" altLang="zh-CN" dirty="0" smtClean="0"/>
              <a:t>Pi</a:t>
            </a:r>
            <a:r>
              <a:rPr lang="zh-CN" altLang="en-US" dirty="0" smtClean="0"/>
              <a:t>排序。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对每个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，要判断是否有一个</a:t>
            </a:r>
            <a:r>
              <a:rPr lang="en-US" altLang="zh-CN" dirty="0" smtClean="0"/>
              <a:t>j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j&lt;</a:t>
            </a:r>
            <a:r>
              <a:rPr lang="en-US" altLang="zh-CN" dirty="0" err="1" smtClean="0"/>
              <a:t>i,Qj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Qi,Rj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Ri,Sj</a:t>
            </a:r>
            <a:r>
              <a:rPr lang="en-US" altLang="zh-CN" dirty="0" smtClean="0"/>
              <a:t>&lt;Si.</a:t>
            </a:r>
          </a:p>
          <a:p>
            <a:r>
              <a:rPr lang="zh-CN" altLang="en-US" dirty="0" smtClean="0"/>
              <a:t>条件太多了，不好做。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问题等价于</a:t>
            </a:r>
            <a:r>
              <a:rPr lang="en-US" altLang="zh-CN" dirty="0" smtClean="0"/>
              <a:t>Min(</a:t>
            </a:r>
            <a:r>
              <a:rPr lang="en-US" altLang="zh-CN" dirty="0" err="1" smtClean="0"/>
              <a:t>Sj|j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i,Qj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Qi,Rj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) &lt; Si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Min(</a:t>
            </a:r>
            <a:r>
              <a:rPr lang="en-US" altLang="zh-CN" dirty="0" err="1" smtClean="0"/>
              <a:t>Sj</a:t>
            </a:r>
            <a:r>
              <a:rPr lang="en-US" altLang="zh-CN" dirty="0" smtClean="0"/>
              <a:t> | j&lt;</a:t>
            </a:r>
            <a:r>
              <a:rPr lang="en-US" altLang="zh-CN" dirty="0" err="1" smtClean="0"/>
              <a:t>i,Qj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Qi,Rj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回忆上一题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Max{F[j] | j&lt;</a:t>
            </a:r>
            <a:r>
              <a:rPr lang="en-US" altLang="zh-CN" dirty="0" err="1" smtClean="0"/>
              <a:t>i,Qj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Qi,Rj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 }</a:t>
            </a:r>
          </a:p>
          <a:p>
            <a:r>
              <a:rPr lang="zh-CN" altLang="en-US" dirty="0" smtClean="0"/>
              <a:t>用相同方法处理即可。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个人，每个人有三种能力值</a:t>
            </a:r>
            <a:r>
              <a:rPr lang="en-US" altLang="zh-CN" dirty="0" err="1" smtClean="0"/>
              <a:t>Pi,Qi,Ri,Si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Pi&gt;</a:t>
            </a:r>
            <a:r>
              <a:rPr lang="en-US" altLang="zh-CN" dirty="0" err="1" smtClean="0"/>
              <a:t>Pj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Qi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Qj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Rj</a:t>
            </a:r>
            <a:r>
              <a:rPr lang="en-US" altLang="zh-CN" dirty="0" smtClean="0"/>
              <a:t> &amp;&amp; Si&gt;</a:t>
            </a:r>
            <a:r>
              <a:rPr lang="en-US" altLang="zh-CN" dirty="0" err="1" smtClean="0"/>
              <a:t>Sj</a:t>
            </a:r>
            <a:r>
              <a:rPr lang="zh-CN" altLang="en-US" dirty="0" smtClean="0"/>
              <a:t>，称</a:t>
            </a:r>
            <a:r>
              <a:rPr lang="en-US" altLang="zh-CN" dirty="0" smtClean="0"/>
              <a:t>I</a:t>
            </a:r>
            <a:r>
              <a:rPr lang="zh-CN" altLang="en-US" dirty="0" smtClean="0"/>
              <a:t>比</a:t>
            </a:r>
            <a:r>
              <a:rPr lang="en-US" altLang="zh-CN" dirty="0" smtClean="0"/>
              <a:t>J</a:t>
            </a:r>
            <a:r>
              <a:rPr lang="zh-CN" altLang="en-US" dirty="0" smtClean="0"/>
              <a:t>有能力</a:t>
            </a:r>
            <a:endParaRPr lang="en-US" altLang="zh-CN" dirty="0" smtClean="0"/>
          </a:p>
          <a:p>
            <a:r>
              <a:rPr lang="zh-CN" altLang="en-US" dirty="0" smtClean="0"/>
              <a:t>现在要求出最长的一个序列</a:t>
            </a:r>
            <a:r>
              <a:rPr lang="en-US" altLang="zh-CN" dirty="0" smtClean="0"/>
              <a:t>A=(A1,A2,…,At)</a:t>
            </a:r>
            <a:r>
              <a:rPr lang="zh-CN" altLang="en-US" dirty="0" smtClean="0"/>
              <a:t>，满足</a:t>
            </a:r>
            <a:r>
              <a:rPr lang="en-US" altLang="zh-CN" dirty="0" smtClean="0"/>
              <a:t>Ai</a:t>
            </a:r>
            <a:r>
              <a:rPr lang="zh-CN" altLang="en-US" dirty="0" smtClean="0"/>
              <a:t>比</a:t>
            </a:r>
            <a:r>
              <a:rPr lang="en-US" altLang="zh-CN" dirty="0" smtClean="0"/>
              <a:t>Ai+1</a:t>
            </a:r>
            <a:r>
              <a:rPr lang="zh-CN" altLang="en-US" dirty="0" smtClean="0"/>
              <a:t>有能力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N&lt;=20000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树套树套树？</a:t>
            </a:r>
            <a:endParaRPr lang="en-US" altLang="zh-CN" dirty="0" smtClean="0"/>
          </a:p>
          <a:p>
            <a:r>
              <a:rPr lang="zh-CN" altLang="en-US" dirty="0" smtClean="0"/>
              <a:t>树套树？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将元素按照</a:t>
            </a:r>
            <a:r>
              <a:rPr lang="en-US" altLang="zh-CN" dirty="0" smtClean="0"/>
              <a:t>Pi</a:t>
            </a:r>
            <a:r>
              <a:rPr lang="zh-CN" altLang="en-US" dirty="0" smtClean="0"/>
              <a:t>排序。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表示以第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个人结尾的最长序列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Max{F[j] | j&lt;</a:t>
            </a:r>
            <a:r>
              <a:rPr lang="en-US" altLang="zh-CN" dirty="0" err="1" smtClean="0"/>
              <a:t>i,Qj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Qi,Rj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Ri,Sj</a:t>
            </a:r>
            <a:r>
              <a:rPr lang="en-US" altLang="zh-CN" dirty="0" smtClean="0"/>
              <a:t>&lt;Si } +1</a:t>
            </a:r>
          </a:p>
          <a:p>
            <a:r>
              <a:rPr lang="zh-CN" altLang="en-US" dirty="0" smtClean="0"/>
              <a:t>没有办法转化了。</a:t>
            </a:r>
            <a:endParaRPr lang="en-US" altLang="zh-CN" dirty="0" smtClean="0"/>
          </a:p>
          <a:p>
            <a:r>
              <a:rPr lang="zh-CN" altLang="en-US" dirty="0" smtClean="0"/>
              <a:t>直接做：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树套树套树</a:t>
            </a:r>
            <a:r>
              <a:rPr lang="en-US" altLang="zh-CN" dirty="0" smtClean="0"/>
              <a:t>-&gt;TLE+MLE</a:t>
            </a:r>
          </a:p>
          <a:p>
            <a:pPr lvl="1"/>
            <a:r>
              <a:rPr lang="en-US" altLang="zh-CN" dirty="0" smtClean="0"/>
              <a:t>Hash</a:t>
            </a:r>
            <a:r>
              <a:rPr lang="zh-CN" altLang="en-US" dirty="0" smtClean="0"/>
              <a:t>动态节点，三维树状数组</a:t>
            </a:r>
            <a:r>
              <a:rPr lang="en-US" altLang="zh-CN" dirty="0" smtClean="0"/>
              <a:t>……-&gt;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我们尝试一下分治。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，解决</a:t>
            </a:r>
            <a:r>
              <a:rPr lang="en-US" altLang="zh-CN" dirty="0" smtClean="0"/>
              <a:t>F[l]</a:t>
            </a:r>
            <a:r>
              <a:rPr lang="zh-CN" altLang="en-US" dirty="0" smtClean="0"/>
              <a:t>到</a:t>
            </a:r>
            <a:r>
              <a:rPr lang="en-US" altLang="zh-CN" dirty="0" smtClean="0"/>
              <a:t>F[r]</a:t>
            </a:r>
            <a:r>
              <a:rPr lang="zh-CN" altLang="en-US" dirty="0" smtClean="0"/>
              <a:t>的问题。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Solve(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考虑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中的点对</a:t>
            </a:r>
            <a:r>
              <a:rPr lang="en-US" altLang="zh-CN" dirty="0" smtClean="0"/>
              <a:t>[mid+1,r]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F[]</a:t>
            </a:r>
            <a:r>
              <a:rPr lang="zh-CN" altLang="en-US" dirty="0" smtClean="0"/>
              <a:t>取值的影响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Solve(mid+1,r)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整体考虑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给定带权点集</a:t>
            </a:r>
            <a:r>
              <a:rPr lang="en-US" altLang="zh-CN" dirty="0" smtClean="0"/>
              <a:t>X=(</a:t>
            </a:r>
            <a:r>
              <a:rPr lang="en-US" altLang="zh-CN" dirty="0" err="1" smtClean="0"/>
              <a:t>Qi,Ri,Si</a:t>
            </a:r>
            <a:r>
              <a:rPr lang="en-US" altLang="zh-CN" dirty="0" smtClean="0"/>
              <a:t>) [l&lt;=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&lt;=mid]</a:t>
            </a:r>
            <a:r>
              <a:rPr lang="zh-CN" altLang="en-US" dirty="0" smtClean="0"/>
              <a:t>，权值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给定</a:t>
            </a:r>
            <a:r>
              <a:rPr lang="en-US" altLang="zh-CN" dirty="0" smtClean="0"/>
              <a:t>(r-mid)</a:t>
            </a:r>
            <a:r>
              <a:rPr lang="zh-CN" altLang="en-US" dirty="0" smtClean="0"/>
              <a:t>个询问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Qj,Rj,Sj</a:t>
            </a:r>
            <a:r>
              <a:rPr lang="en-US" altLang="zh-CN" dirty="0" smtClean="0"/>
              <a:t>) [mid+1&lt;=j&lt;=r]</a:t>
            </a:r>
          </a:p>
          <a:p>
            <a:pPr lvl="1"/>
            <a:r>
              <a:rPr lang="zh-CN" altLang="en-US" dirty="0" smtClean="0"/>
              <a:t>对于每个询问，回答点集中满足</a:t>
            </a:r>
            <a:r>
              <a:rPr lang="en-US" altLang="zh-CN" dirty="0" err="1" smtClean="0"/>
              <a:t>Qi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Qj,Ri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Rj,Si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Sj</a:t>
            </a:r>
            <a:r>
              <a:rPr lang="zh-CN" altLang="en-US" dirty="0" smtClean="0"/>
              <a:t>的最大权值。</a:t>
            </a:r>
            <a:endParaRPr lang="en-US" altLang="zh-CN" dirty="0" smtClean="0"/>
          </a:p>
          <a:p>
            <a:r>
              <a:rPr lang="zh-CN" altLang="en-US" dirty="0" smtClean="0"/>
              <a:t>离线操作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</a:t>
            </a:r>
            <a:r>
              <a:rPr lang="en-US" altLang="zh-CN" dirty="0" err="1" smtClean="0"/>
              <a:t>Qi</a:t>
            </a:r>
            <a:r>
              <a:rPr lang="zh-CN" altLang="en-US" dirty="0" smtClean="0"/>
              <a:t>排序。询问满足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Rj,Si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Sj</a:t>
            </a:r>
            <a:r>
              <a:rPr lang="zh-CN" altLang="en-US" dirty="0" smtClean="0"/>
              <a:t>的点的最大权值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询问满足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Rj,Si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Sj</a:t>
            </a:r>
            <a:r>
              <a:rPr lang="zh-CN" altLang="en-US" dirty="0" smtClean="0"/>
              <a:t>的最大权值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线段树套平衡树？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树状数组套平衡树？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再分治一次</a:t>
            </a:r>
            <a:endParaRPr lang="en-US" altLang="zh-CN" dirty="0" smtClean="0"/>
          </a:p>
          <a:p>
            <a:r>
              <a:rPr lang="zh-CN" altLang="en-US" dirty="0" smtClean="0"/>
              <a:t>定义分治过程</a:t>
            </a:r>
            <a:r>
              <a:rPr lang="en-US" altLang="zh-CN" dirty="0" smtClean="0"/>
              <a:t>Solve2(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),</a:t>
            </a:r>
            <a:r>
              <a:rPr lang="zh-CN" altLang="en-US" dirty="0" smtClean="0"/>
              <a:t>用于处理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中的点对</a:t>
            </a:r>
            <a:r>
              <a:rPr lang="en-US" altLang="zh-CN" dirty="0" smtClean="0"/>
              <a:t>[mid+1,r]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F[]</a:t>
            </a:r>
            <a:r>
              <a:rPr lang="zh-CN" altLang="en-US" dirty="0" smtClean="0"/>
              <a:t>值的影响。</a:t>
            </a:r>
            <a:endParaRPr lang="en-US" altLang="zh-CN" dirty="0" smtClean="0"/>
          </a:p>
          <a:p>
            <a:r>
              <a:rPr lang="en-US" altLang="zh-CN" dirty="0" smtClean="0"/>
              <a:t>Solve2(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Solve2(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处理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中点对</a:t>
            </a:r>
            <a:r>
              <a:rPr lang="en-US" altLang="zh-CN" dirty="0" smtClean="0"/>
              <a:t>(mid+1,r)</a:t>
            </a:r>
            <a:r>
              <a:rPr lang="zh-CN" altLang="en-US" dirty="0" smtClean="0"/>
              <a:t>中询问的影响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Solve2(mid+1,r)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有什么区别？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Solve(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b="1" dirty="0" smtClean="0"/>
              <a:t>创建一个</a:t>
            </a:r>
            <a:r>
              <a:rPr lang="en-US" altLang="zh-CN" b="1" dirty="0" smtClean="0"/>
              <a:t>[</a:t>
            </a:r>
            <a:r>
              <a:rPr lang="en-US" altLang="zh-CN" b="1" dirty="0" err="1" smtClean="0"/>
              <a:t>l,r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的副本并按照</a:t>
            </a:r>
            <a:r>
              <a:rPr lang="en-US" altLang="zh-CN" b="1" dirty="0" smtClean="0"/>
              <a:t>Q[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排序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Solve2(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Solve(mid+1,r)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Solve2()</a:t>
            </a:r>
            <a:r>
              <a:rPr lang="zh-CN" altLang="en-US" dirty="0" smtClean="0"/>
              <a:t>的工作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维护带权点集</a:t>
            </a:r>
            <a:r>
              <a:rPr lang="en-US" altLang="zh-CN" dirty="0" smtClean="0"/>
              <a:t>X=(</a:t>
            </a:r>
            <a:r>
              <a:rPr lang="en-US" altLang="zh-CN" dirty="0" err="1" smtClean="0"/>
              <a:t>Ri,Si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，支持两个操作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1) </a:t>
            </a:r>
            <a:r>
              <a:rPr lang="zh-CN" altLang="en-US" dirty="0" smtClean="0"/>
              <a:t>将一个点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Ri,Si</a:t>
            </a:r>
            <a:r>
              <a:rPr lang="en-US" altLang="zh-CN" dirty="0" smtClean="0"/>
              <a:t>)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，权值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(l&lt;=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&lt;=mid)</a:t>
            </a:r>
          </a:p>
          <a:p>
            <a:pPr lvl="1"/>
            <a:r>
              <a:rPr lang="en-US" altLang="zh-CN" dirty="0" smtClean="0"/>
              <a:t>2) </a:t>
            </a:r>
            <a:r>
              <a:rPr lang="zh-CN" altLang="en-US" dirty="0" smtClean="0"/>
              <a:t>给出询问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Rj,Sj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，求一个权值最大且满足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Rj,Si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Sj</a:t>
            </a:r>
            <a:r>
              <a:rPr lang="zh-CN" altLang="en-US" dirty="0" smtClean="0"/>
              <a:t>的点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Solve2()</a:t>
            </a:r>
            <a:r>
              <a:rPr lang="zh-CN" altLang="en-US" dirty="0" smtClean="0"/>
              <a:t>上定义分治过程。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Solve2(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Solve2(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处理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的点对</a:t>
            </a:r>
            <a:r>
              <a:rPr lang="en-US" altLang="zh-CN" dirty="0" smtClean="0"/>
              <a:t>[mid+1,r]</a:t>
            </a:r>
            <a:r>
              <a:rPr lang="zh-CN" altLang="en-US" dirty="0" smtClean="0"/>
              <a:t>的询问的影响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Solve2(mid+1,r)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维护带权点集</a:t>
            </a:r>
            <a:r>
              <a:rPr lang="en-US" altLang="zh-CN" dirty="0" smtClean="0"/>
              <a:t>X=(</a:t>
            </a:r>
            <a:r>
              <a:rPr lang="en-US" altLang="zh-CN" dirty="0" err="1" smtClean="0"/>
              <a:t>Ri,Si</a:t>
            </a:r>
            <a:r>
              <a:rPr lang="en-US" altLang="zh-CN" dirty="0" smtClean="0"/>
              <a:t>) (l&lt;=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&lt;=mid)</a:t>
            </a:r>
            <a:r>
              <a:rPr lang="zh-CN" altLang="en-US" dirty="0" smtClean="0"/>
              <a:t>，权值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支持询问：给定点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Rj,Sj</a:t>
            </a:r>
            <a:r>
              <a:rPr lang="en-US" altLang="zh-CN" dirty="0" smtClean="0"/>
              <a:t>) (mid+1&lt;=j&lt;=r)</a:t>
            </a:r>
          </a:p>
          <a:p>
            <a:pPr lvl="1"/>
            <a:r>
              <a:rPr lang="zh-CN" altLang="en-US" dirty="0" smtClean="0"/>
              <a:t>在点集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中寻找一个点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Ri,Si</a:t>
            </a:r>
            <a:r>
              <a:rPr lang="en-US" altLang="zh-CN" dirty="0" smtClean="0"/>
              <a:t>)</a:t>
            </a:r>
            <a:r>
              <a:rPr lang="zh-CN" altLang="en-US" dirty="0" smtClean="0"/>
              <a:t>使得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Rj</a:t>
            </a:r>
            <a:r>
              <a:rPr lang="zh-CN" altLang="en-US" dirty="0" smtClean="0"/>
              <a:t>且</a:t>
            </a:r>
            <a:r>
              <a:rPr lang="en-US" altLang="zh-CN" dirty="0" smtClean="0"/>
              <a:t>Si&lt;</a:t>
            </a:r>
            <a:r>
              <a:rPr lang="en-US" altLang="zh-CN" dirty="0" err="1" smtClean="0"/>
              <a:t>Sj</a:t>
            </a:r>
            <a:r>
              <a:rPr lang="zh-CN" altLang="en-US" dirty="0" smtClean="0"/>
              <a:t>，满足以上条件的点中取权值最大的。</a:t>
            </a:r>
            <a:endParaRPr lang="en-US" altLang="zh-CN" dirty="0" smtClean="0"/>
          </a:p>
          <a:p>
            <a:r>
              <a:rPr lang="zh-CN" altLang="en-US" dirty="0" smtClean="0"/>
              <a:t>很眼熟？</a:t>
            </a:r>
            <a:endParaRPr lang="en-US" altLang="zh-CN" dirty="0" smtClean="0"/>
          </a:p>
          <a:p>
            <a:r>
              <a:rPr lang="zh-CN" altLang="en-US" dirty="0" smtClean="0"/>
              <a:t>离线处理。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同三维情况，排序后树状数组或线段树维护。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</a:t>
            </a:r>
            <a:r>
              <a:rPr lang="zh-CN" altLang="en-US" dirty="0" smtClean="0"/>
              <a:t>：归并排序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给定排列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，求排列的逆序对数量。</a:t>
            </a:r>
            <a:endParaRPr lang="en-US" altLang="zh-CN" dirty="0" smtClean="0"/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的长度</a:t>
            </a:r>
            <a:r>
              <a:rPr lang="en-US" altLang="zh-CN" dirty="0" smtClean="0"/>
              <a:t>&lt;=100000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定义归并排序过程</a:t>
            </a:r>
            <a:r>
              <a:rPr lang="en-US" altLang="zh-CN" dirty="0" smtClean="0"/>
              <a:t>Merge(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Merge(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Merge(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Merge(mid+1,r)</a:t>
            </a:r>
          </a:p>
          <a:p>
            <a:pPr lvl="1"/>
            <a:r>
              <a:rPr lang="en-US" altLang="zh-CN" dirty="0" smtClean="0"/>
              <a:t>Count(l,mid,mid+1,r)</a:t>
            </a:r>
          </a:p>
          <a:p>
            <a:r>
              <a:rPr lang="zh-CN" altLang="en-US" dirty="0" smtClean="0"/>
              <a:t>只需要考虑左右两段之间造成的逆序对，段内的逆序对由递归解决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时间复杂度分析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T2(n)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Solve2(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的时间复杂度。</a:t>
            </a:r>
            <a:endParaRPr lang="en-US" altLang="zh-CN" dirty="0" smtClean="0"/>
          </a:p>
          <a:p>
            <a:r>
              <a:rPr lang="en-US" altLang="zh-CN" dirty="0" smtClean="0"/>
              <a:t>T2(n)=2T2(n/2)+O(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T2(n)=O(nlog^2n)</a:t>
            </a:r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T(n)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的时间复杂度。</a:t>
            </a:r>
            <a:endParaRPr lang="en-US" altLang="zh-CN" dirty="0" smtClean="0"/>
          </a:p>
          <a:p>
            <a:r>
              <a:rPr lang="en-US" altLang="zh-CN" dirty="0" smtClean="0"/>
              <a:t>T(n)=2T(n/2)+T2(n)</a:t>
            </a:r>
          </a:p>
          <a:p>
            <a:r>
              <a:rPr lang="en-US" altLang="zh-CN" dirty="0" smtClean="0"/>
              <a:t>=2T(n/2)+O(nlog^2n)</a:t>
            </a:r>
          </a:p>
          <a:p>
            <a:r>
              <a:rPr lang="en-US" altLang="zh-CN" dirty="0" smtClean="0"/>
              <a:t>T(n)=O(nlog^3n)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个人，每个人有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种能力值</a:t>
            </a:r>
            <a:r>
              <a:rPr lang="en-US" altLang="zh-CN" dirty="0" smtClean="0"/>
              <a:t>Pi1,Pi2,..,Pi100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如果对于</a:t>
            </a:r>
            <a:r>
              <a:rPr lang="en-US" altLang="zh-CN" dirty="0" smtClean="0"/>
              <a:t>1&lt;=k&lt;=100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Pik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Pjk</a:t>
            </a:r>
            <a:r>
              <a:rPr lang="zh-CN" altLang="en-US" dirty="0" smtClean="0"/>
              <a:t>，称</a:t>
            </a:r>
            <a:r>
              <a:rPr lang="en-US" altLang="zh-CN" dirty="0" smtClean="0"/>
              <a:t>I</a:t>
            </a:r>
            <a:r>
              <a:rPr lang="zh-CN" altLang="en-US" dirty="0" smtClean="0"/>
              <a:t>比</a:t>
            </a:r>
            <a:r>
              <a:rPr lang="en-US" altLang="zh-CN" dirty="0" smtClean="0"/>
              <a:t>J</a:t>
            </a:r>
            <a:r>
              <a:rPr lang="zh-CN" altLang="en-US" dirty="0" smtClean="0"/>
              <a:t>有能力</a:t>
            </a:r>
            <a:endParaRPr lang="en-US" altLang="zh-CN" dirty="0" smtClean="0"/>
          </a:p>
          <a:p>
            <a:r>
              <a:rPr lang="zh-CN" altLang="en-US" dirty="0" smtClean="0"/>
              <a:t>现在要求出最长的一个序列</a:t>
            </a:r>
            <a:r>
              <a:rPr lang="en-US" altLang="zh-CN" dirty="0" smtClean="0"/>
              <a:t>A=(A1,A2,…,At)</a:t>
            </a:r>
            <a:r>
              <a:rPr lang="zh-CN" altLang="en-US" dirty="0" smtClean="0"/>
              <a:t>，满足</a:t>
            </a:r>
            <a:r>
              <a:rPr lang="en-US" altLang="zh-CN" dirty="0" smtClean="0"/>
              <a:t>Ai</a:t>
            </a:r>
            <a:r>
              <a:rPr lang="zh-CN" altLang="en-US" dirty="0" smtClean="0"/>
              <a:t>比</a:t>
            </a:r>
            <a:r>
              <a:rPr lang="en-US" altLang="zh-CN" dirty="0" smtClean="0"/>
              <a:t>Ai+1</a:t>
            </a:r>
            <a:r>
              <a:rPr lang="zh-CN" altLang="en-US" dirty="0" smtClean="0"/>
              <a:t>有能力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N&lt;=500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简单起见，</a:t>
            </a:r>
            <a:r>
              <a:rPr lang="en-US" altLang="zh-CN" dirty="0" smtClean="0"/>
              <a:t>Px1,Px2..Px100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的排列。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99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还想分治么？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枚举每对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，判断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是不是比</a:t>
            </a:r>
            <a:r>
              <a:rPr lang="en-US" altLang="zh-CN" dirty="0" smtClean="0"/>
              <a:t>j</a:t>
            </a:r>
            <a:r>
              <a:rPr lang="zh-CN" altLang="en-US" dirty="0" smtClean="0"/>
              <a:t>有能力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在构造出的图上求最长链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O(100*n^2)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[POI2011] Meteor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个国家开发小行星的轨道，设立了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个观察站。</a:t>
            </a:r>
            <a:endParaRPr lang="en-US" altLang="zh-CN" dirty="0" smtClean="0"/>
          </a:p>
          <a:p>
            <a:r>
              <a:rPr lang="zh-CN" altLang="en-US" dirty="0" smtClean="0"/>
              <a:t>观察站从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编号，每个观察站恰好属于一个国家。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和第</a:t>
            </a:r>
            <a:r>
              <a:rPr lang="en-US" altLang="zh-CN" dirty="0" smtClean="0"/>
              <a:t>I+1</a:t>
            </a:r>
            <a:r>
              <a:rPr lang="zh-CN" altLang="en-US" dirty="0" smtClean="0"/>
              <a:t>个观察站相邻，第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个和第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个相邻。</a:t>
            </a:r>
            <a:endParaRPr lang="en-US" altLang="zh-CN" dirty="0" smtClean="0"/>
          </a:p>
          <a:p>
            <a:r>
              <a:rPr lang="zh-CN" altLang="en-US" dirty="0" smtClean="0"/>
              <a:t>科学家预测在接下来的时间里会依次发生</a:t>
            </a:r>
            <a:r>
              <a:rPr lang="en-US" altLang="zh-CN" dirty="0" smtClean="0"/>
              <a:t>K</a:t>
            </a:r>
            <a:r>
              <a:rPr lang="zh-CN" altLang="en-US" dirty="0" smtClean="0"/>
              <a:t>场流星雨。</a:t>
            </a:r>
            <a:endParaRPr lang="en-US" altLang="zh-CN" dirty="0" smtClean="0"/>
          </a:p>
          <a:p>
            <a:r>
              <a:rPr lang="zh-CN" altLang="en-US" dirty="0" smtClean="0"/>
              <a:t>每场流星雨有一个区间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Li,Ri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，表示流星雨波及的区间是从第</a:t>
            </a:r>
            <a:r>
              <a:rPr lang="en-US" altLang="zh-CN" dirty="0" smtClean="0"/>
              <a:t>Li</a:t>
            </a:r>
            <a:r>
              <a:rPr lang="zh-CN" altLang="en-US" dirty="0" smtClean="0"/>
              <a:t>个观察站顺时针数到第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个。也就是说如果</a:t>
            </a:r>
            <a:r>
              <a:rPr lang="en-US" altLang="zh-CN" dirty="0" smtClean="0"/>
              <a:t>Li&gt;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，指的是</a:t>
            </a:r>
            <a:r>
              <a:rPr lang="en-US" altLang="zh-CN" dirty="0" smtClean="0"/>
              <a:t>Li,Li+1,…,m,1,2,…,Ri-1,Ri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每场流星雨有一个数量</a:t>
            </a:r>
            <a:r>
              <a:rPr lang="en-US" altLang="zh-CN" dirty="0" smtClean="0"/>
              <a:t>Ai</a:t>
            </a:r>
            <a:r>
              <a:rPr lang="zh-CN" altLang="en-US" dirty="0" smtClean="0"/>
              <a:t>，表示这场流星雨将会为波及的每个观察站提供</a:t>
            </a:r>
            <a:r>
              <a:rPr lang="en-US" altLang="zh-CN" dirty="0" smtClean="0"/>
              <a:t>Ai</a:t>
            </a:r>
            <a:r>
              <a:rPr lang="zh-CN" altLang="en-US" dirty="0" smtClean="0"/>
              <a:t>单位的陨石。</a:t>
            </a:r>
            <a:endParaRPr lang="en-US" altLang="zh-CN" dirty="0" smtClean="0"/>
          </a:p>
          <a:p>
            <a:r>
              <a:rPr lang="zh-CN" altLang="en-US" dirty="0" smtClean="0"/>
              <a:t>每个国家都拥有陨石收集数的目标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。对于每个国家，输出它在第几场流星雨后可以达到目标。</a:t>
            </a:r>
            <a:endParaRPr lang="en-US" altLang="zh-CN" dirty="0" smtClean="0"/>
          </a:p>
          <a:p>
            <a:r>
              <a:rPr lang="en-US" altLang="zh-CN" dirty="0" smtClean="0"/>
              <a:t>N,M,K&lt;=3*10^5,Ai,Wi&lt;=10^9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[POI2011] Meteor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样例输入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3 5 // </a:t>
            </a:r>
            <a:r>
              <a:rPr lang="zh-CN" altLang="en-US" dirty="0" smtClean="0"/>
              <a:t>国家个数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，空间站个数</a:t>
            </a:r>
            <a:r>
              <a:rPr lang="en-US" altLang="zh-CN" dirty="0" smtClean="0"/>
              <a:t>M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1 3 2 1 3 // </a:t>
            </a:r>
            <a:r>
              <a:rPr lang="zh-CN" altLang="en-US" dirty="0" smtClean="0"/>
              <a:t>每个空间站的归属</a:t>
            </a:r>
            <a:r>
              <a:rPr lang="en-US" altLang="zh-CN" dirty="0" err="1" smtClean="0"/>
              <a:t>Oi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10 5 7 // </a:t>
            </a:r>
            <a:r>
              <a:rPr lang="zh-CN" altLang="en-US" dirty="0" smtClean="0"/>
              <a:t>每个国家的目标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3 // </a:t>
            </a:r>
            <a:r>
              <a:rPr lang="zh-CN" altLang="en-US" dirty="0" smtClean="0"/>
              <a:t>流星雨数量</a:t>
            </a:r>
            <a:r>
              <a:rPr lang="en-US" altLang="zh-CN" dirty="0" smtClean="0"/>
              <a:t>K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4 2 4 // </a:t>
            </a:r>
            <a:r>
              <a:rPr lang="en-US" altLang="zh-CN" dirty="0" err="1" smtClean="0"/>
              <a:t>Li,Ri</a:t>
            </a:r>
            <a:r>
              <a:rPr lang="zh-CN" altLang="en-US" dirty="0" smtClean="0"/>
              <a:t>表示影响区间，</a:t>
            </a:r>
            <a:r>
              <a:rPr lang="en-US" altLang="zh-CN" dirty="0" smtClean="0"/>
              <a:t>Ai</a:t>
            </a:r>
            <a:r>
              <a:rPr lang="zh-CN" altLang="en-US" dirty="0" smtClean="0"/>
              <a:t>表示提供数量</a:t>
            </a:r>
            <a:br>
              <a:rPr lang="zh-CN" altLang="en-US" dirty="0" smtClean="0"/>
            </a:br>
            <a:r>
              <a:rPr lang="en-US" altLang="zh-CN" dirty="0" smtClean="0"/>
              <a:t>1 3 1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3 5 2</a:t>
            </a:r>
          </a:p>
          <a:p>
            <a:r>
              <a:rPr lang="zh-CN" altLang="en-US" dirty="0" smtClean="0"/>
              <a:t>样例输出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3</a:t>
            </a:r>
          </a:p>
          <a:p>
            <a:pPr>
              <a:buNone/>
            </a:pPr>
            <a:r>
              <a:rPr lang="en-US" altLang="zh-CN" dirty="0" smtClean="0"/>
              <a:t>	NIE // NIE</a:t>
            </a:r>
            <a:r>
              <a:rPr lang="zh-CN" altLang="en-US" dirty="0" smtClean="0"/>
              <a:t>表示达不到任务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1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[POI2011] Meteor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维护观察站信息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线段树</a:t>
            </a:r>
            <a:r>
              <a:rPr lang="en-US" altLang="zh-CN" dirty="0" smtClean="0"/>
              <a:t>+Lazy-Tag</a:t>
            </a:r>
          </a:p>
          <a:p>
            <a:pPr lvl="1"/>
            <a:r>
              <a:rPr lang="zh-CN" altLang="en-US" dirty="0" smtClean="0"/>
              <a:t>差分化</a:t>
            </a:r>
            <a:r>
              <a:rPr lang="en-US" altLang="zh-CN" dirty="0" smtClean="0"/>
              <a:t>+</a:t>
            </a:r>
            <a:r>
              <a:rPr lang="zh-CN" altLang="en-US" dirty="0" smtClean="0"/>
              <a:t>树状数组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个国家的情况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每次流星雨后判断可行性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O(t*k*log m)</a:t>
            </a:r>
          </a:p>
          <a:p>
            <a:pPr lvl="1"/>
            <a:r>
              <a:rPr lang="en-US" altLang="zh-CN" dirty="0" smtClean="0"/>
              <a:t>T</a:t>
            </a:r>
            <a:r>
              <a:rPr lang="zh-CN" altLang="en-US" dirty="0" smtClean="0"/>
              <a:t>是国家拥有的空间站数目</a:t>
            </a:r>
            <a:endParaRPr lang="en-US" altLang="zh-CN" dirty="0" smtClean="0"/>
          </a:p>
          <a:p>
            <a:r>
              <a:rPr lang="zh-CN" altLang="en-US" dirty="0" smtClean="0"/>
              <a:t>二分答案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需要模拟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次流星雨后判断可行性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O(t*k*log k*log m)</a:t>
            </a:r>
          </a:p>
          <a:p>
            <a:pPr lvl="1"/>
            <a:r>
              <a:rPr lang="zh-CN" altLang="en-US" dirty="0" smtClean="0"/>
              <a:t>为什么？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[POI2011] Meteor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引入分治思想</a:t>
            </a:r>
            <a:endParaRPr lang="en-US" altLang="zh-CN" dirty="0" smtClean="0"/>
          </a:p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用于解决所有</a:t>
            </a:r>
            <a:r>
              <a:rPr lang="zh-CN" altLang="en-US" b="1" dirty="0" smtClean="0"/>
              <a:t>答案落在</a:t>
            </a:r>
            <a:r>
              <a:rPr lang="en-US" altLang="zh-CN" b="1" dirty="0" smtClean="0"/>
              <a:t>[L,R]</a:t>
            </a:r>
            <a:r>
              <a:rPr lang="zh-CN" altLang="en-US" b="1" dirty="0" smtClean="0"/>
              <a:t>中的询问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两个参数够不够？</a:t>
            </a:r>
            <a:endParaRPr lang="en-US" altLang="zh-CN" dirty="0" smtClean="0"/>
          </a:p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l,r,S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</a:t>
            </a:r>
            <a:r>
              <a:rPr lang="zh-CN" altLang="en-US" dirty="0" smtClean="0"/>
              <a:t>是一个询问集合，表示需要处理的询问集合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l,r,S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分割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S1</a:t>
            </a:r>
            <a:r>
              <a:rPr lang="zh-CN" altLang="en-US" dirty="0" smtClean="0"/>
              <a:t>的答案在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S2</a:t>
            </a:r>
            <a:r>
              <a:rPr lang="zh-CN" altLang="en-US" dirty="0" smtClean="0"/>
              <a:t>的答案在</a:t>
            </a:r>
            <a:r>
              <a:rPr lang="en-US" altLang="zh-CN" dirty="0" smtClean="0"/>
              <a:t>[mid+1,r]</a:t>
            </a:r>
          </a:p>
          <a:p>
            <a:pPr lvl="1"/>
            <a:r>
              <a:rPr lang="en-US" altLang="zh-CN" dirty="0" smtClean="0"/>
              <a:t>Solve(l,mid,S1)</a:t>
            </a:r>
          </a:p>
          <a:p>
            <a:pPr lvl="1"/>
            <a:r>
              <a:rPr lang="en-US" altLang="zh-CN" dirty="0" smtClean="0"/>
              <a:t>Solve(mid+1,r,S2)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[POI2011] Meteor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分割集合</a:t>
            </a:r>
            <a:r>
              <a:rPr lang="en-US" altLang="zh-CN" dirty="0" smtClean="0"/>
              <a:t>S</a:t>
            </a:r>
          </a:p>
          <a:p>
            <a:r>
              <a:rPr lang="en-US" altLang="zh-CN" dirty="0" smtClean="0"/>
              <a:t>1) </a:t>
            </a:r>
            <a:r>
              <a:rPr lang="zh-CN" altLang="en-US" dirty="0" smtClean="0"/>
              <a:t>用线段树模拟时刻</a:t>
            </a:r>
            <a:r>
              <a:rPr lang="en-US" altLang="zh-CN" dirty="0" smtClean="0"/>
              <a:t>Mid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O(k)</a:t>
            </a:r>
            <a:r>
              <a:rPr lang="zh-CN" altLang="en-US" dirty="0" smtClean="0"/>
              <a:t>级别的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</a:t>
            </a:r>
            <a:r>
              <a:rPr lang="en-US" altLang="zh-CN" dirty="0" err="1" smtClean="0"/>
              <a:t>klogm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2) 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中每个国家，查询已收集到的陨石数目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</a:t>
            </a:r>
            <a:r>
              <a:rPr lang="en-US" altLang="zh-CN" dirty="0" err="1" smtClean="0"/>
              <a:t>Σt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logm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由于</a:t>
            </a:r>
            <a:r>
              <a:rPr lang="en-US" altLang="zh-CN" dirty="0" err="1" smtClean="0"/>
              <a:t>Σt</a:t>
            </a:r>
            <a:r>
              <a:rPr lang="en-US" altLang="zh-CN" dirty="0" smtClean="0"/>
              <a:t>(</a:t>
            </a:r>
            <a:r>
              <a:rPr lang="zh-CN" altLang="en-US" dirty="0" smtClean="0"/>
              <a:t>全集</a:t>
            </a:r>
            <a:r>
              <a:rPr lang="en-US" altLang="zh-CN" dirty="0" smtClean="0"/>
              <a:t>)=n</a:t>
            </a:r>
            <a:r>
              <a:rPr lang="zh-CN" altLang="en-US" dirty="0" smtClean="0"/>
              <a:t>，一层递归的总复杂度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nlogm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这一步的总复杂度是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nlogklogm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的时间复杂度？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T(x)=2T(x/2)+O(</a:t>
            </a:r>
            <a:r>
              <a:rPr lang="en-US" altLang="zh-CN" dirty="0" err="1" smtClean="0"/>
              <a:t>klogm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T(x)=O(</a:t>
            </a:r>
            <a:r>
              <a:rPr lang="en-US" altLang="zh-CN" dirty="0" err="1" smtClean="0"/>
              <a:t>klogxlogm</a:t>
            </a:r>
            <a:r>
              <a:rPr lang="en-US" altLang="zh-CN" dirty="0" smtClean="0"/>
              <a:t>) -&gt; AC?</a:t>
            </a:r>
          </a:p>
          <a:p>
            <a:pPr lvl="1"/>
            <a:r>
              <a:rPr lang="en-US" altLang="zh-CN" b="1" dirty="0" smtClean="0"/>
              <a:t>T(x)=O(x*</a:t>
            </a:r>
            <a:r>
              <a:rPr lang="en-US" altLang="zh-CN" b="1" dirty="0" err="1" smtClean="0"/>
              <a:t>klogm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！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[POI2011] Meteor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TLE</a:t>
            </a:r>
            <a:r>
              <a:rPr lang="zh-CN" altLang="en-US" dirty="0" smtClean="0"/>
              <a:t>的原因在于</a:t>
            </a:r>
            <a:r>
              <a:rPr lang="en-US" altLang="zh-CN" dirty="0" smtClean="0"/>
              <a:t>(1)</a:t>
            </a:r>
            <a:r>
              <a:rPr lang="zh-CN" altLang="en-US" dirty="0" smtClean="0"/>
              <a:t>的单步复杂度和递归长度</a:t>
            </a:r>
            <a:r>
              <a:rPr lang="en-US" altLang="zh-CN" dirty="0" smtClean="0"/>
              <a:t>x</a:t>
            </a:r>
            <a:r>
              <a:rPr lang="zh-CN" altLang="en-US" dirty="0" smtClean="0"/>
              <a:t>无关。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维护全局线段树</a:t>
            </a:r>
            <a:endParaRPr lang="en-US" altLang="zh-CN" dirty="0" smtClean="0"/>
          </a:p>
          <a:p>
            <a:r>
              <a:rPr lang="en-US" altLang="zh-CN" dirty="0" smtClean="0"/>
              <a:t>O(</a:t>
            </a:r>
            <a:r>
              <a:rPr lang="en-US" altLang="zh-CN" dirty="0" err="1" smtClean="0"/>
              <a:t>logm</a:t>
            </a:r>
            <a:r>
              <a:rPr lang="en-US" altLang="zh-CN" dirty="0" smtClean="0"/>
              <a:t>)</a:t>
            </a:r>
            <a:r>
              <a:rPr lang="zh-CN" altLang="en-US" dirty="0" smtClean="0"/>
              <a:t>模拟和</a:t>
            </a:r>
            <a:r>
              <a:rPr lang="zh-CN" altLang="en-US" b="1" dirty="0" smtClean="0"/>
              <a:t>撤销</a:t>
            </a:r>
            <a:r>
              <a:rPr lang="zh-CN" altLang="en-US" dirty="0" smtClean="0"/>
              <a:t>一次流星雨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在运行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之前，线段树存储了第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次到第</a:t>
            </a:r>
            <a:r>
              <a:rPr lang="en-US" altLang="zh-CN" dirty="0" smtClean="0"/>
              <a:t>l-1</a:t>
            </a:r>
            <a:r>
              <a:rPr lang="zh-CN" altLang="en-US" dirty="0" smtClean="0"/>
              <a:t>次流星雨的情况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在运行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之后，线段树存储了第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次到第</a:t>
            </a:r>
            <a:r>
              <a:rPr lang="en-US" altLang="zh-CN" dirty="0" smtClean="0"/>
              <a:t>r</a:t>
            </a:r>
            <a:r>
              <a:rPr lang="zh-CN" altLang="en-US" dirty="0" smtClean="0"/>
              <a:t>次流星雨的情况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+[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表示模拟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这段流星雨，</a:t>
            </a:r>
            <a:r>
              <a:rPr lang="en-US" altLang="zh-CN" dirty="0" smtClean="0"/>
              <a:t>-[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表示撤销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如何写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l,r,S</a:t>
            </a:r>
            <a:r>
              <a:rPr lang="en-US" altLang="zh-CN" dirty="0" smtClean="0"/>
              <a:t>)?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[POI2011] Meteor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l,r,S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+ 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分割点集</a:t>
            </a:r>
            <a:r>
              <a:rPr lang="en-US" altLang="zh-CN" dirty="0" smtClean="0"/>
              <a:t>S</a:t>
            </a:r>
          </a:p>
          <a:p>
            <a:pPr lvl="1"/>
            <a:r>
              <a:rPr lang="en-US" altLang="zh-CN" dirty="0" smtClean="0"/>
              <a:t>- 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Solve(l,mid,S1)</a:t>
            </a:r>
          </a:p>
          <a:p>
            <a:pPr lvl="1"/>
            <a:r>
              <a:rPr lang="en-US" altLang="zh-CN" dirty="0" smtClean="0"/>
              <a:t>Solve(mid+1,r,S2)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模拟流星雨的时间复杂度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T(x)=2T(x/2)+</a:t>
            </a:r>
            <a:r>
              <a:rPr lang="en-US" altLang="zh-CN" b="1" dirty="0" smtClean="0"/>
              <a:t>O(</a:t>
            </a:r>
            <a:r>
              <a:rPr lang="en-US" altLang="zh-CN" b="1" dirty="0" err="1" smtClean="0"/>
              <a:t>xlogm</a:t>
            </a:r>
            <a:r>
              <a:rPr lang="en-US" altLang="zh-CN" b="1" dirty="0" smtClean="0"/>
              <a:t>)</a:t>
            </a:r>
          </a:p>
          <a:p>
            <a:pPr lvl="1"/>
            <a:r>
              <a:rPr lang="en-US" altLang="zh-CN" b="1" dirty="0" smtClean="0"/>
              <a:t>T(x)=O(</a:t>
            </a:r>
            <a:r>
              <a:rPr lang="en-US" altLang="zh-CN" b="1" dirty="0" err="1" smtClean="0"/>
              <a:t>xlogxlogm</a:t>
            </a:r>
            <a:r>
              <a:rPr lang="en-US" altLang="zh-CN" b="1" dirty="0" smtClean="0"/>
              <a:t>)</a:t>
            </a:r>
          </a:p>
          <a:p>
            <a:r>
              <a:rPr lang="zh-CN" altLang="en-US" dirty="0" smtClean="0"/>
              <a:t>整个算法的复杂度是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klogklogm+nlogklogm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AC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[NOI2007] Cash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有两种金券，金券按比例交易：买入时，将投入的资金，购买比例为</a:t>
            </a:r>
            <a:r>
              <a:rPr lang="en-US" altLang="zh-CN" dirty="0" smtClean="0"/>
              <a:t>Rate[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的两种金券；卖出时，卖出持有的一定比例的金券。已知未来</a:t>
            </a:r>
            <a:r>
              <a:rPr lang="en-US" altLang="zh-CN" dirty="0" smtClean="0"/>
              <a:t>n</a:t>
            </a:r>
            <a:r>
              <a:rPr lang="zh-CN" altLang="en-US" dirty="0" smtClean="0"/>
              <a:t>天两种的金券价格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，初始资金为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，求最大获利。</a:t>
            </a:r>
          </a:p>
          <a:p>
            <a:r>
              <a:rPr lang="zh-CN" altLang="en-US" dirty="0" smtClean="0"/>
              <a:t>为使获利最大，交易时显然应该全部买进或卖出。</a:t>
            </a:r>
          </a:p>
          <a:p>
            <a:r>
              <a:rPr lang="en-US" altLang="zh-CN" dirty="0" smtClean="0"/>
              <a:t>1&lt;=n&lt;=100000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[POI2011] Meteor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并行分治</a:t>
            </a:r>
            <a:endParaRPr lang="en-US" altLang="zh-CN" dirty="0" smtClean="0"/>
          </a:p>
          <a:p>
            <a:r>
              <a:rPr lang="zh-CN" altLang="en-US" dirty="0" smtClean="0"/>
              <a:t>对于每个国家的询问，一开始的答案区间都是</a:t>
            </a:r>
            <a:r>
              <a:rPr lang="en-US" altLang="zh-CN" dirty="0" smtClean="0"/>
              <a:t>[1,n]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同时对所有国家进行二分查询</a:t>
            </a:r>
            <a:endParaRPr lang="en-US" altLang="zh-CN" dirty="0" smtClean="0"/>
          </a:p>
          <a:p>
            <a:r>
              <a:rPr lang="zh-CN" altLang="en-US" dirty="0" smtClean="0"/>
              <a:t>主算法</a:t>
            </a:r>
            <a:r>
              <a:rPr lang="en-US" altLang="zh-CN" dirty="0" smtClean="0"/>
              <a:t>Solve</a:t>
            </a:r>
            <a:r>
              <a:rPr lang="zh-CN" altLang="en-US" dirty="0" smtClean="0"/>
              <a:t>执行一次整体二分，调用</a:t>
            </a:r>
            <a:r>
              <a:rPr lang="en-US" altLang="zh-CN" dirty="0" err="1" smtClean="0"/>
              <a:t>logk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每个国家答案区间的中点是</a:t>
            </a:r>
            <a:r>
              <a:rPr lang="en-US" altLang="zh-CN" dirty="0" err="1" smtClean="0"/>
              <a:t>midX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询问第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个国家在</a:t>
            </a:r>
            <a:r>
              <a:rPr lang="en-US" altLang="zh-CN" dirty="0" err="1" smtClean="0"/>
              <a:t>midX</a:t>
            </a:r>
            <a:r>
              <a:rPr lang="zh-CN" altLang="en-US" dirty="0" smtClean="0"/>
              <a:t>时是否收集到</a:t>
            </a:r>
            <a:r>
              <a:rPr lang="en-US" altLang="zh-CN" dirty="0" err="1" smtClean="0"/>
              <a:t>Wx</a:t>
            </a:r>
            <a:r>
              <a:rPr lang="zh-CN" altLang="en-US" dirty="0" smtClean="0"/>
              <a:t>的陨石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err="1" smtClean="0"/>
              <a:t>midX</a:t>
            </a:r>
            <a:r>
              <a:rPr lang="zh-CN" altLang="en-US" dirty="0" smtClean="0"/>
              <a:t>排序，离线处理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顺序模拟所有流星雨，到第</a:t>
            </a:r>
            <a:r>
              <a:rPr lang="en-US" altLang="zh-CN" dirty="0" err="1" smtClean="0"/>
              <a:t>midX</a:t>
            </a:r>
            <a:r>
              <a:rPr lang="zh-CN" altLang="en-US" dirty="0" smtClean="0"/>
              <a:t>个时统计答案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如果答案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Wx</a:t>
            </a:r>
            <a:r>
              <a:rPr lang="zh-CN" altLang="en-US" dirty="0" smtClean="0"/>
              <a:t>那么区间变成</a:t>
            </a:r>
            <a:r>
              <a:rPr lang="en-US" altLang="zh-CN" dirty="0" smtClean="0"/>
              <a:t>[mid+1,r]</a:t>
            </a:r>
            <a:r>
              <a:rPr lang="zh-CN" altLang="en-US" dirty="0" smtClean="0"/>
              <a:t>否则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Logk</a:t>
            </a:r>
            <a:r>
              <a:rPr lang="zh-CN" altLang="en-US" dirty="0" smtClean="0"/>
              <a:t>次算法后，每个答案区间长度为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，直接输出</a:t>
            </a:r>
            <a:endParaRPr lang="en-US" altLang="zh-CN" dirty="0" smtClean="0"/>
          </a:p>
          <a:p>
            <a:r>
              <a:rPr lang="en-US" altLang="zh-CN" dirty="0" smtClean="0"/>
              <a:t>T(n)=</a:t>
            </a:r>
            <a:r>
              <a:rPr lang="en-US" altLang="zh-CN" dirty="0" err="1" smtClean="0"/>
              <a:t>logk</a:t>
            </a:r>
            <a:r>
              <a:rPr lang="en-US" altLang="zh-CN" dirty="0" smtClean="0"/>
              <a:t>*(k*</a:t>
            </a:r>
            <a:r>
              <a:rPr lang="en-US" altLang="zh-CN" dirty="0" err="1" smtClean="0"/>
              <a:t>logm+n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矩阵乘法（梁盾）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的矩阵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给定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个询问</a:t>
            </a:r>
            <a:r>
              <a:rPr lang="en-US" altLang="zh-CN" dirty="0" smtClean="0"/>
              <a:t>(x1,y1,x2,y2,k)</a:t>
            </a:r>
            <a:r>
              <a:rPr lang="zh-CN" altLang="en-US" dirty="0" smtClean="0"/>
              <a:t>，询问子矩形</a:t>
            </a:r>
            <a:r>
              <a:rPr lang="en-US" altLang="zh-CN" dirty="0" smtClean="0"/>
              <a:t>[x1,y1]~[x2,y2]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N&lt;=500</a:t>
            </a:r>
          </a:p>
          <a:p>
            <a:r>
              <a:rPr lang="en-US" altLang="zh-CN" dirty="0" smtClean="0"/>
              <a:t>Q&lt;=60000</a:t>
            </a:r>
          </a:p>
          <a:p>
            <a:r>
              <a:rPr lang="zh-CN" altLang="en-US" b="1" dirty="0" smtClean="0"/>
              <a:t>允许离线。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矩阵乘法（梁盾）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线段</a:t>
            </a:r>
            <a:r>
              <a:rPr lang="zh-CN" altLang="en-US" dirty="0" smtClean="0"/>
              <a:t>树套线段树套树状数组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单一询问的情况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 smtClean="0"/>
              <a:t>分答案，判定可行性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给定矩阵</a:t>
            </a:r>
            <a:r>
              <a:rPr lang="en-US" altLang="zh-CN" dirty="0" smtClean="0"/>
              <a:t>D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]=(A[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]&gt;=mid)</a:t>
            </a:r>
            <a:r>
              <a:rPr lang="zh-CN" altLang="en-US" dirty="0" smtClean="0"/>
              <a:t>，判定矩形内权值是否</a:t>
            </a:r>
            <a:r>
              <a:rPr lang="en-US" altLang="zh-CN" dirty="0" smtClean="0"/>
              <a:t>&gt;k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准备分治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Solve(</a:t>
            </a:r>
            <a:r>
              <a:rPr lang="en-US" altLang="zh-CN" dirty="0" err="1" smtClean="0"/>
              <a:t>l,r,S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处理所有答案落在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之间的询问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分割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Solve(l,mid,S1)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Solve(mid+1,r,S2)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构造</a:t>
            </a:r>
            <a:r>
              <a:rPr lang="en-US" altLang="zh-CN" dirty="0" smtClean="0"/>
              <a:t>D[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](mid)</a:t>
            </a:r>
          </a:p>
          <a:p>
            <a:pPr lvl="1"/>
            <a:r>
              <a:rPr lang="zh-CN" altLang="en-US" dirty="0" smtClean="0"/>
              <a:t>维护全局二维树状数组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需要加的点只有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 | L&lt;=A[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]&lt;=mid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矩阵乘法（梁盾）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时间复杂度统计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</a:t>
            </a:r>
            <a:r>
              <a:rPr lang="zh-CN" altLang="en-US" dirty="0" smtClean="0"/>
              <a:t>次操作可以视为</a:t>
            </a:r>
            <a:r>
              <a:rPr lang="en-US" altLang="zh-CN" dirty="0" smtClean="0"/>
              <a:t>log^2n</a:t>
            </a:r>
          </a:p>
          <a:p>
            <a:pPr lvl="1"/>
            <a:r>
              <a:rPr lang="en-US" altLang="zh-CN" dirty="0" smtClean="0"/>
              <a:t>F(n)=2F(n/2)+O(log^2n)</a:t>
            </a:r>
          </a:p>
          <a:p>
            <a:pPr lvl="1"/>
            <a:r>
              <a:rPr lang="en-US" altLang="zh-CN" dirty="0" smtClean="0"/>
              <a:t>F(n)=O(nlog^3n)</a:t>
            </a:r>
          </a:p>
          <a:p>
            <a:r>
              <a:rPr lang="zh-CN" altLang="en-US" dirty="0" smtClean="0"/>
              <a:t>优化？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规避二维数据结构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将询问和插入点集按</a:t>
            </a:r>
            <a:r>
              <a:rPr lang="en-US" altLang="zh-CN" dirty="0" smtClean="0"/>
              <a:t>x</a:t>
            </a:r>
            <a:r>
              <a:rPr lang="zh-CN" altLang="en-US" dirty="0" smtClean="0"/>
              <a:t>进行归并排序，维护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的树状数组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F(n)=2F(n/2)+O(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F(n)=O(nlog^2n)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[ZJOI2013] K</a:t>
            </a:r>
            <a:r>
              <a:rPr lang="zh-CN" altLang="en-US" dirty="0" smtClean="0"/>
              <a:t>大数查询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个位置和</a:t>
            </a:r>
            <a:r>
              <a:rPr lang="en-US" altLang="zh-CN" dirty="0" smtClean="0"/>
              <a:t>m </a:t>
            </a:r>
            <a:r>
              <a:rPr lang="zh-CN" altLang="en-US" dirty="0" smtClean="0"/>
              <a:t>个操作。操作有两种，每次操作如果是</a:t>
            </a:r>
            <a:r>
              <a:rPr lang="en-US" altLang="zh-CN" dirty="0" smtClean="0"/>
              <a:t>1 a b c </a:t>
            </a:r>
            <a:r>
              <a:rPr lang="zh-CN" altLang="en-US" dirty="0" smtClean="0"/>
              <a:t>的形式，</a:t>
            </a:r>
            <a:r>
              <a:rPr lang="zh-CN" altLang="en-US" dirty="0" smtClean="0"/>
              <a:t>表示</a:t>
            </a:r>
            <a:r>
              <a:rPr lang="zh-CN" altLang="en-US" dirty="0" smtClean="0"/>
              <a:t>往第</a:t>
            </a:r>
            <a:r>
              <a:rPr lang="en-US" altLang="zh-CN" dirty="0" smtClean="0"/>
              <a:t>a </a:t>
            </a:r>
            <a:r>
              <a:rPr lang="zh-CN" altLang="en-US" dirty="0" smtClean="0"/>
              <a:t>个位置到第</a:t>
            </a:r>
            <a:r>
              <a:rPr lang="en-US" altLang="zh-CN" dirty="0" smtClean="0"/>
              <a:t>b </a:t>
            </a:r>
            <a:r>
              <a:rPr lang="zh-CN" altLang="en-US" dirty="0" smtClean="0"/>
              <a:t>个位置每个位置加入一个数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。如果操作形如</a:t>
            </a:r>
            <a:r>
              <a:rPr lang="en-US" altLang="zh-CN" dirty="0" smtClean="0"/>
              <a:t>2 a b c 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形式</a:t>
            </a:r>
            <a:r>
              <a:rPr lang="zh-CN" altLang="en-US" dirty="0" smtClean="0"/>
              <a:t>，表示询问从第</a:t>
            </a:r>
            <a:r>
              <a:rPr lang="en-US" altLang="zh-CN" dirty="0" smtClean="0"/>
              <a:t>a </a:t>
            </a:r>
            <a:r>
              <a:rPr lang="zh-CN" altLang="en-US" dirty="0" smtClean="0"/>
              <a:t>个位置到第</a:t>
            </a:r>
            <a:r>
              <a:rPr lang="en-US" altLang="zh-CN" dirty="0" smtClean="0"/>
              <a:t>b </a:t>
            </a:r>
            <a:r>
              <a:rPr lang="zh-CN" altLang="en-US" dirty="0" smtClean="0"/>
              <a:t>个位置，第</a:t>
            </a:r>
            <a:r>
              <a:rPr lang="en-US" altLang="zh-CN" dirty="0" smtClean="0"/>
              <a:t>c </a:t>
            </a:r>
            <a:r>
              <a:rPr lang="zh-CN" altLang="en-US" dirty="0" smtClean="0"/>
              <a:t>大的数是多少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n,m</a:t>
            </a:r>
            <a:r>
              <a:rPr lang="en-US" altLang="zh-CN" dirty="0" smtClean="0"/>
              <a:t>&lt;=50000</a:t>
            </a:r>
          </a:p>
          <a:p>
            <a:r>
              <a:rPr lang="zh-CN" altLang="en-US" dirty="0" smtClean="0"/>
              <a:t>操作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c&lt;=n</a:t>
            </a:r>
          </a:p>
          <a:p>
            <a:r>
              <a:rPr lang="zh-CN" altLang="en-US" dirty="0" smtClean="0"/>
              <a:t>操作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c&lt;=</a:t>
            </a:r>
            <a:r>
              <a:rPr lang="en-US" altLang="zh-CN" dirty="0" err="1" smtClean="0"/>
              <a:t>maxlongint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[ZJOI2013] K</a:t>
            </a:r>
            <a:r>
              <a:rPr lang="zh-CN" altLang="en-US" dirty="0" smtClean="0"/>
              <a:t>大数查询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2 </a:t>
            </a:r>
            <a:r>
              <a:rPr lang="en-US" altLang="zh-CN" dirty="0" smtClean="0"/>
              <a:t>5</a:t>
            </a:r>
          </a:p>
          <a:p>
            <a:r>
              <a:rPr lang="en-US" altLang="zh-CN" dirty="0" smtClean="0"/>
              <a:t>1 1 2 1</a:t>
            </a:r>
          </a:p>
          <a:p>
            <a:r>
              <a:rPr lang="en-US" altLang="zh-CN" dirty="0" smtClean="0"/>
              <a:t>1 1 2 2</a:t>
            </a:r>
          </a:p>
          <a:p>
            <a:r>
              <a:rPr lang="en-US" altLang="zh-CN" dirty="0" smtClean="0"/>
              <a:t>2 1 1 2</a:t>
            </a:r>
          </a:p>
          <a:p>
            <a:r>
              <a:rPr lang="en-US" altLang="zh-CN" dirty="0" smtClean="0"/>
              <a:t>2 1 1 1</a:t>
            </a:r>
          </a:p>
          <a:p>
            <a:r>
              <a:rPr lang="en-US" altLang="zh-CN" dirty="0" smtClean="0"/>
              <a:t>2 1 2 3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样例输出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zh-CN" altLang="en-US" dirty="0" smtClean="0"/>
              <a:t>第一</a:t>
            </a:r>
            <a:r>
              <a:rPr lang="zh-CN" altLang="en-US" dirty="0" smtClean="0"/>
              <a:t>个操作后位置</a:t>
            </a:r>
            <a:r>
              <a:rPr lang="en-US" altLang="zh-CN" dirty="0" smtClean="0"/>
              <a:t>1 </a:t>
            </a:r>
            <a:r>
              <a:rPr lang="zh-CN" altLang="en-US" dirty="0" smtClean="0"/>
              <a:t>的数只有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，位置</a:t>
            </a:r>
            <a:r>
              <a:rPr lang="en-US" altLang="zh-CN" dirty="0" smtClean="0"/>
              <a:t>2 </a:t>
            </a:r>
            <a:r>
              <a:rPr lang="zh-CN" altLang="en-US" dirty="0" smtClean="0"/>
              <a:t>的数也只有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。第二个操作后位置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数有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，位置</a:t>
            </a:r>
            <a:r>
              <a:rPr lang="en-US" altLang="zh-CN" dirty="0" smtClean="0"/>
              <a:t>2 </a:t>
            </a:r>
            <a:r>
              <a:rPr lang="zh-CN" altLang="en-US" dirty="0" smtClean="0"/>
              <a:t>的数也有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。第三次询问位置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到位置</a:t>
            </a:r>
            <a:r>
              <a:rPr lang="en-US" altLang="zh-CN" dirty="0" smtClean="0"/>
              <a:t>1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大的数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。第四次询问位置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到位置</a:t>
            </a:r>
            <a:r>
              <a:rPr lang="en-US" altLang="zh-CN" dirty="0" smtClean="0"/>
              <a:t>1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 </a:t>
            </a:r>
            <a:r>
              <a:rPr lang="zh-CN" altLang="en-US" dirty="0" smtClean="0"/>
              <a:t>大的数是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。第五次询问位置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到位置</a:t>
            </a:r>
            <a:r>
              <a:rPr lang="en-US" altLang="zh-CN" dirty="0" smtClean="0"/>
              <a:t>2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大</a:t>
            </a:r>
            <a:r>
              <a:rPr lang="zh-CN" altLang="en-US" dirty="0" smtClean="0"/>
              <a:t>的数是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[ZJOI2013] K</a:t>
            </a:r>
            <a:r>
              <a:rPr lang="zh-CN" altLang="en-US" dirty="0" smtClean="0"/>
              <a:t>大数查询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常规的数据结构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线段</a:t>
            </a:r>
            <a:r>
              <a:rPr lang="zh-CN" altLang="en-US" dirty="0" smtClean="0"/>
              <a:t>树套平衡树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 smtClean="0"/>
              <a:t>分答案？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外层线段树表示插入的数大小，内层表示坐标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动态分配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单一询问的情况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 smtClean="0"/>
              <a:t>分答案</a:t>
            </a:r>
            <a:r>
              <a:rPr lang="en-US" altLang="zh-CN" dirty="0" smtClean="0"/>
              <a:t>+</a:t>
            </a:r>
            <a:r>
              <a:rPr lang="zh-CN" altLang="en-US" dirty="0" smtClean="0"/>
              <a:t>维护线段树等等</a:t>
            </a:r>
            <a:endParaRPr lang="en-US" altLang="zh-CN" dirty="0" smtClean="0"/>
          </a:p>
          <a:p>
            <a:r>
              <a:rPr lang="zh-CN" altLang="en-US" dirty="0" smtClean="0"/>
              <a:t>准备分治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Solve(</a:t>
            </a:r>
            <a:r>
              <a:rPr lang="en-US" altLang="zh-CN" dirty="0" err="1" smtClean="0"/>
              <a:t>l,r,S</a:t>
            </a:r>
            <a:r>
              <a:rPr lang="en-US" altLang="zh-CN" dirty="0" smtClean="0"/>
              <a:t>)</a:t>
            </a:r>
            <a:r>
              <a:rPr lang="zh-CN" altLang="en-US" dirty="0" smtClean="0"/>
              <a:t>用于处理答案落在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之间的所有询问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分割</a:t>
            </a:r>
            <a:r>
              <a:rPr lang="en-US" altLang="zh-CN" dirty="0" smtClean="0"/>
              <a:t>S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[ZJOI2013] K</a:t>
            </a:r>
            <a:r>
              <a:rPr lang="zh-CN" altLang="en-US" dirty="0" smtClean="0"/>
              <a:t>大数查询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分割集合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已知所有询问在</a:t>
            </a:r>
            <a:r>
              <a:rPr lang="en-US" altLang="zh-CN" dirty="0" smtClean="0"/>
              <a:t>L</a:t>
            </a:r>
            <a:r>
              <a:rPr lang="zh-CN" altLang="en-US" dirty="0" smtClean="0"/>
              <a:t>处的回答，求在</a:t>
            </a:r>
            <a:r>
              <a:rPr lang="en-US" altLang="zh-CN" dirty="0" smtClean="0"/>
              <a:t>MID</a:t>
            </a:r>
            <a:r>
              <a:rPr lang="zh-CN" altLang="en-US" dirty="0" smtClean="0"/>
              <a:t>处的回答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所有的操作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中，只有</a:t>
            </a:r>
            <a:r>
              <a:rPr lang="en-US" altLang="zh-CN" dirty="0" smtClean="0"/>
              <a:t>l&lt;=c&lt;=mid</a:t>
            </a:r>
            <a:r>
              <a:rPr lang="zh-CN" altLang="en-US" dirty="0" smtClean="0"/>
              <a:t>的有作用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按时间排序后维护树状数组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单步的复杂度均摊后不超过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级别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T(n)=2T(n/2)+O(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T(n)=O(nlog^2n)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总结一下上面三题的共性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个物品，每个物品的重量是</a:t>
            </a:r>
            <a:r>
              <a:rPr lang="en-US" altLang="zh-CN" dirty="0" err="1" smtClean="0"/>
              <a:t>Wi</a:t>
            </a:r>
            <a:r>
              <a:rPr lang="en-US" altLang="zh-CN" dirty="0" smtClean="0"/>
              <a:t>,</a:t>
            </a:r>
            <a:r>
              <a:rPr lang="zh-CN" altLang="en-US" dirty="0" smtClean="0"/>
              <a:t>价值是</a:t>
            </a:r>
            <a:r>
              <a:rPr lang="en-US" altLang="zh-CN" dirty="0" err="1" smtClean="0"/>
              <a:t>Gi</a:t>
            </a:r>
            <a:endParaRPr lang="en-US" altLang="zh-CN" dirty="0" smtClean="0"/>
          </a:p>
          <a:p>
            <a:r>
              <a:rPr lang="zh-CN" altLang="en-US" dirty="0" smtClean="0"/>
              <a:t>每个物品只能取一个</a:t>
            </a:r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个询问，每个询问由两个数</a:t>
            </a:r>
            <a:r>
              <a:rPr lang="en-US" altLang="zh-CN" dirty="0" smtClean="0"/>
              <a:t>(X,I)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r>
              <a:rPr lang="zh-CN" altLang="en-US" dirty="0" smtClean="0"/>
              <a:t>给定最大容量为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的背包，使用除了第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件物品以外的所有物品，能够得到的最大价值之和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N&lt;=100</a:t>
            </a:r>
          </a:p>
          <a:p>
            <a:r>
              <a:rPr lang="zh-CN" altLang="en-US" dirty="0" smtClean="0"/>
              <a:t>询问中的</a:t>
            </a:r>
            <a:r>
              <a:rPr lang="en-US" altLang="zh-CN" dirty="0" smtClean="0"/>
              <a:t>X&lt;=10000</a:t>
            </a:r>
          </a:p>
          <a:p>
            <a:r>
              <a:rPr lang="en-US" altLang="zh-CN" dirty="0" smtClean="0"/>
              <a:t>Q&lt;=1000000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怎么做？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离线操作</a:t>
            </a:r>
            <a:endParaRPr lang="en-US" altLang="zh-CN" dirty="0" smtClean="0"/>
          </a:p>
          <a:p>
            <a:r>
              <a:rPr lang="zh-CN" altLang="en-US" dirty="0" smtClean="0"/>
              <a:t>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个询问</a:t>
            </a:r>
            <a:r>
              <a:rPr lang="en-US" altLang="zh-CN" dirty="0" smtClean="0"/>
              <a:t>/</a:t>
            </a:r>
            <a:r>
              <a:rPr lang="zh-CN" altLang="en-US" dirty="0" smtClean="0"/>
              <a:t>所有询问的</a:t>
            </a:r>
            <a:r>
              <a:rPr lang="en-US" altLang="zh-CN" dirty="0" smtClean="0"/>
              <a:t>I</a:t>
            </a:r>
            <a:r>
              <a:rPr lang="zh-CN" altLang="en-US" dirty="0" smtClean="0"/>
              <a:t>相同的情况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0/1</a:t>
            </a:r>
            <a:r>
              <a:rPr lang="zh-CN" altLang="en-US" dirty="0" smtClean="0"/>
              <a:t>背包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O(nm)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维护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O(m)</a:t>
            </a:r>
            <a:r>
              <a:rPr lang="zh-CN" altLang="en-US" dirty="0" smtClean="0"/>
              <a:t>将一个物品放入背包。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同样，定义</a:t>
            </a:r>
            <a:r>
              <a:rPr lang="en-US" altLang="zh-CN" dirty="0" smtClean="0"/>
              <a:t>+[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表示把</a:t>
            </a:r>
            <a:r>
              <a:rPr lang="en-US" altLang="zh-CN" dirty="0" smtClean="0"/>
              <a:t>l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的物品放入背包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的复杂度是</a:t>
            </a:r>
            <a:r>
              <a:rPr lang="en-US" altLang="zh-CN" dirty="0" smtClean="0"/>
              <a:t>O(nm)</a:t>
            </a:r>
          </a:p>
          <a:p>
            <a:r>
              <a:rPr lang="zh-CN" altLang="en-US" dirty="0" smtClean="0"/>
              <a:t>准备分治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对重量分治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对物品</a:t>
            </a:r>
            <a:r>
              <a:rPr lang="en-US" altLang="zh-CN" b="1" dirty="0" smtClean="0"/>
              <a:t>ID</a:t>
            </a:r>
            <a:r>
              <a:rPr lang="zh-CN" altLang="en-US" b="1" dirty="0" smtClean="0"/>
              <a:t>分治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[NOI2007] Cash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简要做法：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天获得的最大</a:t>
            </a:r>
            <a:r>
              <a:rPr lang="en-US" altLang="zh-CN" dirty="0" smtClean="0"/>
              <a:t>B</a:t>
            </a:r>
            <a:r>
              <a:rPr lang="zh-CN" altLang="en-US" dirty="0" smtClean="0"/>
              <a:t>卷数量。</a:t>
            </a:r>
            <a:endParaRPr lang="en-US" altLang="zh-CN" dirty="0" smtClean="0"/>
          </a:p>
          <a:p>
            <a:r>
              <a:rPr lang="zh-CN" altLang="en-US" dirty="0" smtClean="0"/>
              <a:t>枚举上一次交易日</a:t>
            </a:r>
            <a:r>
              <a:rPr lang="en-US" altLang="zh-CN" dirty="0" smtClean="0"/>
              <a:t>j</a:t>
            </a:r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]=max{</a:t>
            </a:r>
            <a:r>
              <a:rPr lang="en-US" altLang="zh-CN" dirty="0" err="1" smtClean="0"/>
              <a:t>ans,Rate</a:t>
            </a:r>
            <a:r>
              <a:rPr lang="en-US" altLang="zh-CN" dirty="0" smtClean="0"/>
              <a:t>[j]*F[j]*A[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]+F[j]*B[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]}/(rate[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]*a[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</a:p>
          <a:p>
            <a:r>
              <a:rPr lang="en-US" altLang="zh-CN" dirty="0" smtClean="0"/>
              <a:t>O(n^2)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观察括号内的表达式，可以发现决策</a:t>
            </a:r>
            <a:r>
              <a:rPr lang="en-US" altLang="zh-CN" dirty="0" smtClean="0"/>
              <a:t>J</a:t>
            </a:r>
            <a:r>
              <a:rPr lang="zh-CN" altLang="en-US" dirty="0" smtClean="0"/>
              <a:t>优于决策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的条件：</a:t>
            </a:r>
            <a:r>
              <a:rPr lang="en-US" altLang="zh-CN" dirty="0" smtClean="0"/>
              <a:t>(rate[j]*f[j]-rate[k]*f[k])/(f[j]-f[k])&gt;-b[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]/a[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上面这个式子的左边，一般记成</a:t>
            </a:r>
            <a:r>
              <a:rPr lang="en-US" altLang="zh-CN" dirty="0" smtClean="0"/>
              <a:t>slope(</a:t>
            </a:r>
            <a:r>
              <a:rPr lang="en-US" altLang="zh-CN" dirty="0" err="1" smtClean="0"/>
              <a:t>j,k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，用于处理所有</a:t>
            </a:r>
            <a:r>
              <a:rPr lang="en-US" altLang="zh-CN" b="1" dirty="0" smtClean="0"/>
              <a:t>l&lt;=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&lt;=r</a:t>
            </a:r>
            <a:r>
              <a:rPr lang="zh-CN" altLang="en-US" dirty="0" smtClean="0"/>
              <a:t>的询问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l,r,S</a:t>
            </a:r>
            <a:r>
              <a:rPr lang="en-US" altLang="zh-CN" dirty="0" smtClean="0"/>
              <a:t>),</a:t>
            </a:r>
            <a:r>
              <a:rPr lang="zh-CN" altLang="en-US" dirty="0" smtClean="0"/>
              <a:t>用于处理所有</a:t>
            </a:r>
            <a:r>
              <a:rPr lang="en-US" altLang="zh-CN" dirty="0" smtClean="0"/>
              <a:t>l&lt;=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&lt;=r</a:t>
            </a:r>
            <a:r>
              <a:rPr lang="zh-CN" altLang="en-US" dirty="0" smtClean="0"/>
              <a:t>的询问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背包，放进了</a:t>
            </a:r>
            <a:r>
              <a:rPr lang="zh-CN" altLang="en-US" b="1" dirty="0" smtClean="0"/>
              <a:t>除了</a:t>
            </a:r>
            <a:r>
              <a:rPr lang="en-US" altLang="zh-CN" b="1" dirty="0" smtClean="0"/>
              <a:t>[</a:t>
            </a:r>
            <a:r>
              <a:rPr lang="en-US" altLang="zh-CN" b="1" dirty="0" err="1" smtClean="0"/>
              <a:t>l,r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之外</a:t>
            </a:r>
            <a:r>
              <a:rPr lang="zh-CN" altLang="en-US" dirty="0" smtClean="0"/>
              <a:t>的其他物品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Solve(L,L,S)</a:t>
            </a:r>
            <a:r>
              <a:rPr lang="zh-CN" altLang="en-US" dirty="0" smtClean="0"/>
              <a:t>时，回答所有</a:t>
            </a:r>
            <a:r>
              <a:rPr lang="en-US" altLang="zh-CN" dirty="0" smtClean="0"/>
              <a:t>I=L</a:t>
            </a:r>
            <a:r>
              <a:rPr lang="zh-CN" altLang="en-US" dirty="0" smtClean="0"/>
              <a:t>的询问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l,r,S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Solve(</a:t>
            </a:r>
            <a:r>
              <a:rPr lang="en-US" altLang="zh-CN" dirty="0" err="1" smtClean="0"/>
              <a:t>l,mid,S</a:t>
            </a:r>
            <a:r>
              <a:rPr lang="en-US" altLang="zh-CN" dirty="0" smtClean="0"/>
              <a:t>+[mid+1,r])</a:t>
            </a:r>
          </a:p>
          <a:p>
            <a:pPr lvl="1"/>
            <a:r>
              <a:rPr lang="en-US" altLang="zh-CN" dirty="0" smtClean="0"/>
              <a:t>Solve(mid+1,r,S+[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])</a:t>
            </a:r>
          </a:p>
          <a:p>
            <a:r>
              <a:rPr lang="zh-CN" altLang="en-US" dirty="0" smtClean="0"/>
              <a:t>时间复杂度分析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T(n)=2T(n/2)+O(nm)</a:t>
            </a:r>
          </a:p>
          <a:p>
            <a:pPr lvl="1"/>
            <a:r>
              <a:rPr lang="en-US" altLang="zh-CN" dirty="0" smtClean="0"/>
              <a:t>T(n)=O(</a:t>
            </a:r>
            <a:r>
              <a:rPr lang="en-US" altLang="zh-CN" dirty="0" err="1" smtClean="0"/>
              <a:t>nmlogn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[HNOI2010] 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条边的无向图，每条边有边权</a:t>
            </a:r>
            <a:r>
              <a:rPr lang="en-US" altLang="zh-CN" dirty="0" err="1" smtClean="0"/>
              <a:t>Wi</a:t>
            </a:r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个操作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Ei,Zi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，表示将第</a:t>
            </a:r>
            <a:r>
              <a:rPr lang="en-US" altLang="zh-CN" dirty="0" err="1" smtClean="0"/>
              <a:t>Ei</a:t>
            </a:r>
            <a:r>
              <a:rPr lang="zh-CN" altLang="en-US" dirty="0" smtClean="0"/>
              <a:t>条边的费用改为</a:t>
            </a:r>
            <a:r>
              <a:rPr lang="en-US" altLang="zh-CN" dirty="0" err="1" smtClean="0"/>
              <a:t>Zi</a:t>
            </a:r>
            <a:endParaRPr lang="en-US" altLang="zh-CN" dirty="0" smtClean="0"/>
          </a:p>
          <a:p>
            <a:r>
              <a:rPr lang="zh-CN" altLang="en-US" dirty="0" smtClean="0"/>
              <a:t>每次操作之后，输出当前无向图的最小生成树权值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N&lt;=20000,M&lt;=50000,Q&lt;=50000,Wi,Zi&lt;=10^8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NO SPOILERS PLZ.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特殊情况：修改后边权不加。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[HNOI2010] 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修改后边权不加的情况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的权值时，最小生成树的</a:t>
            </a:r>
            <a:r>
              <a:rPr lang="zh-CN" altLang="en-US" b="1" dirty="0" smtClean="0"/>
              <a:t>边构成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）不变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加入最小生成树，另外一条边退出</a:t>
            </a:r>
            <a:endParaRPr lang="en-US" altLang="zh-CN" dirty="0" smtClean="0"/>
          </a:p>
          <a:p>
            <a:r>
              <a:rPr lang="en-US" altLang="zh-CN" dirty="0" smtClean="0"/>
              <a:t>2)</a:t>
            </a:r>
            <a:r>
              <a:rPr lang="zh-CN" altLang="en-US" dirty="0" smtClean="0"/>
              <a:t>发生的条件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</a:t>
            </a:r>
            <a:r>
              <a:rPr lang="en-US" altLang="zh-CN" dirty="0" smtClean="0"/>
              <a:t>MST</a:t>
            </a:r>
            <a:r>
              <a:rPr lang="zh-CN" altLang="en-US" dirty="0" smtClean="0"/>
              <a:t>上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路径上的最大值大于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的权值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维护</a:t>
            </a:r>
            <a:r>
              <a:rPr lang="en-US" altLang="zh-CN" dirty="0" smtClean="0"/>
              <a:t>MST</a:t>
            </a:r>
          </a:p>
          <a:p>
            <a:pPr lvl="1"/>
            <a:r>
              <a:rPr lang="zh-CN" altLang="en-US" dirty="0" smtClean="0"/>
              <a:t>支持加入一条边，删除一条边，查询路径最大值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Link-Cut Tree</a:t>
            </a:r>
            <a:r>
              <a:rPr lang="zh-CN" altLang="en-US" dirty="0" smtClean="0"/>
              <a:t>维护无根树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[HNOI2010] 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修改后边权不减的情况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……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预处理之后倒着做就行了。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不管怎么样，这个问题是</a:t>
            </a:r>
            <a:r>
              <a:rPr lang="zh-CN" altLang="en-US" b="1" dirty="0" smtClean="0"/>
              <a:t>离线的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[HNOI2010] 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能不能对操作序列进行分治？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，用于处理</a:t>
            </a:r>
            <a:r>
              <a:rPr lang="en-US" altLang="zh-CN" dirty="0" smtClean="0"/>
              <a:t>L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的操作并得到答案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Solve(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处理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的加边对</a:t>
            </a:r>
            <a:r>
              <a:rPr lang="en-US" altLang="zh-CN" dirty="0" smtClean="0"/>
              <a:t>[mid+1,r]</a:t>
            </a:r>
            <a:r>
              <a:rPr lang="zh-CN" altLang="en-US" dirty="0" smtClean="0"/>
              <a:t>的询问的影响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Solve(mid+1,r)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一条边对一个询问的影响难以表示。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[HNOI2010] 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Prepare(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Solve(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Solve(mid+1,r)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分治的优势：</a:t>
            </a:r>
            <a:r>
              <a:rPr lang="zh-CN" altLang="en-US" b="1" dirty="0" smtClean="0"/>
              <a:t>可能改变</a:t>
            </a:r>
            <a:r>
              <a:rPr lang="zh-CN" altLang="en-US" dirty="0" smtClean="0"/>
              <a:t>的边权数是</a:t>
            </a:r>
            <a:r>
              <a:rPr lang="en-US" altLang="zh-CN" dirty="0" smtClean="0"/>
              <a:t>O(r-l)</a:t>
            </a:r>
            <a:r>
              <a:rPr lang="zh-CN" altLang="en-US" dirty="0" smtClean="0"/>
              <a:t>，可能远小于</a:t>
            </a:r>
            <a:r>
              <a:rPr lang="en-US" altLang="zh-CN" dirty="0" smtClean="0"/>
              <a:t>O(m)</a:t>
            </a:r>
          </a:p>
          <a:p>
            <a:pPr lvl="1"/>
            <a:r>
              <a:rPr lang="zh-CN" altLang="en-US" dirty="0" smtClean="0"/>
              <a:t>区间里的</a:t>
            </a:r>
            <a:r>
              <a:rPr lang="en-US" altLang="zh-CN" dirty="0" smtClean="0"/>
              <a:t>MST</a:t>
            </a:r>
            <a:r>
              <a:rPr lang="zh-CN" altLang="en-US" dirty="0" smtClean="0"/>
              <a:t>查询结果有相似性。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[HNOI2010] City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Step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是一个带权无向图的边集，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的一个子集。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中边权设为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的最小生成树。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也可以说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G-S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MST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：不管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中的边权怎么变化，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的最小生成树</a:t>
            </a:r>
            <a:r>
              <a:rPr lang="en-US" altLang="zh-CN" dirty="0" smtClean="0"/>
              <a:t>T’</a:t>
            </a:r>
            <a:r>
              <a:rPr lang="zh-CN" altLang="en-US" dirty="0" smtClean="0"/>
              <a:t>将</a:t>
            </a:r>
            <a:r>
              <a:rPr lang="zh-CN" altLang="en-US" b="1" dirty="0" smtClean="0"/>
              <a:t>属于</a:t>
            </a:r>
            <a:r>
              <a:rPr lang="en-US" altLang="zh-CN" dirty="0" smtClean="0"/>
              <a:t>T</a:t>
            </a:r>
            <a:r>
              <a:rPr lang="zh-CN" altLang="en-US" dirty="0" smtClean="0"/>
              <a:t>∪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对于任意一条不属于</a:t>
            </a:r>
            <a:r>
              <a:rPr lang="en-US" altLang="zh-CN" dirty="0" smtClean="0"/>
              <a:t>T</a:t>
            </a:r>
            <a:r>
              <a:rPr lang="zh-CN" altLang="en-US" dirty="0" smtClean="0"/>
              <a:t>∪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的边，我们可以在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中找到链接它两端的一条路径。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由于这些边取值都和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无关，无论</a:t>
            </a:r>
            <a:r>
              <a:rPr lang="en-US" altLang="zh-CN" dirty="0" smtClean="0"/>
              <a:t>S</a:t>
            </a:r>
            <a:r>
              <a:rPr lang="zh-CN" altLang="en-US" dirty="0" smtClean="0"/>
              <a:t>权值怎么更改，这个环上这条边最大，不会进入</a:t>
            </a:r>
            <a:r>
              <a:rPr lang="en-US" altLang="zh-CN" dirty="0" smtClean="0"/>
              <a:t>MST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[HNOI2010] City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Step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是一个带权无向图的边集，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的一个子集。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中边权设为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的最小生成树。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也可以说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G-S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MST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：在定理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的前提下，我们可以在不影响</a:t>
            </a:r>
            <a:r>
              <a:rPr lang="en-US" altLang="zh-CN" dirty="0" smtClean="0"/>
              <a:t>T’</a:t>
            </a:r>
            <a:r>
              <a:rPr lang="zh-CN" altLang="en-US" dirty="0" smtClean="0"/>
              <a:t>的情况下，将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边数</a:t>
            </a:r>
            <a:r>
              <a:rPr lang="zh-CN" altLang="en-US" dirty="0" smtClean="0"/>
              <a:t>缩减到</a:t>
            </a:r>
            <a:r>
              <a:rPr lang="en-US" altLang="zh-CN" dirty="0" smtClean="0"/>
              <a:t>n+|s|-1</a:t>
            </a:r>
            <a:r>
              <a:rPr lang="zh-CN" altLang="en-US" dirty="0" smtClean="0"/>
              <a:t>以下。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直接运用定理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G-S</a:t>
            </a:r>
            <a:r>
              <a:rPr lang="zh-CN" altLang="en-US" dirty="0" smtClean="0"/>
              <a:t>的最小生成树最多有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条边。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其他的边不可能在</a:t>
            </a:r>
            <a:r>
              <a:rPr lang="en-US" altLang="zh-CN" dirty="0" smtClean="0"/>
              <a:t>T’</a:t>
            </a:r>
            <a:r>
              <a:rPr lang="zh-CN" altLang="en-US" dirty="0" smtClean="0"/>
              <a:t>中，我们可以安全地删除掉。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这一步被称为</a:t>
            </a:r>
            <a:r>
              <a:rPr lang="en-US" altLang="zh-CN" dirty="0" smtClean="0"/>
              <a:t>Reduction</a:t>
            </a:r>
            <a:r>
              <a:rPr lang="zh-CN" altLang="en-US" dirty="0" smtClean="0"/>
              <a:t>，效果是减少了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的边数。</a:t>
            </a:r>
            <a:endParaRPr lang="en-US" altLang="zh-CN" dirty="0" smtClean="0"/>
          </a:p>
          <a:p>
            <a:r>
              <a:rPr lang="zh-CN" altLang="en-US" dirty="0" smtClean="0"/>
              <a:t>复杂度同</a:t>
            </a:r>
            <a:r>
              <a:rPr lang="en-US" altLang="zh-CN" dirty="0" smtClean="0"/>
              <a:t>MST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mlogm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m=|G|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[HNOI2010] City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Step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是一个带权无向图的边集，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的一个子集。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中边权设为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的最小生成树。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：不管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中的边权怎么变化。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的最小生成树</a:t>
            </a:r>
            <a:r>
              <a:rPr lang="en-US" altLang="zh-CN" dirty="0" smtClean="0"/>
              <a:t>T’</a:t>
            </a:r>
            <a:r>
              <a:rPr lang="zh-CN" altLang="en-US" dirty="0" smtClean="0"/>
              <a:t>将</a:t>
            </a:r>
            <a:r>
              <a:rPr lang="zh-CN" altLang="en-US" b="1" dirty="0" smtClean="0"/>
              <a:t>包含</a:t>
            </a:r>
            <a:r>
              <a:rPr lang="en-US" altLang="zh-CN" dirty="0" smtClean="0"/>
              <a:t>T-S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的权值一条边一条边提升的情况。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每提升一条边权值，</a:t>
            </a:r>
            <a:r>
              <a:rPr lang="en-US" altLang="zh-CN" dirty="0" smtClean="0"/>
              <a:t>MST</a:t>
            </a:r>
            <a:r>
              <a:rPr lang="zh-CN" altLang="en-US" dirty="0" smtClean="0"/>
              <a:t>要么不变，要么就是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中的一条边离开，一条新边加入。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无论如何，</a:t>
            </a:r>
            <a:r>
              <a:rPr lang="en-US" altLang="zh-CN" dirty="0" smtClean="0"/>
              <a:t>T-S</a:t>
            </a:r>
            <a:r>
              <a:rPr lang="zh-CN" altLang="en-US" dirty="0" smtClean="0"/>
              <a:t>这些边都不会离开</a:t>
            </a:r>
            <a:r>
              <a:rPr lang="en-US" altLang="zh-CN" dirty="0" smtClean="0"/>
              <a:t>MST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[HNOI2010] City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Step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是一个带权无向图的边集，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的一个子集。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中边权设为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的最小生成树。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：在定理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的前提下，我们可以在不影响</a:t>
            </a:r>
            <a:r>
              <a:rPr lang="en-US" altLang="zh-CN" dirty="0" smtClean="0"/>
              <a:t>T’</a:t>
            </a:r>
            <a:r>
              <a:rPr lang="zh-CN" altLang="en-US" dirty="0" smtClean="0"/>
              <a:t>的情况下，将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点数</a:t>
            </a:r>
            <a:r>
              <a:rPr lang="zh-CN" altLang="en-US" dirty="0" smtClean="0"/>
              <a:t>缩减到</a:t>
            </a:r>
            <a:r>
              <a:rPr lang="en-US" altLang="zh-CN" dirty="0" smtClean="0"/>
              <a:t>|s|+1</a:t>
            </a:r>
            <a:r>
              <a:rPr lang="zh-CN" altLang="en-US" b="1" dirty="0" smtClean="0"/>
              <a:t>以下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假设已经对图进行了</a:t>
            </a:r>
            <a:r>
              <a:rPr lang="en-US" altLang="zh-CN" dirty="0" smtClean="0"/>
              <a:t>Reduction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根据定理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T-S</a:t>
            </a:r>
            <a:r>
              <a:rPr lang="zh-CN" altLang="en-US" dirty="0" smtClean="0"/>
              <a:t>的边不离开</a:t>
            </a:r>
            <a:r>
              <a:rPr lang="en-US" altLang="zh-CN" dirty="0" smtClean="0"/>
              <a:t>MST</a:t>
            </a:r>
            <a:r>
              <a:rPr lang="zh-CN" altLang="en-US" dirty="0" smtClean="0"/>
              <a:t>，我们可以将这些边连接的点合并为联通分量，将联通分量视为节点。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之后根据节点归属更新边表即可。</a:t>
            </a:r>
            <a:endParaRPr lang="en-US" altLang="zh-CN" dirty="0" smtClean="0"/>
          </a:p>
          <a:p>
            <a:r>
              <a:rPr lang="zh-CN" altLang="en-US" dirty="0" smtClean="0"/>
              <a:t>这一步被称为</a:t>
            </a:r>
            <a:r>
              <a:rPr lang="en-US" altLang="zh-CN" dirty="0" smtClean="0"/>
              <a:t>Contraction</a:t>
            </a:r>
            <a:r>
              <a:rPr lang="zh-CN" altLang="en-US" dirty="0" smtClean="0"/>
              <a:t>，效果是减少了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的点数。</a:t>
            </a:r>
            <a:endParaRPr lang="en-US" altLang="zh-CN" dirty="0" smtClean="0"/>
          </a:p>
          <a:p>
            <a:r>
              <a:rPr lang="zh-CN" altLang="en-US" dirty="0" smtClean="0"/>
              <a:t>复杂度同</a:t>
            </a:r>
            <a:r>
              <a:rPr lang="en-US" altLang="zh-CN" dirty="0" smtClean="0"/>
              <a:t>MST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mlogm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[NOI2007] Cash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Slope(</a:t>
            </a:r>
            <a:r>
              <a:rPr lang="en-US" altLang="zh-CN" dirty="0" err="1" smtClean="0"/>
              <a:t>j,k</a:t>
            </a:r>
            <a:r>
              <a:rPr lang="en-US" altLang="zh-CN" dirty="0" smtClean="0"/>
              <a:t>) &gt; -b[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]/a[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G[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rate[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]*f[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，在二维平面上定义点</a:t>
            </a:r>
            <a:r>
              <a:rPr lang="en-US" altLang="zh-CN" dirty="0" smtClean="0"/>
              <a:t>Xi=(</a:t>
            </a:r>
            <a:r>
              <a:rPr lang="en-US" altLang="zh-CN" dirty="0" err="1" smtClean="0"/>
              <a:t>Fi,Gi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Slope(</a:t>
            </a:r>
            <a:r>
              <a:rPr lang="en-US" altLang="zh-CN" dirty="0" err="1" smtClean="0"/>
              <a:t>j,k</a:t>
            </a:r>
            <a:r>
              <a:rPr lang="en-US" altLang="zh-CN" dirty="0" smtClean="0"/>
              <a:t>)</a:t>
            </a:r>
            <a:r>
              <a:rPr lang="zh-CN" altLang="en-US" dirty="0" smtClean="0"/>
              <a:t>就是通过</a:t>
            </a:r>
            <a:r>
              <a:rPr lang="en-US" altLang="zh-CN" dirty="0" err="1" smtClean="0"/>
              <a:t>Xj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Xk</a:t>
            </a:r>
            <a:r>
              <a:rPr lang="zh-CN" altLang="en-US" dirty="0" smtClean="0"/>
              <a:t>的斜率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维护一个点集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，支持以下两个操作：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1)</a:t>
            </a:r>
            <a:r>
              <a:rPr lang="zh-CN" altLang="en-US" dirty="0" smtClean="0"/>
              <a:t>在第一象限的任意位置插入一个点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2)</a:t>
            </a:r>
            <a:r>
              <a:rPr lang="zh-CN" altLang="en-US" dirty="0" smtClean="0"/>
              <a:t>给定负数斜率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，求所有斜率为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且过点集中任意点的直线在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轴上的最大截距</a:t>
            </a:r>
            <a:endParaRPr lang="en-US" altLang="zh-CN" dirty="0" smtClean="0"/>
          </a:p>
          <a:p>
            <a:r>
              <a:rPr lang="zh-CN" altLang="en-US" dirty="0" smtClean="0"/>
              <a:t>操作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最终用到的点都会在点集的上凸壳上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维护点集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的凸包，支持动态插入和斜率查询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平衡树结构 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[HNOI2010] 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根据上面的推论，我们可以得到结论：</a:t>
            </a:r>
            <a:endParaRPr lang="en-US" altLang="zh-CN" dirty="0" smtClean="0"/>
          </a:p>
          <a:p>
            <a:r>
              <a:rPr lang="zh-CN" altLang="en-US" dirty="0" smtClean="0"/>
              <a:t>给定一个图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和操作序列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，可以在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mlogm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时间内通过</a:t>
            </a:r>
            <a:r>
              <a:rPr lang="en-US" altLang="zh-CN" dirty="0" smtClean="0"/>
              <a:t>reduction-contraction</a:t>
            </a:r>
            <a:r>
              <a:rPr lang="zh-CN" altLang="en-US" dirty="0" smtClean="0"/>
              <a:t>将图的边数缩小到</a:t>
            </a:r>
            <a:r>
              <a:rPr lang="en-US" altLang="zh-CN" dirty="0" smtClean="0"/>
              <a:t>n+|s|-1</a:t>
            </a:r>
            <a:r>
              <a:rPr lang="zh-CN" altLang="en-US" dirty="0" smtClean="0"/>
              <a:t>，点数缩小到</a:t>
            </a:r>
            <a:r>
              <a:rPr lang="en-US" altLang="zh-CN" dirty="0" smtClean="0"/>
              <a:t>|s|+1</a:t>
            </a:r>
            <a:r>
              <a:rPr lang="zh-CN" altLang="en-US" dirty="0" smtClean="0"/>
              <a:t>而保持求解过程的正确性。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定义分治过程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用于解决</a:t>
            </a:r>
            <a:r>
              <a:rPr lang="en-US" altLang="zh-CN" dirty="0" smtClean="0"/>
              <a:t>L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区间的问题。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为了方便起见，我们将图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作为参数传递。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定义分治过程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l,r,G</a:t>
            </a:r>
            <a:r>
              <a:rPr lang="en-US" altLang="zh-CN" dirty="0" smtClean="0"/>
              <a:t>)</a:t>
            </a:r>
            <a:r>
              <a:rPr lang="zh-CN" altLang="en-US" dirty="0" smtClean="0"/>
              <a:t>解决</a:t>
            </a:r>
            <a:r>
              <a:rPr lang="en-US" altLang="zh-CN" dirty="0" smtClean="0"/>
              <a:t>L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区间的问题。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[HNOI2010] 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l,r,G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Reduction(G)</a:t>
            </a:r>
          </a:p>
          <a:p>
            <a:pPr lvl="1"/>
            <a:r>
              <a:rPr lang="en-US" altLang="zh-CN" dirty="0" smtClean="0"/>
              <a:t>Contraction(G)</a:t>
            </a:r>
          </a:p>
          <a:p>
            <a:pPr lvl="1"/>
            <a:r>
              <a:rPr lang="en-US" altLang="zh-CN" dirty="0" smtClean="0"/>
              <a:t>Solve(</a:t>
            </a:r>
            <a:r>
              <a:rPr lang="en-US" altLang="zh-CN" dirty="0" err="1" smtClean="0"/>
              <a:t>l,mid,G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Solve(mid+1,r,G)</a:t>
            </a:r>
          </a:p>
          <a:p>
            <a:pPr lvl="1"/>
            <a:r>
              <a:rPr lang="en-US" altLang="zh-CN" dirty="0" smtClean="0"/>
              <a:t>Recover(G) //</a:t>
            </a:r>
            <a:r>
              <a:rPr lang="zh-CN" altLang="en-US" dirty="0" smtClean="0"/>
              <a:t>用于撤销</a:t>
            </a:r>
            <a:r>
              <a:rPr lang="en-US" altLang="zh-CN" dirty="0" smtClean="0"/>
              <a:t>Reduction-Contraction</a:t>
            </a:r>
            <a:r>
              <a:rPr lang="zh-CN" altLang="en-US" dirty="0" smtClean="0"/>
              <a:t>的影响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边界情况：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l,l,G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个点和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条边！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直接判断即可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[HNOI2010] 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时间复杂度分析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在执行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l,r,G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的点数和边数都是</a:t>
            </a:r>
            <a:r>
              <a:rPr lang="en-US" altLang="zh-CN" dirty="0" smtClean="0"/>
              <a:t>O(r-l)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在第一次分治之前，对原图做一次</a:t>
            </a:r>
            <a:r>
              <a:rPr lang="en-US" altLang="zh-CN" dirty="0" smtClean="0"/>
              <a:t>R-C</a:t>
            </a:r>
          </a:p>
          <a:p>
            <a:pPr lvl="1"/>
            <a:r>
              <a:rPr lang="zh-CN" altLang="en-US" dirty="0" smtClean="0"/>
              <a:t>分治之后由归纳假设和</a:t>
            </a:r>
            <a:r>
              <a:rPr lang="en-US" altLang="zh-CN" dirty="0" smtClean="0"/>
              <a:t>R-C</a:t>
            </a:r>
            <a:r>
              <a:rPr lang="zh-CN" altLang="en-US" dirty="0" smtClean="0"/>
              <a:t>过程易得原证明成立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R-C(n)</a:t>
            </a:r>
            <a:r>
              <a:rPr lang="zh-CN" altLang="en-US" dirty="0" smtClean="0"/>
              <a:t>的时间复杂度是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Recover</a:t>
            </a:r>
            <a:r>
              <a:rPr lang="zh-CN" altLang="en-US" dirty="0" smtClean="0"/>
              <a:t>的复杂度不会高于</a:t>
            </a:r>
            <a:r>
              <a:rPr lang="en-US" altLang="zh-CN" dirty="0" smtClean="0"/>
              <a:t>R-C(n)</a:t>
            </a:r>
            <a:r>
              <a:rPr lang="zh-CN" altLang="en-US" dirty="0" smtClean="0"/>
              <a:t>的复杂度</a:t>
            </a:r>
            <a:endParaRPr lang="en-US" altLang="zh-CN" dirty="0" smtClean="0"/>
          </a:p>
          <a:p>
            <a:r>
              <a:rPr lang="en-US" altLang="zh-CN" dirty="0" smtClean="0"/>
              <a:t>T(n)=2T(n/2)+O(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基于时间（或阶段、顺序）分治</a:t>
            </a:r>
            <a:endParaRPr lang="en-US" altLang="zh-CN" dirty="0" smtClean="0"/>
          </a:p>
          <a:p>
            <a:r>
              <a:rPr lang="zh-CN" altLang="en-US" dirty="0" smtClean="0"/>
              <a:t>牺牲时间复杂度，将在线问题离线化</a:t>
            </a:r>
            <a:endParaRPr lang="en-US" altLang="zh-CN" dirty="0" smtClean="0"/>
          </a:p>
          <a:p>
            <a:r>
              <a:rPr lang="zh-CN" altLang="en-US" dirty="0" smtClean="0"/>
              <a:t>分治的递归过程用于解决段内问题，两段间问题由分治主过程解决</a:t>
            </a:r>
            <a:endParaRPr lang="en-US" altLang="zh-CN" dirty="0" smtClean="0"/>
          </a:p>
          <a:p>
            <a:r>
              <a:rPr lang="zh-CN" altLang="en-US" dirty="0" smtClean="0"/>
              <a:t>在特殊场合有很好的效果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优势：代码简短易读，效率不错</a:t>
            </a:r>
            <a:endParaRPr lang="en-US" altLang="zh-CN" dirty="0" smtClean="0"/>
          </a:p>
          <a:p>
            <a:r>
              <a:rPr lang="zh-CN" altLang="en-US" dirty="0" smtClean="0"/>
              <a:t>劣势：递归过程导致常数变大，有时候需要去递归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（能够代替树套树这种数据结构的还有可持久化数据结构，有兴趣的同学可以去研究下。）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[FJOI2012] 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原题目较长，剔除边界情况后抽象成下列问题：</a:t>
            </a:r>
            <a:endParaRPr lang="en-US" altLang="zh-CN" dirty="0" smtClean="0"/>
          </a:p>
          <a:p>
            <a:r>
              <a:rPr lang="zh-CN" altLang="en-US" dirty="0" smtClean="0"/>
              <a:t>有长度为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的数组，开始时是空的。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个操作</a:t>
            </a:r>
            <a:r>
              <a:rPr lang="en-US" altLang="zh-CN" dirty="0" smtClean="0"/>
              <a:t>Pi </a:t>
            </a:r>
            <a:r>
              <a:rPr lang="en-US" altLang="zh-CN" dirty="0" err="1" smtClean="0"/>
              <a:t>Qi</a:t>
            </a:r>
            <a:r>
              <a:rPr lang="zh-CN" altLang="en-US" dirty="0" smtClean="0"/>
              <a:t>，表示在第</a:t>
            </a:r>
            <a:r>
              <a:rPr lang="en-US" altLang="zh-CN" dirty="0" smtClean="0"/>
              <a:t>Pi</a:t>
            </a:r>
            <a:r>
              <a:rPr lang="zh-CN" altLang="en-US" dirty="0" smtClean="0"/>
              <a:t>位填上</a:t>
            </a:r>
            <a:r>
              <a:rPr lang="en-US" altLang="zh-CN" dirty="0" err="1" smtClean="0"/>
              <a:t>Qi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Pi,Qi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的排列。</a:t>
            </a:r>
            <a:endParaRPr lang="en-US" altLang="zh-CN" dirty="0" smtClean="0"/>
          </a:p>
          <a:p>
            <a:r>
              <a:rPr lang="zh-CN" altLang="en-US" dirty="0" smtClean="0"/>
              <a:t>每个操作之后，输出序列的逆序对个数。</a:t>
            </a:r>
            <a:r>
              <a:rPr lang="en-US" altLang="zh-CN" dirty="0" smtClean="0"/>
              <a:t>n&lt;=50000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用树套树、块状链表或者今天讲的分治方法，很容易做到</a:t>
            </a:r>
            <a:r>
              <a:rPr lang="en-US" altLang="zh-CN" dirty="0" smtClean="0"/>
              <a:t>O(nlog^2n)</a:t>
            </a:r>
            <a:r>
              <a:rPr lang="zh-CN" altLang="en-US" dirty="0" smtClean="0"/>
              <a:t>或相近的复杂度。考场上前两者都只拿到了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有没有低于</a:t>
            </a:r>
            <a:r>
              <a:rPr lang="en-US" altLang="zh-CN" dirty="0" smtClean="0"/>
              <a:t>O(nlog^2n)</a:t>
            </a:r>
            <a:r>
              <a:rPr lang="zh-CN" altLang="en-US" dirty="0" smtClean="0"/>
              <a:t>的方法？比如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[NOI2007] Cash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算法存在的问题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边界情况众多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难写难调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观察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中，提供的斜率值是</a:t>
            </a:r>
            <a:r>
              <a:rPr lang="en-US" altLang="zh-CN" dirty="0" smtClean="0"/>
              <a:t>-bi/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，可以预处理得到而和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的取值无关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这意味着在插入节点</a:t>
            </a:r>
            <a:r>
              <a:rPr lang="en-US" altLang="zh-CN" dirty="0" smtClean="0"/>
              <a:t>Xi</a:t>
            </a:r>
            <a:r>
              <a:rPr lang="zh-CN" altLang="en-US" dirty="0" smtClean="0"/>
              <a:t>时，已经可以确认它对询问</a:t>
            </a:r>
            <a:r>
              <a:rPr lang="en-US" altLang="zh-CN" dirty="0" smtClean="0"/>
              <a:t>j(j&gt;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带来的影响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引入分治思想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[NOI2007] Cash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定义过程</a:t>
            </a:r>
            <a:r>
              <a:rPr lang="en-US" altLang="zh-CN" dirty="0" smtClean="0"/>
              <a:t>Solve(L,R)</a:t>
            </a:r>
          </a:p>
          <a:p>
            <a:r>
              <a:rPr lang="zh-CN" altLang="en-US" dirty="0" smtClean="0"/>
              <a:t>假设运行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可以得到</a:t>
            </a:r>
            <a:r>
              <a:rPr lang="en-US" altLang="zh-CN" dirty="0" smtClean="0"/>
              <a:t>F[l]</a:t>
            </a:r>
            <a:r>
              <a:rPr lang="zh-CN" altLang="en-US" dirty="0" smtClean="0"/>
              <a:t>到</a:t>
            </a:r>
            <a:r>
              <a:rPr lang="en-US" altLang="zh-CN" dirty="0" smtClean="0"/>
              <a:t>F[r]</a:t>
            </a:r>
            <a:r>
              <a:rPr lang="zh-CN" altLang="en-US" dirty="0" smtClean="0"/>
              <a:t>的值。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  <a:r>
              <a:rPr lang="zh-CN" altLang="en-US" dirty="0" smtClean="0"/>
              <a:t>区间里的询问，可以直接递归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)</a:t>
            </a:r>
            <a:r>
              <a:rPr lang="zh-CN" altLang="en-US" dirty="0" smtClean="0"/>
              <a:t>解决。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[mid+1,r]</a:t>
            </a:r>
            <a:r>
              <a:rPr lang="zh-CN" altLang="en-US" dirty="0" smtClean="0"/>
              <a:t>区间里的询问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，会受到</a:t>
            </a:r>
            <a:r>
              <a:rPr lang="en-US" altLang="zh-CN" dirty="0" smtClean="0"/>
              <a:t>[mid+1,k]</a:t>
            </a:r>
            <a:r>
              <a:rPr lang="zh-CN" altLang="en-US" dirty="0" smtClean="0"/>
              <a:t>这些点的影响，以及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的影响。前半部分可以递归解决。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递归调用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整体考虑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]</a:t>
            </a:r>
            <a:r>
              <a:rPr lang="zh-CN" altLang="en-US" dirty="0" smtClean="0"/>
              <a:t>间的点对</a:t>
            </a:r>
            <a:r>
              <a:rPr lang="en-US" altLang="zh-CN" dirty="0" smtClean="0"/>
              <a:t>[mid+1,r]</a:t>
            </a:r>
            <a:r>
              <a:rPr lang="zh-CN" altLang="en-US" dirty="0" smtClean="0"/>
              <a:t>间询问的影响。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递归调用</a:t>
            </a:r>
            <a:r>
              <a:rPr lang="en-US" altLang="zh-CN" dirty="0" smtClean="0"/>
              <a:t>Solve(mid+1,r)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676</TotalTime>
  <Words>5975</Words>
  <Application>Microsoft Office PowerPoint</Application>
  <PresentationFormat>全屏显示(4:3)</PresentationFormat>
  <Paragraphs>757</Paragraphs>
  <Slides>74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5" baseType="lpstr">
      <vt:lpstr>凸显</vt:lpstr>
      <vt:lpstr>专题讨论：分治方法</vt:lpstr>
      <vt:lpstr>Preface</vt:lpstr>
      <vt:lpstr>Preface</vt:lpstr>
      <vt:lpstr>Intro：归并排序</vt:lpstr>
      <vt:lpstr>[NOI2007] Cash</vt:lpstr>
      <vt:lpstr>[NOI2007] Cash</vt:lpstr>
      <vt:lpstr>[NOI2007] Cash</vt:lpstr>
      <vt:lpstr>[NOI2007] Cash</vt:lpstr>
      <vt:lpstr>[NOI2007] Cash</vt:lpstr>
      <vt:lpstr>[NOI2007] Cash</vt:lpstr>
      <vt:lpstr>[NOI2007] Cash</vt:lpstr>
      <vt:lpstr>[NOI2007] Cash</vt:lpstr>
      <vt:lpstr>[NOI2007] Cash</vt:lpstr>
      <vt:lpstr>[WF2011] Machine Works</vt:lpstr>
      <vt:lpstr>[WF2011] Machine Works</vt:lpstr>
      <vt:lpstr>[WF2011] Machine Works</vt:lpstr>
      <vt:lpstr>[WF2011] Machine Works</vt:lpstr>
      <vt:lpstr>[WF2011] Machine Works</vt:lpstr>
      <vt:lpstr>[BOI2007] Mokia</vt:lpstr>
      <vt:lpstr>[BOI2007] Mokia</vt:lpstr>
      <vt:lpstr>[BOI2007] Mokia</vt:lpstr>
      <vt:lpstr>[BOI2007] Mokia</vt:lpstr>
      <vt:lpstr>[Violet 3]天使玩偶</vt:lpstr>
      <vt:lpstr>[Violet 3]天使玩偶</vt:lpstr>
      <vt:lpstr>[Violet 3]天使玩偶</vt:lpstr>
      <vt:lpstr>2D Partial Order</vt:lpstr>
      <vt:lpstr>3D Partial Order</vt:lpstr>
      <vt:lpstr>3D Partial Order</vt:lpstr>
      <vt:lpstr>3D Partial Order</vt:lpstr>
      <vt:lpstr>3D Partial Order</vt:lpstr>
      <vt:lpstr>3D Partial Order</vt:lpstr>
      <vt:lpstr>Simplified 4D Partial Order</vt:lpstr>
      <vt:lpstr>Simplified 4D Partial Order</vt:lpstr>
      <vt:lpstr>4D Partial Order</vt:lpstr>
      <vt:lpstr>4D Partial Order</vt:lpstr>
      <vt:lpstr>4D Partial Order</vt:lpstr>
      <vt:lpstr>4D Partial Order</vt:lpstr>
      <vt:lpstr>4D Partial Order</vt:lpstr>
      <vt:lpstr>4D Partial Order</vt:lpstr>
      <vt:lpstr>4D Partial Order</vt:lpstr>
      <vt:lpstr>100D Partial Order</vt:lpstr>
      <vt:lpstr>100D Partial Order</vt:lpstr>
      <vt:lpstr>[POI2011] Meteor</vt:lpstr>
      <vt:lpstr>[POI2011] Meteor</vt:lpstr>
      <vt:lpstr>[POI2011] Meteor</vt:lpstr>
      <vt:lpstr>[POI2011] Meteor</vt:lpstr>
      <vt:lpstr>[POI2011] Meteor</vt:lpstr>
      <vt:lpstr>[POI2011] Meteor</vt:lpstr>
      <vt:lpstr>[POI2011] Meteor</vt:lpstr>
      <vt:lpstr>[POI2011] Meteor</vt:lpstr>
      <vt:lpstr>矩阵乘法（梁盾）</vt:lpstr>
      <vt:lpstr>矩阵乘法（梁盾）</vt:lpstr>
      <vt:lpstr>矩阵乘法（梁盾）</vt:lpstr>
      <vt:lpstr>[ZJOI2013] K大数查询</vt:lpstr>
      <vt:lpstr>[ZJOI2013] K大数查询</vt:lpstr>
      <vt:lpstr>[ZJOI2013] K大数查询</vt:lpstr>
      <vt:lpstr>[ZJOI2013] K大数查询</vt:lpstr>
      <vt:lpstr>Package</vt:lpstr>
      <vt:lpstr>Package</vt:lpstr>
      <vt:lpstr>Package</vt:lpstr>
      <vt:lpstr>[HNOI2010] City</vt:lpstr>
      <vt:lpstr>[HNOI2010] City</vt:lpstr>
      <vt:lpstr>[HNOI2010] City</vt:lpstr>
      <vt:lpstr>[HNOI2010] City</vt:lpstr>
      <vt:lpstr>[HNOI2010] City</vt:lpstr>
      <vt:lpstr>[HNOI2010] City：Step 1</vt:lpstr>
      <vt:lpstr>[HNOI2010] City：Step 1</vt:lpstr>
      <vt:lpstr>[HNOI2010] City：Step 2</vt:lpstr>
      <vt:lpstr>[HNOI2010] City：Step 2</vt:lpstr>
      <vt:lpstr>[HNOI2010] City</vt:lpstr>
      <vt:lpstr>[HNOI2010] City</vt:lpstr>
      <vt:lpstr>[HNOI2010] City</vt:lpstr>
      <vt:lpstr>Conclusion</vt:lpstr>
      <vt:lpstr>[FJOI2012] Point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专题讨论：基于时间的分治算法</dc:title>
  <dc:creator>microsoft</dc:creator>
  <cp:lastModifiedBy>microsoft</cp:lastModifiedBy>
  <cp:revision>229</cp:revision>
  <dcterms:created xsi:type="dcterms:W3CDTF">2013-04-13T15:29:45Z</dcterms:created>
  <dcterms:modified xsi:type="dcterms:W3CDTF">2013-04-23T16:38:38Z</dcterms:modified>
</cp:coreProperties>
</file>