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72" r:id="rId6"/>
    <p:sldId id="274" r:id="rId7"/>
    <p:sldId id="275" r:id="rId8"/>
    <p:sldId id="276" r:id="rId9"/>
    <p:sldId id="267" r:id="rId10"/>
    <p:sldId id="278" r:id="rId11"/>
    <p:sldId id="279" r:id="rId12"/>
    <p:sldId id="280" r:id="rId13"/>
    <p:sldId id="281" r:id="rId14"/>
    <p:sldId id="268" r:id="rId15"/>
    <p:sldId id="277" r:id="rId16"/>
    <p:sldId id="257" r:id="rId17"/>
    <p:sldId id="258" r:id="rId18"/>
    <p:sldId id="259" r:id="rId19"/>
    <p:sldId id="260" r:id="rId20"/>
    <p:sldId id="261" r:id="rId21"/>
    <p:sldId id="262" r:id="rId22"/>
    <p:sldId id="270" r:id="rId23"/>
    <p:sldId id="269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2D38-67DC-4DB6-AD0A-0764711C9EC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4335-FE06-48C3-8938-CC477F55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5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2D38-67DC-4DB6-AD0A-0764711C9EC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4335-FE06-48C3-8938-CC477F55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2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2D38-67DC-4DB6-AD0A-0764711C9EC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4335-FE06-48C3-8938-CC477F55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8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2D38-67DC-4DB6-AD0A-0764711C9EC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4335-FE06-48C3-8938-CC477F55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8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2D38-67DC-4DB6-AD0A-0764711C9EC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4335-FE06-48C3-8938-CC477F55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9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2D38-67DC-4DB6-AD0A-0764711C9EC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4335-FE06-48C3-8938-CC477F55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3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2D38-67DC-4DB6-AD0A-0764711C9EC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4335-FE06-48C3-8938-CC477F55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4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2D38-67DC-4DB6-AD0A-0764711C9EC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4335-FE06-48C3-8938-CC477F55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6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2D38-67DC-4DB6-AD0A-0764711C9EC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4335-FE06-48C3-8938-CC477F55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4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2D38-67DC-4DB6-AD0A-0764711C9EC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4335-FE06-48C3-8938-CC477F55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0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2D38-67DC-4DB6-AD0A-0764711C9EC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4335-FE06-48C3-8938-CC477F55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8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82D38-67DC-4DB6-AD0A-0764711C9EC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F4335-FE06-48C3-8938-CC477F55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0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93763"/>
            <a:ext cx="9144000" cy="2387600"/>
          </a:xfrm>
        </p:spPr>
        <p:txBody>
          <a:bodyPr/>
          <a:lstStyle/>
          <a:p>
            <a:r>
              <a:rPr lang="en-US" altLang="zh-CN" dirty="0" smtClean="0"/>
              <a:t>H-1B Application Analysis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Lu Yu</a:t>
            </a:r>
          </a:p>
          <a:p>
            <a:r>
              <a:rPr lang="en-US" dirty="0" smtClean="0"/>
              <a:t>Yue Pan</a:t>
            </a:r>
          </a:p>
          <a:p>
            <a:r>
              <a:rPr lang="en-US" dirty="0" err="1" smtClean="0"/>
              <a:t>Xun</a:t>
            </a:r>
            <a:r>
              <a:rPr lang="zh-CN" altLang="en-US" dirty="0"/>
              <a:t> </a:t>
            </a:r>
            <a:r>
              <a:rPr lang="en-US" altLang="zh-CN" dirty="0" smtClean="0"/>
              <a:t>Cao</a:t>
            </a:r>
          </a:p>
          <a:p>
            <a:r>
              <a:rPr lang="en-US" dirty="0" smtClean="0"/>
              <a:t>Wenzheng 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15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208" y="1763840"/>
            <a:ext cx="6406420" cy="4804814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32232" y="365125"/>
            <a:ext cx="11527536" cy="1325563"/>
          </a:xfrm>
        </p:spPr>
        <p:txBody>
          <a:bodyPr/>
          <a:lstStyle/>
          <a:p>
            <a:r>
              <a:rPr lang="en-US" altLang="zh-CN" dirty="0" smtClean="0"/>
              <a:t>Top 10 States with highest number of applications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3840"/>
            <a:ext cx="6792213" cy="5094160"/>
          </a:xfrm>
        </p:spPr>
      </p:pic>
      <p:sp>
        <p:nvSpPr>
          <p:cNvPr id="8" name="椭圆 7"/>
          <p:cNvSpPr/>
          <p:nvPr/>
        </p:nvSpPr>
        <p:spPr>
          <a:xfrm>
            <a:off x="332232" y="2350008"/>
            <a:ext cx="2139696" cy="41148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997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Median Wage by Year for the top ten states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97" y="1578993"/>
            <a:ext cx="6760462" cy="5070348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2816352" y="2148840"/>
            <a:ext cx="2139696" cy="41148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392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476" y="365125"/>
            <a:ext cx="11343048" cy="1325563"/>
          </a:xfrm>
        </p:spPr>
        <p:txBody>
          <a:bodyPr/>
          <a:lstStyle/>
          <a:p>
            <a:r>
              <a:rPr lang="en-US" altLang="zh-CN" dirty="0" smtClean="0"/>
              <a:t>Top 20 cities with highest number of applications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40" y="1770761"/>
            <a:ext cx="5801784" cy="43513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2" y="1877633"/>
            <a:ext cx="6096851" cy="4572638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32688" y="2194560"/>
            <a:ext cx="1737360" cy="210312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752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Compare Median Wage among top ten cities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395" y="1690688"/>
            <a:ext cx="6813210" cy="5109908"/>
          </a:xfrm>
        </p:spPr>
      </p:pic>
      <p:sp>
        <p:nvSpPr>
          <p:cNvPr id="5" name="椭圆 4"/>
          <p:cNvSpPr/>
          <p:nvPr/>
        </p:nvSpPr>
        <p:spPr>
          <a:xfrm>
            <a:off x="3611880" y="2048256"/>
            <a:ext cx="1737360" cy="210312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893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 Science </a:t>
            </a:r>
            <a:r>
              <a:rPr lang="en-US" altLang="zh-CN" b="1" dirty="0"/>
              <a:t>related </a:t>
            </a:r>
            <a:r>
              <a:rPr lang="en-US" altLang="zh-CN" b="1" dirty="0" smtClean="0"/>
              <a:t>Analysis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396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Number of Applications by year for DS jobs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24" y="1431036"/>
            <a:ext cx="7235952" cy="5426964"/>
          </a:xfrm>
        </p:spPr>
      </p:pic>
    </p:spTree>
    <p:extLst>
      <p:ext uri="{BB962C8B-B14F-4D97-AF65-F5344CB8AC3E}">
        <p14:creationId xmlns:p14="http://schemas.microsoft.com/office/powerpoint/2010/main" val="3254568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52" y="355029"/>
            <a:ext cx="1109776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 smtClean="0"/>
              <a:t>Wage Distribution By Year for DS related positions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299" y="1598296"/>
            <a:ext cx="6715674" cy="5036756"/>
          </a:xfrm>
        </p:spPr>
      </p:pic>
    </p:spTree>
    <p:extLst>
      <p:ext uri="{BB962C8B-B14F-4D97-AF65-F5344CB8AC3E}">
        <p14:creationId xmlns:p14="http://schemas.microsoft.com/office/powerpoint/2010/main" val="2271697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Top ten industries for DS positions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624" y="1578134"/>
            <a:ext cx="6778752" cy="5084064"/>
          </a:xfrm>
        </p:spPr>
      </p:pic>
    </p:spTree>
    <p:extLst>
      <p:ext uri="{BB962C8B-B14F-4D97-AF65-F5344CB8AC3E}">
        <p14:creationId xmlns:p14="http://schemas.microsoft.com/office/powerpoint/2010/main" val="2228023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84" y="145669"/>
            <a:ext cx="11381232" cy="1325563"/>
          </a:xfrm>
        </p:spPr>
        <p:txBody>
          <a:bodyPr/>
          <a:lstStyle/>
          <a:p>
            <a:pPr algn="r"/>
            <a:r>
              <a:rPr lang="en-US" dirty="0" smtClean="0"/>
              <a:t>Median wage for DS position in top ten industries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152" y="1198658"/>
            <a:ext cx="7473696" cy="5605272"/>
          </a:xfrm>
        </p:spPr>
      </p:pic>
    </p:spTree>
    <p:extLst>
      <p:ext uri="{BB962C8B-B14F-4D97-AF65-F5344CB8AC3E}">
        <p14:creationId xmlns:p14="http://schemas.microsoft.com/office/powerpoint/2010/main" val="1512219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Number of App</a:t>
            </a:r>
            <a:r>
              <a:rPr lang="en-US" altLang="zh-CN" dirty="0" smtClean="0"/>
              <a:t>s</a:t>
            </a:r>
            <a:r>
              <a:rPr lang="en-US" dirty="0" smtClean="0"/>
              <a:t> for DS positions by location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55" b="9675"/>
          <a:stretch/>
        </p:blipFill>
        <p:spPr>
          <a:xfrm>
            <a:off x="1630214" y="1600199"/>
            <a:ext cx="8931572" cy="510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7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Variables Included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CASE_STATUS</a:t>
            </a:r>
            <a:endParaRPr lang="en-US" altLang="zh-CN" dirty="0"/>
          </a:p>
          <a:p>
            <a:r>
              <a:rPr lang="en-US" altLang="zh-CN" dirty="0"/>
              <a:t>EMPLOYER_NAME</a:t>
            </a:r>
          </a:p>
          <a:p>
            <a:r>
              <a:rPr lang="en-US" altLang="zh-CN" dirty="0" smtClean="0"/>
              <a:t>SOC_NAME</a:t>
            </a:r>
            <a:endParaRPr lang="en-US" altLang="zh-CN" dirty="0"/>
          </a:p>
          <a:p>
            <a:r>
              <a:rPr lang="en-US" altLang="zh-CN" dirty="0" smtClean="0"/>
              <a:t>JOB_TITLE</a:t>
            </a:r>
            <a:endParaRPr lang="en-US" altLang="zh-CN" dirty="0"/>
          </a:p>
          <a:p>
            <a:r>
              <a:rPr lang="en-US" altLang="zh-CN" dirty="0" smtClean="0"/>
              <a:t>PREVAILING_WAGE</a:t>
            </a:r>
          </a:p>
          <a:p>
            <a:r>
              <a:rPr lang="en-US" altLang="zh-CN" dirty="0" smtClean="0"/>
              <a:t>YEAR</a:t>
            </a:r>
          </a:p>
          <a:p>
            <a:r>
              <a:rPr lang="en-US" altLang="zh-CN" dirty="0" smtClean="0"/>
              <a:t>WORKSITE</a:t>
            </a:r>
          </a:p>
          <a:p>
            <a:r>
              <a:rPr lang="en-US" altLang="zh-CN" dirty="0" smtClean="0"/>
              <a:t>Lon</a:t>
            </a:r>
          </a:p>
          <a:p>
            <a:r>
              <a:rPr lang="en-US" altLang="zh-CN" dirty="0" err="1" smtClean="0"/>
              <a:t>Lat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365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412" y="346837"/>
            <a:ext cx="10933176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Number of Apps by year for Top Ten DS location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355" y="1492060"/>
            <a:ext cx="6691290" cy="5018468"/>
          </a:xfrm>
        </p:spPr>
      </p:pic>
    </p:spTree>
    <p:extLst>
      <p:ext uri="{BB962C8B-B14F-4D97-AF65-F5344CB8AC3E}">
        <p14:creationId xmlns:p14="http://schemas.microsoft.com/office/powerpoint/2010/main" val="795017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344" y="32854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Median Wage by Year at Top ten DS location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893" y="1426464"/>
            <a:ext cx="6866214" cy="5149660"/>
          </a:xfrm>
        </p:spPr>
      </p:pic>
    </p:spTree>
    <p:extLst>
      <p:ext uri="{BB962C8B-B14F-4D97-AF65-F5344CB8AC3E}">
        <p14:creationId xmlns:p14="http://schemas.microsoft.com/office/powerpoint/2010/main" val="1792437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496" y="365125"/>
            <a:ext cx="10927080" cy="1325563"/>
          </a:xfrm>
        </p:spPr>
        <p:txBody>
          <a:bodyPr/>
          <a:lstStyle/>
          <a:p>
            <a:r>
              <a:rPr lang="en-US" altLang="zh-CN" dirty="0" smtClean="0"/>
              <a:t>WAGE AND NUM APPS IN TX FOR DS POSITIONS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19" y="1889633"/>
            <a:ext cx="6096851" cy="45726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05" y="1889633"/>
            <a:ext cx="6096851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86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040" y="365125"/>
            <a:ext cx="11740896" cy="1325563"/>
          </a:xfrm>
        </p:spPr>
        <p:txBody>
          <a:bodyPr/>
          <a:lstStyle/>
          <a:p>
            <a:r>
              <a:rPr lang="en-US" altLang="zh-CN" dirty="0" smtClean="0"/>
              <a:t>Takeaways for future data scientists who need h-1b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71929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You will have better chance to get hired for a high-wage job with h-1b sponsorship if you start working on your computer science related knowledge and skills.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Seattle, </a:t>
            </a:r>
            <a:r>
              <a:rPr lang="en-US" altLang="zh-CN" dirty="0"/>
              <a:t>Silicon </a:t>
            </a:r>
            <a:r>
              <a:rPr lang="en-US" altLang="zh-CN" dirty="0" smtClean="0"/>
              <a:t>Valley and New York City might be where you will end up working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If you want to stay in Texas, Austin and Dallas will be your best bet.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870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436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Analysis 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496" y="1770761"/>
            <a:ext cx="11113008" cy="4620896"/>
          </a:xfrm>
        </p:spPr>
        <p:txBody>
          <a:bodyPr>
            <a:normAutofit/>
          </a:bodyPr>
          <a:lstStyle/>
          <a:p>
            <a:r>
              <a:rPr lang="en-US" altLang="zh-CN" b="1" dirty="0"/>
              <a:t>Section I. </a:t>
            </a:r>
            <a:r>
              <a:rPr lang="en-US" altLang="zh-CN" b="1" dirty="0" smtClean="0"/>
              <a:t>General Employer </a:t>
            </a:r>
            <a:r>
              <a:rPr lang="en-US" altLang="zh-CN" b="1" dirty="0"/>
              <a:t>A</a:t>
            </a:r>
            <a:r>
              <a:rPr lang="en-US" altLang="zh-CN" b="1" dirty="0" smtClean="0"/>
              <a:t>nalysis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 smtClean="0"/>
              <a:t>Section </a:t>
            </a:r>
            <a:r>
              <a:rPr lang="en-US" altLang="zh-CN" b="1" dirty="0"/>
              <a:t>II. </a:t>
            </a:r>
            <a:r>
              <a:rPr lang="en-US" altLang="zh-CN" b="1" dirty="0" smtClean="0"/>
              <a:t>Location-Based Analysis</a:t>
            </a:r>
            <a:endParaRPr lang="en-US" altLang="zh-CN" b="1" dirty="0" smtClean="0"/>
          </a:p>
          <a:p>
            <a:endParaRPr lang="en-US" altLang="zh-CN" dirty="0"/>
          </a:p>
          <a:p>
            <a:r>
              <a:rPr lang="en-US" altLang="zh-CN" b="1" dirty="0" smtClean="0"/>
              <a:t>Section </a:t>
            </a:r>
            <a:r>
              <a:rPr lang="en-US" altLang="zh-CN" b="1" dirty="0"/>
              <a:t>III. </a:t>
            </a:r>
            <a:r>
              <a:rPr lang="en-US" altLang="zh-CN" b="1" dirty="0" smtClean="0"/>
              <a:t>Data </a:t>
            </a:r>
            <a:r>
              <a:rPr lang="en-US" altLang="zh-CN" b="1" dirty="0" smtClean="0"/>
              <a:t>Science related </a:t>
            </a:r>
            <a:r>
              <a:rPr lang="en-US" altLang="zh-CN" b="1" dirty="0" smtClean="0"/>
              <a:t>Analysis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658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General Employer Analysis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37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191389"/>
            <a:ext cx="12192000" cy="1325563"/>
          </a:xfrm>
        </p:spPr>
        <p:txBody>
          <a:bodyPr/>
          <a:lstStyle/>
          <a:p>
            <a:r>
              <a:rPr lang="en-US" altLang="zh-CN" dirty="0" smtClean="0"/>
              <a:t>Number of applications for top 10 companies by year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42" y="1516952"/>
            <a:ext cx="6988132" cy="5241100"/>
          </a:xfr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" t="10437" r="9274" b="5475"/>
          <a:stretch/>
        </p:blipFill>
        <p:spPr>
          <a:xfrm>
            <a:off x="7225813" y="2047304"/>
            <a:ext cx="4879848" cy="37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5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6616" y="15429"/>
            <a:ext cx="11478768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Top job titles for the top ten employers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48968"/>
            <a:ext cx="7379208" cy="5534406"/>
          </a:xfrm>
        </p:spPr>
      </p:pic>
    </p:spTree>
    <p:extLst>
      <p:ext uri="{BB962C8B-B14F-4D97-AF65-F5344CB8AC3E}">
        <p14:creationId xmlns:p14="http://schemas.microsoft.com/office/powerpoint/2010/main" val="188763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5981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Wage distribution for top ten jobs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344" y="1493552"/>
            <a:ext cx="6687312" cy="5015484"/>
          </a:xfrm>
        </p:spPr>
      </p:pic>
    </p:spTree>
    <p:extLst>
      <p:ext uri="{BB962C8B-B14F-4D97-AF65-F5344CB8AC3E}">
        <p14:creationId xmlns:p14="http://schemas.microsoft.com/office/powerpoint/2010/main" val="3612570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7888" y="337693"/>
            <a:ext cx="11067288" cy="1325563"/>
          </a:xfrm>
        </p:spPr>
        <p:txBody>
          <a:bodyPr/>
          <a:lstStyle/>
          <a:p>
            <a:r>
              <a:rPr lang="en-US" altLang="zh-CN" dirty="0" smtClean="0"/>
              <a:t>Compare the wage with top software companies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435" y="1510348"/>
            <a:ext cx="6935130" cy="5201348"/>
          </a:xfrm>
        </p:spPr>
      </p:pic>
    </p:spTree>
    <p:extLst>
      <p:ext uri="{BB962C8B-B14F-4D97-AF65-F5344CB8AC3E}">
        <p14:creationId xmlns:p14="http://schemas.microsoft.com/office/powerpoint/2010/main" val="416757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Location-Based Analysis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616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251</Words>
  <Application>Microsoft Office PowerPoint</Application>
  <PresentationFormat>宽屏</PresentationFormat>
  <Paragraphs>49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宋体</vt:lpstr>
      <vt:lpstr>Arial</vt:lpstr>
      <vt:lpstr>Calibri</vt:lpstr>
      <vt:lpstr>Calibri Light</vt:lpstr>
      <vt:lpstr>Office Theme</vt:lpstr>
      <vt:lpstr>H-1B Application Analysis </vt:lpstr>
      <vt:lpstr>Variables Included</vt:lpstr>
      <vt:lpstr>Analysis Outline</vt:lpstr>
      <vt:lpstr>General Employer Analysis</vt:lpstr>
      <vt:lpstr>Number of applications for top 10 companies by year</vt:lpstr>
      <vt:lpstr>Top job titles for the top ten employers</vt:lpstr>
      <vt:lpstr>Wage distribution for top ten jobs</vt:lpstr>
      <vt:lpstr>Compare the wage with top software companies</vt:lpstr>
      <vt:lpstr>Location-Based Analysis</vt:lpstr>
      <vt:lpstr>Top 10 States with highest number of applications</vt:lpstr>
      <vt:lpstr>Median Wage by Year for the top ten states</vt:lpstr>
      <vt:lpstr>Top 20 cities with highest number of applications</vt:lpstr>
      <vt:lpstr>Compare Median Wage among top ten cities</vt:lpstr>
      <vt:lpstr>Data Science related Analysis</vt:lpstr>
      <vt:lpstr>Number of Applications by year for DS jobs</vt:lpstr>
      <vt:lpstr>Wage Distribution By Year for DS related positions</vt:lpstr>
      <vt:lpstr>Top ten industries for DS positions</vt:lpstr>
      <vt:lpstr>Median wage for DS position in top ten industries</vt:lpstr>
      <vt:lpstr>Number of Apps for DS positions by location</vt:lpstr>
      <vt:lpstr>Number of Apps by year for Top Ten DS location </vt:lpstr>
      <vt:lpstr>Median Wage by Year at Top ten DS location</vt:lpstr>
      <vt:lpstr>WAGE AND NUM APPS IN TX FOR DS POSITIONS</vt:lpstr>
      <vt:lpstr>Takeaways for future data scientists who need h-1b</vt:lpstr>
      <vt:lpstr>Thank You</vt:lpstr>
    </vt:vector>
  </TitlesOfParts>
  <Company>Rice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Wenzheng He</dc:creator>
  <cp:lastModifiedBy>Wenzheng He</cp:lastModifiedBy>
  <cp:revision>25</cp:revision>
  <dcterms:created xsi:type="dcterms:W3CDTF">2017-04-18T14:14:25Z</dcterms:created>
  <dcterms:modified xsi:type="dcterms:W3CDTF">2017-04-19T22:58:07Z</dcterms:modified>
</cp:coreProperties>
</file>