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8" r:id="rId3"/>
    <p:sldId id="259" r:id="rId4"/>
    <p:sldId id="263" r:id="rId5"/>
    <p:sldId id="337" r:id="rId6"/>
    <p:sldId id="340" r:id="rId7"/>
    <p:sldId id="341" r:id="rId8"/>
    <p:sldId id="342" r:id="rId9"/>
    <p:sldId id="367" r:id="rId10"/>
    <p:sldId id="330" r:id="rId11"/>
    <p:sldId id="343" r:id="rId12"/>
    <p:sldId id="358" r:id="rId13"/>
    <p:sldId id="355" r:id="rId14"/>
    <p:sldId id="357" r:id="rId15"/>
    <p:sldId id="356" r:id="rId16"/>
    <p:sldId id="260" r:id="rId17"/>
    <p:sldId id="277" r:id="rId18"/>
    <p:sldId id="344" r:id="rId19"/>
    <p:sldId id="345" r:id="rId20"/>
    <p:sldId id="359" r:id="rId21"/>
    <p:sldId id="360" r:id="rId22"/>
    <p:sldId id="362" r:id="rId23"/>
    <p:sldId id="331" r:id="rId24"/>
    <p:sldId id="336" r:id="rId25"/>
    <p:sldId id="346" r:id="rId26"/>
    <p:sldId id="347" r:id="rId27"/>
    <p:sldId id="348" r:id="rId28"/>
    <p:sldId id="372" r:id="rId29"/>
    <p:sldId id="370" r:id="rId30"/>
    <p:sldId id="369" r:id="rId31"/>
    <p:sldId id="371" r:id="rId32"/>
    <p:sldId id="332" r:id="rId33"/>
    <p:sldId id="321" r:id="rId34"/>
    <p:sldId id="349" r:id="rId35"/>
    <p:sldId id="350" r:id="rId36"/>
    <p:sldId id="352" r:id="rId37"/>
    <p:sldId id="373" r:id="rId38"/>
    <p:sldId id="366" r:id="rId39"/>
    <p:sldId id="261" r:id="rId40"/>
    <p:sldId id="353" r:id="rId41"/>
    <p:sldId id="374" r:id="rId42"/>
    <p:sldId id="375" r:id="rId43"/>
    <p:sldId id="276" r:id="rId44"/>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2F56"/>
    <a:srgbClr val="BA8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53" autoAdjust="0"/>
    <p:restoredTop sz="77402" autoAdjust="0"/>
  </p:normalViewPr>
  <p:slideViewPr>
    <p:cSldViewPr snapToGrid="0">
      <p:cViewPr varScale="1">
        <p:scale>
          <a:sx n="88" d="100"/>
          <a:sy n="88" d="100"/>
        </p:scale>
        <p:origin x="1596" y="84"/>
      </p:cViewPr>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2D897-CD94-4189-B2D6-CF5A5AF22DF4}" type="datetimeFigureOut">
              <a:rPr lang="zh-CN" altLang="en-US" smtClean="0"/>
              <a:t>2023/4/1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14EE2-B794-47CF-8502-39B7F9ABBF50}" type="slidenum">
              <a:rPr lang="zh-CN" altLang="en-US" smtClean="0"/>
              <a:t>‹#›</a:t>
            </a:fld>
            <a:endParaRPr lang="zh-CN" altLang="en-US"/>
          </a:p>
        </p:txBody>
      </p:sp>
    </p:spTree>
    <p:extLst>
      <p:ext uri="{BB962C8B-B14F-4D97-AF65-F5344CB8AC3E}">
        <p14:creationId xmlns:p14="http://schemas.microsoft.com/office/powerpoint/2010/main" val="73257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_rels/note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_rels/notesSlide1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_rels/note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_rels/note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image" Target="../media/image20.wmf"/></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各位老师好，接下来是我的报告</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1</a:t>
            </a:fld>
            <a:endParaRPr lang="zh-CN" altLang="en-US"/>
          </a:p>
        </p:txBody>
      </p:sp>
    </p:spTree>
    <p:extLst>
      <p:ext uri="{BB962C8B-B14F-4D97-AF65-F5344CB8AC3E}">
        <p14:creationId xmlns:p14="http://schemas.microsoft.com/office/powerpoint/2010/main" val="3261148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10</a:t>
            </a:fld>
            <a:endParaRPr lang="zh-CN" altLang="en-US"/>
          </a:p>
        </p:txBody>
      </p:sp>
    </p:spTree>
    <p:extLst>
      <p:ext uri="{BB962C8B-B14F-4D97-AF65-F5344CB8AC3E}">
        <p14:creationId xmlns:p14="http://schemas.microsoft.com/office/powerpoint/2010/main" val="3374215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对于刚性变换矩阵</a:t>
                </a:r>
                <a:r>
                  <a:rPr lang="en-US" altLang="zh-CN" dirty="0"/>
                  <a:t>RE</a:t>
                </a:r>
                <a:r>
                  <a:rPr lang="zh-CN" altLang="en-US" dirty="0"/>
                  <a:t>，我们可以直接用</a:t>
                </a:r>
                <a:r>
                  <a:rPr lang="en-US" altLang="zh-CN" dirty="0"/>
                  <a:t>12</a:t>
                </a:r>
                <a:r>
                  <a:rPr lang="zh-CN" altLang="en-US" dirty="0"/>
                  <a:t>个矩阵元素来表示，，也可以根据物理意义上的六个自由度来对这</a:t>
                </a:r>
                <a:r>
                  <a:rPr lang="en-US" altLang="zh-CN" dirty="0"/>
                  <a:t>12</a:t>
                </a:r>
                <a:r>
                  <a:rPr lang="zh-CN" altLang="en-US" dirty="0"/>
                  <a:t>个元素进行赋值。刚性配准要做的就是求解最优的</a:t>
                </a:r>
                <a:r>
                  <a:rPr lang="en-US" altLang="zh-CN" dirty="0"/>
                  <a:t>RE</a:t>
                </a:r>
                <a:r>
                  <a:rPr lang="zh-CN" altLang="en-US" dirty="0"/>
                  <a:t>配准矩阵，最常见的办法就是对其进行梯度下降，</a:t>
                </a:r>
                <a:endParaRPr lang="en-US" altLang="zh-CN" dirty="0"/>
              </a:p>
              <a:p>
                <a:r>
                  <a:rPr lang="zh-CN" altLang="en-US" dirty="0"/>
                  <a:t>那么我们就要求解梯度啊，那到底是直接把配准矩阵中的</a:t>
                </a:r>
                <a:r>
                  <a:rPr lang="en-US" altLang="zh-CN" dirty="0"/>
                  <a:t>12</a:t>
                </a:r>
                <a:r>
                  <a:rPr lang="zh-CN" altLang="en-US" dirty="0"/>
                  <a:t>矩阵元素直接作为未知数进行梯度求解，然后梯度下降，还是对</a:t>
                </a:r>
                <a:r>
                  <a:rPr lang="en-US" altLang="zh-CN" dirty="0"/>
                  <a:t>6</a:t>
                </a:r>
                <a:r>
                  <a:rPr lang="zh-CN" altLang="en-US" dirty="0"/>
                  <a:t>个自由度求解梯度，然后相对应的改变</a:t>
                </a:r>
                <a:r>
                  <a:rPr lang="en-US" altLang="zh-CN" dirty="0"/>
                  <a:t>RE</a:t>
                </a:r>
                <a:r>
                  <a:rPr lang="zh-CN" altLang="en-US" dirty="0"/>
                  <a:t>矩阵，从直观上来讲，</a:t>
                </a:r>
                <a:r>
                  <a:rPr lang="en-US" altLang="zh-CN" dirty="0"/>
                  <a:t>6</a:t>
                </a:r>
                <a:r>
                  <a:rPr lang="zh-CN" altLang="en-US" dirty="0"/>
                  <a:t>自由度看起来计算量更小</a:t>
                </a:r>
                <a:endParaRPr lang="en-US" altLang="zh-CN" dirty="0"/>
              </a:p>
              <a:p>
                <a:r>
                  <a:rPr lang="zh-CN" altLang="en-US" dirty="0"/>
                  <a:t>计算速度更快，但事实是这样吗？</a:t>
                </a:r>
                <a:endParaRPr lang="en-US" altLang="zh-CN" dirty="0"/>
              </a:p>
              <a:p>
                <a:endParaRPr lang="en-US" altLang="zh-CN" dirty="0"/>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11</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3514297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在计算不同参数选择情况下配准相似性度量关于参数梯度前，先介绍一个双线性插值情况下的图像任意点的灰度梯度求解。因为求解相似性度量关于参数的梯度最终要先求解相似性度量关于像素点的梯度。</a:t>
                </a:r>
                <a:endParaRPr lang="en-US" altLang="zh-CN" dirty="0"/>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12</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4105321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我们选取均方差作为相似性度量</a:t>
                </a:r>
                <a:r>
                  <a:rPr lang="en-US" altLang="zh-CN" dirty="0"/>
                  <a:t>,</a:t>
                </a:r>
                <a:r>
                  <a:rPr lang="zh-CN" altLang="en-US" dirty="0"/>
                  <a:t>对相似性度量求解关于</a:t>
                </a:r>
                <a:r>
                  <a:rPr lang="en-US" altLang="zh-CN" dirty="0" err="1"/>
                  <a:t>fai</a:t>
                </a:r>
                <a:r>
                  <a:rPr lang="zh-CN" altLang="en-US" dirty="0"/>
                  <a:t>的参数，我们先对均方误差求导，然后对其中的</a:t>
                </a:r>
                <a:r>
                  <a:rPr lang="en-US" altLang="zh-CN" dirty="0"/>
                  <a:t>moving</a:t>
                </a:r>
                <a:r>
                  <a:rPr lang="zh-CN" altLang="en-US" dirty="0"/>
                  <a:t>图像求解关于参数的导数</a:t>
                </a:r>
                <a:endParaRPr lang="en-US" altLang="zh-CN" dirty="0"/>
              </a:p>
              <a:p>
                <a:r>
                  <a:rPr lang="zh-CN" altLang="en-US" dirty="0"/>
                  <a:t>由于前面的均方误差在不同的参数情况下都是一致的，因此单独拿后面的</a:t>
                </a:r>
                <a:r>
                  <a:rPr lang="en-US" altLang="zh-CN" dirty="0"/>
                  <a:t>Moving</a:t>
                </a:r>
                <a:r>
                  <a:rPr lang="zh-CN" altLang="en-US" dirty="0"/>
                  <a:t>图像关于参数的导数，根据复合函数求导</a:t>
                </a:r>
                <a:endParaRPr lang="en-US" altLang="zh-CN" dirty="0"/>
              </a:p>
              <a:p>
                <a:r>
                  <a:rPr lang="zh-CN" altLang="en-US" dirty="0"/>
                  <a:t>我们先对</a:t>
                </a:r>
                <a:r>
                  <a:rPr lang="en-US" altLang="zh-CN" dirty="0"/>
                  <a:t>moving</a:t>
                </a:r>
                <a:r>
                  <a:rPr lang="zh-CN" altLang="en-US" dirty="0"/>
                  <a:t>图像求解其关于</a:t>
                </a:r>
                <a:r>
                  <a:rPr lang="en-US" altLang="zh-CN" dirty="0" err="1"/>
                  <a:t>x,y,z</a:t>
                </a:r>
                <a:r>
                  <a:rPr lang="zh-CN" altLang="en-US" dirty="0"/>
                  <a:t>方向的梯度，再求解方向上发关于参数的梯度</a:t>
                </a:r>
                <a:endParaRPr lang="en-US" altLang="zh-CN" dirty="0"/>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13</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2063959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对于</a:t>
                </a:r>
                <a:r>
                  <a:rPr lang="en-US" altLang="zh-CN" dirty="0"/>
                  <a:t>moving</a:t>
                </a:r>
                <a:r>
                  <a:rPr lang="zh-CN" altLang="en-US" dirty="0"/>
                  <a:t>图像关于参数的导数，在</a:t>
                </a:r>
                <a:r>
                  <a:rPr lang="en-US" altLang="zh-CN" dirty="0"/>
                  <a:t>12</a:t>
                </a:r>
                <a:r>
                  <a:rPr lang="zh-CN" altLang="en-US" dirty="0"/>
                  <a:t>参数的情况下，我们可以看出来，新坐标中的</a:t>
                </a:r>
                <a:r>
                  <a:rPr lang="en-US" altLang="zh-CN" dirty="0"/>
                  <a:t>(</a:t>
                </a:r>
                <a:r>
                  <a:rPr lang="en-US" altLang="zh-CN" dirty="0" err="1"/>
                  <a:t>x,y,z</a:t>
                </a:r>
                <a:r>
                  <a:rPr lang="en-US" altLang="zh-CN" dirty="0"/>
                  <a:t>)</a:t>
                </a:r>
                <a:r>
                  <a:rPr lang="zh-CN" altLang="en-US" dirty="0"/>
                  <a:t>都是由原来的坐标</a:t>
                </a:r>
                <a:r>
                  <a:rPr lang="en-US" altLang="zh-CN" dirty="0"/>
                  <a:t>(</a:t>
                </a:r>
                <a:r>
                  <a:rPr lang="en-US" altLang="zh-CN" dirty="0" err="1"/>
                  <a:t>x,y,z</a:t>
                </a:r>
                <a:r>
                  <a:rPr lang="en-US" altLang="zh-CN" dirty="0"/>
                  <a:t>)</a:t>
                </a:r>
                <a:r>
                  <a:rPr lang="zh-CN" altLang="en-US" dirty="0"/>
                  <a:t>线性组合起来的，而常数项系数就是这</a:t>
                </a:r>
                <a:r>
                  <a:rPr lang="en-US" altLang="zh-CN" dirty="0"/>
                  <a:t>12</a:t>
                </a:r>
                <a:r>
                  <a:rPr lang="zh-CN" altLang="en-US" dirty="0"/>
                  <a:t>个元素。</a:t>
                </a:r>
                <a:endParaRPr lang="en-US" altLang="zh-CN" dirty="0"/>
              </a:p>
              <a:p>
                <a:r>
                  <a:rPr lang="zh-CN" altLang="en-US" dirty="0"/>
                  <a:t>因此，如果要求解第一行的</a:t>
                </a:r>
                <a:r>
                  <a:rPr lang="en-US" altLang="zh-CN" dirty="0"/>
                  <a:t>4</a:t>
                </a:r>
                <a:r>
                  <a:rPr lang="zh-CN" altLang="en-US" dirty="0"/>
                  <a:t>个元素梯度，只需要求解</a:t>
                </a:r>
                <a:r>
                  <a:rPr lang="en-US" altLang="zh-CN" dirty="0"/>
                  <a:t>moving</a:t>
                </a:r>
                <a:r>
                  <a:rPr lang="zh-CN" altLang="en-US" dirty="0"/>
                  <a:t>在</a:t>
                </a:r>
                <a:r>
                  <a:rPr lang="en-US" altLang="zh-CN" dirty="0"/>
                  <a:t>x,</a:t>
                </a:r>
                <a:r>
                  <a:rPr lang="zh-CN" altLang="en-US" dirty="0"/>
                  <a:t>方向的梯度，乘以对应的元素如</a:t>
                </a:r>
                <a:r>
                  <a:rPr lang="en-US" altLang="zh-CN" dirty="0"/>
                  <a:t>x,y,z,1</a:t>
                </a:r>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14</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3834879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CN" altLang="en-US" dirty="0"/>
                  <a:t>求解</a:t>
                </a:r>
                <a:r>
                  <a:rPr lang="en-US" altLang="zh-CN" dirty="0"/>
                  <a:t>moving</a:t>
                </a:r>
                <a:r>
                  <a:rPr lang="zh-CN" altLang="en-US" dirty="0"/>
                  <a:t>图像关于</a:t>
                </a:r>
                <a:r>
                  <a:rPr lang="en-US" altLang="zh-CN" dirty="0"/>
                  <a:t>6</a:t>
                </a:r>
                <a:r>
                  <a:rPr lang="zh-CN" altLang="en-US" dirty="0"/>
                  <a:t>自由度的梯度，以求解角度为例，由于在</a:t>
                </a:r>
                <a:r>
                  <a:rPr lang="en-US" altLang="zh-CN" dirty="0" err="1"/>
                  <a:t>x,y,z</a:t>
                </a:r>
                <a:r>
                  <a:rPr lang="zh-CN" altLang="en-US" dirty="0"/>
                  <a:t>轴方向，的坐标更新中，</a:t>
                </a:r>
                <a:r>
                  <a:rPr lang="en-US" altLang="zh-CN" dirty="0"/>
                  <a:t>theta</a:t>
                </a:r>
                <a:r>
                  <a:rPr lang="zh-CN" altLang="en-US" dirty="0"/>
                  <a:t>都存在，所以我们需要求解图像在</a:t>
                </a:r>
                <a:r>
                  <a:rPr lang="en-US" altLang="zh-CN" dirty="0" err="1"/>
                  <a:t>x,y,z</a:t>
                </a:r>
                <a:r>
                  <a:rPr lang="zh-CN" altLang="en-US" dirty="0"/>
                  <a:t>方向的三个梯度，再对每个矩阵元素中涉及到</a:t>
                </a:r>
                <a:r>
                  <a:rPr lang="en-US" altLang="zh-CN" dirty="0"/>
                  <a:t>theta</a:t>
                </a:r>
                <a:r>
                  <a:rPr lang="zh-CN" altLang="en-US" dirty="0"/>
                  <a:t>的部分求导</a:t>
                </a:r>
                <a:endParaRPr lang="en-US" altLang="zh-CN" dirty="0"/>
              </a:p>
              <a:p>
                <a:r>
                  <a:rPr lang="zh-CN" altLang="en-US" dirty="0"/>
                  <a:t>服务器</a:t>
                </a:r>
                <a:r>
                  <a:rPr lang="en-US" altLang="zh-CN" dirty="0"/>
                  <a:t>CPU</a:t>
                </a:r>
                <a:r>
                  <a:rPr lang="zh-CN" altLang="en-US" dirty="0"/>
                  <a:t>是两块</a:t>
                </a:r>
                <a:r>
                  <a:rPr lang="en-US" altLang="zh-CN" dirty="0"/>
                  <a:t>intel Gold 5128R</a:t>
                </a:r>
                <a:r>
                  <a:rPr lang="zh-CN" altLang="en-US" dirty="0"/>
                  <a:t>处理器组成，</a:t>
                </a:r>
                <a:r>
                  <a:rPr lang="en-US" altLang="zh-CN" dirty="0"/>
                  <a:t>27.5M</a:t>
                </a:r>
                <a:r>
                  <a:rPr lang="zh-CN" altLang="en-US" dirty="0"/>
                  <a:t>高速缓存，主频</a:t>
                </a:r>
                <a:r>
                  <a:rPr lang="en-US" altLang="zh-CN" dirty="0"/>
                  <a:t>2.1GHZ</a:t>
                </a:r>
                <a:r>
                  <a:rPr lang="zh-CN" altLang="en-US" dirty="0"/>
                  <a:t>，单个处理器是</a:t>
                </a:r>
                <a:r>
                  <a:rPr lang="en-US" altLang="zh-CN" dirty="0"/>
                  <a:t>20</a:t>
                </a:r>
                <a:r>
                  <a:rPr lang="zh-CN" altLang="en-US" dirty="0"/>
                  <a:t>核，支持</a:t>
                </a:r>
                <a:r>
                  <a:rPr lang="en-US" altLang="zh-CN" dirty="0"/>
                  <a:t>40</a:t>
                </a:r>
                <a:r>
                  <a:rPr lang="zh-CN" altLang="en-US" dirty="0"/>
                  <a:t>线程并行</a:t>
                </a:r>
                <a:endParaRPr lang="en-US" altLang="zh-CN" dirty="0"/>
              </a:p>
              <a:p>
                <a:r>
                  <a:rPr lang="en-US" altLang="zh-CN" dirty="0"/>
                  <a:t>GPU</a:t>
                </a:r>
                <a:r>
                  <a:rPr lang="zh-CN" altLang="en-US" dirty="0"/>
                  <a:t>是是两块</a:t>
                </a:r>
                <a:r>
                  <a:rPr lang="en-US" altLang="zh-CN" dirty="0"/>
                  <a:t>40G</a:t>
                </a:r>
                <a:r>
                  <a:rPr lang="zh-CN" altLang="en-US" dirty="0"/>
                  <a:t>显存的</a:t>
                </a:r>
                <a:r>
                  <a:rPr lang="en-US" altLang="zh-CN" dirty="0"/>
                  <a:t>A100</a:t>
                </a:r>
              </a:p>
              <a:p>
                <a:r>
                  <a:rPr lang="zh-CN" altLang="en-US" dirty="0"/>
                  <a:t>可以看出对于</a:t>
                </a:r>
                <a:r>
                  <a:rPr lang="en-US" altLang="zh-CN" dirty="0"/>
                  <a:t>6</a:t>
                </a:r>
                <a:r>
                  <a:rPr lang="zh-CN" altLang="en-US" dirty="0"/>
                  <a:t>自由度的相似性度量关于参数的梯度计算，最终会回到一组复合三角函数的乘法，且相对于</a:t>
                </a:r>
                <a:r>
                  <a:rPr lang="en-US" altLang="zh-CN" dirty="0"/>
                  <a:t>12</a:t>
                </a:r>
                <a:r>
                  <a:rPr lang="zh-CN" altLang="en-US" dirty="0"/>
                  <a:t>个自由度只需要求解图像关于一个方向的梯度以及该方向上关于对应参数的梯度，</a:t>
                </a:r>
                <a:r>
                  <a:rPr lang="en-US" altLang="zh-CN" dirty="0"/>
                  <a:t>6</a:t>
                </a:r>
                <a:r>
                  <a:rPr lang="zh-CN" altLang="en-US" dirty="0"/>
                  <a:t>自由度需要将上述过程重复三遍。</a:t>
                </a:r>
                <a:endParaRPr lang="en-US" altLang="zh-CN" dirty="0"/>
              </a:p>
              <a:p>
                <a:r>
                  <a:rPr lang="zh-CN" altLang="en-US" dirty="0"/>
                  <a:t>在</a:t>
                </a:r>
                <a:r>
                  <a:rPr lang="en-US" altLang="zh-CN" dirty="0" err="1"/>
                  <a:t>cpu</a:t>
                </a:r>
                <a:r>
                  <a:rPr lang="zh-CN" altLang="en-US" dirty="0"/>
                  <a:t>上运行时，</a:t>
                </a:r>
                <a:r>
                  <a:rPr lang="en-US" altLang="zh-CN" dirty="0"/>
                  <a:t>12</a:t>
                </a:r>
                <a:r>
                  <a:rPr lang="zh-CN" altLang="en-US" dirty="0"/>
                  <a:t>自由度的配准速度更快，而在</a:t>
                </a:r>
                <a:r>
                  <a:rPr lang="en-US" altLang="zh-CN" dirty="0" err="1"/>
                  <a:t>gpu</a:t>
                </a:r>
                <a:r>
                  <a:rPr lang="zh-CN" altLang="en-US" dirty="0"/>
                  <a:t>上，</a:t>
                </a:r>
                <a:r>
                  <a:rPr lang="en-US" altLang="zh-CN" dirty="0"/>
                  <a:t>6</a:t>
                </a:r>
                <a:r>
                  <a:rPr lang="zh-CN" altLang="en-US" dirty="0"/>
                  <a:t>自由度的配准速度更快。原因可能是数据量太小，相对来说</a:t>
                </a:r>
                <a:r>
                  <a:rPr lang="en-US" altLang="zh-CN" dirty="0"/>
                  <a:t>6</a:t>
                </a:r>
                <a:r>
                  <a:rPr lang="zh-CN" altLang="en-US" dirty="0"/>
                  <a:t>自由度的更能利用</a:t>
                </a:r>
                <a:r>
                  <a:rPr lang="en-US" altLang="zh-CN" dirty="0" err="1"/>
                  <a:t>gpud</a:t>
                </a:r>
                <a:r>
                  <a:rPr lang="zh-CN" altLang="en-US" dirty="0"/>
                  <a:t>的并行化特点。</a:t>
                </a:r>
                <a:endParaRPr lang="en-US" altLang="zh-CN" dirty="0"/>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15</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25841430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样条形变配准是上次组会汇报后期部分做了收尾，只做了开始的</a:t>
            </a:r>
            <a:r>
              <a:rPr lang="en-US" altLang="zh-CN" dirty="0"/>
              <a:t>B</a:t>
            </a:r>
            <a:r>
              <a:rPr lang="zh-CN" altLang="en-US" dirty="0"/>
              <a:t>样条图像形变部分，形变速度较慢，</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16</a:t>
            </a:fld>
            <a:endParaRPr lang="zh-CN" altLang="en-US"/>
          </a:p>
        </p:txBody>
      </p:sp>
    </p:spTree>
    <p:extLst>
      <p:ext uri="{BB962C8B-B14F-4D97-AF65-F5344CB8AC3E}">
        <p14:creationId xmlns:p14="http://schemas.microsoft.com/office/powerpoint/2010/main" val="2691765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样条基函数是分布在一堆连续的间断点之间的，其计算公式如下所示，第</a:t>
            </a:r>
            <a:r>
              <a:rPr lang="en-US" altLang="zh-CN" dirty="0" err="1"/>
              <a:t>i</a:t>
            </a:r>
            <a:r>
              <a:rPr lang="zh-CN" altLang="en-US" dirty="0"/>
              <a:t>个</a:t>
            </a:r>
            <a:r>
              <a:rPr lang="en-US" altLang="zh-CN" dirty="0"/>
              <a:t>k</a:t>
            </a:r>
            <a:r>
              <a:rPr lang="zh-CN" altLang="en-US" dirty="0"/>
              <a:t>阶</a:t>
            </a:r>
            <a:r>
              <a:rPr lang="en-US" altLang="zh-CN" dirty="0"/>
              <a:t>B</a:t>
            </a:r>
            <a:r>
              <a:rPr lang="zh-CN" altLang="en-US" dirty="0"/>
              <a:t>样条由第</a:t>
            </a:r>
            <a:r>
              <a:rPr lang="en-US" altLang="zh-CN" dirty="0" err="1"/>
              <a:t>i</a:t>
            </a:r>
            <a:r>
              <a:rPr lang="zh-CN" altLang="en-US" dirty="0"/>
              <a:t>个</a:t>
            </a:r>
            <a:r>
              <a:rPr lang="en-US" altLang="zh-CN" dirty="0"/>
              <a:t>k-1</a:t>
            </a:r>
            <a:r>
              <a:rPr lang="zh-CN" altLang="en-US" dirty="0"/>
              <a:t>和第</a:t>
            </a:r>
            <a:r>
              <a:rPr lang="en-US" altLang="zh-CN" dirty="0"/>
              <a:t>i+1</a:t>
            </a:r>
            <a:r>
              <a:rPr lang="zh-CN" altLang="en-US" dirty="0"/>
              <a:t>个</a:t>
            </a:r>
            <a:r>
              <a:rPr lang="en-US" altLang="zh-CN" dirty="0"/>
              <a:t>k-1B</a:t>
            </a:r>
            <a:r>
              <a:rPr lang="zh-CN" altLang="en-US" dirty="0"/>
              <a:t>样条递推而来一般使用的话都是使用的三阶</a:t>
            </a:r>
            <a:r>
              <a:rPr lang="en-US" altLang="zh-CN" dirty="0"/>
              <a:t>B</a:t>
            </a:r>
            <a:r>
              <a:rPr lang="zh-CN" altLang="en-US" dirty="0"/>
              <a:t>样条，</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17</a:t>
            </a:fld>
            <a:endParaRPr lang="zh-CN" altLang="en-US"/>
          </a:p>
        </p:txBody>
      </p:sp>
    </p:spTree>
    <p:extLst>
      <p:ext uri="{BB962C8B-B14F-4D97-AF65-F5344CB8AC3E}">
        <p14:creationId xmlns:p14="http://schemas.microsoft.com/office/powerpoint/2010/main" val="2826123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样条曲线是根据每个间断点的权重和其相对位置得到的</a:t>
            </a:r>
            <a:r>
              <a:rPr lang="en-US" altLang="zh-CN" dirty="0"/>
              <a:t>B</a:t>
            </a:r>
            <a:r>
              <a:rPr lang="zh-CN" altLang="en-US" dirty="0"/>
              <a:t>样条基函数绘制而来，通过改变间断点的位置或者权重，就可以实现曲线的局部变换。这种变化是平滑的，最大程度上保证了图像拓扑结构不被破坏。</a:t>
            </a:r>
            <a:endParaRPr lang="en-US" altLang="zh-CN" dirty="0"/>
          </a:p>
          <a:p>
            <a:r>
              <a:rPr lang="en-US" altLang="zh-CN" dirty="0"/>
              <a:t>B</a:t>
            </a:r>
            <a:r>
              <a:rPr lang="zh-CN" altLang="en-US" dirty="0"/>
              <a:t>样条曲面则是在此层面上增加了一个维度。</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18</a:t>
            </a:fld>
            <a:endParaRPr lang="zh-CN" altLang="en-US"/>
          </a:p>
        </p:txBody>
      </p:sp>
    </p:spTree>
    <p:extLst>
      <p:ext uri="{BB962C8B-B14F-4D97-AF65-F5344CB8AC3E}">
        <p14:creationId xmlns:p14="http://schemas.microsoft.com/office/powerpoint/2010/main" val="2386874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样条曲面的偏移量可以看出来是通过</a:t>
            </a:r>
            <a:r>
              <a:rPr lang="en-US" altLang="zh-CN" dirty="0"/>
              <a:t>16</a:t>
            </a:r>
            <a:r>
              <a:rPr lang="zh-CN" altLang="en-US" dirty="0"/>
              <a:t>个控制点的权重计算得到</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19</a:t>
            </a:fld>
            <a:endParaRPr lang="zh-CN" altLang="en-US"/>
          </a:p>
        </p:txBody>
      </p:sp>
    </p:spTree>
    <p:extLst>
      <p:ext uri="{BB962C8B-B14F-4D97-AF65-F5344CB8AC3E}">
        <p14:creationId xmlns:p14="http://schemas.microsoft.com/office/powerpoint/2010/main" val="3135125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我的主要工作是对刚性配准相关方面进行了研究，以及基于</a:t>
            </a:r>
            <a:r>
              <a:rPr lang="en-US" altLang="zh-CN" dirty="0"/>
              <a:t>B</a:t>
            </a:r>
            <a:r>
              <a:rPr lang="zh-CN" altLang="en-US" dirty="0"/>
              <a:t>样条配准的形变和相关梯度做了探讨求解。</a:t>
            </a:r>
            <a:endParaRPr lang="en-US" altLang="zh-CN" dirty="0"/>
          </a:p>
          <a:p>
            <a:r>
              <a:rPr lang="zh-CN" altLang="en-US" dirty="0"/>
              <a:t>第一部分是针对图像的复杂空间变换矩阵做了步骤分解，</a:t>
            </a:r>
            <a:endParaRPr lang="en-US" altLang="zh-CN" dirty="0"/>
          </a:p>
          <a:p>
            <a:r>
              <a:rPr lang="zh-CN" altLang="en-US" dirty="0"/>
              <a:t>第二部分是对图像刚性变换优化参数情况做了讨论</a:t>
            </a:r>
            <a:endParaRPr lang="en-US" altLang="zh-CN" dirty="0"/>
          </a:p>
          <a:p>
            <a:r>
              <a:rPr lang="zh-CN" altLang="en-US" dirty="0"/>
              <a:t>第三部分是对</a:t>
            </a:r>
            <a:r>
              <a:rPr lang="en-US" altLang="zh-CN" dirty="0"/>
              <a:t>B</a:t>
            </a:r>
            <a:r>
              <a:rPr lang="zh-CN" altLang="en-US" dirty="0"/>
              <a:t>样条图像形变利用</a:t>
            </a:r>
            <a:r>
              <a:rPr lang="en-US" altLang="zh-CN" dirty="0"/>
              <a:t>GPU</a:t>
            </a:r>
            <a:r>
              <a:rPr lang="zh-CN" altLang="en-US" dirty="0"/>
              <a:t>和</a:t>
            </a:r>
            <a:r>
              <a:rPr lang="en-US" altLang="zh-CN" dirty="0"/>
              <a:t>python</a:t>
            </a:r>
            <a:r>
              <a:rPr lang="zh-CN" altLang="en-US" dirty="0"/>
              <a:t>内置矩阵化处理做了加速</a:t>
            </a:r>
            <a:endParaRPr lang="en-US" altLang="zh-CN" dirty="0"/>
          </a:p>
          <a:p>
            <a:r>
              <a:rPr lang="zh-CN" altLang="en-US" dirty="0"/>
              <a:t>第四部分是对基于互信息的</a:t>
            </a:r>
            <a:r>
              <a:rPr lang="en-US" altLang="zh-CN" dirty="0"/>
              <a:t>B</a:t>
            </a:r>
            <a:r>
              <a:rPr lang="zh-CN" altLang="en-US" dirty="0"/>
              <a:t>样条形变图像控制点梯度计算做了流程优化</a:t>
            </a:r>
            <a:endParaRPr lang="en-US" altLang="zh-CN" dirty="0"/>
          </a:p>
          <a:p>
            <a:r>
              <a:rPr lang="zh-CN" altLang="en-US" dirty="0"/>
              <a:t>第五部分是基于互信息的参数解析解公式推导和速度验证</a:t>
            </a:r>
            <a:endParaRPr lang="en-US" altLang="zh-CN" dirty="0"/>
          </a:p>
          <a:p>
            <a:r>
              <a:rPr lang="zh-CN" altLang="en-US" dirty="0"/>
              <a:t>最后是个人工作进度的总结与展望</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2</a:t>
            </a:fld>
            <a:endParaRPr lang="zh-CN" altLang="en-US"/>
          </a:p>
        </p:txBody>
      </p:sp>
    </p:spTree>
    <p:extLst>
      <p:ext uri="{BB962C8B-B14F-4D97-AF65-F5344CB8AC3E}">
        <p14:creationId xmlns:p14="http://schemas.microsoft.com/office/powerpoint/2010/main" val="4169838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控制点网格之间分布着众多像素，但是一般配准过程是分层配准，网格间距会不断减小，最终变成和像素点间距一样。</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20</a:t>
            </a:fld>
            <a:endParaRPr lang="zh-CN" altLang="en-US"/>
          </a:p>
        </p:txBody>
      </p:sp>
    </p:spTree>
    <p:extLst>
      <p:ext uri="{BB962C8B-B14F-4D97-AF65-F5344CB8AC3E}">
        <p14:creationId xmlns:p14="http://schemas.microsoft.com/office/powerpoint/2010/main" val="3294450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这是基于</a:t>
            </a:r>
            <a:r>
              <a:rPr lang="en-US" altLang="zh-CN" dirty="0"/>
              <a:t>B</a:t>
            </a:r>
            <a:r>
              <a:rPr lang="zh-CN" altLang="en-US" dirty="0"/>
              <a:t>样条的自由形变算法的基本流程：首先求解每个像素点在控制点网格坐标系中的位置，然后向下取整得到</a:t>
            </a:r>
            <a:r>
              <a:rPr lang="en-US" altLang="zh-CN" dirty="0" err="1"/>
              <a:t>I,j</a:t>
            </a:r>
            <a:r>
              <a:rPr lang="zh-CN" altLang="en-US" dirty="0"/>
              <a:t>再用位置剪掉</a:t>
            </a:r>
            <a:r>
              <a:rPr lang="en-US" altLang="zh-CN" dirty="0" err="1"/>
              <a:t>I,j</a:t>
            </a:r>
            <a:r>
              <a:rPr lang="zh-CN" altLang="en-US" dirty="0"/>
              <a:t>得到像素点在其对应</a:t>
            </a:r>
            <a:r>
              <a:rPr lang="en-US" altLang="zh-CN" dirty="0"/>
              <a:t>4*4</a:t>
            </a:r>
            <a:r>
              <a:rPr lang="zh-CN" altLang="en-US" dirty="0"/>
              <a:t>网格中的相对位置</a:t>
            </a:r>
            <a:endParaRPr lang="en-US" altLang="zh-CN" dirty="0"/>
          </a:p>
          <a:p>
            <a:r>
              <a:rPr lang="zh-CN" altLang="en-US" dirty="0"/>
              <a:t>根据相对位置初始化</a:t>
            </a:r>
            <a:r>
              <a:rPr lang="en-US" altLang="zh-CN" dirty="0"/>
              <a:t>B</a:t>
            </a:r>
            <a:r>
              <a:rPr lang="zh-CN" altLang="en-US" dirty="0"/>
              <a:t>样条基函数，与控制点网格权重相乘得到像素点的偏移量。之后采取插值就可得到新图像。</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21</a:t>
            </a:fld>
            <a:endParaRPr lang="zh-CN" altLang="en-US"/>
          </a:p>
        </p:txBody>
      </p:sp>
    </p:spTree>
    <p:extLst>
      <p:ext uri="{BB962C8B-B14F-4D97-AF65-F5344CB8AC3E}">
        <p14:creationId xmlns:p14="http://schemas.microsoft.com/office/powerpoint/2010/main" val="283557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用伪代码的形式表示的话，可以表示成上述形式，对于三维图像中的每一个点，计算其在网格中的相对位置，并计算其</a:t>
            </a:r>
            <a:r>
              <a:rPr lang="en-US" altLang="zh-CN" dirty="0"/>
              <a:t>B</a:t>
            </a:r>
            <a:r>
              <a:rPr lang="zh-CN" altLang="en-US" dirty="0"/>
              <a:t>样条基函数的值，然后根据控制点网格的权重进行偏移量计算。</a:t>
            </a:r>
            <a:endParaRPr lang="en-US" altLang="zh-CN" dirty="0"/>
          </a:p>
          <a:p>
            <a:r>
              <a:rPr lang="zh-CN" altLang="en-US" dirty="0"/>
              <a:t>可以看出来，伪代码形式包含</a:t>
            </a:r>
            <a:r>
              <a:rPr lang="en-US" altLang="zh-CN" dirty="0"/>
              <a:t>6</a:t>
            </a:r>
            <a:r>
              <a:rPr lang="zh-CN" altLang="en-US" dirty="0"/>
              <a:t>层循环，这在计算上是非常耗时的，因此为了避免这种耗时计算</a:t>
            </a:r>
            <a:endParaRPr lang="en-US" altLang="zh-CN" dirty="0"/>
          </a:p>
          <a:p>
            <a:endParaRPr lang="en-US" altLang="zh-CN" dirty="0"/>
          </a:p>
          <a:p>
            <a:endParaRPr lang="en-US" altLang="zh-CN" dirty="0"/>
          </a:p>
          <a:p>
            <a:r>
              <a:rPr lang="zh-CN" altLang="en-US" dirty="0"/>
              <a:t>服务器</a:t>
            </a:r>
            <a:r>
              <a:rPr lang="en-US" altLang="zh-CN" dirty="0"/>
              <a:t>CPU</a:t>
            </a:r>
            <a:r>
              <a:rPr lang="zh-CN" altLang="en-US" dirty="0"/>
              <a:t>是两块</a:t>
            </a:r>
            <a:r>
              <a:rPr lang="en-US" altLang="zh-CN" dirty="0"/>
              <a:t>intel Gold 5128R</a:t>
            </a:r>
            <a:r>
              <a:rPr lang="zh-CN" altLang="en-US" dirty="0"/>
              <a:t>处理器组成，</a:t>
            </a:r>
            <a:r>
              <a:rPr lang="en-US" altLang="zh-CN" dirty="0"/>
              <a:t>27.5M</a:t>
            </a:r>
            <a:r>
              <a:rPr lang="zh-CN" altLang="en-US" dirty="0"/>
              <a:t>高速缓存，主频</a:t>
            </a:r>
            <a:r>
              <a:rPr lang="en-US" altLang="zh-CN" dirty="0"/>
              <a:t>2.1GHZ</a:t>
            </a:r>
            <a:r>
              <a:rPr lang="zh-CN" altLang="en-US" dirty="0"/>
              <a:t>，单个处理器是</a:t>
            </a:r>
            <a:r>
              <a:rPr lang="en-US" altLang="zh-CN" dirty="0"/>
              <a:t>20</a:t>
            </a:r>
            <a:r>
              <a:rPr lang="zh-CN" altLang="en-US" dirty="0"/>
              <a:t>核，支持</a:t>
            </a:r>
            <a:r>
              <a:rPr lang="en-US" altLang="zh-CN" dirty="0"/>
              <a:t>40</a:t>
            </a:r>
            <a:r>
              <a:rPr lang="zh-CN" altLang="en-US" dirty="0"/>
              <a:t>线程并行</a:t>
            </a:r>
            <a:endParaRPr lang="en-US" altLang="zh-CN" dirty="0"/>
          </a:p>
          <a:p>
            <a:r>
              <a:rPr lang="en-US" altLang="zh-CN" dirty="0"/>
              <a:t>GPU</a:t>
            </a:r>
            <a:r>
              <a:rPr lang="zh-CN" altLang="en-US" dirty="0"/>
              <a:t>是是两块</a:t>
            </a:r>
            <a:r>
              <a:rPr lang="en-US" altLang="zh-CN" dirty="0"/>
              <a:t>40G</a:t>
            </a:r>
            <a:r>
              <a:rPr lang="zh-CN" altLang="en-US" dirty="0"/>
              <a:t>显存的</a:t>
            </a:r>
            <a:r>
              <a:rPr lang="en-US" altLang="zh-CN" dirty="0"/>
              <a:t>A100</a:t>
            </a:r>
            <a:r>
              <a:rPr lang="zh-CN" altLang="en-US" dirty="0"/>
              <a:t>，然后挪到</a:t>
            </a:r>
            <a:r>
              <a:rPr lang="en-US" altLang="zh-CN" dirty="0"/>
              <a:t>GPU</a:t>
            </a:r>
            <a:r>
              <a:rPr lang="zh-CN" altLang="en-US" dirty="0"/>
              <a:t>上</a:t>
            </a:r>
            <a:r>
              <a:rPr lang="en-US" altLang="zh-CN" dirty="0" err="1"/>
              <a:t>Cuda</a:t>
            </a:r>
            <a:r>
              <a:rPr lang="zh-CN" altLang="en-US" dirty="0"/>
              <a:t>加速，加速后速度为</a:t>
            </a:r>
            <a:r>
              <a:rPr lang="en-US" altLang="zh-CN" dirty="0"/>
              <a:t>0.00934s</a:t>
            </a:r>
          </a:p>
          <a:p>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22</a:t>
            </a:fld>
            <a:endParaRPr lang="zh-CN" altLang="en-US"/>
          </a:p>
        </p:txBody>
      </p:sp>
    </p:spTree>
    <p:extLst>
      <p:ext uri="{BB962C8B-B14F-4D97-AF65-F5344CB8AC3E}">
        <p14:creationId xmlns:p14="http://schemas.microsoft.com/office/powerpoint/2010/main" val="2260255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B</a:t>
            </a:r>
            <a:r>
              <a:rPr lang="zh-CN" altLang="en-US" dirty="0"/>
              <a:t>样条形变有了更快的计算速度，那么就可以开始进行梯度下降求解最优</a:t>
            </a:r>
            <a:r>
              <a:rPr lang="en-US" altLang="zh-CN" dirty="0"/>
              <a:t>B</a:t>
            </a:r>
            <a:r>
              <a:rPr lang="zh-CN" altLang="en-US" dirty="0"/>
              <a:t>样条点权重值了，对于梯度求解，有两种方式求解，一种是获取相似性度量关于参数变换的准确的函数表达式，根据函数表达式直接求导获得梯度</a:t>
            </a:r>
            <a:endParaRPr lang="en-US" altLang="zh-CN" dirty="0"/>
          </a:p>
          <a:p>
            <a:r>
              <a:rPr lang="zh-CN" altLang="en-US" dirty="0"/>
              <a:t>一种是直接利用梯度定义，权重增加偏移量，根据相似性度量的数值变化求解梯度。</a:t>
            </a:r>
            <a:endParaRPr lang="en-US" altLang="zh-CN" dirty="0"/>
          </a:p>
          <a:p>
            <a:r>
              <a:rPr lang="zh-CN" altLang="en-US" dirty="0"/>
              <a:t>目前就图像的互信息梯度来说，因此本身图像的互信息函数关于图像灰度值位置来说是不可解析的 ，难以求得其关于图像的梯度，因此常见的操作是根据梯度定义获取数值解梯度。当然后面会具体阐述证明如何对于图像概率分布进行处理来求解互信息梯度</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23</a:t>
            </a:fld>
            <a:endParaRPr lang="zh-CN" altLang="en-US"/>
          </a:p>
        </p:txBody>
      </p:sp>
    </p:spTree>
    <p:extLst>
      <p:ext uri="{BB962C8B-B14F-4D97-AF65-F5344CB8AC3E}">
        <p14:creationId xmlns:p14="http://schemas.microsoft.com/office/powerpoint/2010/main" val="10929959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因此我们需要做的就是去除掉大量的冗余计算，因为我们的</a:t>
            </a:r>
            <a:r>
              <a:rPr lang="en-US" altLang="zh-CN" dirty="0"/>
              <a:t>B</a:t>
            </a:r>
            <a:r>
              <a:rPr lang="zh-CN" altLang="en-US" dirty="0"/>
              <a:t>样条形变配准最大的特点就是局部微分同胚形变，每个控制点权重影响的范围是一定的。那么需要我们做的就是找出每个控制点影响的区域，只计算这一片区域内的图像形变，这就可以大大减少了我们的计算时间，同时计算 时间也不会随着</a:t>
            </a:r>
            <a:r>
              <a:rPr lang="en-US" altLang="zh-CN" dirty="0"/>
              <a:t>B</a:t>
            </a:r>
            <a:r>
              <a:rPr lang="zh-CN" altLang="en-US" dirty="0"/>
              <a:t>样条网格的不断细化而指数级恶化。</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24</a:t>
            </a:fld>
            <a:endParaRPr lang="zh-CN" altLang="en-US"/>
          </a:p>
        </p:txBody>
      </p:sp>
    </p:spTree>
    <p:extLst>
      <p:ext uri="{BB962C8B-B14F-4D97-AF65-F5344CB8AC3E}">
        <p14:creationId xmlns:p14="http://schemas.microsoft.com/office/powerpoint/2010/main" val="22374322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对于控制点网格，只有那些相对位置在控制点网格循环中经过该坐标的点才会受到其权重影响。也就是控制点的影响是局部的。</a:t>
            </a:r>
            <a:endParaRPr lang="en-US" altLang="zh-CN" dirty="0"/>
          </a:p>
          <a:p>
            <a:r>
              <a:rPr lang="zh-CN" altLang="en-US" dirty="0"/>
              <a:t>影响范围是多大？实际上影响范围就是</a:t>
            </a:r>
            <a:r>
              <a:rPr lang="en-US" altLang="zh-CN" dirty="0"/>
              <a:t>4*4</a:t>
            </a:r>
            <a:r>
              <a:rPr lang="zh-CN" altLang="en-US" dirty="0"/>
              <a:t>区域</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25</a:t>
            </a:fld>
            <a:endParaRPr lang="zh-CN" altLang="en-US"/>
          </a:p>
        </p:txBody>
      </p:sp>
    </p:spTree>
    <p:extLst>
      <p:ext uri="{BB962C8B-B14F-4D97-AF65-F5344CB8AC3E}">
        <p14:creationId xmlns:p14="http://schemas.microsoft.com/office/powerpoint/2010/main" val="16718406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问题又来了，我们只改变了一个控制点权重，但是要计算</a:t>
            </a:r>
            <a:r>
              <a:rPr lang="en-US" altLang="zh-CN" dirty="0"/>
              <a:t>64</a:t>
            </a:r>
            <a:r>
              <a:rPr lang="zh-CN" altLang="en-US" dirty="0"/>
              <a:t>个控制点的音响，这部分是否包含着不必要的计算</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26</a:t>
            </a:fld>
            <a:endParaRPr lang="zh-CN" altLang="en-US"/>
          </a:p>
        </p:txBody>
      </p:sp>
    </p:spTree>
    <p:extLst>
      <p:ext uri="{BB962C8B-B14F-4D97-AF65-F5344CB8AC3E}">
        <p14:creationId xmlns:p14="http://schemas.microsoft.com/office/powerpoint/2010/main" val="628877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到目前为止，在理论上，我们抓住了</a:t>
            </a:r>
            <a:r>
              <a:rPr lang="en-US" altLang="zh-CN" dirty="0"/>
              <a:t>B</a:t>
            </a:r>
            <a:r>
              <a:rPr lang="zh-CN" altLang="en-US" dirty="0"/>
              <a:t>样条偏移更新的本质，把梯度数值计算时，一整张图的偏移量更新，减少为局部网格内的</a:t>
            </a:r>
            <a:r>
              <a:rPr lang="en-US" altLang="zh-CN" dirty="0"/>
              <a:t>3</a:t>
            </a:r>
            <a:r>
              <a:rPr lang="zh-CN" altLang="en-US" dirty="0"/>
              <a:t>层控制点循环更新，再减少到局部网格像素点的一次加法运算。但是这只是理论验证，要证明他</a:t>
            </a:r>
            <a:r>
              <a:rPr lang="zh-CN" altLang="en-US"/>
              <a:t>，需要能保证我们之前的前提条件都是成立的</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27</a:t>
            </a:fld>
            <a:endParaRPr lang="zh-CN" altLang="en-US"/>
          </a:p>
        </p:txBody>
      </p:sp>
    </p:spTree>
    <p:extLst>
      <p:ext uri="{BB962C8B-B14F-4D97-AF65-F5344CB8AC3E}">
        <p14:creationId xmlns:p14="http://schemas.microsoft.com/office/powerpoint/2010/main" val="7007685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我们刚才已经将原先整张图的</a:t>
            </a:r>
            <a:r>
              <a:rPr lang="en-US" altLang="zh-CN" dirty="0"/>
              <a:t>B</a:t>
            </a:r>
            <a:r>
              <a:rPr lang="zh-CN" altLang="en-US" dirty="0"/>
              <a:t>样条形变计算，减少为只需要计算特定区域内的</a:t>
            </a:r>
            <a:r>
              <a:rPr lang="en-US" altLang="zh-CN" dirty="0"/>
              <a:t>B</a:t>
            </a:r>
            <a:r>
              <a:rPr lang="zh-CN" altLang="en-US" dirty="0"/>
              <a:t>样条形变。但是我们观察到，在这段特定区域内的</a:t>
            </a:r>
            <a:r>
              <a:rPr lang="en-US" altLang="zh-CN" dirty="0"/>
              <a:t>B</a:t>
            </a:r>
            <a:r>
              <a:rPr lang="zh-CN" altLang="en-US" dirty="0"/>
              <a:t>样条形变计算涉及到了控制点网格的三重循环内，也就是每个像素点，计算了</a:t>
            </a:r>
            <a:r>
              <a:rPr lang="en-US" altLang="zh-CN" dirty="0"/>
              <a:t>4*4*4</a:t>
            </a:r>
            <a:r>
              <a:rPr lang="zh-CN" altLang="en-US" dirty="0"/>
              <a:t>个控制点网格点对其的偏移量影响，然鹅实际上我们只修改了一个控制点网格点，也就是说每个像素点计算的</a:t>
            </a:r>
            <a:r>
              <a:rPr lang="en-US" altLang="zh-CN" dirty="0"/>
              <a:t>64</a:t>
            </a:r>
            <a:r>
              <a:rPr lang="zh-CN" altLang="en-US" dirty="0"/>
              <a:t>个控制点影像中，有</a:t>
            </a:r>
            <a:r>
              <a:rPr lang="en-US" altLang="zh-CN" dirty="0"/>
              <a:t>63</a:t>
            </a:r>
            <a:r>
              <a:rPr lang="zh-CN" altLang="en-US" dirty="0"/>
              <a:t>个是不产生改变的</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28</a:t>
            </a:fld>
            <a:endParaRPr lang="zh-CN" altLang="en-US"/>
          </a:p>
        </p:txBody>
      </p:sp>
    </p:spTree>
    <p:extLst>
      <p:ext uri="{BB962C8B-B14F-4D97-AF65-F5344CB8AC3E}">
        <p14:creationId xmlns:p14="http://schemas.microsoft.com/office/powerpoint/2010/main" val="42302072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图像中实际产生偏移量改变的像素点为，而我们的计算结果为，差了一个单位，原因是控制点在像素坐标上并不一定是整数单位，我们的网格可能包含了半个像素点，对于这些点，也是需要纳入计算的。</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29</a:t>
            </a:fld>
            <a:endParaRPr lang="zh-CN" altLang="en-US"/>
          </a:p>
        </p:txBody>
      </p:sp>
    </p:spTree>
    <p:extLst>
      <p:ext uri="{BB962C8B-B14F-4D97-AF65-F5344CB8AC3E}">
        <p14:creationId xmlns:p14="http://schemas.microsoft.com/office/powerpoint/2010/main" val="201379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对于空间变换，给你一个缩放或者平移矩阵，你很快就能知道，我们对图像做了平移操作，但是对于图像的复杂空间变换，仅根据所给的</a:t>
            </a:r>
            <a:r>
              <a:rPr lang="en-US" altLang="zh-CN" dirty="0"/>
              <a:t>4*4</a:t>
            </a:r>
            <a:r>
              <a:rPr lang="zh-CN" altLang="en-US" dirty="0"/>
              <a:t>复合变换矩阵，我们是无法直接获知图像具体是做了那些变换操作。因此我们需要对复合矩阵进行步骤分解，知道对图像依次执行何种操作可以得到最终的变换结果</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a:t>
            </a:fld>
            <a:endParaRPr lang="zh-CN" altLang="en-US"/>
          </a:p>
        </p:txBody>
      </p:sp>
    </p:spTree>
    <p:extLst>
      <p:ext uri="{BB962C8B-B14F-4D97-AF65-F5344CB8AC3E}">
        <p14:creationId xmlns:p14="http://schemas.microsoft.com/office/powerpoint/2010/main" val="2560793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30</a:t>
            </a:fld>
            <a:endParaRPr lang="zh-CN" altLang="en-US"/>
          </a:p>
        </p:txBody>
      </p:sp>
    </p:spTree>
    <p:extLst>
      <p:ext uri="{BB962C8B-B14F-4D97-AF65-F5344CB8AC3E}">
        <p14:creationId xmlns:p14="http://schemas.microsoft.com/office/powerpoint/2010/main" val="34459749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由于我们刚才已经验证了，全局循环计算像素点偏移量等于局部循环计算像素点偏移量，而局部循环计算像素点偏移量是线性可加的，因此也就验证了最终的局部非循环线性相加的计算方式是可行正确的。</a:t>
            </a:r>
            <a:endParaRPr lang="en-US" altLang="zh-CN" dirty="0"/>
          </a:p>
          <a:p>
            <a:r>
              <a:rPr lang="zh-CN" altLang="en-US" dirty="0"/>
              <a:t>总结，经过这样的处理，我们将原先需要重新计算整副图像的</a:t>
            </a:r>
            <a:r>
              <a:rPr lang="en-US" altLang="zh-CN" dirty="0"/>
              <a:t>B</a:t>
            </a:r>
            <a:r>
              <a:rPr lang="zh-CN" altLang="en-US" dirty="0"/>
              <a:t>样条形变结果，调整为计算部分区域的循环计算更新，然后再次调整为</a:t>
            </a:r>
            <a:r>
              <a:rPr lang="en-US" altLang="zh-CN" dirty="0" err="1"/>
              <a:t>i</a:t>
            </a:r>
            <a:r>
              <a:rPr lang="zh-CN" altLang="en-US" dirty="0"/>
              <a:t>只需要计算该区域内的两个一维矩阵相乘求。而且单个控制点网格的计算量也是不断</a:t>
            </a:r>
            <a:endParaRPr lang="en-US" altLang="zh-CN" dirty="0"/>
          </a:p>
          <a:p>
            <a:r>
              <a:rPr lang="zh-CN" altLang="en-US"/>
              <a:t>随着网格点的细化而指数减小的。这样我们就能保证在梯度计算上耗时不会随着网格的细化而显著增加。</a:t>
            </a:r>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31</a:t>
            </a:fld>
            <a:endParaRPr lang="zh-CN" altLang="en-US"/>
          </a:p>
        </p:txBody>
      </p:sp>
    </p:spTree>
    <p:extLst>
      <p:ext uri="{BB962C8B-B14F-4D97-AF65-F5344CB8AC3E}">
        <p14:creationId xmlns:p14="http://schemas.microsoft.com/office/powerpoint/2010/main" val="17914104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刚才讨论了相似性度量互信息关于参数的数值解的计算优化，现在我们来讨论一下互信息关于参数的梯度是如何计算解析解的。</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32</a:t>
            </a:fld>
            <a:endParaRPr lang="zh-CN" altLang="en-US"/>
          </a:p>
        </p:txBody>
      </p:sp>
    </p:spTree>
    <p:extLst>
      <p:ext uri="{BB962C8B-B14F-4D97-AF65-F5344CB8AC3E}">
        <p14:creationId xmlns:p14="http://schemas.microsoft.com/office/powerpoint/2010/main" val="29800048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首先简单介绍一下核密度估计。</a:t>
            </a:r>
            <a:endParaRPr lang="en-US" altLang="zh-CN" dirty="0"/>
          </a:p>
          <a:p>
            <a:r>
              <a:rPr lang="zh-CN" altLang="en-US" dirty="0"/>
              <a:t>从信号与系统的角度，核密度估计可以看作是用高斯核函数替代了冲激函数，而冲激函数的存在也解释了为什么图像互信息无法反向求解互信息关于图像参数梯度的问题。</a:t>
            </a:r>
            <a:endParaRPr lang="en-US" altLang="zh-CN" dirty="0"/>
          </a:p>
          <a:p>
            <a:r>
              <a:rPr lang="zh-CN" altLang="en-US" dirty="0"/>
              <a:t>因为互信息涉及到的是两幅图像的联合概率分布和边缘分布，而相似性度量关于参数的梯度最终要先处理相似性度量关于图像的梯，因此下面我们会先介绍核密度估计处理后的边缘分布以及联合概率分布关于图像梯度的内容。</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33</a:t>
            </a:fld>
            <a:endParaRPr lang="zh-CN" altLang="en-US"/>
          </a:p>
        </p:txBody>
      </p:sp>
    </p:spTree>
    <p:extLst>
      <p:ext uri="{BB962C8B-B14F-4D97-AF65-F5344CB8AC3E}">
        <p14:creationId xmlns:p14="http://schemas.microsoft.com/office/powerpoint/2010/main" val="2149896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首先介绍一下图像插值情况下的核密度估计</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34</a:t>
            </a:fld>
            <a:endParaRPr lang="zh-CN" altLang="en-US"/>
          </a:p>
        </p:txBody>
      </p:sp>
    </p:spTree>
    <p:extLst>
      <p:ext uri="{BB962C8B-B14F-4D97-AF65-F5344CB8AC3E}">
        <p14:creationId xmlns:p14="http://schemas.microsoft.com/office/powerpoint/2010/main" val="33732556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图像的边缘概率分布的核密度估计处理后，对其进行求导，可以得到函数关于参数的梯度为</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35</a:t>
            </a:fld>
            <a:endParaRPr lang="zh-CN" altLang="en-US"/>
          </a:p>
        </p:txBody>
      </p:sp>
    </p:spTree>
    <p:extLst>
      <p:ext uri="{BB962C8B-B14F-4D97-AF65-F5344CB8AC3E}">
        <p14:creationId xmlns:p14="http://schemas.microsoft.com/office/powerpoint/2010/main" val="2809493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知道图像的联合概率分布，边缘概率分布，以及二者关于形变参数的导数，我们就可以求解互信息关于形变参数的导数了。</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36</a:t>
            </a:fld>
            <a:endParaRPr lang="zh-CN" altLang="en-US"/>
          </a:p>
        </p:txBody>
      </p:sp>
    </p:spTree>
    <p:extLst>
      <p:ext uri="{BB962C8B-B14F-4D97-AF65-F5344CB8AC3E}">
        <p14:creationId xmlns:p14="http://schemas.microsoft.com/office/powerpoint/2010/main" val="5885612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具体举例来说，我们选取了刚性配准作为任务，对于刚性配准，其两幅图像的互信息关于图像梯度的表达式如下所示</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37</a:t>
            </a:fld>
            <a:endParaRPr lang="zh-CN" altLang="en-US"/>
          </a:p>
        </p:txBody>
      </p:sp>
    </p:spTree>
    <p:extLst>
      <p:ext uri="{BB962C8B-B14F-4D97-AF65-F5344CB8AC3E}">
        <p14:creationId xmlns:p14="http://schemas.microsoft.com/office/powerpoint/2010/main" val="1390127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测试了</a:t>
            </a:r>
            <a:r>
              <a:rPr lang="en-US" altLang="zh-CN" dirty="0"/>
              <a:t>python</a:t>
            </a:r>
            <a:r>
              <a:rPr lang="zh-CN" altLang="en-US" dirty="0"/>
              <a:t>内置</a:t>
            </a:r>
            <a:r>
              <a:rPr lang="en-US" altLang="zh-CN" dirty="0"/>
              <a:t>de</a:t>
            </a:r>
            <a:r>
              <a:rPr lang="zh-CN" altLang="en-US" dirty="0"/>
              <a:t>列表解析，</a:t>
            </a:r>
            <a:r>
              <a:rPr lang="en-US" altLang="zh-CN" dirty="0"/>
              <a:t>map</a:t>
            </a:r>
            <a:r>
              <a:rPr lang="zh-CN" altLang="en-US" dirty="0"/>
              <a:t>映射，最基本的循环求解，测试了</a:t>
            </a:r>
            <a:r>
              <a:rPr lang="en-US" altLang="zh-CN" dirty="0" err="1"/>
              <a:t>pytorch</a:t>
            </a:r>
            <a:r>
              <a:rPr lang="zh-CN" altLang="en-US" dirty="0"/>
              <a:t>的</a:t>
            </a:r>
            <a:r>
              <a:rPr lang="en-US" altLang="zh-CN" dirty="0"/>
              <a:t>map</a:t>
            </a:r>
            <a:r>
              <a:rPr lang="zh-CN" altLang="en-US" dirty="0"/>
              <a:t>映射功能，对于求解解析解的灰度梯度来说并不是很合适的方法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Pytorch.map</a:t>
            </a:r>
            <a:r>
              <a:rPr lang="zh-CN" altLang="en-US" dirty="0"/>
              <a:t>只能在</a:t>
            </a:r>
            <a:r>
              <a:rPr lang="en-US" altLang="zh-CN" dirty="0" err="1"/>
              <a:t>cPU</a:t>
            </a:r>
            <a:r>
              <a:rPr lang="zh-CN" altLang="en-US" dirty="0"/>
              <a:t>上运行，</a:t>
            </a:r>
          </a:p>
          <a:p>
            <a:r>
              <a:rPr lang="zh-CN" altLang="en-US" dirty="0"/>
              <a:t>解析解</a:t>
            </a:r>
            <a:r>
              <a:rPr lang="en-US" altLang="zh-CN" dirty="0" err="1"/>
              <a:t>itk</a:t>
            </a:r>
            <a:r>
              <a:rPr lang="zh-CN" altLang="en-US" dirty="0"/>
              <a:t>在使用</a:t>
            </a:r>
            <a:endParaRPr lang="en-US" altLang="zh-CN" dirty="0"/>
          </a:p>
          <a:p>
            <a:r>
              <a:rPr lang="zh-CN" altLang="en-US" dirty="0"/>
              <a:t>数值法的值依靠</a:t>
            </a:r>
            <a:r>
              <a:rPr lang="en-US" altLang="zh-CN" dirty="0" err="1"/>
              <a:t>deltx</a:t>
            </a:r>
            <a:r>
              <a:rPr lang="zh-CN" altLang="en-US" dirty="0"/>
              <a:t>，解析法的值依靠高斯函数中的</a:t>
            </a:r>
            <a:r>
              <a:rPr lang="en-US" altLang="zh-CN" dirty="0"/>
              <a:t>sigma</a:t>
            </a:r>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38</a:t>
            </a:fld>
            <a:endParaRPr lang="zh-CN" altLang="en-US"/>
          </a:p>
        </p:txBody>
      </p:sp>
    </p:spTree>
    <p:extLst>
      <p:ext uri="{BB962C8B-B14F-4D97-AF65-F5344CB8AC3E}">
        <p14:creationId xmlns:p14="http://schemas.microsoft.com/office/powerpoint/2010/main" val="30037934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A14EE2-B794-47CF-8502-39B7F9ABBF50}" type="slidenum">
              <a:rPr lang="zh-CN" altLang="en-US" smtClean="0"/>
              <a:t>39</a:t>
            </a:fld>
            <a:endParaRPr lang="zh-CN" altLang="en-US"/>
          </a:p>
        </p:txBody>
      </p:sp>
    </p:spTree>
    <p:extLst>
      <p:ext uri="{BB962C8B-B14F-4D97-AF65-F5344CB8AC3E}">
        <p14:creationId xmlns:p14="http://schemas.microsoft.com/office/powerpoint/2010/main" val="1440419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剪切变换描述的是类似图像的四边形不稳定性，其操作是沿着</a:t>
            </a:r>
            <a:r>
              <a:rPr lang="en-US" altLang="zh-CN" dirty="0" err="1"/>
              <a:t>x,y,z</a:t>
            </a:r>
            <a:r>
              <a:rPr lang="zh-CN" altLang="en-US" dirty="0"/>
              <a:t>轴对图像进行拉伸</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而透视变换介绍的是三维世界在二维平面中的投影，人眼，三维空间中的点与二维图像中对应的投影点满足相似原理。根据相对比例，我们可以获取不同视角下的二维图像</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4</a:t>
            </a:fld>
            <a:endParaRPr lang="zh-CN" altLang="en-US"/>
          </a:p>
        </p:txBody>
      </p:sp>
    </p:spTree>
    <p:extLst>
      <p:ext uri="{BB962C8B-B14F-4D97-AF65-F5344CB8AC3E}">
        <p14:creationId xmlns:p14="http://schemas.microsoft.com/office/powerpoint/2010/main" val="1603225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梯度下降在多元线性回归有着很好的性能，但是在多元非线性回归上就很难说了，因为参数之间彼此并不互相独立，其前进方向会互相影响。</a:t>
            </a:r>
            <a:endParaRPr lang="en-US" altLang="zh-CN" dirty="0"/>
          </a:p>
          <a:p>
            <a:r>
              <a:rPr lang="zh-CN" altLang="en-US" dirty="0"/>
              <a:t>我们目前还在测试，调整不同的方案</a:t>
            </a:r>
            <a:endParaRPr lang="en-US" altLang="zh-CN" dirty="0"/>
          </a:p>
          <a:p>
            <a:r>
              <a:rPr lang="zh-CN" altLang="en-US" dirty="0"/>
              <a:t>对于同一个模态，数值解的梯度下降和解析解梯度下降可能就完全是不同的策略，包括梯度定义式，包括梯度求解顺序都是需要考虑的，因为就像马尔科夫链一样，</a:t>
            </a:r>
            <a:endParaRPr lang="en-US" altLang="zh-CN" dirty="0"/>
          </a:p>
          <a:p>
            <a:r>
              <a:rPr lang="zh-CN" altLang="en-US" dirty="0"/>
              <a:t>你的数值偏移量具体在什么范围内，求解出来的梯度才是合适的。</a:t>
            </a:r>
            <a:endParaRPr lang="en-US" altLang="zh-CN" dirty="0"/>
          </a:p>
          <a:p>
            <a:r>
              <a:rPr lang="zh-CN" altLang="en-US" dirty="0"/>
              <a:t>不同模态的化，我们是只采取了梯度数值解计算，这种情况就可以采取和单模态数值解相同的策略</a:t>
            </a:r>
            <a:endParaRPr lang="en-US" altLang="zh-CN" dirty="0"/>
          </a:p>
          <a:p>
            <a:endParaRPr lang="en-US" altLang="zh-CN" dirty="0"/>
          </a:p>
          <a:p>
            <a:r>
              <a:rPr lang="zh-CN" altLang="en-US" dirty="0"/>
              <a:t>然后弹性配准或者微分同胚配准，其梯度下降可能也是要采取针对性的策略。</a:t>
            </a:r>
            <a:endParaRPr lang="en-US" altLang="zh-CN" dirty="0"/>
          </a:p>
          <a:p>
            <a:endParaRPr lang="en-US" altLang="zh-CN" dirty="0"/>
          </a:p>
          <a:p>
            <a:r>
              <a:rPr lang="zh-CN" altLang="en-US" dirty="0"/>
              <a:t>看了很多文献，然后采用的</a:t>
            </a:r>
            <a:r>
              <a:rPr lang="en-US" altLang="zh-CN" dirty="0"/>
              <a:t>SYN</a:t>
            </a:r>
            <a:r>
              <a:rPr lang="zh-CN" altLang="en-US" dirty="0"/>
              <a:t>算法其</a:t>
            </a:r>
            <a:r>
              <a:rPr lang="en-US" altLang="zh-CN" dirty="0"/>
              <a:t>paper</a:t>
            </a:r>
            <a:r>
              <a:rPr lang="zh-CN" altLang="en-US" dirty="0"/>
              <a:t>上对速度场的计算描写的很模糊，一些基于</a:t>
            </a:r>
            <a:r>
              <a:rPr lang="en-US" altLang="zh-CN" dirty="0"/>
              <a:t>python</a:t>
            </a:r>
            <a:r>
              <a:rPr lang="zh-CN" altLang="en-US" dirty="0"/>
              <a:t>的开源代码里面对这部分也是封起来的，就看不到怎么双向求解微分同胚的速度场，然后</a:t>
            </a:r>
            <a:endParaRPr lang="en-US" altLang="zh-CN" dirty="0"/>
          </a:p>
          <a:p>
            <a:r>
              <a:rPr lang="zh-CN" altLang="en-US" dirty="0"/>
              <a:t>后来是看到文章之前对对称归一化的总体性概述才确定速度场的具体求解</a:t>
            </a:r>
            <a:endParaRPr lang="en-US" altLang="zh-CN" dirty="0"/>
          </a:p>
          <a:p>
            <a:endParaRPr lang="en-US" altLang="zh-CN" dirty="0"/>
          </a:p>
          <a:p>
            <a:r>
              <a:rPr lang="zh-CN" altLang="en-US" dirty="0"/>
              <a:t>图像的多尺度金字塔，互相关系数预计算</a:t>
            </a:r>
          </a:p>
        </p:txBody>
      </p:sp>
      <p:sp>
        <p:nvSpPr>
          <p:cNvPr id="4" name="灯片编号占位符 3"/>
          <p:cNvSpPr>
            <a:spLocks noGrp="1"/>
          </p:cNvSpPr>
          <p:nvPr>
            <p:ph type="sldNum" sz="quarter" idx="5"/>
          </p:nvPr>
        </p:nvSpPr>
        <p:spPr/>
        <p:txBody>
          <a:bodyPr/>
          <a:lstStyle/>
          <a:p>
            <a:fld id="{DAA14EE2-B794-47CF-8502-39B7F9ABBF50}" type="slidenum">
              <a:rPr lang="zh-CN" altLang="en-US" smtClean="0"/>
              <a:t>40</a:t>
            </a:fld>
            <a:endParaRPr lang="zh-CN" altLang="en-US"/>
          </a:p>
        </p:txBody>
      </p:sp>
    </p:spTree>
    <p:extLst>
      <p:ext uri="{BB962C8B-B14F-4D97-AF65-F5344CB8AC3E}">
        <p14:creationId xmlns:p14="http://schemas.microsoft.com/office/powerpoint/2010/main" val="12800451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第一种方案</a:t>
            </a:r>
            <a:r>
              <a:rPr lang="en-US" altLang="zh-CN" dirty="0"/>
              <a:t>,</a:t>
            </a:r>
            <a:r>
              <a:rPr lang="en-US" altLang="zh-CN" dirty="0" err="1"/>
              <a:t>ants,dipy,itk</a:t>
            </a:r>
            <a:r>
              <a:rPr lang="zh-CN" altLang="en-US" dirty="0"/>
              <a:t>采取的</a:t>
            </a:r>
            <a:r>
              <a:rPr lang="en-US" altLang="zh-CN" dirty="0"/>
              <a:t>SYN</a:t>
            </a:r>
            <a:r>
              <a:rPr lang="zh-CN" altLang="en-US" dirty="0"/>
              <a:t>广泛应用。已经整理了基本的流程框架</a:t>
            </a:r>
            <a:endParaRPr lang="en-US" altLang="zh-CN" dirty="0"/>
          </a:p>
          <a:p>
            <a:r>
              <a:rPr lang="zh-CN" altLang="en-US" dirty="0"/>
              <a:t>第二种方案暂时未</a:t>
            </a:r>
            <a:r>
              <a:rPr lang="zh-CN" altLang="en-US"/>
              <a:t>实施。可逆性是不精确的，只能通过插值得到</a:t>
            </a:r>
            <a:endParaRPr lang="en-US" altLang="zh-CN" dirty="0"/>
          </a:p>
          <a:p>
            <a:r>
              <a:rPr lang="zh-CN" altLang="en-US" dirty="0"/>
              <a:t>微分同胚的同胚是指一个拥有连续逆映射的连续映射，就像一个圆和一个正方形，在同胚的基础上要求同胚的映射可微，且其逆映射可微。直观就是两个映射是光滑的</a:t>
            </a:r>
            <a:endParaRPr lang="en-US" altLang="zh-CN" dirty="0"/>
          </a:p>
          <a:p>
            <a:r>
              <a:rPr lang="zh-CN" altLang="en-US" dirty="0"/>
              <a:t>微分同胚实现的几种方案，平滑速度场，限制形变场</a:t>
            </a:r>
            <a:r>
              <a:rPr lang="en-US" altLang="zh-CN" dirty="0" err="1"/>
              <a:t>stepsize</a:t>
            </a:r>
            <a:r>
              <a:rPr lang="zh-CN" altLang="en-US" dirty="0"/>
              <a:t>。</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41</a:t>
            </a:fld>
            <a:endParaRPr lang="zh-CN" altLang="en-US"/>
          </a:p>
        </p:txBody>
      </p:sp>
    </p:spTree>
    <p:extLst>
      <p:ext uri="{BB962C8B-B14F-4D97-AF65-F5344CB8AC3E}">
        <p14:creationId xmlns:p14="http://schemas.microsoft.com/office/powerpoint/2010/main" val="13112826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图像配准的金标准难以获取，一方面是标准的度量，一方面是不同医生的习惯不同，再者是非刚性配准一副三维图像耗时长。高昂的标注成本</a:t>
            </a:r>
            <a:endParaRPr lang="en-US" altLang="zh-CN" dirty="0"/>
          </a:p>
          <a:p>
            <a:r>
              <a:rPr lang="zh-CN" altLang="en-US" dirty="0"/>
              <a:t>配准标签难以收集，目前实现配准的框架主要使用的是</a:t>
            </a:r>
            <a:r>
              <a:rPr lang="en-US" altLang="zh-CN" dirty="0"/>
              <a:t>CNN</a:t>
            </a:r>
            <a:r>
              <a:rPr lang="zh-CN" altLang="en-US" dirty="0"/>
              <a:t>和</a:t>
            </a:r>
            <a:r>
              <a:rPr lang="en-US" altLang="zh-CN" dirty="0"/>
              <a:t>FCN(</a:t>
            </a:r>
            <a:r>
              <a:rPr lang="zh-CN" altLang="en-US" dirty="0"/>
              <a:t>全卷积神经网络</a:t>
            </a:r>
            <a:r>
              <a:rPr lang="en-US" altLang="zh-CN" dirty="0"/>
              <a:t>)</a:t>
            </a:r>
            <a:r>
              <a:rPr lang="zh-CN" altLang="en-US" dirty="0"/>
              <a:t>，尤其是</a:t>
            </a:r>
            <a:r>
              <a:rPr lang="en-US" altLang="zh-CN" dirty="0"/>
              <a:t>CNN</a:t>
            </a:r>
            <a:r>
              <a:rPr lang="zh-CN" altLang="en-US" dirty="0"/>
              <a:t>框架</a:t>
            </a:r>
            <a:endParaRPr lang="en-US" altLang="zh-CN" dirty="0"/>
          </a:p>
          <a:p>
            <a:r>
              <a:rPr lang="en-US" altLang="zh-CN" dirty="0"/>
              <a:t>CNN</a:t>
            </a:r>
            <a:r>
              <a:rPr lang="zh-CN" altLang="en-US" dirty="0"/>
              <a:t>回归学习输入图像到输出图像的复杂映射，输入图像，输出映射后的图像，</a:t>
            </a:r>
            <a:r>
              <a:rPr lang="en-US" altLang="zh-CN" dirty="0"/>
              <a:t>CNN</a:t>
            </a:r>
            <a:r>
              <a:rPr lang="zh-CN" altLang="en-US" dirty="0"/>
              <a:t>则是端到端直接预测形变场如</a:t>
            </a:r>
            <a:r>
              <a:rPr lang="en-US" altLang="zh-CN" dirty="0" err="1"/>
              <a:t>regnet</a:t>
            </a:r>
            <a:endParaRPr lang="en-US" altLang="zh-CN" dirty="0"/>
          </a:p>
          <a:p>
            <a:r>
              <a:rPr lang="en-US" altLang="zh-CN" dirty="0"/>
              <a:t>U-net</a:t>
            </a:r>
            <a:r>
              <a:rPr lang="zh-CN" altLang="en-US" dirty="0"/>
              <a:t>是基于</a:t>
            </a:r>
            <a:r>
              <a:rPr lang="en-US" altLang="zh-CN" dirty="0"/>
              <a:t>FCN</a:t>
            </a:r>
            <a:r>
              <a:rPr lang="zh-CN" altLang="en-US" dirty="0"/>
              <a:t>的医学图像分割网络，</a:t>
            </a:r>
            <a:endParaRPr lang="en-US" altLang="zh-CN" dirty="0"/>
          </a:p>
          <a:p>
            <a:r>
              <a:rPr lang="zh-CN" altLang="en-US" dirty="0"/>
              <a:t>基于</a:t>
            </a:r>
            <a:r>
              <a:rPr lang="en-US" altLang="zh-CN" dirty="0"/>
              <a:t>GAN</a:t>
            </a:r>
            <a:r>
              <a:rPr lang="zh-CN" altLang="en-US" dirty="0"/>
              <a:t>的配准网络由估计变换参数的生成器和评估质量标准的鉴别器组成。</a:t>
            </a:r>
            <a:endParaRPr lang="en-US" altLang="zh-CN"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42</a:t>
            </a:fld>
            <a:endParaRPr lang="zh-CN" altLang="en-US"/>
          </a:p>
        </p:txBody>
      </p:sp>
    </p:spTree>
    <p:extLst>
      <p:ext uri="{BB962C8B-B14F-4D97-AF65-F5344CB8AC3E}">
        <p14:creationId xmlns:p14="http://schemas.microsoft.com/office/powerpoint/2010/main" val="29037198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DAA14EE2-B794-47CF-8502-39B7F9ABBF50}" type="slidenum">
              <a:rPr lang="zh-CN" altLang="en-US" smtClean="0"/>
              <a:t>43</a:t>
            </a:fld>
            <a:endParaRPr lang="zh-CN" altLang="en-US"/>
          </a:p>
        </p:txBody>
      </p:sp>
    </p:spTree>
    <p:extLst>
      <p:ext uri="{BB962C8B-B14F-4D97-AF65-F5344CB8AC3E}">
        <p14:creationId xmlns:p14="http://schemas.microsoft.com/office/powerpoint/2010/main" val="2128608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一个复合变换矩阵由五种单一变换组合实现，这五种变换在三维世界中的变换矩阵如下所示：</a:t>
            </a:r>
            <a:endParaRPr lang="en-US" altLang="zh-CN" dirty="0"/>
          </a:p>
          <a:p>
            <a:r>
              <a:rPr lang="zh-CN" altLang="en-US" dirty="0"/>
              <a:t>旋转矩阵采取的是欧拉变换，旋转顺序是沿着</a:t>
            </a:r>
            <a:r>
              <a:rPr lang="en-US" altLang="zh-CN" dirty="0" err="1"/>
              <a:t>z,x,y</a:t>
            </a:r>
            <a:r>
              <a:rPr lang="zh-CN" altLang="en-US" dirty="0"/>
              <a:t>轴</a:t>
            </a:r>
            <a:endParaRPr lang="en-US" altLang="zh-CN" dirty="0"/>
          </a:p>
          <a:p>
            <a:r>
              <a:rPr lang="zh-CN" altLang="en-US" dirty="0"/>
              <a:t>缩放变换的缩放因子分布在矩阵的对角线</a:t>
            </a:r>
            <a:br>
              <a:rPr lang="en-US" altLang="zh-CN" dirty="0"/>
            </a:br>
            <a:r>
              <a:rPr lang="zh-CN" altLang="en-US" dirty="0"/>
              <a:t>剪切变换和透视变换刚才也介绍过了，其变换矩阵就不复述了</a:t>
            </a:r>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5</a:t>
            </a:fld>
            <a:endParaRPr lang="zh-CN" altLang="en-US"/>
          </a:p>
        </p:txBody>
      </p:sp>
    </p:spTree>
    <p:extLst>
      <p:ext uri="{BB962C8B-B14F-4D97-AF65-F5344CB8AC3E}">
        <p14:creationId xmlns:p14="http://schemas.microsoft.com/office/powerpoint/2010/main" val="348788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zh-CN" altLang="en-US" dirty="0"/>
              <a:t>知道了各种基本变换的基础变换形式，我们要开始进行矩阵分解了。</a:t>
            </a:r>
            <a:endParaRPr lang="en-US" altLang="zh-CN" dirty="0"/>
          </a:p>
          <a:p>
            <a:r>
              <a:rPr lang="zh-CN" altLang="en-US" dirty="0"/>
              <a:t>首先提取透视变换矩阵，我们将设置透视变换矩阵为如下形式，然后将</a:t>
            </a:r>
            <a:r>
              <a:rPr lang="en-US" altLang="zh-CN" dirty="0"/>
              <a:t>A</a:t>
            </a:r>
            <a:r>
              <a:rPr lang="zh-CN" altLang="en-US" dirty="0"/>
              <a:t>表示成</a:t>
            </a:r>
            <a:r>
              <a:rPr lang="en-US" altLang="zh-CN" dirty="0"/>
              <a:t>PB</a:t>
            </a:r>
          </a:p>
          <a:p>
            <a:r>
              <a:rPr lang="en-US" altLang="zh-CN" dirty="0"/>
              <a:t>B</a:t>
            </a:r>
            <a:r>
              <a:rPr lang="zh-CN" altLang="en-US" dirty="0"/>
              <a:t>的</a:t>
            </a:r>
            <a:r>
              <a:rPr lang="en-US" altLang="zh-CN" dirty="0"/>
              <a:t>3*4</a:t>
            </a:r>
            <a:r>
              <a:rPr lang="zh-CN" altLang="en-US" dirty="0"/>
              <a:t>元素与</a:t>
            </a:r>
            <a:r>
              <a:rPr lang="en-US" altLang="zh-CN" dirty="0"/>
              <a:t>A</a:t>
            </a:r>
            <a:r>
              <a:rPr lang="zh-CN" altLang="en-US" dirty="0"/>
              <a:t>的</a:t>
            </a:r>
            <a:r>
              <a:rPr lang="en-US" altLang="zh-CN" dirty="0"/>
              <a:t>34</a:t>
            </a:r>
            <a:r>
              <a:rPr lang="zh-CN" altLang="en-US" dirty="0"/>
              <a:t>元素相同，最后一列为</a:t>
            </a:r>
            <a:r>
              <a:rPr lang="en-US" altLang="zh-CN" dirty="0"/>
              <a:t>0001</a:t>
            </a:r>
            <a:r>
              <a:rPr lang="zh-CN" altLang="en-US" dirty="0"/>
              <a:t>，然后我们可以得到</a:t>
            </a:r>
            <a:r>
              <a:rPr lang="en-US" altLang="zh-CN" dirty="0"/>
              <a:t>APB</a:t>
            </a:r>
            <a:r>
              <a:rPr lang="zh-CN" altLang="en-US" dirty="0"/>
              <a:t>三者的关系，</a:t>
            </a:r>
            <a:r>
              <a:rPr lang="en-US" altLang="zh-CN" dirty="0"/>
              <a:t>A</a:t>
            </a:r>
            <a:r>
              <a:rPr lang="zh-CN" altLang="en-US" dirty="0"/>
              <a:t>的最后一行等于</a:t>
            </a:r>
            <a:r>
              <a:rPr lang="en-US" altLang="zh-CN" dirty="0"/>
              <a:t>P</a:t>
            </a:r>
            <a:r>
              <a:rPr lang="zh-CN" altLang="en-US" dirty="0"/>
              <a:t>的最后一行乘以</a:t>
            </a:r>
            <a:r>
              <a:rPr lang="en-US" altLang="zh-CN" dirty="0"/>
              <a:t>B</a:t>
            </a:r>
            <a:r>
              <a:rPr lang="zh-CN" altLang="en-US" dirty="0"/>
              <a:t>，那么只要两边对</a:t>
            </a:r>
            <a:r>
              <a:rPr lang="en-US" altLang="zh-CN" dirty="0"/>
              <a:t>B</a:t>
            </a:r>
            <a:r>
              <a:rPr lang="zh-CN" altLang="en-US" dirty="0"/>
              <a:t>求逆即可得到</a:t>
            </a:r>
            <a:r>
              <a:rPr lang="en-US" altLang="zh-CN" dirty="0"/>
              <a:t>P</a:t>
            </a:r>
            <a:r>
              <a:rPr lang="zh-CN" altLang="en-US" dirty="0"/>
              <a:t>的未知元素</a:t>
            </a:r>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6</a:t>
            </a:fld>
            <a:endParaRPr lang="zh-CN" altLang="en-US"/>
          </a:p>
        </p:txBody>
      </p:sp>
    </p:spTree>
    <p:extLst>
      <p:ext uri="{BB962C8B-B14F-4D97-AF65-F5344CB8AC3E}">
        <p14:creationId xmlns:p14="http://schemas.microsoft.com/office/powerpoint/2010/main" val="388564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a:t>
            </a:r>
            <a:r>
              <a:rPr lang="en-US" altLang="zh-CN" dirty="0"/>
              <a:t>B</a:t>
            </a:r>
            <a:r>
              <a:rPr lang="zh-CN" altLang="en-US" dirty="0"/>
              <a:t>进行进一步处理，平移变换</a:t>
            </a:r>
            <a:r>
              <a:rPr lang="en-US" altLang="zh-CN" dirty="0"/>
              <a:t>T</a:t>
            </a:r>
            <a:r>
              <a:rPr lang="zh-CN" altLang="en-US" dirty="0"/>
              <a:t>就比较简单，</a:t>
            </a:r>
            <a:r>
              <a:rPr lang="en-US" altLang="zh-CN" dirty="0"/>
              <a:t>B=TC,B</a:t>
            </a:r>
            <a:r>
              <a:rPr lang="zh-CN" altLang="en-US" dirty="0"/>
              <a:t>的最后一列元素就是</a:t>
            </a:r>
            <a:r>
              <a:rPr lang="en-US" altLang="zh-CN" dirty="0"/>
              <a:t>T</a:t>
            </a:r>
            <a:r>
              <a:rPr lang="zh-CN" altLang="en-US" dirty="0"/>
              <a:t>中的未知量。而</a:t>
            </a:r>
            <a:r>
              <a:rPr lang="en-US" altLang="zh-CN" dirty="0"/>
              <a:t>C</a:t>
            </a:r>
            <a:r>
              <a:rPr lang="zh-CN" altLang="en-US" dirty="0"/>
              <a:t>的前</a:t>
            </a:r>
            <a:r>
              <a:rPr lang="en-US" altLang="zh-CN" dirty="0"/>
              <a:t>3*3</a:t>
            </a:r>
            <a:r>
              <a:rPr lang="zh-CN" altLang="en-US" dirty="0"/>
              <a:t>元素就是</a:t>
            </a:r>
            <a:r>
              <a:rPr lang="en-US" altLang="zh-CN" dirty="0"/>
              <a:t>A</a:t>
            </a:r>
            <a:r>
              <a:rPr lang="zh-CN" altLang="en-US" dirty="0"/>
              <a:t>中的前</a:t>
            </a:r>
            <a:r>
              <a:rPr lang="en-US" altLang="zh-CN" dirty="0"/>
              <a:t>3*3</a:t>
            </a:r>
            <a:r>
              <a:rPr lang="zh-CN" altLang="en-US" dirty="0"/>
              <a:t>元素。到这里我们已经提取处理透视变换和平移变换</a:t>
            </a:r>
            <a:endParaRPr lang="en-US" altLang="zh-CN" dirty="0"/>
          </a:p>
          <a:p>
            <a:r>
              <a:rPr lang="zh-CN" altLang="en-US" dirty="0"/>
              <a:t>对于</a:t>
            </a:r>
            <a:r>
              <a:rPr lang="en-US" altLang="zh-CN" dirty="0"/>
              <a:t>C</a:t>
            </a:r>
            <a:r>
              <a:rPr lang="zh-CN" altLang="en-US" dirty="0"/>
              <a:t>，其包含旋转缩放和剪切变换，而旋转变换</a:t>
            </a:r>
            <a:r>
              <a:rPr lang="en-US" altLang="zh-CN" dirty="0"/>
              <a:t>R</a:t>
            </a:r>
            <a:r>
              <a:rPr lang="zh-CN" altLang="en-US" dirty="0"/>
              <a:t>是正交矩阵，即</a:t>
            </a:r>
            <a:r>
              <a:rPr lang="en-US" altLang="zh-CN" dirty="0"/>
              <a:t>R*R^T=</a:t>
            </a:r>
            <a:r>
              <a:rPr lang="zh-CN" altLang="en-US" dirty="0"/>
              <a:t>单位矩阵。对于</a:t>
            </a:r>
            <a:r>
              <a:rPr lang="en-US" altLang="zh-CN" dirty="0"/>
              <a:t>C,</a:t>
            </a:r>
            <a:r>
              <a:rPr lang="zh-CN" altLang="en-US" dirty="0"/>
              <a:t>根据矩阵的极分解，我们可以将其分解成一个正交阵和对称阵，矩阵的极分解可以</a:t>
            </a:r>
            <a:endParaRPr lang="en-US" altLang="zh-CN" dirty="0"/>
          </a:p>
          <a:p>
            <a:r>
              <a:rPr lang="zh-CN" altLang="en-US" dirty="0"/>
              <a:t>由矩阵的奇异值分解实现，所需的旋转矩阵</a:t>
            </a:r>
            <a:r>
              <a:rPr lang="en-US" altLang="zh-CN" dirty="0"/>
              <a:t>R=UVT,</a:t>
            </a:r>
            <a:r>
              <a:rPr lang="zh-CN" altLang="en-US" dirty="0"/>
              <a:t>而</a:t>
            </a:r>
            <a:r>
              <a:rPr lang="en-US" altLang="zh-CN" dirty="0"/>
              <a:t>D=</a:t>
            </a:r>
            <a:r>
              <a:rPr lang="en-US" altLang="zh-CN" dirty="0" err="1"/>
              <a:t>VsigmaVT</a:t>
            </a:r>
            <a:r>
              <a:rPr lang="zh-CN" altLang="en-US" dirty="0"/>
              <a:t>包含剩下的缩放矩阵和剪切矩阵。</a:t>
            </a:r>
            <a:r>
              <a:rPr lang="en-US" altLang="zh-CN" dirty="0"/>
              <a:t>D</a:t>
            </a:r>
            <a:r>
              <a:rPr lang="zh-CN" altLang="en-US" dirty="0"/>
              <a:t>的对角线元素就是缩放因子，然后根据顺序可以得到对应的剪切矩阵</a:t>
            </a:r>
            <a:endParaRPr lang="en-US" altLang="zh-CN" dirty="0"/>
          </a:p>
          <a:p>
            <a:r>
              <a:rPr lang="zh-CN" altLang="en-US" dirty="0"/>
              <a:t>和缩放矩阵</a:t>
            </a:r>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7</a:t>
            </a:fld>
            <a:endParaRPr lang="zh-CN" altLang="en-US"/>
          </a:p>
        </p:txBody>
      </p:sp>
    </p:spTree>
    <p:extLst>
      <p:ext uri="{BB962C8B-B14F-4D97-AF65-F5344CB8AC3E}">
        <p14:creationId xmlns:p14="http://schemas.microsoft.com/office/powerpoint/2010/main" val="4198233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图像的旋转有很多顺序，沿着</a:t>
            </a:r>
            <a:r>
              <a:rPr lang="en-US" altLang="zh-CN" dirty="0" err="1"/>
              <a:t>x,y,z</a:t>
            </a:r>
            <a:r>
              <a:rPr lang="zh-CN" altLang="en-US" dirty="0"/>
              <a:t>轴还是其他顺序，观察方向是正轴还是负轴，采用的是右手坐标系还是左手坐标系，不同的旋转就会有不同的角度求解</a:t>
            </a:r>
            <a:endParaRPr lang="en-US" altLang="zh-CN" dirty="0"/>
          </a:p>
          <a:p>
            <a:r>
              <a:rPr lang="zh-CN" altLang="en-US" dirty="0"/>
              <a:t>我们采取的欧拉变换默认观察方向是</a:t>
            </a:r>
            <a:r>
              <a:rPr lang="en-US" altLang="zh-CN" dirty="0"/>
              <a:t>-z</a:t>
            </a:r>
            <a:r>
              <a:rPr lang="zh-CN" altLang="en-US" dirty="0"/>
              <a:t>轴，头部朝向正</a:t>
            </a:r>
            <a:r>
              <a:rPr lang="en-US" altLang="zh-CN" dirty="0"/>
              <a:t>y</a:t>
            </a:r>
            <a:r>
              <a:rPr lang="zh-CN" altLang="en-US" dirty="0"/>
              <a:t>轴，采用右手坐标系，变换顺序是</a:t>
            </a:r>
            <a:r>
              <a:rPr lang="en-US" altLang="zh-CN" dirty="0" err="1"/>
              <a:t>z,x,y</a:t>
            </a:r>
            <a:endParaRPr lang="en-US" altLang="zh-CN" dirty="0"/>
          </a:p>
          <a:p>
            <a:r>
              <a:rPr lang="zh-CN" altLang="en-US" dirty="0"/>
              <a:t>根据旋转矩阵中矩阵元素与角度的函数关系，我们可以求解对应的角度值。我们这里采取的是</a:t>
            </a:r>
            <a:r>
              <a:rPr lang="en-US" altLang="zh-CN" dirty="0"/>
              <a:t>arctan2</a:t>
            </a:r>
            <a:r>
              <a:rPr lang="zh-CN" altLang="en-US" dirty="0"/>
              <a:t>，其可以根据元素正负号判断属于哪个象限，</a:t>
            </a:r>
            <a:endParaRPr lang="en-US" altLang="zh-CN" dirty="0"/>
          </a:p>
          <a:p>
            <a:r>
              <a:rPr lang="zh-CN" altLang="en-US" dirty="0"/>
              <a:t>当</a:t>
            </a:r>
            <a:r>
              <a:rPr lang="en-US" altLang="zh-CN" dirty="0"/>
              <a:t>alpha=</a:t>
            </a:r>
            <a:r>
              <a:rPr lang="zh-CN" altLang="en-US" dirty="0"/>
              <a:t>出现万向节锁，在陀螺仪中，会出现</a:t>
            </a:r>
            <a:r>
              <a:rPr lang="en-US" altLang="zh-CN" dirty="0"/>
              <a:t>,</a:t>
            </a:r>
            <a:r>
              <a:rPr lang="en-US" altLang="zh-CN" dirty="0" err="1"/>
              <a:t>yz</a:t>
            </a:r>
            <a:r>
              <a:rPr lang="zh-CN" altLang="en-US" dirty="0"/>
              <a:t>轴融合，在求解过程中表现出来的形式是</a:t>
            </a:r>
            <a:r>
              <a:rPr lang="en-US" altLang="zh-CN" dirty="0"/>
              <a:t>,</a:t>
            </a:r>
            <a:r>
              <a:rPr lang="en-US" altLang="zh-CN" dirty="0" err="1"/>
              <a:t>beta,gam</a:t>
            </a:r>
            <a:r>
              <a:rPr lang="zh-CN" altLang="en-US" dirty="0"/>
              <a:t>无法求解。但是可以得到二者的函数关系式。</a:t>
            </a:r>
            <a:endParaRPr lang="en-US" altLang="zh-CN" dirty="0"/>
          </a:p>
          <a:p>
            <a:endParaRPr lang="en-US" altLang="zh-CN" dirty="0"/>
          </a:p>
          <a:p>
            <a:endParaRPr lang="en-US" altLang="zh-CN"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DAA14EE2-B794-47CF-8502-39B7F9ABBF50}" type="slidenum">
              <a:rPr lang="zh-CN" altLang="en-US" smtClean="0"/>
              <a:t>8</a:t>
            </a:fld>
            <a:endParaRPr lang="zh-CN" altLang="en-US"/>
          </a:p>
        </p:txBody>
      </p:sp>
    </p:spTree>
    <p:extLst>
      <p:ext uri="{BB962C8B-B14F-4D97-AF65-F5344CB8AC3E}">
        <p14:creationId xmlns:p14="http://schemas.microsoft.com/office/powerpoint/2010/main" val="3610472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我们随机初始化结果，但是当万向节锁出现时，即</a:t>
                </a:r>
                <a:r>
                  <a:rPr lang="en-US" altLang="zh-CN" dirty="0"/>
                  <a:t>alpha</a:t>
                </a:r>
                <a:r>
                  <a:rPr lang="zh-CN" altLang="en-US" dirty="0"/>
                  <a:t>等于正负</a:t>
                </a:r>
                <a:r>
                  <a:rPr lang="en-US" altLang="zh-CN" dirty="0"/>
                  <a:t>pi/2</a:t>
                </a:r>
                <a:r>
                  <a:rPr lang="zh-CN" altLang="en-US" dirty="0"/>
                  <a:t>时，我们的结果仍然与</a:t>
                </a:r>
                <a:r>
                  <a:rPr lang="en-US" altLang="zh-CN" dirty="0" err="1"/>
                  <a:t>raystation</a:t>
                </a:r>
                <a:r>
                  <a:rPr lang="zh-CN" altLang="en-US" dirty="0"/>
                  <a:t>保持一致，但是与</a:t>
                </a:r>
                <a:r>
                  <a:rPr lang="en-US" altLang="zh-CN" dirty="0" err="1"/>
                  <a:t>sitk</a:t>
                </a:r>
                <a:r>
                  <a:rPr lang="zh-CN" altLang="en-US" dirty="0"/>
                  <a:t>有差别，我们看了</a:t>
                </a:r>
                <a:r>
                  <a:rPr lang="en-US" altLang="zh-CN" dirty="0" err="1"/>
                  <a:t>sitk</a:t>
                </a:r>
                <a:r>
                  <a:rPr lang="zh-CN" altLang="en-US" dirty="0"/>
                  <a:t>的源代码，然后是发现</a:t>
                </a:r>
                <a:r>
                  <a:rPr lang="en-US" altLang="zh-CN" dirty="0" err="1"/>
                  <a:t>sitk</a:t>
                </a:r>
                <a:r>
                  <a:rPr lang="zh-CN" altLang="en-US" dirty="0"/>
                  <a:t>在设置</a:t>
                </a:r>
                <a:r>
                  <a:rPr lang="en-US" altLang="zh-CN" dirty="0"/>
                  <a:t>,</a:t>
                </a:r>
                <a:r>
                  <a:rPr lang="en-US" altLang="zh-CN" dirty="0" err="1"/>
                  <a:t>beta,gam</a:t>
                </a:r>
                <a:r>
                  <a:rPr lang="zh-CN" altLang="en-US" dirty="0"/>
                  <a:t>时，设置了</a:t>
                </a:r>
                <a:r>
                  <a:rPr lang="en-US" altLang="zh-CN" dirty="0"/>
                  <a:t>beta=0,</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但是套用了</a:t>
                </a:r>
                <a:r>
                  <a:rPr lang="en-US" altLang="zh-CN" dirty="0"/>
                  <a:t>gam</a:t>
                </a:r>
                <a:r>
                  <a:rPr lang="zh-CN" altLang="en-US" dirty="0"/>
                  <a:t>等于</a:t>
                </a:r>
                <a:r>
                  <a:rPr lang="en-US" altLang="zh-CN" dirty="0"/>
                  <a:t>0</a:t>
                </a:r>
                <a:r>
                  <a:rPr lang="zh-CN" altLang="en-US" dirty="0"/>
                  <a:t>的解。</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总的来说，我们完成了对复合变换矩阵的分解工作，不过</a:t>
                </a:r>
                <a:r>
                  <a:rPr lang="en-US" altLang="zh-CN" dirty="0" err="1"/>
                  <a:t>raystation</a:t>
                </a:r>
                <a:r>
                  <a:rPr lang="zh-CN" altLang="en-US" dirty="0"/>
                  <a:t>和</a:t>
                </a:r>
                <a:r>
                  <a:rPr lang="en-US" altLang="zh-CN" dirty="0" err="1"/>
                  <a:t>sitk</a:t>
                </a:r>
                <a:r>
                  <a:rPr lang="zh-CN" altLang="en-US" dirty="0"/>
                  <a:t>好像暂时还没有到透视剪切这些步骤的提取，主要还是平移量和旋转矩阵的角度求解。不过后期如果需要对图像进行梯度下降，会用到这些</a:t>
                </a:r>
                <a:endParaRPr lang="en-US" altLang="zh-CN" dirty="0"/>
              </a:p>
            </p:txBody>
          </p:sp>
        </mc:Choice>
        <mc:Fallback xmlns="">
          <p:sp>
            <p:nvSpPr>
              <p:cNvPr id="3" name="备注占位符 2"/>
              <p:cNvSpPr>
                <a:spLocks noGrp="1"/>
              </p:cNvSpPr>
              <p:nvPr>
                <p:ph type="body" idx="1"/>
              </p:nvPr>
            </p:nvSpPr>
            <p:spPr/>
            <p:txBody>
              <a:bodyPr/>
              <a:lstStyle/>
              <a:p>
                <a:r>
                  <a:rPr lang="zh-CN" altLang="en-US" dirty="0"/>
                  <a:t>解剖坐标系又叫患者坐标系</a:t>
                </a:r>
                <a:endParaRPr lang="en-US" altLang="zh-CN" dirty="0"/>
              </a:p>
              <a:p>
                <a:r>
                  <a:rPr lang="zh-CN" altLang="en-US" dirty="0"/>
                  <a:t>图像坐标系将提速饿密度值存储下来</a:t>
                </a:r>
                <a:endParaRPr lang="en-US" altLang="zh-CN" dirty="0"/>
              </a:p>
              <a:p>
                <a:r>
                  <a:rPr lang="zh-CN" altLang="en-US" dirty="0"/>
                  <a:t>从解剖空间到图像空间需要经过一个仿射变换</a:t>
                </a:r>
                <a:endParaRPr lang="en-US" altLang="zh-CN" dirty="0"/>
              </a:p>
              <a:p>
                <a:r>
                  <a:rPr lang="en-US" altLang="zh-CN" dirty="0"/>
                  <a:t>https://blog.csdn.net/weixin_42834523/article/details/105980301</a:t>
                </a:r>
              </a:p>
              <a:p>
                <a:r>
                  <a:rPr lang="en-US" altLang="zh-CN" i="0">
                    <a:latin typeface="Cambria Math" panose="02040503050406030204" pitchFamily="18" charset="0"/>
                  </a:rPr>
                  <a:t>"在此处键入公式。</a:t>
                </a:r>
                <a:r>
                  <a:rPr lang="zh-CN" altLang="en-US" i="0">
                    <a:latin typeface="Cambria Math" panose="02040503050406030204" pitchFamily="18" charset="0"/>
                  </a:rPr>
                  <a:t>"</a:t>
                </a:r>
                <a:endParaRPr lang="en-US" altLang="zh-CN" dirty="0"/>
              </a:p>
            </p:txBody>
          </p:sp>
        </mc:Fallback>
      </mc:AlternateContent>
      <p:sp>
        <p:nvSpPr>
          <p:cNvPr id="4" name="灯片编号占位符 3"/>
          <p:cNvSpPr>
            <a:spLocks noGrp="1"/>
          </p:cNvSpPr>
          <p:nvPr>
            <p:ph type="sldNum" sz="quarter" idx="5"/>
          </p:nvPr>
        </p:nvSpPr>
        <p:spPr/>
        <p:txBody>
          <a:bodyPr/>
          <a:lstStyle/>
          <a:p>
            <a:fld id="{DAA14EE2-B794-47CF-8502-39B7F9ABBF50}" type="slidenum">
              <a:rPr lang="zh-CN" altLang="en-US" smtClean="0"/>
              <a:t>9</a:t>
            </a:fld>
            <a:endParaRPr lang="zh-CN" altLang="en-US"/>
          </a:p>
        </p:txBody>
      </p:sp>
      <p:graphicFrame>
        <p:nvGraphicFramePr>
          <p:cNvPr id="5" name="对象 4">
            <a:extLst>
              <a:ext uri="{FF2B5EF4-FFF2-40B4-BE49-F238E27FC236}">
                <a16:creationId xmlns:a16="http://schemas.microsoft.com/office/drawing/2014/main" id="{89A6002F-2244-4B89-A402-79CAF0799190}"/>
              </a:ext>
            </a:extLst>
          </p:cNvPr>
          <p:cNvGraphicFramePr>
            <a:graphicFrameLocks noChangeAspect="1"/>
          </p:cNvGraphicFramePr>
          <p:nvPr>
            <p:extLst>
              <p:ext uri="{D42A27DB-BD31-4B8C-83A1-F6EECF244321}">
                <p14:modId xmlns:p14="http://schemas.microsoft.com/office/powerpoint/2010/main" val="543146594"/>
              </p:ext>
            </p:extLst>
          </p:nvPr>
        </p:nvGraphicFramePr>
        <p:xfrm>
          <a:off x="1701800" y="4470400"/>
          <a:ext cx="3454400" cy="203200"/>
        </p:xfrm>
        <a:graphic>
          <a:graphicData uri="http://schemas.openxmlformats.org/presentationml/2006/ole">
            <mc:AlternateContent xmlns:mc="http://schemas.openxmlformats.org/markup-compatibility/2006">
              <mc:Choice xmlns:v="urn:schemas-microsoft-com:vml" Requires="v">
                <p:oleObj name="Equation" r:id="rId3" imgW="3454200" imgH="203040" progId="Equation.DSMT4">
                  <p:embed/>
                </p:oleObj>
              </mc:Choice>
              <mc:Fallback>
                <p:oleObj name="Equation" r:id="rId3" imgW="3454200" imgH="203040" progId="Equation.DSMT4">
                  <p:embed/>
                  <p:pic>
                    <p:nvPicPr>
                      <p:cNvPr id="5" name="对象 4">
                        <a:extLst>
                          <a:ext uri="{FF2B5EF4-FFF2-40B4-BE49-F238E27FC236}">
                            <a16:creationId xmlns:a16="http://schemas.microsoft.com/office/drawing/2014/main" id="{89A6002F-2244-4B89-A402-79CAF0799190}"/>
                          </a:ext>
                        </a:extLst>
                      </p:cNvPr>
                      <p:cNvPicPr/>
                      <p:nvPr/>
                    </p:nvPicPr>
                    <p:blipFill>
                      <a:blip r:embed="rId4"/>
                      <a:stretch>
                        <a:fillRect/>
                      </a:stretch>
                    </p:blipFill>
                    <p:spPr>
                      <a:xfrm>
                        <a:off x="1701800" y="4470400"/>
                        <a:ext cx="3454400" cy="203200"/>
                      </a:xfrm>
                      <a:prstGeom prst="rect">
                        <a:avLst/>
                      </a:prstGeom>
                    </p:spPr>
                  </p:pic>
                </p:oleObj>
              </mc:Fallback>
            </mc:AlternateContent>
          </a:graphicData>
        </a:graphic>
      </p:graphicFrame>
    </p:spTree>
    <p:extLst>
      <p:ext uri="{BB962C8B-B14F-4D97-AF65-F5344CB8AC3E}">
        <p14:creationId xmlns:p14="http://schemas.microsoft.com/office/powerpoint/2010/main" val="378543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50BFA-DA26-4BC9-9704-7FFFE0D17A7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78CB748-0EEC-4DB8-9983-1C1E661F42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6326A2-AAA3-47AC-94C6-4774969E68E7}"/>
              </a:ext>
            </a:extLst>
          </p:cNvPr>
          <p:cNvSpPr>
            <a:spLocks noGrp="1"/>
          </p:cNvSpPr>
          <p:nvPr>
            <p:ph type="dt" sz="half" idx="10"/>
          </p:nvPr>
        </p:nvSpPr>
        <p:spPr/>
        <p:txBody>
          <a:bodyPr/>
          <a:lstStyle/>
          <a:p>
            <a:fld id="{A8B6847D-9CB6-4BF1-80CC-F0DA7CD18617}" type="datetime1">
              <a:rPr lang="zh-CN" altLang="en-US" smtClean="0"/>
              <a:t>2023/4/1</a:t>
            </a:fld>
            <a:endParaRPr lang="zh-CN" altLang="en-US"/>
          </a:p>
        </p:txBody>
      </p:sp>
      <p:sp>
        <p:nvSpPr>
          <p:cNvPr id="5" name="页脚占位符 4">
            <a:extLst>
              <a:ext uri="{FF2B5EF4-FFF2-40B4-BE49-F238E27FC236}">
                <a16:creationId xmlns:a16="http://schemas.microsoft.com/office/drawing/2014/main" id="{1D4F0AA0-B090-4D77-B810-EEA75F2A6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E0C87-DF19-47E5-93E5-5F9AAA0ADA01}"/>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115170925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837F8-35D4-4773-8E9B-A7AE19AF20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92F082-3D66-4AA7-A299-6DDEB75D56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CE913F-4EE9-4E1B-91DA-6A458FC9B09B}"/>
              </a:ext>
            </a:extLst>
          </p:cNvPr>
          <p:cNvSpPr>
            <a:spLocks noGrp="1"/>
          </p:cNvSpPr>
          <p:nvPr>
            <p:ph type="dt" sz="half" idx="10"/>
          </p:nvPr>
        </p:nvSpPr>
        <p:spPr/>
        <p:txBody>
          <a:bodyPr/>
          <a:lstStyle/>
          <a:p>
            <a:fld id="{FE4FDAA2-03E3-49D1-ABE3-EA605A7D81CA}" type="datetime1">
              <a:rPr lang="zh-CN" altLang="en-US" smtClean="0"/>
              <a:t>2023/4/1</a:t>
            </a:fld>
            <a:endParaRPr lang="zh-CN" altLang="en-US"/>
          </a:p>
        </p:txBody>
      </p:sp>
      <p:sp>
        <p:nvSpPr>
          <p:cNvPr id="5" name="页脚占位符 4">
            <a:extLst>
              <a:ext uri="{FF2B5EF4-FFF2-40B4-BE49-F238E27FC236}">
                <a16:creationId xmlns:a16="http://schemas.microsoft.com/office/drawing/2014/main" id="{3B4A1319-9310-46FD-98CB-B6E152408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AEE59-E7FE-4705-9660-9FCD19C0510B}"/>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4293370995"/>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16737C-9F8B-4082-8372-345DC17A5C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196F52-563C-4E2C-A272-2A515DF745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0419B3-0254-4B78-B4B6-FBA37BCF7B7B}"/>
              </a:ext>
            </a:extLst>
          </p:cNvPr>
          <p:cNvSpPr>
            <a:spLocks noGrp="1"/>
          </p:cNvSpPr>
          <p:nvPr>
            <p:ph type="dt" sz="half" idx="10"/>
          </p:nvPr>
        </p:nvSpPr>
        <p:spPr/>
        <p:txBody>
          <a:bodyPr/>
          <a:lstStyle/>
          <a:p>
            <a:fld id="{1E8C7053-33FC-4A5F-9DB9-6FB25A207367}" type="datetime1">
              <a:rPr lang="zh-CN" altLang="en-US" smtClean="0"/>
              <a:t>2023/4/1</a:t>
            </a:fld>
            <a:endParaRPr lang="zh-CN" altLang="en-US"/>
          </a:p>
        </p:txBody>
      </p:sp>
      <p:sp>
        <p:nvSpPr>
          <p:cNvPr id="5" name="页脚占位符 4">
            <a:extLst>
              <a:ext uri="{FF2B5EF4-FFF2-40B4-BE49-F238E27FC236}">
                <a16:creationId xmlns:a16="http://schemas.microsoft.com/office/drawing/2014/main" id="{F7A44A51-F5E8-40E3-B0E2-8E873BBA3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70D3E-6EBD-4ED7-8F8B-DCCD4218BFC5}"/>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293419314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A9A2E-F76B-4159-B79B-3647E07C21F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37FCEB8-54DD-4833-AE74-13C6E10CAB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DAE49-4794-4ACC-8179-0A5AEF417D90}"/>
              </a:ext>
            </a:extLst>
          </p:cNvPr>
          <p:cNvSpPr>
            <a:spLocks noGrp="1"/>
          </p:cNvSpPr>
          <p:nvPr>
            <p:ph type="dt" sz="half" idx="10"/>
          </p:nvPr>
        </p:nvSpPr>
        <p:spPr/>
        <p:txBody>
          <a:bodyPr/>
          <a:lstStyle/>
          <a:p>
            <a:fld id="{87633B96-1A73-48A2-BAB4-2D727349F875}" type="datetime1">
              <a:rPr lang="zh-CN" altLang="en-US" smtClean="0"/>
              <a:t>2023/4/1</a:t>
            </a:fld>
            <a:endParaRPr lang="zh-CN" altLang="en-US"/>
          </a:p>
        </p:txBody>
      </p:sp>
      <p:sp>
        <p:nvSpPr>
          <p:cNvPr id="5" name="页脚占位符 4">
            <a:extLst>
              <a:ext uri="{FF2B5EF4-FFF2-40B4-BE49-F238E27FC236}">
                <a16:creationId xmlns:a16="http://schemas.microsoft.com/office/drawing/2014/main" id="{937BEDDC-0438-48D4-95B4-E336802A34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2DF6B0-949D-4F10-87CB-A21865FFF2C9}"/>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2521430907"/>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33B0-0A09-42DD-A64F-230DEE36149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8827688-5E0E-43A6-B364-E2E62FA2E3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227F615-CD9B-4C41-A4A3-E5914BCE198B}"/>
              </a:ext>
            </a:extLst>
          </p:cNvPr>
          <p:cNvSpPr>
            <a:spLocks noGrp="1"/>
          </p:cNvSpPr>
          <p:nvPr>
            <p:ph type="dt" sz="half" idx="10"/>
          </p:nvPr>
        </p:nvSpPr>
        <p:spPr/>
        <p:txBody>
          <a:bodyPr/>
          <a:lstStyle/>
          <a:p>
            <a:fld id="{BE643952-F658-4A2A-9AE8-AE4CC8B19C91}" type="datetime1">
              <a:rPr lang="zh-CN" altLang="en-US" smtClean="0"/>
              <a:t>2023/4/1</a:t>
            </a:fld>
            <a:endParaRPr lang="zh-CN" altLang="en-US"/>
          </a:p>
        </p:txBody>
      </p:sp>
      <p:sp>
        <p:nvSpPr>
          <p:cNvPr id="5" name="页脚占位符 4">
            <a:extLst>
              <a:ext uri="{FF2B5EF4-FFF2-40B4-BE49-F238E27FC236}">
                <a16:creationId xmlns:a16="http://schemas.microsoft.com/office/drawing/2014/main" id="{8A85E1B0-400A-433B-AAD9-8D0F1BCCAE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DB62D96-3DDF-4307-B464-53648FA074E3}"/>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1595393296"/>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330CE-79D9-45BE-A628-2630332917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8FCEF6-61BA-4414-9BE1-0492269705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2E2966-E940-4058-99A4-9072A349B5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0BB49F-99D9-4B35-99D7-55BF34B32C7D}"/>
              </a:ext>
            </a:extLst>
          </p:cNvPr>
          <p:cNvSpPr>
            <a:spLocks noGrp="1"/>
          </p:cNvSpPr>
          <p:nvPr>
            <p:ph type="dt" sz="half" idx="10"/>
          </p:nvPr>
        </p:nvSpPr>
        <p:spPr/>
        <p:txBody>
          <a:bodyPr/>
          <a:lstStyle/>
          <a:p>
            <a:fld id="{F5EAF470-F436-4971-85F9-3B1977DEAFE6}" type="datetime1">
              <a:rPr lang="zh-CN" altLang="en-US" smtClean="0"/>
              <a:t>2023/4/1</a:t>
            </a:fld>
            <a:endParaRPr lang="zh-CN" altLang="en-US"/>
          </a:p>
        </p:txBody>
      </p:sp>
      <p:sp>
        <p:nvSpPr>
          <p:cNvPr id="6" name="页脚占位符 5">
            <a:extLst>
              <a:ext uri="{FF2B5EF4-FFF2-40B4-BE49-F238E27FC236}">
                <a16:creationId xmlns:a16="http://schemas.microsoft.com/office/drawing/2014/main" id="{A097CD17-74E6-40DF-B7F4-A14C2B9804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9D95B-F2F6-4951-885A-9FC9B7728C9F}"/>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24209935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E4F47-C695-4160-9CCD-6182F91FD8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12655F-195B-4ED8-87FD-E4EB51CBC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9FF7CB-2810-4882-A357-9D31D083C5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F3AD3F-4087-4EBE-9F04-1FF9AE81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C08346-71A6-482C-8963-7561E6D73F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F83EE5-5342-4434-940D-B531D1D6A1EC}"/>
              </a:ext>
            </a:extLst>
          </p:cNvPr>
          <p:cNvSpPr>
            <a:spLocks noGrp="1"/>
          </p:cNvSpPr>
          <p:nvPr>
            <p:ph type="dt" sz="half" idx="10"/>
          </p:nvPr>
        </p:nvSpPr>
        <p:spPr/>
        <p:txBody>
          <a:bodyPr/>
          <a:lstStyle/>
          <a:p>
            <a:fld id="{48CCC87E-15CD-41F7-8765-BCA8630BEF4E}" type="datetime1">
              <a:rPr lang="zh-CN" altLang="en-US" smtClean="0"/>
              <a:t>2023/4/1</a:t>
            </a:fld>
            <a:endParaRPr lang="zh-CN" altLang="en-US"/>
          </a:p>
        </p:txBody>
      </p:sp>
      <p:sp>
        <p:nvSpPr>
          <p:cNvPr id="8" name="页脚占位符 7">
            <a:extLst>
              <a:ext uri="{FF2B5EF4-FFF2-40B4-BE49-F238E27FC236}">
                <a16:creationId xmlns:a16="http://schemas.microsoft.com/office/drawing/2014/main" id="{EF90CF03-D06B-4798-B06E-5B748A41C2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CBE974-FC8B-459A-9569-E7C7056DA009}"/>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269922688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15122-590E-4164-B0AE-1B489FCAFA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41840B-04D1-4C7D-9205-B0A4DCC75D34}"/>
              </a:ext>
            </a:extLst>
          </p:cNvPr>
          <p:cNvSpPr>
            <a:spLocks noGrp="1"/>
          </p:cNvSpPr>
          <p:nvPr>
            <p:ph type="dt" sz="half" idx="10"/>
          </p:nvPr>
        </p:nvSpPr>
        <p:spPr/>
        <p:txBody>
          <a:bodyPr/>
          <a:lstStyle/>
          <a:p>
            <a:fld id="{164EA73E-40FA-4622-88FB-6DD9C7609DF1}" type="datetime1">
              <a:rPr lang="zh-CN" altLang="en-US" smtClean="0"/>
              <a:t>2023/4/1</a:t>
            </a:fld>
            <a:endParaRPr lang="zh-CN" altLang="en-US"/>
          </a:p>
        </p:txBody>
      </p:sp>
      <p:sp>
        <p:nvSpPr>
          <p:cNvPr id="4" name="页脚占位符 3">
            <a:extLst>
              <a:ext uri="{FF2B5EF4-FFF2-40B4-BE49-F238E27FC236}">
                <a16:creationId xmlns:a16="http://schemas.microsoft.com/office/drawing/2014/main" id="{224EE43A-83A1-40B0-99A7-EB6B4739CA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493DA4-3E75-465D-AF43-927C762D9D00}"/>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84223548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EFD2C2-4903-432B-8D76-BB553AB797A3}"/>
              </a:ext>
            </a:extLst>
          </p:cNvPr>
          <p:cNvSpPr>
            <a:spLocks noGrp="1"/>
          </p:cNvSpPr>
          <p:nvPr>
            <p:ph type="dt" sz="half" idx="10"/>
          </p:nvPr>
        </p:nvSpPr>
        <p:spPr/>
        <p:txBody>
          <a:bodyPr/>
          <a:lstStyle/>
          <a:p>
            <a:fld id="{3E5507CA-759E-4F8E-956A-1EBFC492B0BC}" type="datetime1">
              <a:rPr lang="zh-CN" altLang="en-US" smtClean="0"/>
              <a:t>2023/4/1</a:t>
            </a:fld>
            <a:endParaRPr lang="zh-CN" altLang="en-US"/>
          </a:p>
        </p:txBody>
      </p:sp>
      <p:sp>
        <p:nvSpPr>
          <p:cNvPr id="3" name="页脚占位符 2">
            <a:extLst>
              <a:ext uri="{FF2B5EF4-FFF2-40B4-BE49-F238E27FC236}">
                <a16:creationId xmlns:a16="http://schemas.microsoft.com/office/drawing/2014/main" id="{947D0671-5628-47A0-8C74-45C05770FE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0E9E9B-13D8-4C8A-8FA8-4C377D9892F5}"/>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470059834"/>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FCBBA-665A-47CB-BC58-A93196E7F9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139113-5E9F-4EAC-B3A0-BEF485BCF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E352F8-F9D4-473B-961A-EF3AAD769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DEB6EF-3FE5-4D95-BA96-0549899DBAAD}"/>
              </a:ext>
            </a:extLst>
          </p:cNvPr>
          <p:cNvSpPr>
            <a:spLocks noGrp="1"/>
          </p:cNvSpPr>
          <p:nvPr>
            <p:ph type="dt" sz="half" idx="10"/>
          </p:nvPr>
        </p:nvSpPr>
        <p:spPr/>
        <p:txBody>
          <a:bodyPr/>
          <a:lstStyle/>
          <a:p>
            <a:fld id="{43238BE2-B146-47C4-8C31-ECB1EBAAE37E}" type="datetime1">
              <a:rPr lang="zh-CN" altLang="en-US" smtClean="0"/>
              <a:t>2023/4/1</a:t>
            </a:fld>
            <a:endParaRPr lang="zh-CN" altLang="en-US"/>
          </a:p>
        </p:txBody>
      </p:sp>
      <p:sp>
        <p:nvSpPr>
          <p:cNvPr id="6" name="页脚占位符 5">
            <a:extLst>
              <a:ext uri="{FF2B5EF4-FFF2-40B4-BE49-F238E27FC236}">
                <a16:creationId xmlns:a16="http://schemas.microsoft.com/office/drawing/2014/main" id="{5F2278E6-2946-4329-B96A-75480C944E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7490DB-BEB6-4847-8113-52BCDE1864AA}"/>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32858012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12D1B-9796-4F66-8229-7701D7D9CA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8A2D74-8966-4DA2-BC05-D9ECD98FB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D2B636-3E20-4C63-BDC8-C641646DF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4B01C5-7218-48B5-9EE1-7726DDA97A33}"/>
              </a:ext>
            </a:extLst>
          </p:cNvPr>
          <p:cNvSpPr>
            <a:spLocks noGrp="1"/>
          </p:cNvSpPr>
          <p:nvPr>
            <p:ph type="dt" sz="half" idx="10"/>
          </p:nvPr>
        </p:nvSpPr>
        <p:spPr/>
        <p:txBody>
          <a:bodyPr/>
          <a:lstStyle/>
          <a:p>
            <a:fld id="{1973B315-856C-4484-B59C-006579F2AA89}" type="datetime1">
              <a:rPr lang="zh-CN" altLang="en-US" smtClean="0"/>
              <a:t>2023/4/1</a:t>
            </a:fld>
            <a:endParaRPr lang="zh-CN" altLang="en-US"/>
          </a:p>
        </p:txBody>
      </p:sp>
      <p:sp>
        <p:nvSpPr>
          <p:cNvPr id="6" name="页脚占位符 5">
            <a:extLst>
              <a:ext uri="{FF2B5EF4-FFF2-40B4-BE49-F238E27FC236}">
                <a16:creationId xmlns:a16="http://schemas.microsoft.com/office/drawing/2014/main" id="{A500C02C-E304-45B3-A0D7-42F3233BAF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DDF31-2F4E-4A1D-9479-BE92A335A50B}"/>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56863476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3B05F0-268B-4457-B99F-FF7ACEA69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990C38-1139-463E-B35E-3FB17FAD0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8E07C5-60D9-4F9E-8A2A-A4C1A9EDF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72B25-8913-412F-A205-3832AE867C92}" type="datetime1">
              <a:rPr lang="zh-CN" altLang="en-US" smtClean="0"/>
              <a:t>2023/4/1</a:t>
            </a:fld>
            <a:endParaRPr lang="zh-CN" altLang="en-US"/>
          </a:p>
        </p:txBody>
      </p:sp>
      <p:sp>
        <p:nvSpPr>
          <p:cNvPr id="5" name="页脚占位符 4">
            <a:extLst>
              <a:ext uri="{FF2B5EF4-FFF2-40B4-BE49-F238E27FC236}">
                <a16:creationId xmlns:a16="http://schemas.microsoft.com/office/drawing/2014/main" id="{3F17E1B4-3F77-4A01-8958-D2093605F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83841A-A431-4337-ABEB-8E03BDB17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1259651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oleObject" Target="../embeddings/oleObject12.bin"/></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13.bin"/></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wmf"/><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23.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6.w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gif"/><Relationship Id="rId5" Type="http://schemas.openxmlformats.org/officeDocument/2006/relationships/image" Target="../media/image28.wmf"/><Relationship Id="rId4" Type="http://schemas.openxmlformats.org/officeDocument/2006/relationships/oleObject" Target="../embeddings/oleObject19.bin"/></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wmf"/><Relationship Id="rId4" Type="http://schemas.openxmlformats.org/officeDocument/2006/relationships/oleObject" Target="../embeddings/oleObject20.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9.JPG"/><Relationship Id="rId4" Type="http://schemas.openxmlformats.org/officeDocument/2006/relationships/image" Target="../media/image33.png"/><Relationship Id="rId9" Type="http://schemas.openxmlformats.org/officeDocument/2006/relationships/image" Target="../media/image38.JP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wmf"/><Relationship Id="rId4" Type="http://schemas.openxmlformats.org/officeDocument/2006/relationships/oleObject" Target="../embeddings/oleObject21.bin"/></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42.w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43.emf"/><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44.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45.wmf"/><Relationship Id="rId4" Type="http://schemas.openxmlformats.org/officeDocument/2006/relationships/oleObject" Target="../embeddings/oleObject24.bin"/></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47.PNG"/><Relationship Id="rId4" Type="http://schemas.openxmlformats.org/officeDocument/2006/relationships/image" Target="../media/image4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30.png"/><Relationship Id="rId4" Type="http://schemas.openxmlformats.org/officeDocument/2006/relationships/image" Target="../media/image53.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54.emf"/></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56.emf"/><Relationship Id="rId4" Type="http://schemas.openxmlformats.org/officeDocument/2006/relationships/image" Target="../media/image55.emf"/></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emf"/></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60.wmf"/><Relationship Id="rId4" Type="http://schemas.openxmlformats.org/officeDocument/2006/relationships/oleObject" Target="../embeddings/oleObject25.bin"/></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image" Target="../media/image1.png"/><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png"/><Relationship Id="rId7"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image" Target="../media/image10.emf"/><Relationship Id="rId4" Type="http://schemas.openxmlformats.org/officeDocument/2006/relationships/oleObject" Target="../embeddings/oleObject7.bin"/><Relationship Id="rId9"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1.png"/><Relationship Id="rId7"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7.JPG"/><Relationship Id="rId5" Type="http://schemas.openxmlformats.org/officeDocument/2006/relationships/image" Target="../media/image16.jpe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572793" y="2907963"/>
            <a:ext cx="7098754" cy="707886"/>
          </a:xfrm>
          <a:prstGeom prst="rect">
            <a:avLst/>
          </a:prstGeom>
          <a:noFill/>
        </p:spPr>
        <p:txBody>
          <a:bodyPr wrap="square" rtlCol="0">
            <a:spAutoFit/>
          </a:bodyPr>
          <a:lstStyle/>
          <a:p>
            <a:pPr algn="ctr"/>
            <a:r>
              <a:rPr lang="zh-CN" altLang="en-US" sz="4000" b="1" dirty="0">
                <a:latin typeface="黑体" panose="02010609060101010101" pitchFamily="49" charset="-122"/>
                <a:ea typeface="黑体" panose="02010609060101010101" pitchFamily="49" charset="-122"/>
              </a:rPr>
              <a:t>组会汇报</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2838679-98C6-45B2-8FD5-7D96B11BBB3E}"/>
              </a:ext>
            </a:extLst>
          </p:cNvPr>
          <p:cNvSpPr txBox="1"/>
          <p:nvPr/>
        </p:nvSpPr>
        <p:spPr>
          <a:xfrm>
            <a:off x="4836992" y="3615849"/>
            <a:ext cx="2570356" cy="400110"/>
          </a:xfrm>
          <a:prstGeom prst="rect">
            <a:avLst/>
          </a:prstGeom>
          <a:noFill/>
        </p:spPr>
        <p:txBody>
          <a:bodyPr wrap="square" rtlCol="0">
            <a:spAutoFit/>
          </a:bodyPr>
          <a:lstStyle/>
          <a:p>
            <a:pPr algn="ctr"/>
            <a:r>
              <a:rPr lang="zh-CN" altLang="en-US" sz="2000" b="1" dirty="0"/>
              <a:t>汇报人：徐刹刹</a:t>
            </a:r>
          </a:p>
        </p:txBody>
      </p:sp>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2572793" y="3097212"/>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9400606" y="3097212"/>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5341" y="1222386"/>
            <a:ext cx="2093658" cy="621439"/>
          </a:xfrm>
          <a:prstGeom prst="rect">
            <a:avLst/>
          </a:prstGeom>
        </p:spPr>
      </p:pic>
      <p:sp>
        <p:nvSpPr>
          <p:cNvPr id="3" name="灯片编号占位符 2">
            <a:extLst>
              <a:ext uri="{FF2B5EF4-FFF2-40B4-BE49-F238E27FC236}">
                <a16:creationId xmlns:a16="http://schemas.microsoft.com/office/drawing/2014/main" id="{E7C4187A-8663-439E-836C-F01D3122F748}"/>
              </a:ext>
            </a:extLst>
          </p:cNvPr>
          <p:cNvSpPr>
            <a:spLocks noGrp="1"/>
          </p:cNvSpPr>
          <p:nvPr>
            <p:ph type="sldNum" sz="quarter" idx="12"/>
          </p:nvPr>
        </p:nvSpPr>
        <p:spPr/>
        <p:txBody>
          <a:bodyPr/>
          <a:lstStyle/>
          <a:p>
            <a:fld id="{323E5165-BFEC-4878-A89A-D5B54D133213}" type="slidenum">
              <a:rPr lang="zh-CN" altLang="en-US" smtClean="0"/>
              <a:t>1</a:t>
            </a:fld>
            <a:endParaRPr lang="zh-CN" altLang="en-US"/>
          </a:p>
        </p:txBody>
      </p:sp>
    </p:spTree>
    <p:extLst>
      <p:ext uri="{BB962C8B-B14F-4D97-AF65-F5344CB8AC3E}">
        <p14:creationId xmlns:p14="http://schemas.microsoft.com/office/powerpoint/2010/main" val="29471871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02</a:t>
            </a:r>
          </a:p>
          <a:p>
            <a:pPr algn="ctr"/>
            <a:r>
              <a:rPr lang="zh-CN" altLang="en-US" sz="4000" b="1" dirty="0">
                <a:latin typeface="黑体" panose="02010609060101010101" pitchFamily="49" charset="-122"/>
                <a:ea typeface="黑体" panose="02010609060101010101" pitchFamily="49" charset="-122"/>
              </a:rPr>
              <a:t>刚性优化对象讨论</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49E99FA-1D8D-4B23-8309-03A7F7074FDA}"/>
              </a:ext>
            </a:extLst>
          </p:cNvPr>
          <p:cNvGrpSpPr/>
          <p:nvPr/>
        </p:nvGrpSpPr>
        <p:grpSpPr>
          <a:xfrm>
            <a:off x="3311137" y="3188663"/>
            <a:ext cx="5569726" cy="480671"/>
            <a:chOff x="3261223" y="1131982"/>
            <a:chExt cx="5569726" cy="480671"/>
          </a:xfrm>
        </p:grpSpPr>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4" name="灯片编号占位符 3">
            <a:extLst>
              <a:ext uri="{FF2B5EF4-FFF2-40B4-BE49-F238E27FC236}">
                <a16:creationId xmlns:a16="http://schemas.microsoft.com/office/drawing/2014/main" id="{CD6723DB-13B0-4F2C-A7F0-6B5BFB07F53E}"/>
              </a:ext>
            </a:extLst>
          </p:cNvPr>
          <p:cNvSpPr>
            <a:spLocks noGrp="1"/>
          </p:cNvSpPr>
          <p:nvPr>
            <p:ph type="sldNum" sz="quarter" idx="12"/>
          </p:nvPr>
        </p:nvSpPr>
        <p:spPr/>
        <p:txBody>
          <a:bodyPr/>
          <a:lstStyle/>
          <a:p>
            <a:fld id="{323E5165-BFEC-4878-A89A-D5B54D133213}" type="slidenum">
              <a:rPr lang="zh-CN" altLang="en-US" smtClean="0"/>
              <a:t>10</a:t>
            </a:fld>
            <a:endParaRPr lang="zh-CN" altLang="en-US"/>
          </a:p>
        </p:txBody>
      </p:sp>
    </p:spTree>
    <p:extLst>
      <p:ext uri="{BB962C8B-B14F-4D97-AF65-F5344CB8AC3E}">
        <p14:creationId xmlns:p14="http://schemas.microsoft.com/office/powerpoint/2010/main" val="29521733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刚性优化对象讨论</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5" name="对象 4">
            <a:extLst>
              <a:ext uri="{FF2B5EF4-FFF2-40B4-BE49-F238E27FC236}">
                <a16:creationId xmlns:a16="http://schemas.microsoft.com/office/drawing/2014/main" id="{23FE478D-D967-461A-A520-99ACE311576F}"/>
              </a:ext>
            </a:extLst>
          </p:cNvPr>
          <p:cNvGraphicFramePr>
            <a:graphicFrameLocks noChangeAspect="1"/>
          </p:cNvGraphicFramePr>
          <p:nvPr>
            <p:extLst>
              <p:ext uri="{D42A27DB-BD31-4B8C-83A1-F6EECF244321}">
                <p14:modId xmlns:p14="http://schemas.microsoft.com/office/powerpoint/2010/main" val="65316970"/>
              </p:ext>
            </p:extLst>
          </p:nvPr>
        </p:nvGraphicFramePr>
        <p:xfrm>
          <a:off x="362180" y="657092"/>
          <a:ext cx="8851900" cy="3733800"/>
        </p:xfrm>
        <a:graphic>
          <a:graphicData uri="http://schemas.openxmlformats.org/presentationml/2006/ole">
            <mc:AlternateContent xmlns:mc="http://schemas.openxmlformats.org/markup-compatibility/2006">
              <mc:Choice xmlns:v="urn:schemas-microsoft-com:vml" Requires="v">
                <p:oleObj name="Equation" r:id="rId4" imgW="8851680" imgH="3733560" progId="Equation.DSMT4">
                  <p:embed/>
                </p:oleObj>
              </mc:Choice>
              <mc:Fallback>
                <p:oleObj name="Equation" r:id="rId4" imgW="8851680" imgH="3733560" progId="Equation.DSMT4">
                  <p:embed/>
                  <p:pic>
                    <p:nvPicPr>
                      <p:cNvPr id="0" name=""/>
                      <p:cNvPicPr/>
                      <p:nvPr/>
                    </p:nvPicPr>
                    <p:blipFill>
                      <a:blip r:embed="rId5"/>
                      <a:stretch>
                        <a:fillRect/>
                      </a:stretch>
                    </p:blipFill>
                    <p:spPr>
                      <a:xfrm>
                        <a:off x="362180" y="657092"/>
                        <a:ext cx="8851900" cy="3733800"/>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4BBD9F18-18EC-4502-B606-A34C6C73411F}"/>
              </a:ext>
            </a:extLst>
          </p:cNvPr>
          <p:cNvSpPr txBox="1"/>
          <p:nvPr/>
        </p:nvSpPr>
        <p:spPr>
          <a:xfrm>
            <a:off x="450060" y="4768770"/>
            <a:ext cx="5777120" cy="646331"/>
          </a:xfrm>
          <a:prstGeom prst="rect">
            <a:avLst/>
          </a:prstGeom>
          <a:noFill/>
        </p:spPr>
        <p:txBody>
          <a:bodyPr wrap="square" rtlCol="0">
            <a:spAutoFit/>
          </a:bodyPr>
          <a:lstStyle/>
          <a:p>
            <a:r>
              <a:rPr lang="zh-CN" altLang="en-US" dirty="0"/>
              <a:t>当选择优化参数时，直接选择</a:t>
            </a:r>
            <a:r>
              <a:rPr lang="en-US" altLang="zh-CN" dirty="0"/>
              <a:t>12</a:t>
            </a:r>
            <a:r>
              <a:rPr lang="zh-CN" altLang="en-US" dirty="0"/>
              <a:t>参数的配准矩阵，还是选择</a:t>
            </a:r>
            <a:r>
              <a:rPr lang="en-US" altLang="zh-CN" dirty="0"/>
              <a:t>6</a:t>
            </a:r>
            <a:r>
              <a:rPr lang="zh-CN" altLang="en-US" dirty="0"/>
              <a:t>自由度初始化的配准矩阵？</a:t>
            </a:r>
          </a:p>
        </p:txBody>
      </p:sp>
      <p:sp>
        <p:nvSpPr>
          <p:cNvPr id="10" name="灯片编号占位符 9">
            <a:extLst>
              <a:ext uri="{FF2B5EF4-FFF2-40B4-BE49-F238E27FC236}">
                <a16:creationId xmlns:a16="http://schemas.microsoft.com/office/drawing/2014/main" id="{DD333BE7-730E-4FE4-8CB4-C2AE4CF608A4}"/>
              </a:ext>
            </a:extLst>
          </p:cNvPr>
          <p:cNvSpPr>
            <a:spLocks noGrp="1"/>
          </p:cNvSpPr>
          <p:nvPr>
            <p:ph type="sldNum" sz="quarter" idx="12"/>
          </p:nvPr>
        </p:nvSpPr>
        <p:spPr/>
        <p:txBody>
          <a:bodyPr/>
          <a:lstStyle/>
          <a:p>
            <a:fld id="{323E5165-BFEC-4878-A89A-D5B54D133213}" type="slidenum">
              <a:rPr lang="zh-CN" altLang="en-US" smtClean="0"/>
              <a:t>11</a:t>
            </a:fld>
            <a:endParaRPr lang="zh-CN" altLang="en-US"/>
          </a:p>
        </p:txBody>
      </p:sp>
    </p:spTree>
    <p:extLst>
      <p:ext uri="{BB962C8B-B14F-4D97-AF65-F5344CB8AC3E}">
        <p14:creationId xmlns:p14="http://schemas.microsoft.com/office/powerpoint/2010/main" val="18107027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刚性优化对象讨论</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10" name="对象 9">
            <a:extLst>
              <a:ext uri="{FF2B5EF4-FFF2-40B4-BE49-F238E27FC236}">
                <a16:creationId xmlns:a16="http://schemas.microsoft.com/office/drawing/2014/main" id="{D387BCE3-ACE4-40BB-8008-CA374C734090}"/>
              </a:ext>
            </a:extLst>
          </p:cNvPr>
          <p:cNvGraphicFramePr>
            <a:graphicFrameLocks noChangeAspect="1"/>
          </p:cNvGraphicFramePr>
          <p:nvPr>
            <p:extLst>
              <p:ext uri="{D42A27DB-BD31-4B8C-83A1-F6EECF244321}">
                <p14:modId xmlns:p14="http://schemas.microsoft.com/office/powerpoint/2010/main" val="110552616"/>
              </p:ext>
            </p:extLst>
          </p:nvPr>
        </p:nvGraphicFramePr>
        <p:xfrm>
          <a:off x="362180" y="1227219"/>
          <a:ext cx="6778625" cy="4237037"/>
        </p:xfrm>
        <a:graphic>
          <a:graphicData uri="http://schemas.openxmlformats.org/presentationml/2006/ole">
            <mc:AlternateContent xmlns:mc="http://schemas.openxmlformats.org/markup-compatibility/2006">
              <mc:Choice xmlns:v="urn:schemas-microsoft-com:vml" Requires="v">
                <p:oleObj name="Equation" r:id="rId4" imgW="5829120" imgH="3644640" progId="Equation.DSMT4">
                  <p:embed/>
                </p:oleObj>
              </mc:Choice>
              <mc:Fallback>
                <p:oleObj name="Equation" r:id="rId4" imgW="5829120" imgH="3644640" progId="Equation.DSMT4">
                  <p:embed/>
                  <p:pic>
                    <p:nvPicPr>
                      <p:cNvPr id="6" name="对象 5">
                        <a:extLst>
                          <a:ext uri="{FF2B5EF4-FFF2-40B4-BE49-F238E27FC236}">
                            <a16:creationId xmlns:a16="http://schemas.microsoft.com/office/drawing/2014/main" id="{B03072BA-BF32-4765-9956-30B6CFE97A47}"/>
                          </a:ext>
                        </a:extLst>
                      </p:cNvPr>
                      <p:cNvPicPr/>
                      <p:nvPr/>
                    </p:nvPicPr>
                    <p:blipFill>
                      <a:blip r:embed="rId5"/>
                      <a:stretch>
                        <a:fillRect/>
                      </a:stretch>
                    </p:blipFill>
                    <p:spPr>
                      <a:xfrm>
                        <a:off x="362180" y="1227219"/>
                        <a:ext cx="6778625" cy="4237037"/>
                      </a:xfrm>
                      <a:prstGeom prst="rect">
                        <a:avLst/>
                      </a:prstGeom>
                    </p:spPr>
                  </p:pic>
                </p:oleObj>
              </mc:Fallback>
            </mc:AlternateContent>
          </a:graphicData>
        </a:graphic>
      </p:graphicFrame>
      <p:sp>
        <p:nvSpPr>
          <p:cNvPr id="2" name="文本框 1">
            <a:extLst>
              <a:ext uri="{FF2B5EF4-FFF2-40B4-BE49-F238E27FC236}">
                <a16:creationId xmlns:a16="http://schemas.microsoft.com/office/drawing/2014/main" id="{9E0040A6-7F28-48F6-AA29-A04B61E10F68}"/>
              </a:ext>
            </a:extLst>
          </p:cNvPr>
          <p:cNvSpPr txBox="1"/>
          <p:nvPr/>
        </p:nvSpPr>
        <p:spPr>
          <a:xfrm>
            <a:off x="266217" y="685625"/>
            <a:ext cx="8518968" cy="369332"/>
          </a:xfrm>
          <a:prstGeom prst="rect">
            <a:avLst/>
          </a:prstGeom>
          <a:noFill/>
        </p:spPr>
        <p:txBody>
          <a:bodyPr wrap="square" rtlCol="0">
            <a:spAutoFit/>
          </a:bodyPr>
          <a:lstStyle/>
          <a:p>
            <a:r>
              <a:rPr lang="zh-CN" altLang="en-US" dirty="0"/>
              <a:t>在双线性插值下，图像</a:t>
            </a:r>
            <a:r>
              <a:rPr lang="en-US" altLang="zh-CN" dirty="0" err="1"/>
              <a:t>img</a:t>
            </a:r>
            <a:r>
              <a:rPr lang="zh-CN" altLang="en-US" dirty="0"/>
              <a:t>中任意位置的灰度梯度计算：</a:t>
            </a:r>
          </a:p>
        </p:txBody>
      </p:sp>
      <p:sp>
        <p:nvSpPr>
          <p:cNvPr id="6" name="灯片编号占位符 5">
            <a:extLst>
              <a:ext uri="{FF2B5EF4-FFF2-40B4-BE49-F238E27FC236}">
                <a16:creationId xmlns:a16="http://schemas.microsoft.com/office/drawing/2014/main" id="{1A9134CB-6F45-4EBC-9EF7-1840C96CCC2E}"/>
              </a:ext>
            </a:extLst>
          </p:cNvPr>
          <p:cNvSpPr>
            <a:spLocks noGrp="1"/>
          </p:cNvSpPr>
          <p:nvPr>
            <p:ph type="sldNum" sz="quarter" idx="12"/>
          </p:nvPr>
        </p:nvSpPr>
        <p:spPr/>
        <p:txBody>
          <a:bodyPr/>
          <a:lstStyle/>
          <a:p>
            <a:fld id="{323E5165-BFEC-4878-A89A-D5B54D133213}" type="slidenum">
              <a:rPr lang="zh-CN" altLang="en-US" smtClean="0"/>
              <a:t>12</a:t>
            </a:fld>
            <a:endParaRPr lang="zh-CN" altLang="en-US"/>
          </a:p>
        </p:txBody>
      </p:sp>
    </p:spTree>
    <p:extLst>
      <p:ext uri="{BB962C8B-B14F-4D97-AF65-F5344CB8AC3E}">
        <p14:creationId xmlns:p14="http://schemas.microsoft.com/office/powerpoint/2010/main" val="198313236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刚性优化对象讨论</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2" name="对象 1">
            <a:extLst>
              <a:ext uri="{FF2B5EF4-FFF2-40B4-BE49-F238E27FC236}">
                <a16:creationId xmlns:a16="http://schemas.microsoft.com/office/drawing/2014/main" id="{07D6308A-F13B-4526-BB3C-9C817E9B8734}"/>
              </a:ext>
            </a:extLst>
          </p:cNvPr>
          <p:cNvGraphicFramePr>
            <a:graphicFrameLocks noChangeAspect="1"/>
          </p:cNvGraphicFramePr>
          <p:nvPr>
            <p:extLst>
              <p:ext uri="{D42A27DB-BD31-4B8C-83A1-F6EECF244321}">
                <p14:modId xmlns:p14="http://schemas.microsoft.com/office/powerpoint/2010/main" val="865668805"/>
              </p:ext>
            </p:extLst>
          </p:nvPr>
        </p:nvGraphicFramePr>
        <p:xfrm>
          <a:off x="362180" y="859661"/>
          <a:ext cx="10236200" cy="3403600"/>
        </p:xfrm>
        <a:graphic>
          <a:graphicData uri="http://schemas.openxmlformats.org/presentationml/2006/ole">
            <mc:AlternateContent xmlns:mc="http://schemas.openxmlformats.org/markup-compatibility/2006">
              <mc:Choice xmlns:v="urn:schemas-microsoft-com:vml" Requires="v">
                <p:oleObj name="Equation" r:id="rId4" imgW="10235880" imgH="3403440" progId="Equation.DSMT4">
                  <p:embed/>
                </p:oleObj>
              </mc:Choice>
              <mc:Fallback>
                <p:oleObj name="Equation" r:id="rId4" imgW="10235880" imgH="3403440" progId="Equation.DSMT4">
                  <p:embed/>
                  <p:pic>
                    <p:nvPicPr>
                      <p:cNvPr id="0" name=""/>
                      <p:cNvPicPr/>
                      <p:nvPr/>
                    </p:nvPicPr>
                    <p:blipFill>
                      <a:blip r:embed="rId5"/>
                      <a:stretch>
                        <a:fillRect/>
                      </a:stretch>
                    </p:blipFill>
                    <p:spPr>
                      <a:xfrm>
                        <a:off x="362180" y="859661"/>
                        <a:ext cx="10236200" cy="3403600"/>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2CEFCFC5-A946-4112-B815-009C394ECE3A}"/>
              </a:ext>
            </a:extLst>
          </p:cNvPr>
          <p:cNvGraphicFramePr>
            <a:graphicFrameLocks noChangeAspect="1"/>
          </p:cNvGraphicFramePr>
          <p:nvPr>
            <p:extLst>
              <p:ext uri="{D42A27DB-BD31-4B8C-83A1-F6EECF244321}">
                <p14:modId xmlns:p14="http://schemas.microsoft.com/office/powerpoint/2010/main" val="2951992020"/>
              </p:ext>
            </p:extLst>
          </p:nvPr>
        </p:nvGraphicFramePr>
        <p:xfrm>
          <a:off x="362180" y="4263261"/>
          <a:ext cx="8407400" cy="2019300"/>
        </p:xfrm>
        <a:graphic>
          <a:graphicData uri="http://schemas.openxmlformats.org/presentationml/2006/ole">
            <mc:AlternateContent xmlns:mc="http://schemas.openxmlformats.org/markup-compatibility/2006">
              <mc:Choice xmlns:v="urn:schemas-microsoft-com:vml" Requires="v">
                <p:oleObj name="Equation" r:id="rId6" imgW="8407080" imgH="2019240" progId="Equation.DSMT4">
                  <p:embed/>
                </p:oleObj>
              </mc:Choice>
              <mc:Fallback>
                <p:oleObj name="Equation" r:id="rId6" imgW="8407080" imgH="2019240" progId="Equation.DSMT4">
                  <p:embed/>
                  <p:pic>
                    <p:nvPicPr>
                      <p:cNvPr id="0" name=""/>
                      <p:cNvPicPr/>
                      <p:nvPr/>
                    </p:nvPicPr>
                    <p:blipFill>
                      <a:blip r:embed="rId7"/>
                      <a:stretch>
                        <a:fillRect/>
                      </a:stretch>
                    </p:blipFill>
                    <p:spPr>
                      <a:xfrm>
                        <a:off x="362180" y="4263261"/>
                        <a:ext cx="8407400" cy="2019300"/>
                      </a:xfrm>
                      <a:prstGeom prst="rect">
                        <a:avLst/>
                      </a:prstGeom>
                    </p:spPr>
                  </p:pic>
                </p:oleObj>
              </mc:Fallback>
            </mc:AlternateContent>
          </a:graphicData>
        </a:graphic>
      </p:graphicFrame>
      <p:sp>
        <p:nvSpPr>
          <p:cNvPr id="10" name="灯片编号占位符 9">
            <a:extLst>
              <a:ext uri="{FF2B5EF4-FFF2-40B4-BE49-F238E27FC236}">
                <a16:creationId xmlns:a16="http://schemas.microsoft.com/office/drawing/2014/main" id="{03ACA572-48B3-4173-BB2D-C6F9F7848EC6}"/>
              </a:ext>
            </a:extLst>
          </p:cNvPr>
          <p:cNvSpPr>
            <a:spLocks noGrp="1"/>
          </p:cNvSpPr>
          <p:nvPr>
            <p:ph type="sldNum" sz="quarter" idx="12"/>
          </p:nvPr>
        </p:nvSpPr>
        <p:spPr/>
        <p:txBody>
          <a:bodyPr/>
          <a:lstStyle/>
          <a:p>
            <a:fld id="{323E5165-BFEC-4878-A89A-D5B54D133213}" type="slidenum">
              <a:rPr lang="zh-CN" altLang="en-US" smtClean="0"/>
              <a:t>13</a:t>
            </a:fld>
            <a:endParaRPr lang="zh-CN" altLang="en-US"/>
          </a:p>
        </p:txBody>
      </p:sp>
    </p:spTree>
    <p:extLst>
      <p:ext uri="{BB962C8B-B14F-4D97-AF65-F5344CB8AC3E}">
        <p14:creationId xmlns:p14="http://schemas.microsoft.com/office/powerpoint/2010/main" val="37385994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刚性优化对象讨论</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Rectangle 2">
            <a:extLst>
              <a:ext uri="{FF2B5EF4-FFF2-40B4-BE49-F238E27FC236}">
                <a16:creationId xmlns:a16="http://schemas.microsoft.com/office/drawing/2014/main" id="{4EEE6106-8FA1-4443-B07E-DB6ED640DEAF}"/>
              </a:ext>
            </a:extLst>
          </p:cNvPr>
          <p:cNvSpPr>
            <a:spLocks noChangeArrowheads="1"/>
          </p:cNvSpPr>
          <p:nvPr/>
        </p:nvSpPr>
        <p:spPr bwMode="auto">
          <a:xfrm>
            <a:off x="362180" y="909198"/>
            <a:ext cx="1672122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74921BD6-BDBB-437A-BEF7-57D90C1405BE}"/>
              </a:ext>
            </a:extLst>
          </p:cNvPr>
          <p:cNvGraphicFramePr>
            <a:graphicFrameLocks noChangeAspect="1"/>
          </p:cNvGraphicFramePr>
          <p:nvPr>
            <p:extLst>
              <p:ext uri="{D42A27DB-BD31-4B8C-83A1-F6EECF244321}">
                <p14:modId xmlns:p14="http://schemas.microsoft.com/office/powerpoint/2010/main" val="2630093632"/>
              </p:ext>
            </p:extLst>
          </p:nvPr>
        </p:nvGraphicFramePr>
        <p:xfrm>
          <a:off x="362180" y="909198"/>
          <a:ext cx="7578054" cy="5710997"/>
        </p:xfrm>
        <a:graphic>
          <a:graphicData uri="http://schemas.openxmlformats.org/presentationml/2006/ole">
            <mc:AlternateContent xmlns:mc="http://schemas.openxmlformats.org/markup-compatibility/2006">
              <mc:Choice xmlns:v="urn:schemas-microsoft-com:vml" Requires="v">
                <p:oleObj name="Equation" r:id="rId4" imgW="9918700" imgH="7467600" progId="Equation.DSMT4">
                  <p:embed/>
                </p:oleObj>
              </mc:Choice>
              <mc:Fallback>
                <p:oleObj name="Equation" r:id="rId4" imgW="9918700" imgH="7467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180" y="909198"/>
                        <a:ext cx="7578054" cy="5710997"/>
                      </a:xfrm>
                      <a:prstGeom prst="rect">
                        <a:avLst/>
                      </a:prstGeom>
                      <a:noFill/>
                    </p:spPr>
                  </p:pic>
                </p:oleObj>
              </mc:Fallback>
            </mc:AlternateContent>
          </a:graphicData>
        </a:graphic>
      </p:graphicFrame>
      <p:sp>
        <p:nvSpPr>
          <p:cNvPr id="10" name="灯片编号占位符 9">
            <a:extLst>
              <a:ext uri="{FF2B5EF4-FFF2-40B4-BE49-F238E27FC236}">
                <a16:creationId xmlns:a16="http://schemas.microsoft.com/office/drawing/2014/main" id="{05D7AB78-D74C-49F1-B5A1-3A63F6BC970D}"/>
              </a:ext>
            </a:extLst>
          </p:cNvPr>
          <p:cNvSpPr>
            <a:spLocks noGrp="1"/>
          </p:cNvSpPr>
          <p:nvPr>
            <p:ph type="sldNum" sz="quarter" idx="12"/>
          </p:nvPr>
        </p:nvSpPr>
        <p:spPr/>
        <p:txBody>
          <a:bodyPr/>
          <a:lstStyle/>
          <a:p>
            <a:fld id="{323E5165-BFEC-4878-A89A-D5B54D133213}" type="slidenum">
              <a:rPr lang="zh-CN" altLang="en-US" smtClean="0"/>
              <a:t>14</a:t>
            </a:fld>
            <a:endParaRPr lang="zh-CN" altLang="en-US"/>
          </a:p>
        </p:txBody>
      </p:sp>
    </p:spTree>
    <p:extLst>
      <p:ext uri="{BB962C8B-B14F-4D97-AF65-F5344CB8AC3E}">
        <p14:creationId xmlns:p14="http://schemas.microsoft.com/office/powerpoint/2010/main" val="19397991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刚性优化对象讨论</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Rectangle 2">
            <a:extLst>
              <a:ext uri="{FF2B5EF4-FFF2-40B4-BE49-F238E27FC236}">
                <a16:creationId xmlns:a16="http://schemas.microsoft.com/office/drawing/2014/main" id="{E1709D53-D4C0-40D7-90A6-97D0BFB35CDE}"/>
              </a:ext>
            </a:extLst>
          </p:cNvPr>
          <p:cNvSpPr>
            <a:spLocks noChangeArrowheads="1"/>
          </p:cNvSpPr>
          <p:nvPr/>
        </p:nvSpPr>
        <p:spPr bwMode="auto">
          <a:xfrm>
            <a:off x="401410" y="909198"/>
            <a:ext cx="17373967" cy="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88FFAD73-96C4-4D63-B0AB-A403C6763267}"/>
              </a:ext>
            </a:extLst>
          </p:cNvPr>
          <p:cNvGraphicFramePr>
            <a:graphicFrameLocks noChangeAspect="1"/>
          </p:cNvGraphicFramePr>
          <p:nvPr>
            <p:extLst>
              <p:ext uri="{D42A27DB-BD31-4B8C-83A1-F6EECF244321}">
                <p14:modId xmlns:p14="http://schemas.microsoft.com/office/powerpoint/2010/main" val="1748455346"/>
              </p:ext>
            </p:extLst>
          </p:nvPr>
        </p:nvGraphicFramePr>
        <p:xfrm>
          <a:off x="401410" y="909198"/>
          <a:ext cx="8048379" cy="5948802"/>
        </p:xfrm>
        <a:graphic>
          <a:graphicData uri="http://schemas.openxmlformats.org/presentationml/2006/ole">
            <mc:AlternateContent xmlns:mc="http://schemas.openxmlformats.org/markup-compatibility/2006">
              <mc:Choice xmlns:v="urn:schemas-microsoft-com:vml" Requires="v">
                <p:oleObj name="Equation" r:id="rId4" imgW="9436100" imgH="6959600" progId="Equation.DSMT4">
                  <p:embed/>
                </p:oleObj>
              </mc:Choice>
              <mc:Fallback>
                <p:oleObj name="Equation" r:id="rId4" imgW="9436100" imgH="6959600" progId="Equation.DSMT4">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1410" y="909198"/>
                        <a:ext cx="8048379" cy="5948802"/>
                      </a:xfrm>
                      <a:prstGeom prst="rect">
                        <a:avLst/>
                      </a:prstGeom>
                      <a:noFill/>
                    </p:spPr>
                  </p:pic>
                </p:oleObj>
              </mc:Fallback>
            </mc:AlternateContent>
          </a:graphicData>
        </a:graphic>
      </p:graphicFrame>
      <p:sp>
        <p:nvSpPr>
          <p:cNvPr id="10" name="文本框 9">
            <a:extLst>
              <a:ext uri="{FF2B5EF4-FFF2-40B4-BE49-F238E27FC236}">
                <a16:creationId xmlns:a16="http://schemas.microsoft.com/office/drawing/2014/main" id="{B914548C-8BF2-B3CD-5BC9-DCAE0DFC2F34}"/>
              </a:ext>
            </a:extLst>
          </p:cNvPr>
          <p:cNvSpPr txBox="1"/>
          <p:nvPr/>
        </p:nvSpPr>
        <p:spPr>
          <a:xfrm>
            <a:off x="9098195" y="1846220"/>
            <a:ext cx="2643745" cy="4482124"/>
          </a:xfrm>
          <a:prstGeom prst="rect">
            <a:avLst/>
          </a:prstGeom>
          <a:noFill/>
        </p:spPr>
        <p:txBody>
          <a:bodyPr wrap="square">
            <a:spAutoFit/>
          </a:bodyPr>
          <a:lstStyle/>
          <a:p>
            <a:r>
              <a:rPr lang="zh-CN" altLang="en-US" dirty="0"/>
              <a:t>验证结果：在</a:t>
            </a:r>
            <a:r>
              <a:rPr lang="en-US" altLang="zh-CN" dirty="0" err="1"/>
              <a:t>cpu</a:t>
            </a:r>
            <a:r>
              <a:rPr lang="zh-CN" altLang="en-US" dirty="0"/>
              <a:t>上，对于一对</a:t>
            </a:r>
            <a:r>
              <a:rPr lang="en-US" altLang="zh-CN" dirty="0"/>
              <a:t>240*320*40</a:t>
            </a:r>
            <a:r>
              <a:rPr lang="zh-CN" altLang="en-US" dirty="0"/>
              <a:t>的三维</a:t>
            </a:r>
            <a:r>
              <a:rPr lang="en-US" altLang="zh-CN" dirty="0"/>
              <a:t>CT</a:t>
            </a:r>
            <a:r>
              <a:rPr lang="zh-CN" altLang="en-US" dirty="0"/>
              <a:t>图像，利用</a:t>
            </a:r>
            <a:r>
              <a:rPr lang="en-US" altLang="zh-CN" dirty="0"/>
              <a:t>12</a:t>
            </a:r>
            <a:r>
              <a:rPr lang="zh-CN" altLang="en-US" dirty="0"/>
              <a:t>个自由度每代迭代的平均时间为</a:t>
            </a:r>
            <a:r>
              <a:rPr lang="en-US" altLang="zh-CN" dirty="0"/>
              <a:t>0.0658s,</a:t>
            </a:r>
            <a:r>
              <a:rPr lang="zh-CN" altLang="en-US" dirty="0"/>
              <a:t>而利用</a:t>
            </a:r>
            <a:r>
              <a:rPr lang="en-US" altLang="zh-CN" dirty="0"/>
              <a:t>6</a:t>
            </a:r>
            <a:r>
              <a:rPr lang="zh-CN" altLang="en-US" dirty="0"/>
              <a:t>自由度的迭代每代平均时间为</a:t>
            </a:r>
            <a:r>
              <a:rPr lang="en-US" altLang="zh-CN" dirty="0"/>
              <a:t>2.2551s</a:t>
            </a:r>
            <a:r>
              <a:rPr lang="zh-CN" altLang="en-US" dirty="0"/>
              <a:t>。</a:t>
            </a:r>
            <a:endParaRPr lang="en-US" altLang="zh-CN" dirty="0"/>
          </a:p>
          <a:p>
            <a:pPr>
              <a:lnSpc>
                <a:spcPct val="150000"/>
              </a:lnSpc>
            </a:pPr>
            <a:r>
              <a:rPr lang="zh-CN" altLang="en-US" dirty="0"/>
              <a:t>在</a:t>
            </a:r>
            <a:r>
              <a:rPr lang="en-US" altLang="zh-CN" dirty="0" err="1"/>
              <a:t>gpu</a:t>
            </a:r>
            <a:r>
              <a:rPr lang="zh-CN" altLang="en-US" dirty="0"/>
              <a:t>上，对于同样尺寸的图像进行</a:t>
            </a:r>
            <a:r>
              <a:rPr lang="en-US" altLang="zh-CN" dirty="0"/>
              <a:t>12</a:t>
            </a:r>
            <a:r>
              <a:rPr lang="zh-CN" altLang="en-US" dirty="0"/>
              <a:t>自由度的配准平均迭代时间为</a:t>
            </a:r>
            <a:r>
              <a:rPr lang="en-US" altLang="zh-CN" dirty="0"/>
              <a:t>0.0388s,</a:t>
            </a:r>
            <a:r>
              <a:rPr lang="zh-CN" altLang="en-US" dirty="0"/>
              <a:t>而进行</a:t>
            </a:r>
            <a:r>
              <a:rPr lang="en-US" altLang="zh-CN" dirty="0"/>
              <a:t>6</a:t>
            </a:r>
            <a:r>
              <a:rPr lang="zh-CN" altLang="en-US" dirty="0"/>
              <a:t>自由度的配准迭代平均时间为</a:t>
            </a:r>
            <a:r>
              <a:rPr lang="en-US" altLang="zh-CN" dirty="0"/>
              <a:t>0.0225s</a:t>
            </a:r>
            <a:endParaRPr lang="zh-CN" altLang="en-US" dirty="0"/>
          </a:p>
        </p:txBody>
      </p:sp>
      <p:sp>
        <p:nvSpPr>
          <p:cNvPr id="11" name="灯片编号占位符 10">
            <a:extLst>
              <a:ext uri="{FF2B5EF4-FFF2-40B4-BE49-F238E27FC236}">
                <a16:creationId xmlns:a16="http://schemas.microsoft.com/office/drawing/2014/main" id="{6C7DC574-CE6E-4612-8E3B-1FB57C54D29F}"/>
              </a:ext>
            </a:extLst>
          </p:cNvPr>
          <p:cNvSpPr>
            <a:spLocks noGrp="1"/>
          </p:cNvSpPr>
          <p:nvPr>
            <p:ph type="sldNum" sz="quarter" idx="12"/>
          </p:nvPr>
        </p:nvSpPr>
        <p:spPr/>
        <p:txBody>
          <a:bodyPr/>
          <a:lstStyle/>
          <a:p>
            <a:fld id="{323E5165-BFEC-4878-A89A-D5B54D133213}" type="slidenum">
              <a:rPr lang="zh-CN" altLang="en-US" smtClean="0"/>
              <a:t>15</a:t>
            </a:fld>
            <a:endParaRPr lang="zh-CN" altLang="en-US"/>
          </a:p>
        </p:txBody>
      </p:sp>
    </p:spTree>
    <p:extLst>
      <p:ext uri="{BB962C8B-B14F-4D97-AF65-F5344CB8AC3E}">
        <p14:creationId xmlns:p14="http://schemas.microsoft.com/office/powerpoint/2010/main" val="19893280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03</a:t>
            </a:r>
          </a:p>
          <a:p>
            <a:pPr algn="ctr"/>
            <a:r>
              <a:rPr lang="en-US" altLang="zh-CN" sz="4000" b="1" dirty="0">
                <a:latin typeface="黑体" panose="02010609060101010101" pitchFamily="49" charset="-122"/>
                <a:ea typeface="黑体" panose="02010609060101010101" pitchFamily="49" charset="-122"/>
              </a:rPr>
              <a:t>B</a:t>
            </a:r>
            <a:r>
              <a:rPr lang="zh-CN" altLang="en-US" sz="4000" b="1" dirty="0">
                <a:latin typeface="黑体" panose="02010609060101010101" pitchFamily="49" charset="-122"/>
                <a:ea typeface="黑体" panose="02010609060101010101" pitchFamily="49" charset="-122"/>
              </a:rPr>
              <a:t>样条形变</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49E99FA-1D8D-4B23-8309-03A7F7074FDA}"/>
              </a:ext>
            </a:extLst>
          </p:cNvPr>
          <p:cNvGrpSpPr/>
          <p:nvPr/>
        </p:nvGrpSpPr>
        <p:grpSpPr>
          <a:xfrm>
            <a:off x="3311137" y="3188663"/>
            <a:ext cx="5569726" cy="480671"/>
            <a:chOff x="3261223" y="1131982"/>
            <a:chExt cx="5569726" cy="480671"/>
          </a:xfrm>
        </p:grpSpPr>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4" name="灯片编号占位符 3">
            <a:extLst>
              <a:ext uri="{FF2B5EF4-FFF2-40B4-BE49-F238E27FC236}">
                <a16:creationId xmlns:a16="http://schemas.microsoft.com/office/drawing/2014/main" id="{3E37A94D-444D-4383-8161-31FCFBB666E3}"/>
              </a:ext>
            </a:extLst>
          </p:cNvPr>
          <p:cNvSpPr>
            <a:spLocks noGrp="1"/>
          </p:cNvSpPr>
          <p:nvPr>
            <p:ph type="sldNum" sz="quarter" idx="12"/>
          </p:nvPr>
        </p:nvSpPr>
        <p:spPr/>
        <p:txBody>
          <a:bodyPr/>
          <a:lstStyle/>
          <a:p>
            <a:fld id="{323E5165-BFEC-4878-A89A-D5B54D133213}" type="slidenum">
              <a:rPr lang="zh-CN" altLang="en-US" smtClean="0"/>
              <a:t>16</a:t>
            </a:fld>
            <a:endParaRPr lang="zh-CN" altLang="en-US"/>
          </a:p>
        </p:txBody>
      </p:sp>
    </p:spTree>
    <p:extLst>
      <p:ext uri="{BB962C8B-B14F-4D97-AF65-F5344CB8AC3E}">
        <p14:creationId xmlns:p14="http://schemas.microsoft.com/office/powerpoint/2010/main" val="20135268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195FEC2A-CB0E-4CA0-9D26-D83746414D97}"/>
              </a:ext>
            </a:extLst>
          </p:cNvPr>
          <p:cNvSpPr txBox="1"/>
          <p:nvPr/>
        </p:nvSpPr>
        <p:spPr>
          <a:xfrm>
            <a:off x="450060" y="909199"/>
            <a:ext cx="4399280" cy="369332"/>
          </a:xfrm>
          <a:prstGeom prst="rect">
            <a:avLst/>
          </a:prstGeom>
          <a:noFill/>
        </p:spPr>
        <p:txBody>
          <a:bodyPr wrap="square" rtlCol="0">
            <a:spAutoFit/>
          </a:bodyPr>
          <a:lstStyle/>
          <a:p>
            <a:r>
              <a:rPr lang="en-US" altLang="zh-CN" dirty="0"/>
              <a:t>B</a:t>
            </a:r>
            <a:r>
              <a:rPr lang="zh-CN" altLang="en-US" dirty="0"/>
              <a:t>样条基函数</a:t>
            </a:r>
          </a:p>
        </p:txBody>
      </p:sp>
      <p:graphicFrame>
        <p:nvGraphicFramePr>
          <p:cNvPr id="11" name="对象 10">
            <a:extLst>
              <a:ext uri="{FF2B5EF4-FFF2-40B4-BE49-F238E27FC236}">
                <a16:creationId xmlns:a16="http://schemas.microsoft.com/office/drawing/2014/main" id="{E5224B1E-30B8-421C-842B-CA2ECE6C6F2F}"/>
              </a:ext>
            </a:extLst>
          </p:cNvPr>
          <p:cNvGraphicFramePr>
            <a:graphicFrameLocks noChangeAspect="1"/>
          </p:cNvGraphicFramePr>
          <p:nvPr>
            <p:extLst>
              <p:ext uri="{D42A27DB-BD31-4B8C-83A1-F6EECF244321}">
                <p14:modId xmlns:p14="http://schemas.microsoft.com/office/powerpoint/2010/main" val="4198961176"/>
              </p:ext>
            </p:extLst>
          </p:nvPr>
        </p:nvGraphicFramePr>
        <p:xfrm>
          <a:off x="450060" y="1426902"/>
          <a:ext cx="10421937" cy="2701925"/>
        </p:xfrm>
        <a:graphic>
          <a:graphicData uri="http://schemas.openxmlformats.org/presentationml/2006/ole">
            <mc:AlternateContent xmlns:mc="http://schemas.openxmlformats.org/markup-compatibility/2006">
              <mc:Choice xmlns:v="urn:schemas-microsoft-com:vml" Requires="v">
                <p:oleObj name="Equation" r:id="rId4" imgW="7251480" imgH="1879560" progId="Equation.DSMT4">
                  <p:embed/>
                </p:oleObj>
              </mc:Choice>
              <mc:Fallback>
                <p:oleObj name="Equation" r:id="rId4" imgW="7251480" imgH="1879560" progId="Equation.DSMT4">
                  <p:embed/>
                  <p:pic>
                    <p:nvPicPr>
                      <p:cNvPr id="11" name="对象 10">
                        <a:extLst>
                          <a:ext uri="{FF2B5EF4-FFF2-40B4-BE49-F238E27FC236}">
                            <a16:creationId xmlns:a16="http://schemas.microsoft.com/office/drawing/2014/main" id="{A0E9B83C-8F94-42CF-828D-ACFBA93474F0}"/>
                          </a:ext>
                        </a:extLst>
                      </p:cNvPr>
                      <p:cNvPicPr/>
                      <p:nvPr/>
                    </p:nvPicPr>
                    <p:blipFill>
                      <a:blip r:embed="rId5"/>
                      <a:stretch>
                        <a:fillRect/>
                      </a:stretch>
                    </p:blipFill>
                    <p:spPr>
                      <a:xfrm>
                        <a:off x="450060" y="1426902"/>
                        <a:ext cx="10421937" cy="2701925"/>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76F17358-8563-4FD4-BB8D-853D0F2CFB5C}"/>
              </a:ext>
            </a:extLst>
          </p:cNvPr>
          <p:cNvSpPr>
            <a:spLocks noGrp="1"/>
          </p:cNvSpPr>
          <p:nvPr>
            <p:ph type="sldNum" sz="quarter" idx="12"/>
          </p:nvPr>
        </p:nvSpPr>
        <p:spPr/>
        <p:txBody>
          <a:bodyPr/>
          <a:lstStyle/>
          <a:p>
            <a:fld id="{323E5165-BFEC-4878-A89A-D5B54D133213}" type="slidenum">
              <a:rPr lang="zh-CN" altLang="en-US" smtClean="0"/>
              <a:t>17</a:t>
            </a:fld>
            <a:endParaRPr lang="zh-CN" altLang="en-US"/>
          </a:p>
        </p:txBody>
      </p:sp>
    </p:spTree>
    <p:extLst>
      <p:ext uri="{BB962C8B-B14F-4D97-AF65-F5344CB8AC3E}">
        <p14:creationId xmlns:p14="http://schemas.microsoft.com/office/powerpoint/2010/main" val="359762681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3998DA40-0B75-4D01-AE78-FC32E8AEA19F}"/>
              </a:ext>
            </a:extLst>
          </p:cNvPr>
          <p:cNvSpPr txBox="1"/>
          <p:nvPr/>
        </p:nvSpPr>
        <p:spPr>
          <a:xfrm>
            <a:off x="450060" y="748246"/>
            <a:ext cx="4399280" cy="369332"/>
          </a:xfrm>
          <a:prstGeom prst="rect">
            <a:avLst/>
          </a:prstGeom>
          <a:noFill/>
        </p:spPr>
        <p:txBody>
          <a:bodyPr wrap="square" rtlCol="0">
            <a:spAutoFit/>
          </a:bodyPr>
          <a:lstStyle/>
          <a:p>
            <a:r>
              <a:rPr lang="en-US" altLang="zh-CN" dirty="0"/>
              <a:t>B</a:t>
            </a:r>
            <a:r>
              <a:rPr lang="zh-CN" altLang="en-US" dirty="0"/>
              <a:t>样条曲线</a:t>
            </a:r>
          </a:p>
        </p:txBody>
      </p:sp>
      <p:graphicFrame>
        <p:nvGraphicFramePr>
          <p:cNvPr id="11" name="对象 10">
            <a:extLst>
              <a:ext uri="{FF2B5EF4-FFF2-40B4-BE49-F238E27FC236}">
                <a16:creationId xmlns:a16="http://schemas.microsoft.com/office/drawing/2014/main" id="{8D3048A4-E4C2-464B-B815-883D25CBCD50}"/>
              </a:ext>
            </a:extLst>
          </p:cNvPr>
          <p:cNvGraphicFramePr>
            <a:graphicFrameLocks noChangeAspect="1"/>
          </p:cNvGraphicFramePr>
          <p:nvPr>
            <p:extLst>
              <p:ext uri="{D42A27DB-BD31-4B8C-83A1-F6EECF244321}">
                <p14:modId xmlns:p14="http://schemas.microsoft.com/office/powerpoint/2010/main" val="2494580136"/>
              </p:ext>
            </p:extLst>
          </p:nvPr>
        </p:nvGraphicFramePr>
        <p:xfrm>
          <a:off x="546967" y="1117578"/>
          <a:ext cx="7966075" cy="4122738"/>
        </p:xfrm>
        <a:graphic>
          <a:graphicData uri="http://schemas.openxmlformats.org/presentationml/2006/ole">
            <mc:AlternateContent xmlns:mc="http://schemas.openxmlformats.org/markup-compatibility/2006">
              <mc:Choice xmlns:v="urn:schemas-microsoft-com:vml" Requires="v">
                <p:oleObj name="Equation" r:id="rId4" imgW="6349680" imgH="3288960" progId="Equation.DSMT4">
                  <p:embed/>
                </p:oleObj>
              </mc:Choice>
              <mc:Fallback>
                <p:oleObj name="Equation" r:id="rId4" imgW="6349680" imgH="3288960" progId="Equation.DSMT4">
                  <p:embed/>
                  <p:pic>
                    <p:nvPicPr>
                      <p:cNvPr id="11" name="对象 10">
                        <a:extLst>
                          <a:ext uri="{FF2B5EF4-FFF2-40B4-BE49-F238E27FC236}">
                            <a16:creationId xmlns:a16="http://schemas.microsoft.com/office/drawing/2014/main" id="{6EFB61D9-6622-45DA-BDA7-53C900B40FC5}"/>
                          </a:ext>
                        </a:extLst>
                      </p:cNvPr>
                      <p:cNvPicPr/>
                      <p:nvPr/>
                    </p:nvPicPr>
                    <p:blipFill>
                      <a:blip r:embed="rId5"/>
                      <a:stretch>
                        <a:fillRect/>
                      </a:stretch>
                    </p:blipFill>
                    <p:spPr>
                      <a:xfrm>
                        <a:off x="546967" y="1117578"/>
                        <a:ext cx="7966075" cy="4122738"/>
                      </a:xfrm>
                      <a:prstGeom prst="rect">
                        <a:avLst/>
                      </a:prstGeom>
                    </p:spPr>
                  </p:pic>
                </p:oleObj>
              </mc:Fallback>
            </mc:AlternateContent>
          </a:graphicData>
        </a:graphic>
      </p:graphicFrame>
      <p:pic>
        <p:nvPicPr>
          <p:cNvPr id="12" name="图片 11">
            <a:extLst>
              <a:ext uri="{FF2B5EF4-FFF2-40B4-BE49-F238E27FC236}">
                <a16:creationId xmlns:a16="http://schemas.microsoft.com/office/drawing/2014/main" id="{2FEFFD15-AA78-4D7C-8D73-17A6D06384E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5748" y="2205369"/>
            <a:ext cx="5153651" cy="4025237"/>
          </a:xfrm>
          <a:prstGeom prst="rect">
            <a:avLst/>
          </a:prstGeom>
        </p:spPr>
      </p:pic>
      <p:sp>
        <p:nvSpPr>
          <p:cNvPr id="13" name="文本框 12">
            <a:extLst>
              <a:ext uri="{FF2B5EF4-FFF2-40B4-BE49-F238E27FC236}">
                <a16:creationId xmlns:a16="http://schemas.microsoft.com/office/drawing/2014/main" id="{13C75439-DB55-403A-A0A9-DC170A5EB61F}"/>
              </a:ext>
            </a:extLst>
          </p:cNvPr>
          <p:cNvSpPr txBox="1"/>
          <p:nvPr/>
        </p:nvSpPr>
        <p:spPr>
          <a:xfrm>
            <a:off x="7680960" y="6361611"/>
            <a:ext cx="3526971" cy="365760"/>
          </a:xfrm>
          <a:prstGeom prst="rect">
            <a:avLst/>
          </a:prstGeom>
          <a:noFill/>
        </p:spPr>
        <p:txBody>
          <a:bodyPr wrap="square" rtlCol="0">
            <a:spAutoFit/>
          </a:bodyPr>
          <a:lstStyle/>
          <a:p>
            <a:pPr algn="ctr"/>
            <a:r>
              <a:rPr lang="en-US" altLang="zh-CN" dirty="0"/>
              <a:t>B</a:t>
            </a:r>
            <a:r>
              <a:rPr lang="zh-CN" altLang="en-US" dirty="0"/>
              <a:t>样条曲线示意图</a:t>
            </a:r>
          </a:p>
        </p:txBody>
      </p:sp>
      <p:sp>
        <p:nvSpPr>
          <p:cNvPr id="5" name="灯片编号占位符 4">
            <a:extLst>
              <a:ext uri="{FF2B5EF4-FFF2-40B4-BE49-F238E27FC236}">
                <a16:creationId xmlns:a16="http://schemas.microsoft.com/office/drawing/2014/main" id="{7B81A75A-F182-4C50-9E79-26024A4CC922}"/>
              </a:ext>
            </a:extLst>
          </p:cNvPr>
          <p:cNvSpPr>
            <a:spLocks noGrp="1"/>
          </p:cNvSpPr>
          <p:nvPr>
            <p:ph type="sldNum" sz="quarter" idx="12"/>
          </p:nvPr>
        </p:nvSpPr>
        <p:spPr/>
        <p:txBody>
          <a:bodyPr/>
          <a:lstStyle/>
          <a:p>
            <a:fld id="{323E5165-BFEC-4878-A89A-D5B54D133213}" type="slidenum">
              <a:rPr lang="zh-CN" altLang="en-US" smtClean="0"/>
              <a:t>18</a:t>
            </a:fld>
            <a:endParaRPr lang="zh-CN" altLang="en-US"/>
          </a:p>
        </p:txBody>
      </p:sp>
    </p:spTree>
    <p:extLst>
      <p:ext uri="{BB962C8B-B14F-4D97-AF65-F5344CB8AC3E}">
        <p14:creationId xmlns:p14="http://schemas.microsoft.com/office/powerpoint/2010/main" val="1125904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47D0CBEA-20CD-4D2E-A8B2-49EAA2C7DEBD}"/>
              </a:ext>
            </a:extLst>
          </p:cNvPr>
          <p:cNvSpPr txBox="1"/>
          <p:nvPr/>
        </p:nvSpPr>
        <p:spPr>
          <a:xfrm>
            <a:off x="376066" y="845351"/>
            <a:ext cx="4399280" cy="369332"/>
          </a:xfrm>
          <a:prstGeom prst="rect">
            <a:avLst/>
          </a:prstGeom>
          <a:noFill/>
        </p:spPr>
        <p:txBody>
          <a:bodyPr wrap="square" rtlCol="0">
            <a:spAutoFit/>
          </a:bodyPr>
          <a:lstStyle/>
          <a:p>
            <a:r>
              <a:rPr lang="en-US" altLang="zh-CN" dirty="0"/>
              <a:t>B</a:t>
            </a:r>
            <a:r>
              <a:rPr lang="zh-CN" altLang="en-US" dirty="0"/>
              <a:t>样条弹性配准</a:t>
            </a:r>
          </a:p>
        </p:txBody>
      </p:sp>
      <p:graphicFrame>
        <p:nvGraphicFramePr>
          <p:cNvPr id="11" name="对象 10">
            <a:extLst>
              <a:ext uri="{FF2B5EF4-FFF2-40B4-BE49-F238E27FC236}">
                <a16:creationId xmlns:a16="http://schemas.microsoft.com/office/drawing/2014/main" id="{BAC4AFBB-EC15-4854-BF31-1AD5D1DA9B72}"/>
              </a:ext>
            </a:extLst>
          </p:cNvPr>
          <p:cNvGraphicFramePr>
            <a:graphicFrameLocks noChangeAspect="1"/>
          </p:cNvGraphicFramePr>
          <p:nvPr>
            <p:extLst>
              <p:ext uri="{D42A27DB-BD31-4B8C-83A1-F6EECF244321}">
                <p14:modId xmlns:p14="http://schemas.microsoft.com/office/powerpoint/2010/main" val="1407273398"/>
              </p:ext>
            </p:extLst>
          </p:nvPr>
        </p:nvGraphicFramePr>
        <p:xfrm>
          <a:off x="376066" y="1573374"/>
          <a:ext cx="9515475" cy="2232025"/>
        </p:xfrm>
        <a:graphic>
          <a:graphicData uri="http://schemas.openxmlformats.org/presentationml/2006/ole">
            <mc:AlternateContent xmlns:mc="http://schemas.openxmlformats.org/markup-compatibility/2006">
              <mc:Choice xmlns:v="urn:schemas-microsoft-com:vml" Requires="v">
                <p:oleObj name="Equation" r:id="rId4" imgW="6273720" imgH="1473120" progId="Equation.DSMT4">
                  <p:embed/>
                </p:oleObj>
              </mc:Choice>
              <mc:Fallback>
                <p:oleObj name="Equation" r:id="rId4" imgW="6273720" imgH="1473120" progId="Equation.DSMT4">
                  <p:embed/>
                  <p:pic>
                    <p:nvPicPr>
                      <p:cNvPr id="11" name="对象 10">
                        <a:extLst>
                          <a:ext uri="{FF2B5EF4-FFF2-40B4-BE49-F238E27FC236}">
                            <a16:creationId xmlns:a16="http://schemas.microsoft.com/office/drawing/2014/main" id="{6E80FC1D-2860-4CA7-88EE-56E5F7950739}"/>
                          </a:ext>
                        </a:extLst>
                      </p:cNvPr>
                      <p:cNvPicPr/>
                      <p:nvPr/>
                    </p:nvPicPr>
                    <p:blipFill>
                      <a:blip r:embed="rId5"/>
                      <a:stretch>
                        <a:fillRect/>
                      </a:stretch>
                    </p:blipFill>
                    <p:spPr>
                      <a:xfrm>
                        <a:off x="376066" y="1573374"/>
                        <a:ext cx="9515475" cy="2232025"/>
                      </a:xfrm>
                      <a:prstGeom prst="rect">
                        <a:avLst/>
                      </a:prstGeom>
                    </p:spPr>
                  </p:pic>
                </p:oleObj>
              </mc:Fallback>
            </mc:AlternateContent>
          </a:graphicData>
        </a:graphic>
      </p:graphicFrame>
      <p:sp>
        <p:nvSpPr>
          <p:cNvPr id="12" name="文本框 11">
            <a:extLst>
              <a:ext uri="{FF2B5EF4-FFF2-40B4-BE49-F238E27FC236}">
                <a16:creationId xmlns:a16="http://schemas.microsoft.com/office/drawing/2014/main" id="{3D674D29-8738-4A32-A07A-11D233E2A7F6}"/>
              </a:ext>
            </a:extLst>
          </p:cNvPr>
          <p:cNvSpPr txBox="1"/>
          <p:nvPr/>
        </p:nvSpPr>
        <p:spPr>
          <a:xfrm>
            <a:off x="376066" y="1204042"/>
            <a:ext cx="9758705" cy="369332"/>
          </a:xfrm>
          <a:prstGeom prst="rect">
            <a:avLst/>
          </a:prstGeom>
          <a:noFill/>
        </p:spPr>
        <p:txBody>
          <a:bodyPr wrap="square" rtlCol="0">
            <a:spAutoFit/>
          </a:bodyPr>
          <a:lstStyle/>
          <a:p>
            <a:r>
              <a:rPr lang="zh-CN" altLang="en-US" dirty="0"/>
              <a:t>在低阶样条基函数中，三次</a:t>
            </a:r>
            <a:r>
              <a:rPr lang="en-US" altLang="zh-CN" dirty="0"/>
              <a:t>B</a:t>
            </a:r>
            <a:r>
              <a:rPr lang="zh-CN" altLang="en-US" dirty="0"/>
              <a:t>样条具有计算高效性，平滑性和局部控制特性</a:t>
            </a:r>
          </a:p>
        </p:txBody>
      </p:sp>
      <p:sp>
        <p:nvSpPr>
          <p:cNvPr id="13" name="文本框 12">
            <a:extLst>
              <a:ext uri="{FF2B5EF4-FFF2-40B4-BE49-F238E27FC236}">
                <a16:creationId xmlns:a16="http://schemas.microsoft.com/office/drawing/2014/main" id="{98CAA379-0FF5-4785-90AE-D22081B8673B}"/>
              </a:ext>
            </a:extLst>
          </p:cNvPr>
          <p:cNvSpPr txBox="1"/>
          <p:nvPr/>
        </p:nvSpPr>
        <p:spPr>
          <a:xfrm>
            <a:off x="285906" y="4093175"/>
            <a:ext cx="7533298" cy="369332"/>
          </a:xfrm>
          <a:prstGeom prst="rect">
            <a:avLst/>
          </a:prstGeom>
          <a:noFill/>
        </p:spPr>
        <p:txBody>
          <a:bodyPr wrap="square" rtlCol="0">
            <a:spAutoFit/>
          </a:bodyPr>
          <a:lstStyle/>
          <a:p>
            <a:r>
              <a:rPr lang="zh-CN" altLang="en-US" dirty="0"/>
              <a:t>可以看出来，双三次</a:t>
            </a:r>
            <a:r>
              <a:rPr lang="en-US" altLang="zh-CN" dirty="0"/>
              <a:t>B</a:t>
            </a:r>
            <a:r>
              <a:rPr lang="zh-CN" altLang="en-US" dirty="0"/>
              <a:t>样条曲面上的位置向量受到周围</a:t>
            </a:r>
            <a:r>
              <a:rPr lang="en-US" altLang="zh-CN" dirty="0"/>
              <a:t>16</a:t>
            </a:r>
            <a:r>
              <a:rPr lang="zh-CN" altLang="en-US" dirty="0"/>
              <a:t>个控制点的影响</a:t>
            </a:r>
          </a:p>
        </p:txBody>
      </p:sp>
      <p:pic>
        <p:nvPicPr>
          <p:cNvPr id="14" name="图片 13">
            <a:extLst>
              <a:ext uri="{FF2B5EF4-FFF2-40B4-BE49-F238E27FC236}">
                <a16:creationId xmlns:a16="http://schemas.microsoft.com/office/drawing/2014/main" id="{E10DDA6D-54E5-41E3-81E0-C326BAF8F3F6}"/>
              </a:ext>
            </a:extLst>
          </p:cNvPr>
          <p:cNvPicPr>
            <a:picLocks noChangeAspect="1"/>
          </p:cNvPicPr>
          <p:nvPr/>
        </p:nvPicPr>
        <p:blipFill rotWithShape="1">
          <a:blip r:embed="rId6">
            <a:extLst>
              <a:ext uri="{28A0092B-C50C-407E-A947-70E740481C1C}">
                <a14:useLocalDpi xmlns:a14="http://schemas.microsoft.com/office/drawing/2010/main" val="0"/>
              </a:ext>
            </a:extLst>
          </a:blip>
          <a:srcRect b="13668"/>
          <a:stretch/>
        </p:blipFill>
        <p:spPr>
          <a:xfrm>
            <a:off x="7819204" y="3429000"/>
            <a:ext cx="4115011" cy="2867297"/>
          </a:xfrm>
          <a:prstGeom prst="rect">
            <a:avLst/>
          </a:prstGeom>
        </p:spPr>
      </p:pic>
      <p:sp>
        <p:nvSpPr>
          <p:cNvPr id="15" name="文本框 14">
            <a:extLst>
              <a:ext uri="{FF2B5EF4-FFF2-40B4-BE49-F238E27FC236}">
                <a16:creationId xmlns:a16="http://schemas.microsoft.com/office/drawing/2014/main" id="{64C9E032-B7E5-492E-A9AB-65784CAC478C}"/>
              </a:ext>
            </a:extLst>
          </p:cNvPr>
          <p:cNvSpPr txBox="1"/>
          <p:nvPr/>
        </p:nvSpPr>
        <p:spPr>
          <a:xfrm>
            <a:off x="9039497" y="6178731"/>
            <a:ext cx="2011680" cy="369332"/>
          </a:xfrm>
          <a:prstGeom prst="rect">
            <a:avLst/>
          </a:prstGeom>
          <a:noFill/>
        </p:spPr>
        <p:txBody>
          <a:bodyPr wrap="square" rtlCol="0">
            <a:spAutoFit/>
          </a:bodyPr>
          <a:lstStyle/>
          <a:p>
            <a:pPr algn="ctr"/>
            <a:r>
              <a:rPr lang="en-US" altLang="zh-CN" dirty="0"/>
              <a:t>B</a:t>
            </a:r>
            <a:r>
              <a:rPr lang="zh-CN" altLang="en-US" dirty="0"/>
              <a:t>样条曲面示意图</a:t>
            </a:r>
          </a:p>
        </p:txBody>
      </p:sp>
      <p:sp>
        <p:nvSpPr>
          <p:cNvPr id="5" name="灯片编号占位符 4">
            <a:extLst>
              <a:ext uri="{FF2B5EF4-FFF2-40B4-BE49-F238E27FC236}">
                <a16:creationId xmlns:a16="http://schemas.microsoft.com/office/drawing/2014/main" id="{AD83AF39-C511-4C8A-922F-186A8F458DFB}"/>
              </a:ext>
            </a:extLst>
          </p:cNvPr>
          <p:cNvSpPr>
            <a:spLocks noGrp="1"/>
          </p:cNvSpPr>
          <p:nvPr>
            <p:ph type="sldNum" sz="quarter" idx="12"/>
          </p:nvPr>
        </p:nvSpPr>
        <p:spPr/>
        <p:txBody>
          <a:bodyPr/>
          <a:lstStyle/>
          <a:p>
            <a:fld id="{323E5165-BFEC-4878-A89A-D5B54D133213}" type="slidenum">
              <a:rPr lang="zh-CN" altLang="en-US" smtClean="0"/>
              <a:t>19</a:t>
            </a:fld>
            <a:endParaRPr lang="zh-CN" altLang="en-US"/>
          </a:p>
        </p:txBody>
      </p:sp>
    </p:spTree>
    <p:extLst>
      <p:ext uri="{BB962C8B-B14F-4D97-AF65-F5344CB8AC3E}">
        <p14:creationId xmlns:p14="http://schemas.microsoft.com/office/powerpoint/2010/main" val="6334321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9FDBFE3-3995-4039-A9CF-897D31295B1A}"/>
              </a:ext>
            </a:extLst>
          </p:cNvPr>
          <p:cNvGrpSpPr/>
          <p:nvPr/>
        </p:nvGrpSpPr>
        <p:grpSpPr>
          <a:xfrm>
            <a:off x="3548625" y="188076"/>
            <a:ext cx="3621550" cy="821325"/>
            <a:chOff x="3154807" y="2363478"/>
            <a:chExt cx="4377199" cy="992697"/>
          </a:xfrm>
        </p:grpSpPr>
        <p:grpSp>
          <p:nvGrpSpPr>
            <p:cNvPr id="2" name="组合 1">
              <a:extLst>
                <a:ext uri="{FF2B5EF4-FFF2-40B4-BE49-F238E27FC236}">
                  <a16:creationId xmlns:a16="http://schemas.microsoft.com/office/drawing/2014/main" id="{C9A06C89-0B0D-47E5-9C65-56B0E44D1CFB}"/>
                </a:ext>
              </a:extLst>
            </p:cNvPr>
            <p:cNvGrpSpPr/>
            <p:nvPr/>
          </p:nvGrpSpPr>
          <p:grpSpPr>
            <a:xfrm>
              <a:off x="3154807" y="2363478"/>
              <a:ext cx="4377199" cy="992697"/>
              <a:chOff x="1769918" y="2385536"/>
              <a:chExt cx="8652164" cy="2086928"/>
            </a:xfrm>
          </p:grpSpPr>
          <p:sp>
            <p:nvSpPr>
              <p:cNvPr id="3" name="矩形 2">
                <a:extLst>
                  <a:ext uri="{FF2B5EF4-FFF2-40B4-BE49-F238E27FC236}">
                    <a16:creationId xmlns:a16="http://schemas.microsoft.com/office/drawing/2014/main" id="{A23510F4-E13E-4D1E-81E9-FCE318423FE7}"/>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useBgFill="1">
            <p:nvSpPr>
              <p:cNvPr id="4" name="矩形 3">
                <a:extLst>
                  <a:ext uri="{FF2B5EF4-FFF2-40B4-BE49-F238E27FC236}">
                    <a16:creationId xmlns:a16="http://schemas.microsoft.com/office/drawing/2014/main" id="{FA36E854-7A87-4329-8302-B2B83E32E4E5}"/>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grpSp>
        <p:sp>
          <p:nvSpPr>
            <p:cNvPr id="5" name="文本框 4">
              <a:extLst>
                <a:ext uri="{FF2B5EF4-FFF2-40B4-BE49-F238E27FC236}">
                  <a16:creationId xmlns:a16="http://schemas.microsoft.com/office/drawing/2014/main" id="{1878B920-94BC-4843-A75A-32D6C14AAA1B}"/>
                </a:ext>
              </a:extLst>
            </p:cNvPr>
            <p:cNvSpPr txBox="1"/>
            <p:nvPr/>
          </p:nvSpPr>
          <p:spPr>
            <a:xfrm>
              <a:off x="4074382" y="2505884"/>
              <a:ext cx="2538050" cy="706790"/>
            </a:xfrm>
            <a:prstGeom prst="rect">
              <a:avLst/>
            </a:prstGeom>
            <a:noFill/>
          </p:spPr>
          <p:txBody>
            <a:bodyPr wrap="square" rtlCol="0">
              <a:spAutoFit/>
            </a:bodyPr>
            <a:lstStyle/>
            <a:p>
              <a:pPr algn="ctr"/>
              <a:r>
                <a:rPr lang="en-US" altLang="zh-CN" sz="3200" b="1" dirty="0">
                  <a:latin typeface="黑体" panose="02010609060101010101" pitchFamily="49" charset="-122"/>
                  <a:ea typeface="黑体" panose="02010609060101010101" pitchFamily="49" charset="-122"/>
                </a:rPr>
                <a:t>CONTENT</a:t>
              </a:r>
              <a:endParaRPr lang="zh-CN" altLang="en-US" sz="3200" b="1" dirty="0">
                <a:latin typeface="黑体" panose="02010609060101010101" pitchFamily="49" charset="-122"/>
                <a:ea typeface="黑体" panose="02010609060101010101" pitchFamily="49" charset="-122"/>
              </a:endParaRPr>
            </a:p>
          </p:txBody>
        </p:sp>
        <p:sp>
          <p:nvSpPr>
            <p:cNvPr id="7" name="Freeform 513">
              <a:extLst>
                <a:ext uri="{FF2B5EF4-FFF2-40B4-BE49-F238E27FC236}">
                  <a16:creationId xmlns:a16="http://schemas.microsoft.com/office/drawing/2014/main" id="{1070DF8B-3DBA-40F1-A91E-18419F77486A}"/>
                </a:ext>
              </a:extLst>
            </p:cNvPr>
            <p:cNvSpPr>
              <a:spLocks/>
            </p:cNvSpPr>
            <p:nvPr/>
          </p:nvSpPr>
          <p:spPr bwMode="auto">
            <a:xfrm>
              <a:off x="4029932" y="2707023"/>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sz="1400">
                <a:solidFill>
                  <a:prstClr val="black"/>
                </a:solidFill>
                <a:latin typeface="等线" panose="020F0502020204030204"/>
                <a:ea typeface="等线"/>
              </a:endParaRPr>
            </a:p>
          </p:txBody>
        </p:sp>
        <p:sp>
          <p:nvSpPr>
            <p:cNvPr id="8" name="Freeform 513">
              <a:extLst>
                <a:ext uri="{FF2B5EF4-FFF2-40B4-BE49-F238E27FC236}">
                  <a16:creationId xmlns:a16="http://schemas.microsoft.com/office/drawing/2014/main" id="{9325C791-6604-420C-817B-B6266655A9E9}"/>
                </a:ext>
              </a:extLst>
            </p:cNvPr>
            <p:cNvSpPr>
              <a:spLocks/>
            </p:cNvSpPr>
            <p:nvPr/>
          </p:nvSpPr>
          <p:spPr bwMode="auto">
            <a:xfrm flipH="1">
              <a:off x="6479082" y="2693933"/>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sz="1400">
                <a:solidFill>
                  <a:prstClr val="black"/>
                </a:solidFill>
                <a:latin typeface="等线" panose="020F0502020204030204"/>
                <a:ea typeface="等线"/>
              </a:endParaRPr>
            </a:p>
          </p:txBody>
        </p:sp>
      </p:grpSp>
      <p:grpSp>
        <p:nvGrpSpPr>
          <p:cNvPr id="6" name="组合 5">
            <a:extLst>
              <a:ext uri="{FF2B5EF4-FFF2-40B4-BE49-F238E27FC236}">
                <a16:creationId xmlns:a16="http://schemas.microsoft.com/office/drawing/2014/main" id="{4B71F74A-6619-49F9-8ED7-F92FBAE24D4F}"/>
              </a:ext>
            </a:extLst>
          </p:cNvPr>
          <p:cNvGrpSpPr/>
          <p:nvPr/>
        </p:nvGrpSpPr>
        <p:grpSpPr>
          <a:xfrm>
            <a:off x="1582877" y="1477396"/>
            <a:ext cx="3891948" cy="523220"/>
            <a:chOff x="1900377" y="2391431"/>
            <a:chExt cx="3136111" cy="523220"/>
          </a:xfrm>
        </p:grpSpPr>
        <p:sp>
          <p:nvSpPr>
            <p:cNvPr id="10" name="文本框 9">
              <a:extLst>
                <a:ext uri="{FF2B5EF4-FFF2-40B4-BE49-F238E27FC236}">
                  <a16:creationId xmlns:a16="http://schemas.microsoft.com/office/drawing/2014/main" id="{80F69594-D562-478E-94D6-497FC02819FE}"/>
                </a:ext>
              </a:extLst>
            </p:cNvPr>
            <p:cNvSpPr txBox="1"/>
            <p:nvPr/>
          </p:nvSpPr>
          <p:spPr>
            <a:xfrm>
              <a:off x="1900377" y="2391431"/>
              <a:ext cx="3136111"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01</a:t>
              </a:r>
              <a:r>
                <a:rPr lang="zh-CN" altLang="en-US" sz="2800" b="1" dirty="0">
                  <a:latin typeface="黑体" panose="02010609060101010101" pitchFamily="49" charset="-122"/>
                  <a:ea typeface="黑体" panose="02010609060101010101" pitchFamily="49" charset="-122"/>
                </a:rPr>
                <a:t>、复合变换矩阵分解</a:t>
              </a:r>
            </a:p>
          </p:txBody>
        </p:sp>
        <p:cxnSp>
          <p:nvCxnSpPr>
            <p:cNvPr id="13" name="直接连接符 12">
              <a:extLst>
                <a:ext uri="{FF2B5EF4-FFF2-40B4-BE49-F238E27FC236}">
                  <a16:creationId xmlns:a16="http://schemas.microsoft.com/office/drawing/2014/main" id="{02DD8D09-47D1-4119-AD04-A5F930177ACE}"/>
                </a:ext>
              </a:extLst>
            </p:cNvPr>
            <p:cNvCxnSpPr>
              <a:cxnSpLocks/>
            </p:cNvCxnSpPr>
            <p:nvPr/>
          </p:nvCxnSpPr>
          <p:spPr>
            <a:xfrm>
              <a:off x="1994779" y="2914651"/>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FBFF2B08-CE7C-4FC5-9BA7-F2C59A12B99A}"/>
              </a:ext>
            </a:extLst>
          </p:cNvPr>
          <p:cNvGrpSpPr/>
          <p:nvPr/>
        </p:nvGrpSpPr>
        <p:grpSpPr>
          <a:xfrm>
            <a:off x="1582876" y="2344638"/>
            <a:ext cx="3986351" cy="523220"/>
            <a:chOff x="7182726" y="2391431"/>
            <a:chExt cx="3657639" cy="523220"/>
          </a:xfrm>
        </p:grpSpPr>
        <p:sp>
          <p:nvSpPr>
            <p:cNvPr id="18" name="文本框 17">
              <a:extLst>
                <a:ext uri="{FF2B5EF4-FFF2-40B4-BE49-F238E27FC236}">
                  <a16:creationId xmlns:a16="http://schemas.microsoft.com/office/drawing/2014/main" id="{F6799EBB-3B11-4EC7-976E-10A995D14670}"/>
                </a:ext>
              </a:extLst>
            </p:cNvPr>
            <p:cNvSpPr txBox="1"/>
            <p:nvPr/>
          </p:nvSpPr>
          <p:spPr>
            <a:xfrm>
              <a:off x="7182726" y="2391431"/>
              <a:ext cx="3657639"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03</a:t>
              </a: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B</a:t>
              </a:r>
              <a:r>
                <a:rPr lang="zh-CN" altLang="en-US" sz="2800" b="1" dirty="0">
                  <a:latin typeface="黑体" panose="02010609060101010101" pitchFamily="49" charset="-122"/>
                  <a:ea typeface="黑体" panose="02010609060101010101" pitchFamily="49" charset="-122"/>
                </a:rPr>
                <a:t>样条形变</a:t>
              </a:r>
            </a:p>
          </p:txBody>
        </p:sp>
        <p:cxnSp>
          <p:nvCxnSpPr>
            <p:cNvPr id="19" name="直接连接符 18">
              <a:extLst>
                <a:ext uri="{FF2B5EF4-FFF2-40B4-BE49-F238E27FC236}">
                  <a16:creationId xmlns:a16="http://schemas.microsoft.com/office/drawing/2014/main" id="{1AF34550-D05C-4020-8A5F-DF14385D935A}"/>
                </a:ext>
              </a:extLst>
            </p:cNvPr>
            <p:cNvCxnSpPr>
              <a:cxnSpLocks/>
            </p:cNvCxnSpPr>
            <p:nvPr/>
          </p:nvCxnSpPr>
          <p:spPr>
            <a:xfrm>
              <a:off x="7277128" y="2914651"/>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59AA736D-1B15-4F3F-8B77-F4F10F6E2265}"/>
              </a:ext>
            </a:extLst>
          </p:cNvPr>
          <p:cNvGrpSpPr/>
          <p:nvPr/>
        </p:nvGrpSpPr>
        <p:grpSpPr>
          <a:xfrm>
            <a:off x="1582876" y="3167390"/>
            <a:ext cx="3637306" cy="523220"/>
            <a:chOff x="1863601" y="4125914"/>
            <a:chExt cx="3136111" cy="523220"/>
          </a:xfrm>
        </p:grpSpPr>
        <p:sp>
          <p:nvSpPr>
            <p:cNvPr id="21" name="文本框 20">
              <a:extLst>
                <a:ext uri="{FF2B5EF4-FFF2-40B4-BE49-F238E27FC236}">
                  <a16:creationId xmlns:a16="http://schemas.microsoft.com/office/drawing/2014/main" id="{E02EBFAC-7430-4179-8F99-02F9EE68A29C}"/>
                </a:ext>
              </a:extLst>
            </p:cNvPr>
            <p:cNvSpPr txBox="1"/>
            <p:nvPr/>
          </p:nvSpPr>
          <p:spPr>
            <a:xfrm>
              <a:off x="1863601" y="4125914"/>
              <a:ext cx="3136111"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05</a:t>
              </a:r>
              <a:r>
                <a:rPr lang="zh-CN" altLang="en-US" sz="2800" b="1" dirty="0">
                  <a:latin typeface="黑体" panose="02010609060101010101" pitchFamily="49" charset="-122"/>
                  <a:ea typeface="黑体" panose="02010609060101010101" pitchFamily="49" charset="-122"/>
                </a:rPr>
                <a:t>、梯度计算解析解</a:t>
              </a:r>
            </a:p>
          </p:txBody>
        </p:sp>
        <p:cxnSp>
          <p:nvCxnSpPr>
            <p:cNvPr id="22" name="直接连接符 21">
              <a:extLst>
                <a:ext uri="{FF2B5EF4-FFF2-40B4-BE49-F238E27FC236}">
                  <a16:creationId xmlns:a16="http://schemas.microsoft.com/office/drawing/2014/main" id="{3378A9B6-972B-4499-923E-E804EDAB79F2}"/>
                </a:ext>
              </a:extLst>
            </p:cNvPr>
            <p:cNvCxnSpPr>
              <a:cxnSpLocks/>
            </p:cNvCxnSpPr>
            <p:nvPr/>
          </p:nvCxnSpPr>
          <p:spPr>
            <a:xfrm>
              <a:off x="1980717" y="4649133"/>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grpSp>
        <p:nvGrpSpPr>
          <p:cNvPr id="14" name="组合 13">
            <a:extLst>
              <a:ext uri="{FF2B5EF4-FFF2-40B4-BE49-F238E27FC236}">
                <a16:creationId xmlns:a16="http://schemas.microsoft.com/office/drawing/2014/main" id="{CDE0C878-4C2A-449E-BB96-21F7C166651D}"/>
              </a:ext>
            </a:extLst>
          </p:cNvPr>
          <p:cNvGrpSpPr/>
          <p:nvPr/>
        </p:nvGrpSpPr>
        <p:grpSpPr>
          <a:xfrm>
            <a:off x="5904958" y="1531901"/>
            <a:ext cx="4026120" cy="523220"/>
            <a:chOff x="7145950" y="4125914"/>
            <a:chExt cx="3136111" cy="523220"/>
          </a:xfrm>
        </p:grpSpPr>
        <p:sp>
          <p:nvSpPr>
            <p:cNvPr id="24" name="文本框 23">
              <a:extLst>
                <a:ext uri="{FF2B5EF4-FFF2-40B4-BE49-F238E27FC236}">
                  <a16:creationId xmlns:a16="http://schemas.microsoft.com/office/drawing/2014/main" id="{12480572-51BB-4C4E-AC7C-E4398C01312B}"/>
                </a:ext>
              </a:extLst>
            </p:cNvPr>
            <p:cNvSpPr txBox="1"/>
            <p:nvPr/>
          </p:nvSpPr>
          <p:spPr>
            <a:xfrm>
              <a:off x="7145950" y="4125914"/>
              <a:ext cx="3136111"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02</a:t>
              </a:r>
              <a:r>
                <a:rPr lang="zh-CN" altLang="en-US" sz="2800" b="1" dirty="0">
                  <a:latin typeface="黑体" panose="02010609060101010101" pitchFamily="49" charset="-122"/>
                  <a:ea typeface="黑体" panose="02010609060101010101" pitchFamily="49" charset="-122"/>
                </a:rPr>
                <a:t>、刚性优化对象讨论</a:t>
              </a:r>
            </a:p>
          </p:txBody>
        </p:sp>
        <p:cxnSp>
          <p:nvCxnSpPr>
            <p:cNvPr id="25" name="直接连接符 24">
              <a:extLst>
                <a:ext uri="{FF2B5EF4-FFF2-40B4-BE49-F238E27FC236}">
                  <a16:creationId xmlns:a16="http://schemas.microsoft.com/office/drawing/2014/main" id="{F6CAB250-EAF3-49CE-80E5-347D6DDBE1FB}"/>
                </a:ext>
              </a:extLst>
            </p:cNvPr>
            <p:cNvCxnSpPr>
              <a:cxnSpLocks/>
            </p:cNvCxnSpPr>
            <p:nvPr/>
          </p:nvCxnSpPr>
          <p:spPr>
            <a:xfrm>
              <a:off x="7240352" y="4649134"/>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20552A5A-03FE-4C91-AA08-E7C75F81D9FA}"/>
              </a:ext>
            </a:extLst>
          </p:cNvPr>
          <p:cNvGrpSpPr/>
          <p:nvPr/>
        </p:nvGrpSpPr>
        <p:grpSpPr>
          <a:xfrm>
            <a:off x="5904956" y="2278796"/>
            <a:ext cx="3637306" cy="523220"/>
            <a:chOff x="7145950" y="4125914"/>
            <a:chExt cx="3136111" cy="523220"/>
          </a:xfrm>
        </p:grpSpPr>
        <p:sp>
          <p:nvSpPr>
            <p:cNvPr id="26" name="文本框 25">
              <a:extLst>
                <a:ext uri="{FF2B5EF4-FFF2-40B4-BE49-F238E27FC236}">
                  <a16:creationId xmlns:a16="http://schemas.microsoft.com/office/drawing/2014/main" id="{0989D558-4DA8-4BF1-82D6-E38F08471413}"/>
                </a:ext>
              </a:extLst>
            </p:cNvPr>
            <p:cNvSpPr txBox="1"/>
            <p:nvPr/>
          </p:nvSpPr>
          <p:spPr>
            <a:xfrm>
              <a:off x="7145950" y="4125914"/>
              <a:ext cx="3136111"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04</a:t>
              </a:r>
              <a:r>
                <a:rPr lang="zh-CN" altLang="en-US" sz="2800" b="1" dirty="0">
                  <a:latin typeface="黑体" panose="02010609060101010101" pitchFamily="49" charset="-122"/>
                  <a:ea typeface="黑体" panose="02010609060101010101" pitchFamily="49" charset="-122"/>
                </a:rPr>
                <a:t>、梯度计算数值解</a:t>
              </a:r>
            </a:p>
          </p:txBody>
        </p:sp>
        <p:cxnSp>
          <p:nvCxnSpPr>
            <p:cNvPr id="27" name="直接连接符 26">
              <a:extLst>
                <a:ext uri="{FF2B5EF4-FFF2-40B4-BE49-F238E27FC236}">
                  <a16:creationId xmlns:a16="http://schemas.microsoft.com/office/drawing/2014/main" id="{52859C85-827E-4AA0-BA5C-EBA01E49582A}"/>
                </a:ext>
              </a:extLst>
            </p:cNvPr>
            <p:cNvCxnSpPr>
              <a:cxnSpLocks/>
            </p:cNvCxnSpPr>
            <p:nvPr/>
          </p:nvCxnSpPr>
          <p:spPr>
            <a:xfrm>
              <a:off x="7240352" y="4649134"/>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grpSp>
        <p:nvGrpSpPr>
          <p:cNvPr id="28" name="组合 27">
            <a:extLst>
              <a:ext uri="{FF2B5EF4-FFF2-40B4-BE49-F238E27FC236}">
                <a16:creationId xmlns:a16="http://schemas.microsoft.com/office/drawing/2014/main" id="{3E66A930-7E73-4445-8EF5-1D014813A7C9}"/>
              </a:ext>
            </a:extLst>
          </p:cNvPr>
          <p:cNvGrpSpPr/>
          <p:nvPr/>
        </p:nvGrpSpPr>
        <p:grpSpPr>
          <a:xfrm>
            <a:off x="5999359" y="3167389"/>
            <a:ext cx="3436372" cy="523221"/>
            <a:chOff x="7240352" y="4125913"/>
            <a:chExt cx="3436372" cy="523221"/>
          </a:xfrm>
        </p:grpSpPr>
        <p:sp>
          <p:nvSpPr>
            <p:cNvPr id="29" name="文本框 28">
              <a:extLst>
                <a:ext uri="{FF2B5EF4-FFF2-40B4-BE49-F238E27FC236}">
                  <a16:creationId xmlns:a16="http://schemas.microsoft.com/office/drawing/2014/main" id="{E945714B-2BB1-4556-BD5E-23A6639D9BC5}"/>
                </a:ext>
              </a:extLst>
            </p:cNvPr>
            <p:cNvSpPr txBox="1"/>
            <p:nvPr/>
          </p:nvSpPr>
          <p:spPr>
            <a:xfrm>
              <a:off x="7240352" y="4125913"/>
              <a:ext cx="3436372" cy="523220"/>
            </a:xfrm>
            <a:prstGeom prst="rect">
              <a:avLst/>
            </a:prstGeom>
            <a:noFill/>
          </p:spPr>
          <p:txBody>
            <a:bodyPr wrap="square" rtlCol="0">
              <a:spAutoFit/>
            </a:bodyPr>
            <a:lstStyle/>
            <a:p>
              <a:r>
                <a:rPr lang="en-US" altLang="zh-CN" sz="2800" b="1" dirty="0">
                  <a:latin typeface="黑体" panose="02010609060101010101" pitchFamily="49" charset="-122"/>
                  <a:ea typeface="黑体" panose="02010609060101010101" pitchFamily="49" charset="-122"/>
                </a:rPr>
                <a:t>06</a:t>
              </a:r>
              <a:r>
                <a:rPr lang="zh-CN" altLang="en-US" sz="2800" b="1" dirty="0">
                  <a:latin typeface="黑体" panose="02010609060101010101" pitchFamily="49" charset="-122"/>
                  <a:ea typeface="黑体" panose="02010609060101010101" pitchFamily="49" charset="-122"/>
                </a:rPr>
                <a:t>、总结与展望</a:t>
              </a:r>
            </a:p>
          </p:txBody>
        </p:sp>
        <p:cxnSp>
          <p:nvCxnSpPr>
            <p:cNvPr id="30" name="直接连接符 29">
              <a:extLst>
                <a:ext uri="{FF2B5EF4-FFF2-40B4-BE49-F238E27FC236}">
                  <a16:creationId xmlns:a16="http://schemas.microsoft.com/office/drawing/2014/main" id="{8B83D8E3-B299-4DE7-8852-B5CB5BC4EDFF}"/>
                </a:ext>
              </a:extLst>
            </p:cNvPr>
            <p:cNvCxnSpPr>
              <a:cxnSpLocks/>
            </p:cNvCxnSpPr>
            <p:nvPr/>
          </p:nvCxnSpPr>
          <p:spPr>
            <a:xfrm>
              <a:off x="7240352" y="4649134"/>
              <a:ext cx="2947306" cy="0"/>
            </a:xfrm>
            <a:prstGeom prst="line">
              <a:avLst/>
            </a:prstGeom>
            <a:ln w="19050">
              <a:solidFill>
                <a:srgbClr val="0F2F56"/>
              </a:solidFill>
            </a:ln>
          </p:spPr>
          <p:style>
            <a:lnRef idx="1">
              <a:schemeClr val="accent1"/>
            </a:lnRef>
            <a:fillRef idx="0">
              <a:schemeClr val="accent1"/>
            </a:fillRef>
            <a:effectRef idx="0">
              <a:schemeClr val="accent1"/>
            </a:effectRef>
            <a:fontRef idx="minor">
              <a:schemeClr val="tx1"/>
            </a:fontRef>
          </p:style>
        </p:cxnSp>
      </p:grpSp>
      <p:sp>
        <p:nvSpPr>
          <p:cNvPr id="16" name="灯片编号占位符 15">
            <a:extLst>
              <a:ext uri="{FF2B5EF4-FFF2-40B4-BE49-F238E27FC236}">
                <a16:creationId xmlns:a16="http://schemas.microsoft.com/office/drawing/2014/main" id="{D4A5F559-ABAA-4106-87F9-2B142BFB4D9E}"/>
              </a:ext>
            </a:extLst>
          </p:cNvPr>
          <p:cNvSpPr>
            <a:spLocks noGrp="1"/>
          </p:cNvSpPr>
          <p:nvPr>
            <p:ph type="sldNum" sz="quarter" idx="12"/>
          </p:nvPr>
        </p:nvSpPr>
        <p:spPr/>
        <p:txBody>
          <a:bodyPr/>
          <a:lstStyle/>
          <a:p>
            <a:fld id="{323E5165-BFEC-4878-A89A-D5B54D133213}" type="slidenum">
              <a:rPr lang="zh-CN" altLang="en-US" smtClean="0"/>
              <a:t>2</a:t>
            </a:fld>
            <a:endParaRPr lang="zh-CN" altLang="en-US"/>
          </a:p>
        </p:txBody>
      </p:sp>
    </p:spTree>
    <p:extLst>
      <p:ext uri="{BB962C8B-B14F-4D97-AF65-F5344CB8AC3E}">
        <p14:creationId xmlns:p14="http://schemas.microsoft.com/office/powerpoint/2010/main" val="39106015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0" name="图片 9">
            <a:extLst>
              <a:ext uri="{FF2B5EF4-FFF2-40B4-BE49-F238E27FC236}">
                <a16:creationId xmlns:a16="http://schemas.microsoft.com/office/drawing/2014/main" id="{119ED293-1B23-47DE-AAD5-70E71150EE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3831" y="631922"/>
            <a:ext cx="6362524" cy="5060563"/>
          </a:xfrm>
          <a:prstGeom prst="rect">
            <a:avLst/>
          </a:prstGeom>
        </p:spPr>
      </p:pic>
      <p:sp>
        <p:nvSpPr>
          <p:cNvPr id="11" name="文本框 10">
            <a:extLst>
              <a:ext uri="{FF2B5EF4-FFF2-40B4-BE49-F238E27FC236}">
                <a16:creationId xmlns:a16="http://schemas.microsoft.com/office/drawing/2014/main" id="{D2A0CEF5-C76C-4530-902D-7CF8835DAB2F}"/>
              </a:ext>
            </a:extLst>
          </p:cNvPr>
          <p:cNvSpPr txBox="1"/>
          <p:nvPr/>
        </p:nvSpPr>
        <p:spPr>
          <a:xfrm>
            <a:off x="353153" y="842732"/>
            <a:ext cx="4121940" cy="5036122"/>
          </a:xfrm>
          <a:prstGeom prst="rect">
            <a:avLst/>
          </a:prstGeom>
          <a:noFill/>
        </p:spPr>
        <p:txBody>
          <a:bodyPr wrap="square">
            <a:spAutoFit/>
          </a:bodyPr>
          <a:lstStyle/>
          <a:p>
            <a:pPr marL="0" marR="0">
              <a:lnSpc>
                <a:spcPct val="150000"/>
              </a:lnSpc>
              <a:spcBef>
                <a:spcPts val="0"/>
              </a:spcBef>
              <a:spcAft>
                <a:spcPts val="0"/>
              </a:spcAft>
            </a:pPr>
            <a:r>
              <a:rPr lang="zh-CN" altLang="en-US" dirty="0">
                <a:effectLst/>
              </a:rPr>
              <a:t>假设有一张</a:t>
            </a:r>
            <a:r>
              <a:rPr lang="en-US" altLang="zh-CN" dirty="0">
                <a:effectLst/>
              </a:rPr>
              <a:t>m</a:t>
            </a:r>
            <a:r>
              <a:rPr lang="zh-CN" altLang="en-US" dirty="0">
                <a:effectLst/>
              </a:rPr>
              <a:t>行</a:t>
            </a:r>
            <a:r>
              <a:rPr lang="en-US" altLang="zh-CN" dirty="0">
                <a:effectLst/>
              </a:rPr>
              <a:t>n</a:t>
            </a:r>
            <a:r>
              <a:rPr lang="zh-CN" altLang="en-US" dirty="0">
                <a:effectLst/>
              </a:rPr>
              <a:t>列的图像，如下图中的紫色区域，使用一张</a:t>
            </a:r>
            <a:r>
              <a:rPr lang="en-US" altLang="zh-CN" dirty="0">
                <a:effectLst/>
              </a:rPr>
              <a:t>r+3</a:t>
            </a:r>
            <a:r>
              <a:rPr lang="zh-CN" altLang="en-US" dirty="0">
                <a:effectLst/>
              </a:rPr>
              <a:t>行</a:t>
            </a:r>
            <a:r>
              <a:rPr lang="en-US" altLang="zh-CN" dirty="0">
                <a:effectLst/>
              </a:rPr>
              <a:t>c+3</a:t>
            </a:r>
            <a:r>
              <a:rPr lang="zh-CN" altLang="en-US" dirty="0">
                <a:effectLst/>
              </a:rPr>
              <a:t>列的网格来覆盖在这张图像上面，其中网格节点称为控制点，每个控制点对应</a:t>
            </a:r>
            <a:r>
              <a:rPr lang="en-US" altLang="zh-CN" dirty="0">
                <a:effectLst/>
              </a:rPr>
              <a:t>2</a:t>
            </a:r>
            <a:r>
              <a:rPr lang="zh-CN" altLang="en-US" dirty="0">
                <a:effectLst/>
              </a:rPr>
              <a:t>个控制参数</a:t>
            </a:r>
            <a:r>
              <a:rPr lang="en-US" altLang="zh-CN" dirty="0" err="1">
                <a:effectLst/>
              </a:rPr>
              <a:t>φx</a:t>
            </a:r>
            <a:r>
              <a:rPr lang="zh-CN" altLang="en-US" dirty="0">
                <a:effectLst/>
              </a:rPr>
              <a:t>和</a:t>
            </a:r>
            <a:r>
              <a:rPr lang="en-US" altLang="zh-CN" dirty="0" err="1">
                <a:effectLst/>
              </a:rPr>
              <a:t>φy</a:t>
            </a:r>
            <a:r>
              <a:rPr lang="zh-CN" altLang="en-US" dirty="0">
                <a:effectLst/>
              </a:rPr>
              <a:t>，分别为</a:t>
            </a:r>
            <a:r>
              <a:rPr lang="en-US" altLang="zh-CN" dirty="0">
                <a:effectLst/>
              </a:rPr>
              <a:t>x</a:t>
            </a:r>
            <a:r>
              <a:rPr lang="zh-CN" altLang="en-US" dirty="0">
                <a:effectLst/>
              </a:rPr>
              <a:t>方向和</a:t>
            </a:r>
            <a:r>
              <a:rPr lang="en-US" altLang="zh-CN" dirty="0">
                <a:effectLst/>
              </a:rPr>
              <a:t>y</a:t>
            </a:r>
            <a:r>
              <a:rPr lang="zh-CN" altLang="en-US" dirty="0">
                <a:effectLst/>
              </a:rPr>
              <a:t>方向的控制参数，因此总共有</a:t>
            </a:r>
            <a:r>
              <a:rPr lang="en-US" altLang="zh-CN" dirty="0">
                <a:effectLst/>
              </a:rPr>
              <a:t>(r+3)*(c+3)*2</a:t>
            </a:r>
            <a:r>
              <a:rPr lang="zh-CN" altLang="en-US" dirty="0">
                <a:effectLst/>
              </a:rPr>
              <a:t>个控制参数。</a:t>
            </a:r>
            <a:r>
              <a:rPr lang="en-US" altLang="zh-CN" dirty="0">
                <a:effectLst/>
              </a:rPr>
              <a:t>FFD</a:t>
            </a:r>
            <a:r>
              <a:rPr lang="zh-CN" altLang="en-US" dirty="0">
                <a:effectLst/>
              </a:rPr>
              <a:t>变换的核心思想是使用每个像素点周围</a:t>
            </a:r>
            <a:r>
              <a:rPr lang="en-US" altLang="zh-CN" dirty="0">
                <a:effectLst/>
              </a:rPr>
              <a:t>4*4</a:t>
            </a:r>
            <a:r>
              <a:rPr lang="zh-CN" altLang="en-US" dirty="0">
                <a:effectLst/>
              </a:rPr>
              <a:t>个控制点的控制参数来计算它的位置偏移。之所以网格的行与列都加</a:t>
            </a:r>
            <a:r>
              <a:rPr lang="en-US" altLang="zh-CN" dirty="0">
                <a:effectLst/>
              </a:rPr>
              <a:t>3</a:t>
            </a:r>
            <a:r>
              <a:rPr lang="zh-CN" altLang="en-US" dirty="0">
                <a:effectLst/>
              </a:rPr>
              <a:t>，是为了确保图像的边缘点（如下图中的红点）也可以取到其周围</a:t>
            </a:r>
            <a:r>
              <a:rPr lang="en-US" altLang="zh-CN" dirty="0">
                <a:effectLst/>
              </a:rPr>
              <a:t>4*4</a:t>
            </a:r>
            <a:r>
              <a:rPr lang="zh-CN" altLang="en-US" dirty="0">
                <a:effectLst/>
              </a:rPr>
              <a:t>的网格节点</a:t>
            </a:r>
          </a:p>
        </p:txBody>
      </p:sp>
      <p:sp>
        <p:nvSpPr>
          <p:cNvPr id="12" name="文本框 11">
            <a:extLst>
              <a:ext uri="{FF2B5EF4-FFF2-40B4-BE49-F238E27FC236}">
                <a16:creationId xmlns:a16="http://schemas.microsoft.com/office/drawing/2014/main" id="{2BC9C673-D08C-4729-AFCC-151342D867AC}"/>
              </a:ext>
            </a:extLst>
          </p:cNvPr>
          <p:cNvSpPr txBox="1"/>
          <p:nvPr/>
        </p:nvSpPr>
        <p:spPr>
          <a:xfrm>
            <a:off x="7009287" y="6055896"/>
            <a:ext cx="3370217" cy="369332"/>
          </a:xfrm>
          <a:prstGeom prst="rect">
            <a:avLst/>
          </a:prstGeom>
          <a:noFill/>
        </p:spPr>
        <p:txBody>
          <a:bodyPr wrap="square" rtlCol="0">
            <a:spAutoFit/>
          </a:bodyPr>
          <a:lstStyle/>
          <a:p>
            <a:pPr algn="ctr"/>
            <a:r>
              <a:rPr lang="zh-CN" altLang="en-US" dirty="0"/>
              <a:t>图像与控制网格</a:t>
            </a:r>
          </a:p>
        </p:txBody>
      </p:sp>
      <p:sp>
        <p:nvSpPr>
          <p:cNvPr id="5" name="灯片编号占位符 4">
            <a:extLst>
              <a:ext uri="{FF2B5EF4-FFF2-40B4-BE49-F238E27FC236}">
                <a16:creationId xmlns:a16="http://schemas.microsoft.com/office/drawing/2014/main" id="{401E7377-62F4-4891-A677-8D0534605C44}"/>
              </a:ext>
            </a:extLst>
          </p:cNvPr>
          <p:cNvSpPr>
            <a:spLocks noGrp="1"/>
          </p:cNvSpPr>
          <p:nvPr>
            <p:ph type="sldNum" sz="quarter" idx="12"/>
          </p:nvPr>
        </p:nvSpPr>
        <p:spPr/>
        <p:txBody>
          <a:bodyPr/>
          <a:lstStyle/>
          <a:p>
            <a:fld id="{323E5165-BFEC-4878-A89A-D5B54D133213}" type="slidenum">
              <a:rPr lang="zh-CN" altLang="en-US" smtClean="0"/>
              <a:t>20</a:t>
            </a:fld>
            <a:endParaRPr lang="zh-CN" altLang="en-US"/>
          </a:p>
        </p:txBody>
      </p:sp>
    </p:spTree>
    <p:extLst>
      <p:ext uri="{BB962C8B-B14F-4D97-AF65-F5344CB8AC3E}">
        <p14:creationId xmlns:p14="http://schemas.microsoft.com/office/powerpoint/2010/main" val="10230747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0" name="图片 9">
            <a:extLst>
              <a:ext uri="{FF2B5EF4-FFF2-40B4-BE49-F238E27FC236}">
                <a16:creationId xmlns:a16="http://schemas.microsoft.com/office/drawing/2014/main" id="{FDA63379-20FE-425E-B454-9F0881A64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8585" y="4993983"/>
            <a:ext cx="3103806" cy="1066745"/>
          </a:xfrm>
          <a:prstGeom prst="rect">
            <a:avLst/>
          </a:prstGeom>
        </p:spPr>
      </p:pic>
      <p:pic>
        <p:nvPicPr>
          <p:cNvPr id="11" name="图片 10">
            <a:extLst>
              <a:ext uri="{FF2B5EF4-FFF2-40B4-BE49-F238E27FC236}">
                <a16:creationId xmlns:a16="http://schemas.microsoft.com/office/drawing/2014/main" id="{12A720D9-9156-4EB0-97A1-A77EF2EF55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54170" y="1160029"/>
            <a:ext cx="2686050" cy="3162300"/>
          </a:xfrm>
          <a:prstGeom prst="rect">
            <a:avLst/>
          </a:prstGeom>
        </p:spPr>
      </p:pic>
      <p:pic>
        <p:nvPicPr>
          <p:cNvPr id="12" name="图片 11">
            <a:extLst>
              <a:ext uri="{FF2B5EF4-FFF2-40B4-BE49-F238E27FC236}">
                <a16:creationId xmlns:a16="http://schemas.microsoft.com/office/drawing/2014/main" id="{530CE378-B725-4B89-81B3-54998D87B1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81338" y="1426730"/>
            <a:ext cx="4238625" cy="2628900"/>
          </a:xfrm>
          <a:prstGeom prst="rect">
            <a:avLst/>
          </a:prstGeom>
        </p:spPr>
      </p:pic>
      <p:pic>
        <p:nvPicPr>
          <p:cNvPr id="13" name="图片 12">
            <a:extLst>
              <a:ext uri="{FF2B5EF4-FFF2-40B4-BE49-F238E27FC236}">
                <a16:creationId xmlns:a16="http://schemas.microsoft.com/office/drawing/2014/main" id="{28F36F02-7C50-4B97-B080-00ACF80FA0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878" y="1079067"/>
            <a:ext cx="2524125" cy="3324225"/>
          </a:xfrm>
          <a:prstGeom prst="rect">
            <a:avLst/>
          </a:prstGeom>
        </p:spPr>
      </p:pic>
      <p:pic>
        <p:nvPicPr>
          <p:cNvPr id="14" name="图片 13">
            <a:extLst>
              <a:ext uri="{FF2B5EF4-FFF2-40B4-BE49-F238E27FC236}">
                <a16:creationId xmlns:a16="http://schemas.microsoft.com/office/drawing/2014/main" id="{4A87E907-E24B-4027-BE08-5A951CD7A63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48207" y="5185831"/>
            <a:ext cx="1200150" cy="723900"/>
          </a:xfrm>
          <a:prstGeom prst="rect">
            <a:avLst/>
          </a:prstGeom>
        </p:spPr>
      </p:pic>
      <p:sp>
        <p:nvSpPr>
          <p:cNvPr id="15" name="箭头: 右 14">
            <a:extLst>
              <a:ext uri="{FF2B5EF4-FFF2-40B4-BE49-F238E27FC236}">
                <a16:creationId xmlns:a16="http://schemas.microsoft.com/office/drawing/2014/main" id="{9447C3BB-0DA4-4286-8719-17C885AF463F}"/>
              </a:ext>
            </a:extLst>
          </p:cNvPr>
          <p:cNvSpPr/>
          <p:nvPr/>
        </p:nvSpPr>
        <p:spPr>
          <a:xfrm>
            <a:off x="2957530" y="2607285"/>
            <a:ext cx="773347" cy="3057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箭头: 左 15">
            <a:extLst>
              <a:ext uri="{FF2B5EF4-FFF2-40B4-BE49-F238E27FC236}">
                <a16:creationId xmlns:a16="http://schemas.microsoft.com/office/drawing/2014/main" id="{8BD9FB62-74EF-4141-9081-A2D8E50648E0}"/>
              </a:ext>
            </a:extLst>
          </p:cNvPr>
          <p:cNvSpPr/>
          <p:nvPr/>
        </p:nvSpPr>
        <p:spPr>
          <a:xfrm>
            <a:off x="6740990" y="2607284"/>
            <a:ext cx="753730" cy="2677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下 16">
            <a:extLst>
              <a:ext uri="{FF2B5EF4-FFF2-40B4-BE49-F238E27FC236}">
                <a16:creationId xmlns:a16="http://schemas.microsoft.com/office/drawing/2014/main" id="{D7203E7A-F722-40F9-87D0-4A8855084914}"/>
              </a:ext>
            </a:extLst>
          </p:cNvPr>
          <p:cNvSpPr/>
          <p:nvPr/>
        </p:nvSpPr>
        <p:spPr>
          <a:xfrm>
            <a:off x="5016137" y="4403292"/>
            <a:ext cx="261257" cy="6111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箭头: 右 17">
            <a:extLst>
              <a:ext uri="{FF2B5EF4-FFF2-40B4-BE49-F238E27FC236}">
                <a16:creationId xmlns:a16="http://schemas.microsoft.com/office/drawing/2014/main" id="{FC06B806-331A-4FF8-A127-4C38D92A3A60}"/>
              </a:ext>
            </a:extLst>
          </p:cNvPr>
          <p:cNvSpPr/>
          <p:nvPr/>
        </p:nvSpPr>
        <p:spPr>
          <a:xfrm>
            <a:off x="7117855" y="5279991"/>
            <a:ext cx="1764888" cy="2677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09577731-9968-4F9B-912A-CACE5F326B92}"/>
              </a:ext>
            </a:extLst>
          </p:cNvPr>
          <p:cNvSpPr txBox="1"/>
          <p:nvPr/>
        </p:nvSpPr>
        <p:spPr>
          <a:xfrm>
            <a:off x="362180" y="755039"/>
            <a:ext cx="3567833" cy="369332"/>
          </a:xfrm>
          <a:prstGeom prst="rect">
            <a:avLst/>
          </a:prstGeom>
          <a:noFill/>
        </p:spPr>
        <p:txBody>
          <a:bodyPr wrap="square" rtlCol="0">
            <a:spAutoFit/>
          </a:bodyPr>
          <a:lstStyle/>
          <a:p>
            <a:r>
              <a:rPr lang="en-US" altLang="zh-CN" dirty="0"/>
              <a:t>B</a:t>
            </a:r>
            <a:r>
              <a:rPr lang="zh-CN" altLang="en-US" dirty="0"/>
              <a:t>样条配准偏移量计算流程</a:t>
            </a:r>
          </a:p>
        </p:txBody>
      </p:sp>
      <p:pic>
        <p:nvPicPr>
          <p:cNvPr id="20" name="图片 19">
            <a:extLst>
              <a:ext uri="{FF2B5EF4-FFF2-40B4-BE49-F238E27FC236}">
                <a16:creationId xmlns:a16="http://schemas.microsoft.com/office/drawing/2014/main" id="{7A1EC5AC-9F62-40A9-844C-C95C6EC0FC1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40376" y="1410092"/>
            <a:ext cx="3693734" cy="3256656"/>
          </a:xfrm>
          <a:prstGeom prst="rect">
            <a:avLst/>
          </a:prstGeom>
        </p:spPr>
      </p:pic>
      <p:pic>
        <p:nvPicPr>
          <p:cNvPr id="21" name="图片 20">
            <a:extLst>
              <a:ext uri="{FF2B5EF4-FFF2-40B4-BE49-F238E27FC236}">
                <a16:creationId xmlns:a16="http://schemas.microsoft.com/office/drawing/2014/main" id="{42F02D6D-2B1C-4178-A921-7EF801D0BD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868048" y="1555359"/>
            <a:ext cx="3693733" cy="3111388"/>
          </a:xfrm>
          <a:prstGeom prst="rect">
            <a:avLst/>
          </a:prstGeom>
        </p:spPr>
      </p:pic>
      <p:sp>
        <p:nvSpPr>
          <p:cNvPr id="22" name="文本框 21">
            <a:extLst>
              <a:ext uri="{FF2B5EF4-FFF2-40B4-BE49-F238E27FC236}">
                <a16:creationId xmlns:a16="http://schemas.microsoft.com/office/drawing/2014/main" id="{B8CA0701-3743-4025-9214-B022CFA21A47}"/>
              </a:ext>
            </a:extLst>
          </p:cNvPr>
          <p:cNvSpPr txBox="1"/>
          <p:nvPr/>
        </p:nvSpPr>
        <p:spPr>
          <a:xfrm>
            <a:off x="4686300" y="4708850"/>
            <a:ext cx="2819400" cy="369332"/>
          </a:xfrm>
          <a:prstGeom prst="rect">
            <a:avLst/>
          </a:prstGeom>
          <a:noFill/>
        </p:spPr>
        <p:txBody>
          <a:bodyPr wrap="square" rtlCol="0">
            <a:spAutoFit/>
          </a:bodyPr>
          <a:lstStyle/>
          <a:p>
            <a:r>
              <a:rPr lang="zh-CN" altLang="en-US" dirty="0"/>
              <a:t>基于</a:t>
            </a:r>
            <a:r>
              <a:rPr lang="en-US" altLang="zh-CN" dirty="0"/>
              <a:t>B</a:t>
            </a:r>
            <a:r>
              <a:rPr lang="zh-CN" altLang="en-US" dirty="0"/>
              <a:t>样条的基本形变</a:t>
            </a:r>
          </a:p>
        </p:txBody>
      </p:sp>
      <p:sp>
        <p:nvSpPr>
          <p:cNvPr id="5" name="灯片编号占位符 4">
            <a:extLst>
              <a:ext uri="{FF2B5EF4-FFF2-40B4-BE49-F238E27FC236}">
                <a16:creationId xmlns:a16="http://schemas.microsoft.com/office/drawing/2014/main" id="{B085CF6F-89DD-4AD7-BBAB-A96AB4C92203}"/>
              </a:ext>
            </a:extLst>
          </p:cNvPr>
          <p:cNvSpPr>
            <a:spLocks noGrp="1"/>
          </p:cNvSpPr>
          <p:nvPr>
            <p:ph type="sldNum" sz="quarter" idx="12"/>
          </p:nvPr>
        </p:nvSpPr>
        <p:spPr/>
        <p:txBody>
          <a:bodyPr/>
          <a:lstStyle/>
          <a:p>
            <a:fld id="{323E5165-BFEC-4878-A89A-D5B54D133213}" type="slidenum">
              <a:rPr lang="zh-CN" altLang="en-US" smtClean="0"/>
              <a:t>21</a:t>
            </a:fld>
            <a:endParaRPr lang="zh-CN" altLang="en-US"/>
          </a:p>
        </p:txBody>
      </p:sp>
    </p:spTree>
    <p:extLst>
      <p:ext uri="{BB962C8B-B14F-4D97-AF65-F5344CB8AC3E}">
        <p14:creationId xmlns:p14="http://schemas.microsoft.com/office/powerpoint/2010/main" val="15375736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 calcmode="lin" valueType="num">
                                      <p:cBhvr additive="base">
                                        <p:cTn id="39" dur="500" fill="hold"/>
                                        <p:tgtEl>
                                          <p:spTgt spid="18"/>
                                        </p:tgtEl>
                                        <p:attrNameLst>
                                          <p:attrName>ppt_x</p:attrName>
                                        </p:attrNameLst>
                                      </p:cBhvr>
                                      <p:tavLst>
                                        <p:tav tm="0">
                                          <p:val>
                                            <p:strVal val="#ppt_x"/>
                                          </p:val>
                                        </p:tav>
                                        <p:tav tm="100000">
                                          <p:val>
                                            <p:strVal val="#ppt_x"/>
                                          </p:val>
                                        </p:tav>
                                      </p:tavLst>
                                    </p:anim>
                                    <p:anim calcmode="lin" valueType="num">
                                      <p:cBhvr additive="base">
                                        <p:cTn id="40" dur="500" fill="hold"/>
                                        <p:tgtEl>
                                          <p:spTgt spid="1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fill="hold"/>
                                        <p:tgtEl>
                                          <p:spTgt spid="19"/>
                                        </p:tgtEl>
                                        <p:attrNameLst>
                                          <p:attrName>ppt_x</p:attrName>
                                        </p:attrNameLst>
                                      </p:cBhvr>
                                      <p:tavLst>
                                        <p:tav tm="0">
                                          <p:val>
                                            <p:strVal val="#ppt_x"/>
                                          </p:val>
                                        </p:tav>
                                        <p:tav tm="100000">
                                          <p:val>
                                            <p:strVal val="#ppt_x"/>
                                          </p:val>
                                        </p:tav>
                                      </p:tavLst>
                                    </p:anim>
                                    <p:anim calcmode="lin" valueType="num">
                                      <p:cBhvr additive="base">
                                        <p:cTn id="4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nodeType="clickEffect">
                                  <p:stCondLst>
                                    <p:cond delay="0"/>
                                  </p:stCondLst>
                                  <p:childTnLst>
                                    <p:anim calcmode="lin" valueType="num">
                                      <p:cBhvr additive="base">
                                        <p:cTn id="48" dur="500"/>
                                        <p:tgtEl>
                                          <p:spTgt spid="10"/>
                                        </p:tgtEl>
                                        <p:attrNameLst>
                                          <p:attrName>ppt_x</p:attrName>
                                        </p:attrNameLst>
                                      </p:cBhvr>
                                      <p:tavLst>
                                        <p:tav tm="0">
                                          <p:val>
                                            <p:strVal val="ppt_x"/>
                                          </p:val>
                                        </p:tav>
                                        <p:tav tm="100000">
                                          <p:val>
                                            <p:strVal val="ppt_x"/>
                                          </p:val>
                                        </p:tav>
                                      </p:tavLst>
                                    </p:anim>
                                    <p:anim calcmode="lin" valueType="num">
                                      <p:cBhvr additive="base">
                                        <p:cTn id="49" dur="500"/>
                                        <p:tgtEl>
                                          <p:spTgt spid="10"/>
                                        </p:tgtEl>
                                        <p:attrNameLst>
                                          <p:attrName>ppt_y</p:attrName>
                                        </p:attrNameLst>
                                      </p:cBhvr>
                                      <p:tavLst>
                                        <p:tav tm="0">
                                          <p:val>
                                            <p:strVal val="ppt_y"/>
                                          </p:val>
                                        </p:tav>
                                        <p:tav tm="100000">
                                          <p:val>
                                            <p:strVal val="1+ppt_h/2"/>
                                          </p:val>
                                        </p:tav>
                                      </p:tavLst>
                                    </p:anim>
                                    <p:set>
                                      <p:cBhvr>
                                        <p:cTn id="50" dur="1" fill="hold">
                                          <p:stCondLst>
                                            <p:cond delay="499"/>
                                          </p:stCondLst>
                                        </p:cTn>
                                        <p:tgtEl>
                                          <p:spTgt spid="10"/>
                                        </p:tgtEl>
                                        <p:attrNameLst>
                                          <p:attrName>style.visibility</p:attrName>
                                        </p:attrNameLst>
                                      </p:cBhvr>
                                      <p:to>
                                        <p:strVal val="hidden"/>
                                      </p:to>
                                    </p:set>
                                  </p:childTnLst>
                                </p:cTn>
                              </p:par>
                              <p:par>
                                <p:cTn id="51" presetID="2" presetClass="exit" presetSubtype="4" fill="hold" nodeType="withEffect">
                                  <p:stCondLst>
                                    <p:cond delay="0"/>
                                  </p:stCondLst>
                                  <p:childTnLst>
                                    <p:anim calcmode="lin" valueType="num">
                                      <p:cBhvr additive="base">
                                        <p:cTn id="52" dur="500"/>
                                        <p:tgtEl>
                                          <p:spTgt spid="11"/>
                                        </p:tgtEl>
                                        <p:attrNameLst>
                                          <p:attrName>ppt_x</p:attrName>
                                        </p:attrNameLst>
                                      </p:cBhvr>
                                      <p:tavLst>
                                        <p:tav tm="0">
                                          <p:val>
                                            <p:strVal val="ppt_x"/>
                                          </p:val>
                                        </p:tav>
                                        <p:tav tm="100000">
                                          <p:val>
                                            <p:strVal val="ppt_x"/>
                                          </p:val>
                                        </p:tav>
                                      </p:tavLst>
                                    </p:anim>
                                    <p:anim calcmode="lin" valueType="num">
                                      <p:cBhvr additive="base">
                                        <p:cTn id="53" dur="500"/>
                                        <p:tgtEl>
                                          <p:spTgt spid="11"/>
                                        </p:tgtEl>
                                        <p:attrNameLst>
                                          <p:attrName>ppt_y</p:attrName>
                                        </p:attrNameLst>
                                      </p:cBhvr>
                                      <p:tavLst>
                                        <p:tav tm="0">
                                          <p:val>
                                            <p:strVal val="ppt_y"/>
                                          </p:val>
                                        </p:tav>
                                        <p:tav tm="100000">
                                          <p:val>
                                            <p:strVal val="1+ppt_h/2"/>
                                          </p:val>
                                        </p:tav>
                                      </p:tavLst>
                                    </p:anim>
                                    <p:set>
                                      <p:cBhvr>
                                        <p:cTn id="54" dur="1" fill="hold">
                                          <p:stCondLst>
                                            <p:cond delay="499"/>
                                          </p:stCondLst>
                                        </p:cTn>
                                        <p:tgtEl>
                                          <p:spTgt spid="11"/>
                                        </p:tgtEl>
                                        <p:attrNameLst>
                                          <p:attrName>style.visibility</p:attrName>
                                        </p:attrNameLst>
                                      </p:cBhvr>
                                      <p:to>
                                        <p:strVal val="hidden"/>
                                      </p:to>
                                    </p:set>
                                  </p:childTnLst>
                                </p:cTn>
                              </p:par>
                              <p:par>
                                <p:cTn id="55" presetID="2" presetClass="exit" presetSubtype="4" fill="hold" nodeType="withEffect">
                                  <p:stCondLst>
                                    <p:cond delay="0"/>
                                  </p:stCondLst>
                                  <p:childTnLst>
                                    <p:anim calcmode="lin" valueType="num">
                                      <p:cBhvr additive="base">
                                        <p:cTn id="56" dur="500"/>
                                        <p:tgtEl>
                                          <p:spTgt spid="12"/>
                                        </p:tgtEl>
                                        <p:attrNameLst>
                                          <p:attrName>ppt_x</p:attrName>
                                        </p:attrNameLst>
                                      </p:cBhvr>
                                      <p:tavLst>
                                        <p:tav tm="0">
                                          <p:val>
                                            <p:strVal val="ppt_x"/>
                                          </p:val>
                                        </p:tav>
                                        <p:tav tm="100000">
                                          <p:val>
                                            <p:strVal val="ppt_x"/>
                                          </p:val>
                                        </p:tav>
                                      </p:tavLst>
                                    </p:anim>
                                    <p:anim calcmode="lin" valueType="num">
                                      <p:cBhvr additive="base">
                                        <p:cTn id="57" dur="500"/>
                                        <p:tgtEl>
                                          <p:spTgt spid="12"/>
                                        </p:tgtEl>
                                        <p:attrNameLst>
                                          <p:attrName>ppt_y</p:attrName>
                                        </p:attrNameLst>
                                      </p:cBhvr>
                                      <p:tavLst>
                                        <p:tav tm="0">
                                          <p:val>
                                            <p:strVal val="ppt_y"/>
                                          </p:val>
                                        </p:tav>
                                        <p:tav tm="100000">
                                          <p:val>
                                            <p:strVal val="1+ppt_h/2"/>
                                          </p:val>
                                        </p:tav>
                                      </p:tavLst>
                                    </p:anim>
                                    <p:set>
                                      <p:cBhvr>
                                        <p:cTn id="58" dur="1" fill="hold">
                                          <p:stCondLst>
                                            <p:cond delay="499"/>
                                          </p:stCondLst>
                                        </p:cTn>
                                        <p:tgtEl>
                                          <p:spTgt spid="12"/>
                                        </p:tgtEl>
                                        <p:attrNameLst>
                                          <p:attrName>style.visibility</p:attrName>
                                        </p:attrNameLst>
                                      </p:cBhvr>
                                      <p:to>
                                        <p:strVal val="hidden"/>
                                      </p:to>
                                    </p:set>
                                  </p:childTnLst>
                                </p:cTn>
                              </p:par>
                              <p:par>
                                <p:cTn id="59" presetID="2" presetClass="exit" presetSubtype="4" fill="hold" nodeType="withEffect">
                                  <p:stCondLst>
                                    <p:cond delay="0"/>
                                  </p:stCondLst>
                                  <p:childTnLst>
                                    <p:anim calcmode="lin" valueType="num">
                                      <p:cBhvr additive="base">
                                        <p:cTn id="60" dur="500"/>
                                        <p:tgtEl>
                                          <p:spTgt spid="13"/>
                                        </p:tgtEl>
                                        <p:attrNameLst>
                                          <p:attrName>ppt_x</p:attrName>
                                        </p:attrNameLst>
                                      </p:cBhvr>
                                      <p:tavLst>
                                        <p:tav tm="0">
                                          <p:val>
                                            <p:strVal val="ppt_x"/>
                                          </p:val>
                                        </p:tav>
                                        <p:tav tm="100000">
                                          <p:val>
                                            <p:strVal val="ppt_x"/>
                                          </p:val>
                                        </p:tav>
                                      </p:tavLst>
                                    </p:anim>
                                    <p:anim calcmode="lin" valueType="num">
                                      <p:cBhvr additive="base">
                                        <p:cTn id="61" dur="500"/>
                                        <p:tgtEl>
                                          <p:spTgt spid="13"/>
                                        </p:tgtEl>
                                        <p:attrNameLst>
                                          <p:attrName>ppt_y</p:attrName>
                                        </p:attrNameLst>
                                      </p:cBhvr>
                                      <p:tavLst>
                                        <p:tav tm="0">
                                          <p:val>
                                            <p:strVal val="ppt_y"/>
                                          </p:val>
                                        </p:tav>
                                        <p:tav tm="100000">
                                          <p:val>
                                            <p:strVal val="1+ppt_h/2"/>
                                          </p:val>
                                        </p:tav>
                                      </p:tavLst>
                                    </p:anim>
                                    <p:set>
                                      <p:cBhvr>
                                        <p:cTn id="62" dur="1" fill="hold">
                                          <p:stCondLst>
                                            <p:cond delay="499"/>
                                          </p:stCondLst>
                                        </p:cTn>
                                        <p:tgtEl>
                                          <p:spTgt spid="13"/>
                                        </p:tgtEl>
                                        <p:attrNameLst>
                                          <p:attrName>style.visibility</p:attrName>
                                        </p:attrNameLst>
                                      </p:cBhvr>
                                      <p:to>
                                        <p:strVal val="hidden"/>
                                      </p:to>
                                    </p:set>
                                  </p:childTnLst>
                                </p:cTn>
                              </p:par>
                              <p:par>
                                <p:cTn id="63" presetID="2" presetClass="exit" presetSubtype="4" fill="hold" nodeType="withEffect">
                                  <p:stCondLst>
                                    <p:cond delay="0"/>
                                  </p:stCondLst>
                                  <p:childTnLst>
                                    <p:anim calcmode="lin" valueType="num">
                                      <p:cBhvr additive="base">
                                        <p:cTn id="64" dur="500"/>
                                        <p:tgtEl>
                                          <p:spTgt spid="14"/>
                                        </p:tgtEl>
                                        <p:attrNameLst>
                                          <p:attrName>ppt_x</p:attrName>
                                        </p:attrNameLst>
                                      </p:cBhvr>
                                      <p:tavLst>
                                        <p:tav tm="0">
                                          <p:val>
                                            <p:strVal val="ppt_x"/>
                                          </p:val>
                                        </p:tav>
                                        <p:tav tm="100000">
                                          <p:val>
                                            <p:strVal val="ppt_x"/>
                                          </p:val>
                                        </p:tav>
                                      </p:tavLst>
                                    </p:anim>
                                    <p:anim calcmode="lin" valueType="num">
                                      <p:cBhvr additive="base">
                                        <p:cTn id="65" dur="500"/>
                                        <p:tgtEl>
                                          <p:spTgt spid="14"/>
                                        </p:tgtEl>
                                        <p:attrNameLst>
                                          <p:attrName>ppt_y</p:attrName>
                                        </p:attrNameLst>
                                      </p:cBhvr>
                                      <p:tavLst>
                                        <p:tav tm="0">
                                          <p:val>
                                            <p:strVal val="ppt_y"/>
                                          </p:val>
                                        </p:tav>
                                        <p:tav tm="100000">
                                          <p:val>
                                            <p:strVal val="1+ppt_h/2"/>
                                          </p:val>
                                        </p:tav>
                                      </p:tavLst>
                                    </p:anim>
                                    <p:set>
                                      <p:cBhvr>
                                        <p:cTn id="66" dur="1" fill="hold">
                                          <p:stCondLst>
                                            <p:cond delay="499"/>
                                          </p:stCondLst>
                                        </p:cTn>
                                        <p:tgtEl>
                                          <p:spTgt spid="14"/>
                                        </p:tgtEl>
                                        <p:attrNameLst>
                                          <p:attrName>style.visibility</p:attrName>
                                        </p:attrNameLst>
                                      </p:cBhvr>
                                      <p:to>
                                        <p:strVal val="hidden"/>
                                      </p:to>
                                    </p:set>
                                  </p:childTnLst>
                                </p:cTn>
                              </p:par>
                              <p:par>
                                <p:cTn id="67" presetID="2" presetClass="exit" presetSubtype="4" fill="hold" grpId="1" nodeType="withEffect">
                                  <p:stCondLst>
                                    <p:cond delay="0"/>
                                  </p:stCondLst>
                                  <p:childTnLst>
                                    <p:anim calcmode="lin" valueType="num">
                                      <p:cBhvr additive="base">
                                        <p:cTn id="68" dur="500"/>
                                        <p:tgtEl>
                                          <p:spTgt spid="15"/>
                                        </p:tgtEl>
                                        <p:attrNameLst>
                                          <p:attrName>ppt_x</p:attrName>
                                        </p:attrNameLst>
                                      </p:cBhvr>
                                      <p:tavLst>
                                        <p:tav tm="0">
                                          <p:val>
                                            <p:strVal val="ppt_x"/>
                                          </p:val>
                                        </p:tav>
                                        <p:tav tm="100000">
                                          <p:val>
                                            <p:strVal val="ppt_x"/>
                                          </p:val>
                                        </p:tav>
                                      </p:tavLst>
                                    </p:anim>
                                    <p:anim calcmode="lin" valueType="num">
                                      <p:cBhvr additive="base">
                                        <p:cTn id="69" dur="500"/>
                                        <p:tgtEl>
                                          <p:spTgt spid="15"/>
                                        </p:tgtEl>
                                        <p:attrNameLst>
                                          <p:attrName>ppt_y</p:attrName>
                                        </p:attrNameLst>
                                      </p:cBhvr>
                                      <p:tavLst>
                                        <p:tav tm="0">
                                          <p:val>
                                            <p:strVal val="ppt_y"/>
                                          </p:val>
                                        </p:tav>
                                        <p:tav tm="100000">
                                          <p:val>
                                            <p:strVal val="1+ppt_h/2"/>
                                          </p:val>
                                        </p:tav>
                                      </p:tavLst>
                                    </p:anim>
                                    <p:set>
                                      <p:cBhvr>
                                        <p:cTn id="70" dur="1" fill="hold">
                                          <p:stCondLst>
                                            <p:cond delay="499"/>
                                          </p:stCondLst>
                                        </p:cTn>
                                        <p:tgtEl>
                                          <p:spTgt spid="15"/>
                                        </p:tgtEl>
                                        <p:attrNameLst>
                                          <p:attrName>style.visibility</p:attrName>
                                        </p:attrNameLst>
                                      </p:cBhvr>
                                      <p:to>
                                        <p:strVal val="hidden"/>
                                      </p:to>
                                    </p:set>
                                  </p:childTnLst>
                                </p:cTn>
                              </p:par>
                              <p:par>
                                <p:cTn id="71" presetID="2" presetClass="exit" presetSubtype="4" fill="hold" grpId="1" nodeType="withEffect">
                                  <p:stCondLst>
                                    <p:cond delay="0"/>
                                  </p:stCondLst>
                                  <p:childTnLst>
                                    <p:anim calcmode="lin" valueType="num">
                                      <p:cBhvr additive="base">
                                        <p:cTn id="72" dur="500"/>
                                        <p:tgtEl>
                                          <p:spTgt spid="16"/>
                                        </p:tgtEl>
                                        <p:attrNameLst>
                                          <p:attrName>ppt_x</p:attrName>
                                        </p:attrNameLst>
                                      </p:cBhvr>
                                      <p:tavLst>
                                        <p:tav tm="0">
                                          <p:val>
                                            <p:strVal val="ppt_x"/>
                                          </p:val>
                                        </p:tav>
                                        <p:tav tm="100000">
                                          <p:val>
                                            <p:strVal val="ppt_x"/>
                                          </p:val>
                                        </p:tav>
                                      </p:tavLst>
                                    </p:anim>
                                    <p:anim calcmode="lin" valueType="num">
                                      <p:cBhvr additive="base">
                                        <p:cTn id="73" dur="500"/>
                                        <p:tgtEl>
                                          <p:spTgt spid="16"/>
                                        </p:tgtEl>
                                        <p:attrNameLst>
                                          <p:attrName>ppt_y</p:attrName>
                                        </p:attrNameLst>
                                      </p:cBhvr>
                                      <p:tavLst>
                                        <p:tav tm="0">
                                          <p:val>
                                            <p:strVal val="ppt_y"/>
                                          </p:val>
                                        </p:tav>
                                        <p:tav tm="100000">
                                          <p:val>
                                            <p:strVal val="1+ppt_h/2"/>
                                          </p:val>
                                        </p:tav>
                                      </p:tavLst>
                                    </p:anim>
                                    <p:set>
                                      <p:cBhvr>
                                        <p:cTn id="74" dur="1" fill="hold">
                                          <p:stCondLst>
                                            <p:cond delay="499"/>
                                          </p:stCondLst>
                                        </p:cTn>
                                        <p:tgtEl>
                                          <p:spTgt spid="16"/>
                                        </p:tgtEl>
                                        <p:attrNameLst>
                                          <p:attrName>style.visibility</p:attrName>
                                        </p:attrNameLst>
                                      </p:cBhvr>
                                      <p:to>
                                        <p:strVal val="hidden"/>
                                      </p:to>
                                    </p:set>
                                  </p:childTnLst>
                                </p:cTn>
                              </p:par>
                              <p:par>
                                <p:cTn id="75" presetID="2" presetClass="exit" presetSubtype="4" fill="hold" grpId="1" nodeType="withEffect">
                                  <p:stCondLst>
                                    <p:cond delay="0"/>
                                  </p:stCondLst>
                                  <p:childTnLst>
                                    <p:anim calcmode="lin" valueType="num">
                                      <p:cBhvr additive="base">
                                        <p:cTn id="76" dur="500"/>
                                        <p:tgtEl>
                                          <p:spTgt spid="17"/>
                                        </p:tgtEl>
                                        <p:attrNameLst>
                                          <p:attrName>ppt_x</p:attrName>
                                        </p:attrNameLst>
                                      </p:cBhvr>
                                      <p:tavLst>
                                        <p:tav tm="0">
                                          <p:val>
                                            <p:strVal val="ppt_x"/>
                                          </p:val>
                                        </p:tav>
                                        <p:tav tm="100000">
                                          <p:val>
                                            <p:strVal val="ppt_x"/>
                                          </p:val>
                                        </p:tav>
                                      </p:tavLst>
                                    </p:anim>
                                    <p:anim calcmode="lin" valueType="num">
                                      <p:cBhvr additive="base">
                                        <p:cTn id="77" dur="500"/>
                                        <p:tgtEl>
                                          <p:spTgt spid="17"/>
                                        </p:tgtEl>
                                        <p:attrNameLst>
                                          <p:attrName>ppt_y</p:attrName>
                                        </p:attrNameLst>
                                      </p:cBhvr>
                                      <p:tavLst>
                                        <p:tav tm="0">
                                          <p:val>
                                            <p:strVal val="ppt_y"/>
                                          </p:val>
                                        </p:tav>
                                        <p:tav tm="100000">
                                          <p:val>
                                            <p:strVal val="1+ppt_h/2"/>
                                          </p:val>
                                        </p:tav>
                                      </p:tavLst>
                                    </p:anim>
                                    <p:set>
                                      <p:cBhvr>
                                        <p:cTn id="78" dur="1" fill="hold">
                                          <p:stCondLst>
                                            <p:cond delay="499"/>
                                          </p:stCondLst>
                                        </p:cTn>
                                        <p:tgtEl>
                                          <p:spTgt spid="17"/>
                                        </p:tgtEl>
                                        <p:attrNameLst>
                                          <p:attrName>style.visibility</p:attrName>
                                        </p:attrNameLst>
                                      </p:cBhvr>
                                      <p:to>
                                        <p:strVal val="hidden"/>
                                      </p:to>
                                    </p:set>
                                  </p:childTnLst>
                                </p:cTn>
                              </p:par>
                              <p:par>
                                <p:cTn id="79" presetID="2" presetClass="exit" presetSubtype="4" fill="hold" grpId="1" nodeType="withEffect">
                                  <p:stCondLst>
                                    <p:cond delay="0"/>
                                  </p:stCondLst>
                                  <p:childTnLst>
                                    <p:anim calcmode="lin" valueType="num">
                                      <p:cBhvr additive="base">
                                        <p:cTn id="80" dur="500"/>
                                        <p:tgtEl>
                                          <p:spTgt spid="18"/>
                                        </p:tgtEl>
                                        <p:attrNameLst>
                                          <p:attrName>ppt_x</p:attrName>
                                        </p:attrNameLst>
                                      </p:cBhvr>
                                      <p:tavLst>
                                        <p:tav tm="0">
                                          <p:val>
                                            <p:strVal val="ppt_x"/>
                                          </p:val>
                                        </p:tav>
                                        <p:tav tm="100000">
                                          <p:val>
                                            <p:strVal val="ppt_x"/>
                                          </p:val>
                                        </p:tav>
                                      </p:tavLst>
                                    </p:anim>
                                    <p:anim calcmode="lin" valueType="num">
                                      <p:cBhvr additive="base">
                                        <p:cTn id="81" dur="500"/>
                                        <p:tgtEl>
                                          <p:spTgt spid="18"/>
                                        </p:tgtEl>
                                        <p:attrNameLst>
                                          <p:attrName>ppt_y</p:attrName>
                                        </p:attrNameLst>
                                      </p:cBhvr>
                                      <p:tavLst>
                                        <p:tav tm="0">
                                          <p:val>
                                            <p:strVal val="ppt_y"/>
                                          </p:val>
                                        </p:tav>
                                        <p:tav tm="100000">
                                          <p:val>
                                            <p:strVal val="1+ppt_h/2"/>
                                          </p:val>
                                        </p:tav>
                                      </p:tavLst>
                                    </p:anim>
                                    <p:set>
                                      <p:cBhvr>
                                        <p:cTn id="82" dur="1" fill="hold">
                                          <p:stCondLst>
                                            <p:cond delay="499"/>
                                          </p:stCondLst>
                                        </p:cTn>
                                        <p:tgtEl>
                                          <p:spTgt spid="18"/>
                                        </p:tgtEl>
                                        <p:attrNameLst>
                                          <p:attrName>style.visibility</p:attrName>
                                        </p:attrNameLst>
                                      </p:cBhvr>
                                      <p:to>
                                        <p:strVal val="hidden"/>
                                      </p:to>
                                    </p:set>
                                  </p:childTnLst>
                                </p:cTn>
                              </p:par>
                              <p:par>
                                <p:cTn id="83" presetID="2" presetClass="exit" presetSubtype="4" fill="hold" grpId="1" nodeType="withEffect">
                                  <p:stCondLst>
                                    <p:cond delay="0"/>
                                  </p:stCondLst>
                                  <p:childTnLst>
                                    <p:anim calcmode="lin" valueType="num">
                                      <p:cBhvr additive="base">
                                        <p:cTn id="84" dur="500"/>
                                        <p:tgtEl>
                                          <p:spTgt spid="19"/>
                                        </p:tgtEl>
                                        <p:attrNameLst>
                                          <p:attrName>ppt_x</p:attrName>
                                        </p:attrNameLst>
                                      </p:cBhvr>
                                      <p:tavLst>
                                        <p:tav tm="0">
                                          <p:val>
                                            <p:strVal val="ppt_x"/>
                                          </p:val>
                                        </p:tav>
                                        <p:tav tm="100000">
                                          <p:val>
                                            <p:strVal val="ppt_x"/>
                                          </p:val>
                                        </p:tav>
                                      </p:tavLst>
                                    </p:anim>
                                    <p:anim calcmode="lin" valueType="num">
                                      <p:cBhvr additive="base">
                                        <p:cTn id="85" dur="500"/>
                                        <p:tgtEl>
                                          <p:spTgt spid="19"/>
                                        </p:tgtEl>
                                        <p:attrNameLst>
                                          <p:attrName>ppt_y</p:attrName>
                                        </p:attrNameLst>
                                      </p:cBhvr>
                                      <p:tavLst>
                                        <p:tav tm="0">
                                          <p:val>
                                            <p:strVal val="ppt_y"/>
                                          </p:val>
                                        </p:tav>
                                        <p:tav tm="100000">
                                          <p:val>
                                            <p:strVal val="1+ppt_h/2"/>
                                          </p:val>
                                        </p:tav>
                                      </p:tavLst>
                                    </p:anim>
                                    <p:set>
                                      <p:cBhvr>
                                        <p:cTn id="86" dur="1" fill="hold">
                                          <p:stCondLst>
                                            <p:cond delay="499"/>
                                          </p:stCondLst>
                                        </p:cTn>
                                        <p:tgtEl>
                                          <p:spTgt spid="19"/>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1"/>
                                        </p:tgtEl>
                                        <p:attrNameLst>
                                          <p:attrName>style.visibility</p:attrName>
                                        </p:attrNameLst>
                                      </p:cBhvr>
                                      <p:to>
                                        <p:strVal val="visible"/>
                                      </p:to>
                                    </p:set>
                                    <p:anim calcmode="lin" valueType="num">
                                      <p:cBhvr additive="base">
                                        <p:cTn id="95" dur="500" fill="hold"/>
                                        <p:tgtEl>
                                          <p:spTgt spid="21"/>
                                        </p:tgtEl>
                                        <p:attrNameLst>
                                          <p:attrName>ppt_x</p:attrName>
                                        </p:attrNameLst>
                                      </p:cBhvr>
                                      <p:tavLst>
                                        <p:tav tm="0">
                                          <p:val>
                                            <p:strVal val="#ppt_x"/>
                                          </p:val>
                                        </p:tav>
                                        <p:tav tm="100000">
                                          <p:val>
                                            <p:strVal val="#ppt_x"/>
                                          </p:val>
                                        </p:tav>
                                      </p:tavLst>
                                    </p:anim>
                                    <p:anim calcmode="lin" valueType="num">
                                      <p:cBhvr additive="base">
                                        <p:cTn id="96" dur="500" fill="hold"/>
                                        <p:tgtEl>
                                          <p:spTgt spid="21"/>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 calcmode="lin" valueType="num">
                                      <p:cBhvr additive="base">
                                        <p:cTn id="99" dur="500" fill="hold"/>
                                        <p:tgtEl>
                                          <p:spTgt spid="22"/>
                                        </p:tgtEl>
                                        <p:attrNameLst>
                                          <p:attrName>ppt_x</p:attrName>
                                        </p:attrNameLst>
                                      </p:cBhvr>
                                      <p:tavLst>
                                        <p:tav tm="0">
                                          <p:val>
                                            <p:strVal val="#ppt_x"/>
                                          </p:val>
                                        </p:tav>
                                        <p:tav tm="100000">
                                          <p:val>
                                            <p:strVal val="#ppt_x"/>
                                          </p:val>
                                        </p:tav>
                                      </p:tavLst>
                                    </p:anim>
                                    <p:anim calcmode="lin" valueType="num">
                                      <p:cBhvr additive="base">
                                        <p:cTn id="10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xit" presetSubtype="4" fill="hold" nodeType="clickEffect">
                                  <p:stCondLst>
                                    <p:cond delay="0"/>
                                  </p:stCondLst>
                                  <p:childTnLst>
                                    <p:anim calcmode="lin" valueType="num">
                                      <p:cBhvr additive="base">
                                        <p:cTn id="104" dur="500"/>
                                        <p:tgtEl>
                                          <p:spTgt spid="20"/>
                                        </p:tgtEl>
                                        <p:attrNameLst>
                                          <p:attrName>ppt_x</p:attrName>
                                        </p:attrNameLst>
                                      </p:cBhvr>
                                      <p:tavLst>
                                        <p:tav tm="0">
                                          <p:val>
                                            <p:strVal val="ppt_x"/>
                                          </p:val>
                                        </p:tav>
                                        <p:tav tm="100000">
                                          <p:val>
                                            <p:strVal val="ppt_x"/>
                                          </p:val>
                                        </p:tav>
                                      </p:tavLst>
                                    </p:anim>
                                    <p:anim calcmode="lin" valueType="num">
                                      <p:cBhvr additive="base">
                                        <p:cTn id="105" dur="500"/>
                                        <p:tgtEl>
                                          <p:spTgt spid="20"/>
                                        </p:tgtEl>
                                        <p:attrNameLst>
                                          <p:attrName>ppt_y</p:attrName>
                                        </p:attrNameLst>
                                      </p:cBhvr>
                                      <p:tavLst>
                                        <p:tav tm="0">
                                          <p:val>
                                            <p:strVal val="ppt_y"/>
                                          </p:val>
                                        </p:tav>
                                        <p:tav tm="100000">
                                          <p:val>
                                            <p:strVal val="1+ppt_h/2"/>
                                          </p:val>
                                        </p:tav>
                                      </p:tavLst>
                                    </p:anim>
                                    <p:set>
                                      <p:cBhvr>
                                        <p:cTn id="106" dur="1" fill="hold">
                                          <p:stCondLst>
                                            <p:cond delay="499"/>
                                          </p:stCondLst>
                                        </p:cTn>
                                        <p:tgtEl>
                                          <p:spTgt spid="20"/>
                                        </p:tgtEl>
                                        <p:attrNameLst>
                                          <p:attrName>style.visibility</p:attrName>
                                        </p:attrNameLst>
                                      </p:cBhvr>
                                      <p:to>
                                        <p:strVal val="hidden"/>
                                      </p:to>
                                    </p:set>
                                  </p:childTnLst>
                                </p:cTn>
                              </p:par>
                              <p:par>
                                <p:cTn id="107" presetID="2" presetClass="exit" presetSubtype="4" fill="hold" nodeType="withEffect">
                                  <p:stCondLst>
                                    <p:cond delay="0"/>
                                  </p:stCondLst>
                                  <p:childTnLst>
                                    <p:anim calcmode="lin" valueType="num">
                                      <p:cBhvr additive="base">
                                        <p:cTn id="108" dur="500"/>
                                        <p:tgtEl>
                                          <p:spTgt spid="21"/>
                                        </p:tgtEl>
                                        <p:attrNameLst>
                                          <p:attrName>ppt_x</p:attrName>
                                        </p:attrNameLst>
                                      </p:cBhvr>
                                      <p:tavLst>
                                        <p:tav tm="0">
                                          <p:val>
                                            <p:strVal val="ppt_x"/>
                                          </p:val>
                                        </p:tav>
                                        <p:tav tm="100000">
                                          <p:val>
                                            <p:strVal val="ppt_x"/>
                                          </p:val>
                                        </p:tav>
                                      </p:tavLst>
                                    </p:anim>
                                    <p:anim calcmode="lin" valueType="num">
                                      <p:cBhvr additive="base">
                                        <p:cTn id="109" dur="500"/>
                                        <p:tgtEl>
                                          <p:spTgt spid="21"/>
                                        </p:tgtEl>
                                        <p:attrNameLst>
                                          <p:attrName>ppt_y</p:attrName>
                                        </p:attrNameLst>
                                      </p:cBhvr>
                                      <p:tavLst>
                                        <p:tav tm="0">
                                          <p:val>
                                            <p:strVal val="ppt_y"/>
                                          </p:val>
                                        </p:tav>
                                        <p:tav tm="100000">
                                          <p:val>
                                            <p:strVal val="1+ppt_h/2"/>
                                          </p:val>
                                        </p:tav>
                                      </p:tavLst>
                                    </p:anim>
                                    <p:set>
                                      <p:cBhvr>
                                        <p:cTn id="110" dur="1" fill="hold">
                                          <p:stCondLst>
                                            <p:cond delay="499"/>
                                          </p:stCondLst>
                                        </p:cTn>
                                        <p:tgtEl>
                                          <p:spTgt spid="21"/>
                                        </p:tgtEl>
                                        <p:attrNameLst>
                                          <p:attrName>style.visibility</p:attrName>
                                        </p:attrNameLst>
                                      </p:cBhvr>
                                      <p:to>
                                        <p:strVal val="hidden"/>
                                      </p:to>
                                    </p:set>
                                  </p:childTnLst>
                                </p:cTn>
                              </p:par>
                              <p:par>
                                <p:cTn id="111" presetID="2" presetClass="exit" presetSubtype="4" fill="hold" grpId="1" nodeType="withEffect">
                                  <p:stCondLst>
                                    <p:cond delay="0"/>
                                  </p:stCondLst>
                                  <p:childTnLst>
                                    <p:anim calcmode="lin" valueType="num">
                                      <p:cBhvr additive="base">
                                        <p:cTn id="112" dur="500"/>
                                        <p:tgtEl>
                                          <p:spTgt spid="22"/>
                                        </p:tgtEl>
                                        <p:attrNameLst>
                                          <p:attrName>ppt_x</p:attrName>
                                        </p:attrNameLst>
                                      </p:cBhvr>
                                      <p:tavLst>
                                        <p:tav tm="0">
                                          <p:val>
                                            <p:strVal val="ppt_x"/>
                                          </p:val>
                                        </p:tav>
                                        <p:tav tm="100000">
                                          <p:val>
                                            <p:strVal val="ppt_x"/>
                                          </p:val>
                                        </p:tav>
                                      </p:tavLst>
                                    </p:anim>
                                    <p:anim calcmode="lin" valueType="num">
                                      <p:cBhvr additive="base">
                                        <p:cTn id="113" dur="500"/>
                                        <p:tgtEl>
                                          <p:spTgt spid="22"/>
                                        </p:tgtEl>
                                        <p:attrNameLst>
                                          <p:attrName>ppt_y</p:attrName>
                                        </p:attrNameLst>
                                      </p:cBhvr>
                                      <p:tavLst>
                                        <p:tav tm="0">
                                          <p:val>
                                            <p:strVal val="ppt_y"/>
                                          </p:val>
                                        </p:tav>
                                        <p:tav tm="100000">
                                          <p:val>
                                            <p:strVal val="1+ppt_h/2"/>
                                          </p:val>
                                        </p:tav>
                                      </p:tavLst>
                                    </p:anim>
                                    <p:set>
                                      <p:cBhvr>
                                        <p:cTn id="114"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7" grpId="1" animBg="1"/>
      <p:bldP spid="18" grpId="0" animBg="1"/>
      <p:bldP spid="18" grpId="1" animBg="1"/>
      <p:bldP spid="19" grpId="0"/>
      <p:bldP spid="19" grpId="1"/>
      <p:bldP spid="22" grpId="0"/>
      <p:bldP spid="2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en-US" altLang="zh-CN" b="1" dirty="0">
                  <a:latin typeface="Abadi Extra Light" panose="020B0204020104020204" pitchFamily="34" charset="0"/>
                  <a:ea typeface="黑体" panose="02010609060101010101" pitchFamily="49" charset="-122"/>
                </a:rPr>
                <a:t>B</a:t>
              </a:r>
              <a:r>
                <a:rPr lang="zh-CN" altLang="en-US" b="1" dirty="0">
                  <a:latin typeface="Abadi Extra Light" panose="020B0204020104020204" pitchFamily="34" charset="0"/>
                  <a:ea typeface="黑体" panose="02010609060101010101" pitchFamily="49" charset="-122"/>
                </a:rPr>
                <a:t>样条形变</a:t>
              </a:r>
              <a:endParaRPr lang="en-US" altLang="zh-CN" b="1" dirty="0">
                <a:latin typeface="Abadi Extra Light" panose="020B0204020104020204" pitchFamily="34" charset="0"/>
                <a:ea typeface="黑体" panose="02010609060101010101" pitchFamily="49" charset="-122"/>
              </a:endParaRPr>
            </a:p>
          </p:txBody>
        </p:sp>
      </p:grpSp>
      <p:pic>
        <p:nvPicPr>
          <p:cNvPr id="41" name="图片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2" name="对象 1">
            <a:extLst>
              <a:ext uri="{FF2B5EF4-FFF2-40B4-BE49-F238E27FC236}">
                <a16:creationId xmlns:a16="http://schemas.microsoft.com/office/drawing/2014/main" id="{2EE48E94-F4DB-44CE-88A0-B3E2FAE5C7A0}"/>
              </a:ext>
            </a:extLst>
          </p:cNvPr>
          <p:cNvGraphicFramePr>
            <a:graphicFrameLocks noChangeAspect="1"/>
          </p:cNvGraphicFramePr>
          <p:nvPr>
            <p:extLst>
              <p:ext uri="{D42A27DB-BD31-4B8C-83A1-F6EECF244321}">
                <p14:modId xmlns:p14="http://schemas.microsoft.com/office/powerpoint/2010/main" val="705921283"/>
              </p:ext>
            </p:extLst>
          </p:nvPr>
        </p:nvGraphicFramePr>
        <p:xfrm>
          <a:off x="362180" y="679756"/>
          <a:ext cx="6908800" cy="5740400"/>
        </p:xfrm>
        <a:graphic>
          <a:graphicData uri="http://schemas.openxmlformats.org/presentationml/2006/ole">
            <mc:AlternateContent xmlns:mc="http://schemas.openxmlformats.org/markup-compatibility/2006">
              <mc:Choice xmlns:v="urn:schemas-microsoft-com:vml" Requires="v">
                <p:oleObj name="Equation" r:id="rId4" imgW="6908760" imgH="5740200" progId="Equation.DSMT4">
                  <p:embed/>
                </p:oleObj>
              </mc:Choice>
              <mc:Fallback>
                <p:oleObj name="Equation" r:id="rId4" imgW="6908760" imgH="5740200" progId="Equation.DSMT4">
                  <p:embed/>
                  <p:pic>
                    <p:nvPicPr>
                      <p:cNvPr id="2" name="对象 1">
                        <a:extLst>
                          <a:ext uri="{FF2B5EF4-FFF2-40B4-BE49-F238E27FC236}">
                            <a16:creationId xmlns:a16="http://schemas.microsoft.com/office/drawing/2014/main" id="{2EE48E94-F4DB-44CE-88A0-B3E2FAE5C7A0}"/>
                          </a:ext>
                        </a:extLst>
                      </p:cNvPr>
                      <p:cNvPicPr/>
                      <p:nvPr/>
                    </p:nvPicPr>
                    <p:blipFill>
                      <a:blip r:embed="rId5"/>
                      <a:stretch>
                        <a:fillRect/>
                      </a:stretch>
                    </p:blipFill>
                    <p:spPr>
                      <a:xfrm>
                        <a:off x="362180" y="679756"/>
                        <a:ext cx="6908800" cy="5740400"/>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DEE532C0-7840-40A6-B9E3-75213A67BAA8}"/>
              </a:ext>
            </a:extLst>
          </p:cNvPr>
          <p:cNvSpPr txBox="1"/>
          <p:nvPr/>
        </p:nvSpPr>
        <p:spPr>
          <a:xfrm>
            <a:off x="258653" y="679756"/>
            <a:ext cx="8653853" cy="1712135"/>
          </a:xfrm>
          <a:prstGeom prst="rect">
            <a:avLst/>
          </a:prstGeom>
          <a:noFill/>
        </p:spPr>
        <p:txBody>
          <a:bodyPr wrap="square" rtlCol="0">
            <a:spAutoFit/>
          </a:bodyPr>
          <a:lstStyle/>
          <a:p>
            <a:pPr>
              <a:lnSpc>
                <a:spcPct val="150000"/>
              </a:lnSpc>
            </a:pPr>
            <a:r>
              <a:rPr lang="zh-CN" altLang="en-US" dirty="0"/>
              <a:t>使用</a:t>
            </a:r>
            <a:r>
              <a:rPr lang="en-US" altLang="zh-CN" dirty="0" err="1"/>
              <a:t>meshgrid</a:t>
            </a:r>
            <a:r>
              <a:rPr lang="zh-CN" altLang="en-US" dirty="0"/>
              <a:t>生成三维图像的坐标索引</a:t>
            </a:r>
            <a:r>
              <a:rPr lang="en-US" altLang="zh-CN" dirty="0" err="1"/>
              <a:t>x_index,y_index,z_index</a:t>
            </a:r>
            <a:r>
              <a:rPr lang="zh-CN" altLang="en-US" dirty="0"/>
              <a:t>，对坐标索引批量化计算其沿着</a:t>
            </a:r>
            <a:r>
              <a:rPr lang="en-US" altLang="zh-CN" dirty="0" err="1"/>
              <a:t>x,y,z</a:t>
            </a:r>
            <a:r>
              <a:rPr lang="zh-CN" altLang="en-US" dirty="0"/>
              <a:t>方向</a:t>
            </a:r>
            <a:r>
              <a:rPr lang="en-US" altLang="zh-CN" dirty="0"/>
              <a:t>B</a:t>
            </a:r>
            <a:r>
              <a:rPr lang="zh-CN" altLang="en-US" dirty="0"/>
              <a:t>样条函数值，存储为</a:t>
            </a:r>
            <a:r>
              <a:rPr lang="en-US" altLang="zh-CN" dirty="0"/>
              <a:t>BSP</a:t>
            </a:r>
            <a:r>
              <a:rPr lang="zh-CN" altLang="en-US" dirty="0"/>
              <a:t>矩阵。将</a:t>
            </a:r>
            <a:r>
              <a:rPr lang="en-US" altLang="zh-CN" dirty="0"/>
              <a:t>BSP</a:t>
            </a:r>
            <a:r>
              <a:rPr lang="zh-CN" altLang="en-US" dirty="0"/>
              <a:t>矩阵和坐标索引代入到最后的控制点循环中。对于一副</a:t>
            </a:r>
            <a:r>
              <a:rPr lang="en-US" altLang="zh-CN" dirty="0"/>
              <a:t>600*600</a:t>
            </a:r>
            <a:r>
              <a:rPr lang="zh-CN" altLang="en-US" dirty="0"/>
              <a:t>尺寸的图像进行三次</a:t>
            </a:r>
            <a:r>
              <a:rPr lang="en-US" altLang="zh-CN" dirty="0"/>
              <a:t>B</a:t>
            </a:r>
            <a:r>
              <a:rPr lang="zh-CN" altLang="en-US" dirty="0"/>
              <a:t>样条形变的运算时间由原先的</a:t>
            </a:r>
            <a:r>
              <a:rPr lang="en-US" altLang="zh-CN" dirty="0"/>
              <a:t>200s</a:t>
            </a:r>
            <a:r>
              <a:rPr lang="zh-CN" altLang="en-US" dirty="0"/>
              <a:t>提升到</a:t>
            </a:r>
            <a:r>
              <a:rPr lang="en-US" altLang="zh-CN" dirty="0"/>
              <a:t>0.37557s</a:t>
            </a:r>
            <a:r>
              <a:rPr lang="zh-CN" altLang="en-US" dirty="0"/>
              <a:t>。</a:t>
            </a:r>
          </a:p>
        </p:txBody>
      </p:sp>
      <p:pic>
        <p:nvPicPr>
          <p:cNvPr id="10" name="图片 9">
            <a:extLst>
              <a:ext uri="{FF2B5EF4-FFF2-40B4-BE49-F238E27FC236}">
                <a16:creationId xmlns:a16="http://schemas.microsoft.com/office/drawing/2014/main" id="{4BF9DC43-1C17-F775-3EFE-F6C038BD49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8280" y="2484895"/>
            <a:ext cx="8926027" cy="2847371"/>
          </a:xfrm>
          <a:prstGeom prst="rect">
            <a:avLst/>
          </a:prstGeom>
        </p:spPr>
      </p:pic>
      <p:sp>
        <p:nvSpPr>
          <p:cNvPr id="6" name="文本框 5">
            <a:extLst>
              <a:ext uri="{FF2B5EF4-FFF2-40B4-BE49-F238E27FC236}">
                <a16:creationId xmlns:a16="http://schemas.microsoft.com/office/drawing/2014/main" id="{4EB0ECB9-BE24-F94D-58C2-AE5D1A37703E}"/>
              </a:ext>
            </a:extLst>
          </p:cNvPr>
          <p:cNvSpPr txBox="1"/>
          <p:nvPr/>
        </p:nvSpPr>
        <p:spPr>
          <a:xfrm>
            <a:off x="2408855" y="5035628"/>
            <a:ext cx="7374290" cy="646331"/>
          </a:xfrm>
          <a:prstGeom prst="rect">
            <a:avLst/>
          </a:prstGeom>
          <a:noFill/>
        </p:spPr>
        <p:txBody>
          <a:bodyPr wrap="square" rtlCol="0">
            <a:spAutoFit/>
          </a:bodyPr>
          <a:lstStyle/>
          <a:p>
            <a:pPr algn="ctr"/>
            <a:r>
              <a:rPr lang="zh-CN" altLang="en-US" dirty="0"/>
              <a:t>原图，采取循环方式的</a:t>
            </a:r>
            <a:r>
              <a:rPr lang="en-US" altLang="zh-CN" dirty="0"/>
              <a:t>B</a:t>
            </a:r>
            <a:r>
              <a:rPr lang="zh-CN" altLang="en-US" dirty="0"/>
              <a:t>样条形变图像，采取内置并行化处理的</a:t>
            </a:r>
            <a:r>
              <a:rPr lang="en-US" altLang="zh-CN" dirty="0"/>
              <a:t>B</a:t>
            </a:r>
            <a:r>
              <a:rPr lang="zh-CN" altLang="en-US" dirty="0"/>
              <a:t>样条形变图像，以及两种方式形变的灰度差图像</a:t>
            </a:r>
          </a:p>
        </p:txBody>
      </p:sp>
      <p:sp>
        <p:nvSpPr>
          <p:cNvPr id="12" name="灯片编号占位符 11">
            <a:extLst>
              <a:ext uri="{FF2B5EF4-FFF2-40B4-BE49-F238E27FC236}">
                <a16:creationId xmlns:a16="http://schemas.microsoft.com/office/drawing/2014/main" id="{DE387095-4148-43B8-ADE3-56F213169794}"/>
              </a:ext>
            </a:extLst>
          </p:cNvPr>
          <p:cNvSpPr>
            <a:spLocks noGrp="1"/>
          </p:cNvSpPr>
          <p:nvPr>
            <p:ph type="sldNum" sz="quarter" idx="12"/>
          </p:nvPr>
        </p:nvSpPr>
        <p:spPr/>
        <p:txBody>
          <a:bodyPr/>
          <a:lstStyle/>
          <a:p>
            <a:fld id="{323E5165-BFEC-4878-A89A-D5B54D133213}" type="slidenum">
              <a:rPr lang="zh-CN" altLang="en-US" smtClean="0"/>
              <a:t>22</a:t>
            </a:fld>
            <a:endParaRPr lang="zh-CN" altLang="en-US"/>
          </a:p>
        </p:txBody>
      </p:sp>
    </p:spTree>
    <p:extLst>
      <p:ext uri="{BB962C8B-B14F-4D97-AF65-F5344CB8AC3E}">
        <p14:creationId xmlns:p14="http://schemas.microsoft.com/office/powerpoint/2010/main" val="769836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04</a:t>
            </a:r>
          </a:p>
          <a:p>
            <a:pPr algn="ctr"/>
            <a:r>
              <a:rPr lang="zh-CN" altLang="en-US" sz="4000" b="1" dirty="0">
                <a:latin typeface="黑体" panose="02010609060101010101" pitchFamily="49" charset="-122"/>
                <a:ea typeface="黑体" panose="02010609060101010101" pitchFamily="49" charset="-122"/>
              </a:rPr>
              <a:t>梯度计算数值解</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49E99FA-1D8D-4B23-8309-03A7F7074FDA}"/>
              </a:ext>
            </a:extLst>
          </p:cNvPr>
          <p:cNvGrpSpPr/>
          <p:nvPr/>
        </p:nvGrpSpPr>
        <p:grpSpPr>
          <a:xfrm>
            <a:off x="3311137" y="3188663"/>
            <a:ext cx="5569726" cy="480671"/>
            <a:chOff x="3261223" y="1131982"/>
            <a:chExt cx="5569726" cy="480671"/>
          </a:xfrm>
        </p:grpSpPr>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4" name="灯片编号占位符 3">
            <a:extLst>
              <a:ext uri="{FF2B5EF4-FFF2-40B4-BE49-F238E27FC236}">
                <a16:creationId xmlns:a16="http://schemas.microsoft.com/office/drawing/2014/main" id="{977CD117-5690-4303-A08C-DDD27C152B84}"/>
              </a:ext>
            </a:extLst>
          </p:cNvPr>
          <p:cNvSpPr>
            <a:spLocks noGrp="1"/>
          </p:cNvSpPr>
          <p:nvPr>
            <p:ph type="sldNum" sz="quarter" idx="12"/>
          </p:nvPr>
        </p:nvSpPr>
        <p:spPr/>
        <p:txBody>
          <a:bodyPr/>
          <a:lstStyle/>
          <a:p>
            <a:fld id="{323E5165-BFEC-4878-A89A-D5B54D133213}" type="slidenum">
              <a:rPr lang="zh-CN" altLang="en-US" smtClean="0"/>
              <a:t>23</a:t>
            </a:fld>
            <a:endParaRPr lang="zh-CN" altLang="en-US"/>
          </a:p>
        </p:txBody>
      </p:sp>
    </p:spTree>
    <p:extLst>
      <p:ext uri="{BB962C8B-B14F-4D97-AF65-F5344CB8AC3E}">
        <p14:creationId xmlns:p14="http://schemas.microsoft.com/office/powerpoint/2010/main" val="166238371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文本框 1">
            <a:extLst>
              <a:ext uri="{FF2B5EF4-FFF2-40B4-BE49-F238E27FC236}">
                <a16:creationId xmlns:a16="http://schemas.microsoft.com/office/drawing/2014/main" id="{8E6792DC-0A49-4D75-B49B-8BB28BB420BE}"/>
              </a:ext>
            </a:extLst>
          </p:cNvPr>
          <p:cNvSpPr txBox="1"/>
          <p:nvPr/>
        </p:nvSpPr>
        <p:spPr>
          <a:xfrm>
            <a:off x="546967" y="909199"/>
            <a:ext cx="9627180" cy="1296637"/>
          </a:xfrm>
          <a:prstGeom prst="rect">
            <a:avLst/>
          </a:prstGeom>
          <a:noFill/>
        </p:spPr>
        <p:txBody>
          <a:bodyPr wrap="square" rtlCol="0">
            <a:spAutoFit/>
          </a:bodyPr>
          <a:lstStyle/>
          <a:p>
            <a:pPr>
              <a:lnSpc>
                <a:spcPct val="150000"/>
              </a:lnSpc>
            </a:pPr>
            <a:r>
              <a:rPr lang="zh-CN" altLang="en-US" dirty="0"/>
              <a:t>对于基于</a:t>
            </a:r>
            <a:r>
              <a:rPr lang="en-US" altLang="zh-CN" dirty="0"/>
              <a:t>B</a:t>
            </a:r>
            <a:r>
              <a:rPr lang="zh-CN" altLang="en-US" dirty="0"/>
              <a:t>样条的</a:t>
            </a:r>
            <a:r>
              <a:rPr lang="en-US" altLang="zh-CN" dirty="0"/>
              <a:t>CT,MRI</a:t>
            </a:r>
            <a:r>
              <a:rPr lang="zh-CN" altLang="en-US" dirty="0"/>
              <a:t>多模态非刚性配准，目前采用的度量准则是正则化的互信息。由于互信息函数本身是离散化不可解析的，因此在求解互信息关于</a:t>
            </a:r>
            <a:r>
              <a:rPr lang="en-US" altLang="zh-CN" dirty="0"/>
              <a:t>B</a:t>
            </a:r>
            <a:r>
              <a:rPr lang="zh-CN" altLang="en-US" dirty="0"/>
              <a:t>样条控制点网格权重的梯度时，常采用的是数值解计算：</a:t>
            </a:r>
          </a:p>
        </p:txBody>
      </p:sp>
      <p:graphicFrame>
        <p:nvGraphicFramePr>
          <p:cNvPr id="5" name="对象 4">
            <a:extLst>
              <a:ext uri="{FF2B5EF4-FFF2-40B4-BE49-F238E27FC236}">
                <a16:creationId xmlns:a16="http://schemas.microsoft.com/office/drawing/2014/main" id="{53C691F8-935F-4A67-AA62-1440B62BEC92}"/>
              </a:ext>
            </a:extLst>
          </p:cNvPr>
          <p:cNvGraphicFramePr>
            <a:graphicFrameLocks noChangeAspect="1"/>
          </p:cNvGraphicFramePr>
          <p:nvPr>
            <p:extLst>
              <p:ext uri="{D42A27DB-BD31-4B8C-83A1-F6EECF244321}">
                <p14:modId xmlns:p14="http://schemas.microsoft.com/office/powerpoint/2010/main" val="2451017500"/>
              </p:ext>
            </p:extLst>
          </p:nvPr>
        </p:nvGraphicFramePr>
        <p:xfrm>
          <a:off x="546967" y="2274309"/>
          <a:ext cx="8600800" cy="537550"/>
        </p:xfrm>
        <a:graphic>
          <a:graphicData uri="http://schemas.openxmlformats.org/presentationml/2006/ole">
            <mc:AlternateContent xmlns:mc="http://schemas.openxmlformats.org/markup-compatibility/2006">
              <mc:Choice xmlns:v="urn:schemas-microsoft-com:vml" Requires="v">
                <p:oleObj name="Equation" r:id="rId4" imgW="6298920" imgH="393480" progId="Equation.DSMT4">
                  <p:embed/>
                </p:oleObj>
              </mc:Choice>
              <mc:Fallback>
                <p:oleObj name="Equation" r:id="rId4" imgW="6298920" imgH="393480" progId="Equation.DSMT4">
                  <p:embed/>
                  <p:pic>
                    <p:nvPicPr>
                      <p:cNvPr id="0" name=""/>
                      <p:cNvPicPr/>
                      <p:nvPr/>
                    </p:nvPicPr>
                    <p:blipFill>
                      <a:blip r:embed="rId5"/>
                      <a:stretch>
                        <a:fillRect/>
                      </a:stretch>
                    </p:blipFill>
                    <p:spPr>
                      <a:xfrm>
                        <a:off x="546967" y="2274309"/>
                        <a:ext cx="8600800" cy="537550"/>
                      </a:xfrm>
                      <a:prstGeom prst="rect">
                        <a:avLst/>
                      </a:prstGeom>
                    </p:spPr>
                  </p:pic>
                </p:oleObj>
              </mc:Fallback>
            </mc:AlternateContent>
          </a:graphicData>
        </a:graphic>
      </p:graphicFrame>
      <p:sp>
        <p:nvSpPr>
          <p:cNvPr id="6" name="文本框 5">
            <a:extLst>
              <a:ext uri="{FF2B5EF4-FFF2-40B4-BE49-F238E27FC236}">
                <a16:creationId xmlns:a16="http://schemas.microsoft.com/office/drawing/2014/main" id="{3252FEA5-EEB8-4F5F-82C7-320F9FAF8226}"/>
              </a:ext>
            </a:extLst>
          </p:cNvPr>
          <p:cNvSpPr txBox="1"/>
          <p:nvPr/>
        </p:nvSpPr>
        <p:spPr>
          <a:xfrm>
            <a:off x="546967" y="2967335"/>
            <a:ext cx="9002147" cy="1712135"/>
          </a:xfrm>
          <a:prstGeom prst="rect">
            <a:avLst/>
          </a:prstGeom>
          <a:noFill/>
        </p:spPr>
        <p:txBody>
          <a:bodyPr wrap="square" rtlCol="0">
            <a:spAutoFit/>
          </a:bodyPr>
          <a:lstStyle/>
          <a:p>
            <a:pPr>
              <a:lnSpc>
                <a:spcPct val="150000"/>
              </a:lnSpc>
            </a:pPr>
            <a:r>
              <a:rPr lang="zh-CN" altLang="en-US" dirty="0"/>
              <a:t>如果仍然采用先对图像整体进行</a:t>
            </a:r>
            <a:r>
              <a:rPr lang="en-US" altLang="zh-CN" dirty="0"/>
              <a:t>B</a:t>
            </a:r>
            <a:r>
              <a:rPr lang="zh-CN" altLang="en-US" dirty="0"/>
              <a:t>样条形变计算，再计算两幅图像互信息的方法，则对于一副包含</a:t>
            </a:r>
            <a:r>
              <a:rPr lang="en-US" altLang="zh-CN" dirty="0"/>
              <a:t>m*n*l</a:t>
            </a:r>
            <a:r>
              <a:rPr lang="zh-CN" altLang="en-US" dirty="0"/>
              <a:t>个控制点的三维图像来说，单次迭代的运算时间就等于</a:t>
            </a:r>
            <a:r>
              <a:rPr lang="en-US" altLang="zh-CN" dirty="0"/>
              <a:t>2*0.5*</a:t>
            </a:r>
            <a:r>
              <a:rPr lang="en-US" altLang="zh-CN" dirty="0" err="1"/>
              <a:t>mnl</a:t>
            </a:r>
            <a:r>
              <a:rPr lang="zh-CN" altLang="en-US" dirty="0"/>
              <a:t>，尤其是当配准网格不断细化的情况，计算量将呈现指数级增长。因此，单纯靠硬件性能和内置并行化处理并不合理。</a:t>
            </a:r>
          </a:p>
        </p:txBody>
      </p:sp>
      <p:sp>
        <p:nvSpPr>
          <p:cNvPr id="11" name="灯片编号占位符 10">
            <a:extLst>
              <a:ext uri="{FF2B5EF4-FFF2-40B4-BE49-F238E27FC236}">
                <a16:creationId xmlns:a16="http://schemas.microsoft.com/office/drawing/2014/main" id="{CE47CFE7-F1ED-4421-BBF5-A7E51BCCA125}"/>
              </a:ext>
            </a:extLst>
          </p:cNvPr>
          <p:cNvSpPr>
            <a:spLocks noGrp="1"/>
          </p:cNvSpPr>
          <p:nvPr>
            <p:ph type="sldNum" sz="quarter" idx="12"/>
          </p:nvPr>
        </p:nvSpPr>
        <p:spPr/>
        <p:txBody>
          <a:bodyPr/>
          <a:lstStyle/>
          <a:p>
            <a:fld id="{323E5165-BFEC-4878-A89A-D5B54D133213}" type="slidenum">
              <a:rPr lang="zh-CN" altLang="en-US" smtClean="0"/>
              <a:t>24</a:t>
            </a:fld>
            <a:endParaRPr lang="zh-CN" altLang="en-US"/>
          </a:p>
        </p:txBody>
      </p:sp>
    </p:spTree>
    <p:extLst>
      <p:ext uri="{BB962C8B-B14F-4D97-AF65-F5344CB8AC3E}">
        <p14:creationId xmlns:p14="http://schemas.microsoft.com/office/powerpoint/2010/main" val="155890694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2" name="图片 11">
            <a:extLst>
              <a:ext uri="{FF2B5EF4-FFF2-40B4-BE49-F238E27FC236}">
                <a16:creationId xmlns:a16="http://schemas.microsoft.com/office/drawing/2014/main" id="{0FE30A5B-03E6-44DE-A970-014605D78F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764" y="1663493"/>
            <a:ext cx="5065555" cy="4028992"/>
          </a:xfrm>
          <a:prstGeom prst="rect">
            <a:avLst/>
          </a:prstGeom>
        </p:spPr>
      </p:pic>
      <p:sp>
        <p:nvSpPr>
          <p:cNvPr id="13" name="文本框 12">
            <a:extLst>
              <a:ext uri="{FF2B5EF4-FFF2-40B4-BE49-F238E27FC236}">
                <a16:creationId xmlns:a16="http://schemas.microsoft.com/office/drawing/2014/main" id="{E8FD86FA-461B-46C3-88DB-C07ACEA5739D}"/>
              </a:ext>
            </a:extLst>
          </p:cNvPr>
          <p:cNvSpPr txBox="1"/>
          <p:nvPr/>
        </p:nvSpPr>
        <p:spPr>
          <a:xfrm>
            <a:off x="8310943" y="5987392"/>
            <a:ext cx="2683215" cy="369332"/>
          </a:xfrm>
          <a:prstGeom prst="rect">
            <a:avLst/>
          </a:prstGeom>
          <a:noFill/>
        </p:spPr>
        <p:txBody>
          <a:bodyPr wrap="square" rtlCol="0">
            <a:spAutoFit/>
          </a:bodyPr>
          <a:lstStyle/>
          <a:p>
            <a:pPr algn="ctr"/>
            <a:r>
              <a:rPr lang="zh-CN" altLang="en-US" dirty="0"/>
              <a:t>图像与控制网格</a:t>
            </a:r>
          </a:p>
        </p:txBody>
      </p:sp>
      <p:pic>
        <p:nvPicPr>
          <p:cNvPr id="16" name="图片 15">
            <a:extLst>
              <a:ext uri="{FF2B5EF4-FFF2-40B4-BE49-F238E27FC236}">
                <a16:creationId xmlns:a16="http://schemas.microsoft.com/office/drawing/2014/main" id="{906C243A-2956-4BD6-9F24-284F8810EB98}"/>
              </a:ext>
            </a:extLst>
          </p:cNvPr>
          <p:cNvPicPr>
            <a:picLocks noChangeAspect="1"/>
          </p:cNvPicPr>
          <p:nvPr/>
        </p:nvPicPr>
        <p:blipFill>
          <a:blip r:embed="rId5"/>
          <a:stretch>
            <a:fillRect/>
          </a:stretch>
        </p:blipFill>
        <p:spPr>
          <a:xfrm>
            <a:off x="546967" y="1281262"/>
            <a:ext cx="6909816" cy="5742432"/>
          </a:xfrm>
          <a:prstGeom prst="rect">
            <a:avLst/>
          </a:prstGeom>
        </p:spPr>
      </p:pic>
      <p:sp>
        <p:nvSpPr>
          <p:cNvPr id="19" name="文本框 18">
            <a:extLst>
              <a:ext uri="{FF2B5EF4-FFF2-40B4-BE49-F238E27FC236}">
                <a16:creationId xmlns:a16="http://schemas.microsoft.com/office/drawing/2014/main" id="{E81690BC-9347-4E6A-AD66-6388E0B7666B}"/>
              </a:ext>
            </a:extLst>
          </p:cNvPr>
          <p:cNvSpPr txBox="1"/>
          <p:nvPr/>
        </p:nvSpPr>
        <p:spPr>
          <a:xfrm>
            <a:off x="450060" y="768468"/>
            <a:ext cx="5136203" cy="369332"/>
          </a:xfrm>
          <a:prstGeom prst="rect">
            <a:avLst/>
          </a:prstGeom>
          <a:noFill/>
        </p:spPr>
        <p:txBody>
          <a:bodyPr wrap="square" rtlCol="0">
            <a:spAutoFit/>
          </a:bodyPr>
          <a:lstStyle/>
          <a:p>
            <a:r>
              <a:rPr lang="en-US" altLang="zh-CN" dirty="0"/>
              <a:t>B</a:t>
            </a:r>
            <a:r>
              <a:rPr lang="zh-CN" altLang="en-US" dirty="0"/>
              <a:t>样条形变是局部的</a:t>
            </a:r>
          </a:p>
        </p:txBody>
      </p:sp>
      <p:sp>
        <p:nvSpPr>
          <p:cNvPr id="5" name="灯片编号占位符 4">
            <a:extLst>
              <a:ext uri="{FF2B5EF4-FFF2-40B4-BE49-F238E27FC236}">
                <a16:creationId xmlns:a16="http://schemas.microsoft.com/office/drawing/2014/main" id="{1BDC6660-4FF5-4675-817B-8DD83B3E46DB}"/>
              </a:ext>
            </a:extLst>
          </p:cNvPr>
          <p:cNvSpPr>
            <a:spLocks noGrp="1"/>
          </p:cNvSpPr>
          <p:nvPr>
            <p:ph type="sldNum" sz="quarter" idx="12"/>
          </p:nvPr>
        </p:nvSpPr>
        <p:spPr/>
        <p:txBody>
          <a:bodyPr/>
          <a:lstStyle/>
          <a:p>
            <a:fld id="{323E5165-BFEC-4878-A89A-D5B54D133213}" type="slidenum">
              <a:rPr lang="zh-CN" altLang="en-US" smtClean="0"/>
              <a:t>25</a:t>
            </a:fld>
            <a:endParaRPr lang="zh-CN" altLang="en-US"/>
          </a:p>
        </p:txBody>
      </p:sp>
    </p:spTree>
    <p:extLst>
      <p:ext uri="{BB962C8B-B14F-4D97-AF65-F5344CB8AC3E}">
        <p14:creationId xmlns:p14="http://schemas.microsoft.com/office/powerpoint/2010/main" val="3761999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1" name="文本框 10">
            <a:extLst>
              <a:ext uri="{FF2B5EF4-FFF2-40B4-BE49-F238E27FC236}">
                <a16:creationId xmlns:a16="http://schemas.microsoft.com/office/drawing/2014/main" id="{79323234-FB50-4552-8CDB-2CE3B64F4B8E}"/>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3" name="文本框 12">
            <a:extLst>
              <a:ext uri="{FF2B5EF4-FFF2-40B4-BE49-F238E27FC236}">
                <a16:creationId xmlns:a16="http://schemas.microsoft.com/office/drawing/2014/main" id="{F81B5B07-F17D-4961-8106-E95BF00ECE4F}"/>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5" name="文本框 14">
            <a:extLst>
              <a:ext uri="{FF2B5EF4-FFF2-40B4-BE49-F238E27FC236}">
                <a16:creationId xmlns:a16="http://schemas.microsoft.com/office/drawing/2014/main" id="{A4009FDC-CDAB-4DFA-A5D0-B67F63FD8EDA}"/>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7" name="文本框 16">
            <a:extLst>
              <a:ext uri="{FF2B5EF4-FFF2-40B4-BE49-F238E27FC236}">
                <a16:creationId xmlns:a16="http://schemas.microsoft.com/office/drawing/2014/main" id="{116B4E85-737D-4C04-9327-5C7813ACBCD7}"/>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graphicFrame>
        <p:nvGraphicFramePr>
          <p:cNvPr id="12" name="对象 11">
            <a:extLst>
              <a:ext uri="{FF2B5EF4-FFF2-40B4-BE49-F238E27FC236}">
                <a16:creationId xmlns:a16="http://schemas.microsoft.com/office/drawing/2014/main" id="{E340481F-9492-4F52-A095-0A6B8D7ABB1B}"/>
              </a:ext>
            </a:extLst>
          </p:cNvPr>
          <p:cNvGraphicFramePr>
            <a:graphicFrameLocks noChangeAspect="1"/>
          </p:cNvGraphicFramePr>
          <p:nvPr>
            <p:extLst>
              <p:ext uri="{D42A27DB-BD31-4B8C-83A1-F6EECF244321}">
                <p14:modId xmlns:p14="http://schemas.microsoft.com/office/powerpoint/2010/main" val="1654011319"/>
              </p:ext>
            </p:extLst>
          </p:nvPr>
        </p:nvGraphicFramePr>
        <p:xfrm>
          <a:off x="652201" y="902372"/>
          <a:ext cx="7627938" cy="5370513"/>
        </p:xfrm>
        <a:graphic>
          <a:graphicData uri="http://schemas.openxmlformats.org/presentationml/2006/ole">
            <mc:AlternateContent xmlns:mc="http://schemas.openxmlformats.org/markup-compatibility/2006">
              <mc:Choice xmlns:v="urn:schemas-microsoft-com:vml" Requires="v">
                <p:oleObj name="Equation" r:id="rId4" imgW="6349680" imgH="4470120" progId="Equation.DSMT4">
                  <p:embed/>
                </p:oleObj>
              </mc:Choice>
              <mc:Fallback>
                <p:oleObj name="Equation" r:id="rId4" imgW="6349680" imgH="4470120" progId="Equation.DSMT4">
                  <p:embed/>
                  <p:pic>
                    <p:nvPicPr>
                      <p:cNvPr id="0" name=""/>
                      <p:cNvPicPr/>
                      <p:nvPr/>
                    </p:nvPicPr>
                    <p:blipFill>
                      <a:blip r:embed="rId5"/>
                      <a:stretch>
                        <a:fillRect/>
                      </a:stretch>
                    </p:blipFill>
                    <p:spPr>
                      <a:xfrm>
                        <a:off x="652201" y="902372"/>
                        <a:ext cx="7627938" cy="5370513"/>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54EFF3A6-6C27-4ED3-9976-7FD674603DC7}"/>
              </a:ext>
            </a:extLst>
          </p:cNvPr>
          <p:cNvSpPr txBox="1"/>
          <p:nvPr/>
        </p:nvSpPr>
        <p:spPr>
          <a:xfrm>
            <a:off x="652201" y="875844"/>
            <a:ext cx="9769033" cy="2127634"/>
          </a:xfrm>
          <a:prstGeom prst="rect">
            <a:avLst/>
          </a:prstGeom>
          <a:noFill/>
        </p:spPr>
        <p:txBody>
          <a:bodyPr wrap="square" rtlCol="0">
            <a:spAutoFit/>
          </a:bodyPr>
          <a:lstStyle/>
          <a:p>
            <a:pPr>
              <a:lnSpc>
                <a:spcPct val="150000"/>
              </a:lnSpc>
            </a:pPr>
            <a:r>
              <a:rPr lang="zh-CN" altLang="en-US" dirty="0"/>
              <a:t>对于控制点网格坐标（</a:t>
            </a:r>
            <a:r>
              <a:rPr lang="en-US" altLang="zh-CN" dirty="0" err="1"/>
              <a:t>m,n,l</a:t>
            </a:r>
            <a:r>
              <a:rPr lang="en-US" altLang="zh-CN" dirty="0"/>
              <a:t>)</a:t>
            </a:r>
            <a:r>
              <a:rPr lang="zh-CN" altLang="en-US" dirty="0"/>
              <a:t>的权重进行修改，受到影响的像素点，只有那些在位移量求和过程中</a:t>
            </a:r>
            <a:r>
              <a:rPr lang="en-US" altLang="zh-CN" dirty="0"/>
              <a:t>(</a:t>
            </a:r>
            <a:r>
              <a:rPr lang="en-US" altLang="zh-CN" dirty="0" err="1"/>
              <a:t>control_poin_x</a:t>
            </a:r>
            <a:r>
              <a:rPr lang="zh-CN" altLang="en-US" dirty="0"/>
              <a:t>，</a:t>
            </a:r>
            <a:r>
              <a:rPr lang="en-US" altLang="zh-CN" dirty="0" err="1"/>
              <a:t>control_point_y,control_point_z</a:t>
            </a:r>
            <a:r>
              <a:rPr lang="en-US" altLang="zh-CN" dirty="0"/>
              <a:t>)</a:t>
            </a:r>
            <a:r>
              <a:rPr lang="zh-CN" altLang="en-US" dirty="0"/>
              <a:t>等于（</a:t>
            </a:r>
            <a:r>
              <a:rPr lang="en-US" altLang="zh-CN" dirty="0" err="1"/>
              <a:t>m,n,l</a:t>
            </a:r>
            <a:r>
              <a:rPr lang="en-US" altLang="zh-CN" dirty="0"/>
              <a:t>)</a:t>
            </a:r>
            <a:r>
              <a:rPr lang="zh-CN" altLang="en-US" dirty="0"/>
              <a:t>的点，即在（</a:t>
            </a:r>
            <a:r>
              <a:rPr lang="en-US" altLang="zh-CN" dirty="0" err="1"/>
              <a:t>m,n,l</a:t>
            </a:r>
            <a:r>
              <a:rPr lang="en-US" altLang="zh-CN" dirty="0"/>
              <a:t>)</a:t>
            </a:r>
            <a:r>
              <a:rPr lang="zh-CN" altLang="en-US" dirty="0"/>
              <a:t>周围</a:t>
            </a:r>
            <a:r>
              <a:rPr lang="en-US" altLang="zh-CN" dirty="0"/>
              <a:t>4*4*4</a:t>
            </a:r>
            <a:r>
              <a:rPr lang="zh-CN" altLang="en-US" dirty="0"/>
              <a:t>控制点网格范围内的点。因此只需要首先计算出受到（</a:t>
            </a:r>
            <a:r>
              <a:rPr lang="en-US" altLang="zh-CN" dirty="0" err="1"/>
              <a:t>m,n,l</a:t>
            </a:r>
            <a:r>
              <a:rPr lang="en-US" altLang="zh-CN" dirty="0"/>
              <a:t>)</a:t>
            </a:r>
            <a:r>
              <a:rPr lang="zh-CN" altLang="en-US" dirty="0"/>
              <a:t>影响的局部区域像素点范围，并将其坐标索引代入循环中即可计算出该局部区域的像素点偏移量改变，而该局部区域的像素点偏移量改变就等于全局的像素点偏移量改变。</a:t>
            </a:r>
          </a:p>
        </p:txBody>
      </p:sp>
      <p:sp>
        <p:nvSpPr>
          <p:cNvPr id="5" name="灯片编号占位符 4">
            <a:extLst>
              <a:ext uri="{FF2B5EF4-FFF2-40B4-BE49-F238E27FC236}">
                <a16:creationId xmlns:a16="http://schemas.microsoft.com/office/drawing/2014/main" id="{D993E740-EA05-45EE-BAD3-F25E61ECAF4B}"/>
              </a:ext>
            </a:extLst>
          </p:cNvPr>
          <p:cNvSpPr>
            <a:spLocks noGrp="1"/>
          </p:cNvSpPr>
          <p:nvPr>
            <p:ph type="sldNum" sz="quarter" idx="12"/>
          </p:nvPr>
        </p:nvSpPr>
        <p:spPr/>
        <p:txBody>
          <a:bodyPr/>
          <a:lstStyle/>
          <a:p>
            <a:fld id="{323E5165-BFEC-4878-A89A-D5B54D133213}" type="slidenum">
              <a:rPr lang="zh-CN" altLang="en-US" smtClean="0"/>
              <a:t>26</a:t>
            </a:fld>
            <a:endParaRPr lang="zh-CN" altLang="en-US"/>
          </a:p>
        </p:txBody>
      </p:sp>
    </p:spTree>
    <p:extLst>
      <p:ext uri="{BB962C8B-B14F-4D97-AF65-F5344CB8AC3E}">
        <p14:creationId xmlns:p14="http://schemas.microsoft.com/office/powerpoint/2010/main" val="290672548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4"/>
                                        </p:tgtEl>
                                        <p:attrNameLst>
                                          <p:attrName>ppt_x</p:attrName>
                                        </p:attrNameLst>
                                      </p:cBhvr>
                                      <p:tavLst>
                                        <p:tav tm="0">
                                          <p:val>
                                            <p:strVal val="ppt_x"/>
                                          </p:val>
                                        </p:tav>
                                        <p:tav tm="100000">
                                          <p:val>
                                            <p:strVal val="ppt_x"/>
                                          </p:val>
                                        </p:tav>
                                      </p:tavLst>
                                    </p:anim>
                                    <p:anim calcmode="lin" valueType="num">
                                      <p:cBhvr additive="base">
                                        <p:cTn id="7" dur="500"/>
                                        <p:tgtEl>
                                          <p:spTgt spid="14"/>
                                        </p:tgtEl>
                                        <p:attrNameLst>
                                          <p:attrName>ppt_y</p:attrName>
                                        </p:attrNameLst>
                                      </p:cBhvr>
                                      <p:tavLst>
                                        <p:tav tm="0">
                                          <p:val>
                                            <p:strVal val="ppt_y"/>
                                          </p:val>
                                        </p:tav>
                                        <p:tav tm="100000">
                                          <p:val>
                                            <p:strVal val="1+ppt_h/2"/>
                                          </p:val>
                                        </p:tav>
                                      </p:tavLst>
                                    </p:anim>
                                    <p:set>
                                      <p:cBhvr>
                                        <p:cTn id="8" dur="1" fill="hold">
                                          <p:stCondLst>
                                            <p:cond delay="499"/>
                                          </p:stCondLst>
                                        </p:cTn>
                                        <p:tgtEl>
                                          <p:spTgt spid="1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965C457F-48E1-43B8-A579-69553322F4D8}"/>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1" name="文本框 10">
            <a:extLst>
              <a:ext uri="{FF2B5EF4-FFF2-40B4-BE49-F238E27FC236}">
                <a16:creationId xmlns:a16="http://schemas.microsoft.com/office/drawing/2014/main" id="{98B7449A-75F0-4881-8309-6B4D125905B4}"/>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graphicFrame>
        <p:nvGraphicFramePr>
          <p:cNvPr id="6" name="对象 5">
            <a:extLst>
              <a:ext uri="{FF2B5EF4-FFF2-40B4-BE49-F238E27FC236}">
                <a16:creationId xmlns:a16="http://schemas.microsoft.com/office/drawing/2014/main" id="{BD85E111-E359-4528-A106-8DD327196992}"/>
              </a:ext>
            </a:extLst>
          </p:cNvPr>
          <p:cNvGraphicFramePr>
            <a:graphicFrameLocks noChangeAspect="1"/>
          </p:cNvGraphicFramePr>
          <p:nvPr>
            <p:extLst>
              <p:ext uri="{D42A27DB-BD31-4B8C-83A1-F6EECF244321}">
                <p14:modId xmlns:p14="http://schemas.microsoft.com/office/powerpoint/2010/main" val="2226941189"/>
              </p:ext>
            </p:extLst>
          </p:nvPr>
        </p:nvGraphicFramePr>
        <p:xfrm>
          <a:off x="546967" y="850900"/>
          <a:ext cx="10553701" cy="5156200"/>
        </p:xfrm>
        <a:graphic>
          <a:graphicData uri="http://schemas.openxmlformats.org/presentationml/2006/ole">
            <mc:AlternateContent xmlns:mc="http://schemas.openxmlformats.org/markup-compatibility/2006">
              <mc:Choice xmlns:v="urn:schemas-microsoft-com:vml" Requires="v">
                <p:oleObj name="Equation" r:id="rId4" imgW="10553400" imgH="5155920" progId="Equation.DSMT4">
                  <p:embed/>
                </p:oleObj>
              </mc:Choice>
              <mc:Fallback>
                <p:oleObj name="Equation" r:id="rId4" imgW="10553400" imgH="5155920" progId="Equation.DSMT4">
                  <p:embed/>
                  <p:pic>
                    <p:nvPicPr>
                      <p:cNvPr id="0" name=""/>
                      <p:cNvPicPr/>
                      <p:nvPr/>
                    </p:nvPicPr>
                    <p:blipFill>
                      <a:blip r:embed="rId5"/>
                      <a:stretch>
                        <a:fillRect/>
                      </a:stretch>
                    </p:blipFill>
                    <p:spPr>
                      <a:xfrm>
                        <a:off x="546967" y="850900"/>
                        <a:ext cx="10553701" cy="5156200"/>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C68792D4-C589-4A8B-8B8C-CA3BAB43EA71}"/>
              </a:ext>
            </a:extLst>
          </p:cNvPr>
          <p:cNvSpPr>
            <a:spLocks noGrp="1"/>
          </p:cNvSpPr>
          <p:nvPr>
            <p:ph type="sldNum" sz="quarter" idx="12"/>
          </p:nvPr>
        </p:nvSpPr>
        <p:spPr/>
        <p:txBody>
          <a:bodyPr/>
          <a:lstStyle/>
          <a:p>
            <a:fld id="{323E5165-BFEC-4878-A89A-D5B54D133213}" type="slidenum">
              <a:rPr lang="zh-CN" altLang="en-US" smtClean="0"/>
              <a:t>27</a:t>
            </a:fld>
            <a:endParaRPr lang="zh-CN" altLang="en-US"/>
          </a:p>
        </p:txBody>
      </p:sp>
    </p:spTree>
    <p:extLst>
      <p:ext uri="{BB962C8B-B14F-4D97-AF65-F5344CB8AC3E}">
        <p14:creationId xmlns:p14="http://schemas.microsoft.com/office/powerpoint/2010/main" val="460748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965C457F-48E1-43B8-A579-69553322F4D8}"/>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1" name="文本框 10">
            <a:extLst>
              <a:ext uri="{FF2B5EF4-FFF2-40B4-BE49-F238E27FC236}">
                <a16:creationId xmlns:a16="http://schemas.microsoft.com/office/drawing/2014/main" id="{98B7449A-75F0-4881-8309-6B4D125905B4}"/>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2" name="文本框 1">
            <a:extLst>
              <a:ext uri="{FF2B5EF4-FFF2-40B4-BE49-F238E27FC236}">
                <a16:creationId xmlns:a16="http://schemas.microsoft.com/office/drawing/2014/main" id="{0E1B1238-6F8A-4992-B240-0009D2ED09B6}"/>
              </a:ext>
            </a:extLst>
          </p:cNvPr>
          <p:cNvSpPr txBox="1"/>
          <p:nvPr/>
        </p:nvSpPr>
        <p:spPr>
          <a:xfrm>
            <a:off x="450060" y="843677"/>
            <a:ext cx="11431602" cy="5355312"/>
          </a:xfrm>
          <a:prstGeom prst="rect">
            <a:avLst/>
          </a:prstGeom>
          <a:noFill/>
        </p:spPr>
        <p:txBody>
          <a:bodyPr wrap="square" rtlCol="0">
            <a:spAutoFit/>
          </a:bodyPr>
          <a:lstStyle/>
          <a:p>
            <a:pPr>
              <a:lnSpc>
                <a:spcPct val="150000"/>
              </a:lnSpc>
            </a:pPr>
            <a:r>
              <a:rPr lang="zh-CN" altLang="en-US" b="1" dirty="0"/>
              <a:t>验证：</a:t>
            </a:r>
            <a:endParaRPr lang="en-US" altLang="zh-CN" b="1" dirty="0"/>
          </a:p>
          <a:p>
            <a:pPr>
              <a:lnSpc>
                <a:spcPct val="150000"/>
              </a:lnSpc>
            </a:pPr>
            <a:endParaRPr lang="en-US" altLang="zh-CN" b="1" dirty="0"/>
          </a:p>
          <a:p>
            <a:pPr>
              <a:lnSpc>
                <a:spcPct val="150000"/>
              </a:lnSpc>
            </a:pPr>
            <a:r>
              <a:rPr lang="en-US" altLang="zh-CN" b="1" dirty="0"/>
              <a:t>1.</a:t>
            </a:r>
            <a:r>
              <a:rPr lang="zh-CN" altLang="en-US" b="1" dirty="0"/>
              <a:t>形变范围的坐标确定，需要保证更改某个控制点网格点权重后，其影响范围与我们的理论计算范围相同，或者被尽可能小的理论计算范围包含在内</a:t>
            </a:r>
            <a:endParaRPr lang="en-US" altLang="zh-CN" b="1" dirty="0"/>
          </a:p>
          <a:p>
            <a:pPr>
              <a:lnSpc>
                <a:spcPct val="150000"/>
              </a:lnSpc>
            </a:pPr>
            <a:endParaRPr lang="en-US" altLang="zh-CN" b="1" dirty="0"/>
          </a:p>
          <a:p>
            <a:pPr>
              <a:lnSpc>
                <a:spcPct val="150000"/>
              </a:lnSpc>
            </a:pPr>
            <a:r>
              <a:rPr lang="en-US" altLang="zh-CN" b="1" dirty="0"/>
              <a:t>2.</a:t>
            </a:r>
            <a:r>
              <a:rPr lang="zh-CN" altLang="en-US" b="1" dirty="0"/>
              <a:t>某控制点网格点权重更新后，像素点的偏移量结果等于网格点初始权重计算得到的像素点偏移量结果加上网格点权重改变量带来的偏移量结果，即偏移量是线性可加的</a:t>
            </a:r>
            <a:endParaRPr lang="en-US" altLang="zh-CN" b="1" dirty="0"/>
          </a:p>
          <a:p>
            <a:pPr>
              <a:lnSpc>
                <a:spcPct val="150000"/>
              </a:lnSpc>
            </a:pPr>
            <a:endParaRPr lang="en-US" altLang="zh-CN" b="1" dirty="0"/>
          </a:p>
          <a:p>
            <a:pPr>
              <a:lnSpc>
                <a:spcPct val="150000"/>
              </a:lnSpc>
            </a:pPr>
            <a:r>
              <a:rPr lang="en-US" altLang="zh-CN" b="1" dirty="0"/>
              <a:t>3.</a:t>
            </a:r>
            <a:r>
              <a:rPr lang="zh-CN" altLang="en-US" b="1" dirty="0"/>
              <a:t>控制点影响区域内，像素点的偏移量计算，采用控制点循环更新和采取只计算控制点权重改变量更新两种计算方式等价</a:t>
            </a:r>
            <a:endParaRPr lang="en-US" altLang="zh-CN" b="1" dirty="0"/>
          </a:p>
          <a:p>
            <a:endParaRPr lang="en-US" altLang="zh-CN" dirty="0"/>
          </a:p>
          <a:p>
            <a:endParaRPr lang="en-US" altLang="zh-CN" dirty="0"/>
          </a:p>
          <a:p>
            <a:endParaRPr lang="en-US" altLang="zh-CN" dirty="0"/>
          </a:p>
          <a:p>
            <a:endParaRPr lang="zh-CN" altLang="en-US" dirty="0"/>
          </a:p>
        </p:txBody>
      </p:sp>
      <p:sp>
        <p:nvSpPr>
          <p:cNvPr id="6" name="灯片编号占位符 5">
            <a:extLst>
              <a:ext uri="{FF2B5EF4-FFF2-40B4-BE49-F238E27FC236}">
                <a16:creationId xmlns:a16="http://schemas.microsoft.com/office/drawing/2014/main" id="{7AC2DE45-8BE3-4E2B-83F7-E9549AA20F26}"/>
              </a:ext>
            </a:extLst>
          </p:cNvPr>
          <p:cNvSpPr>
            <a:spLocks noGrp="1"/>
          </p:cNvSpPr>
          <p:nvPr>
            <p:ph type="sldNum" sz="quarter" idx="12"/>
          </p:nvPr>
        </p:nvSpPr>
        <p:spPr/>
        <p:txBody>
          <a:bodyPr/>
          <a:lstStyle/>
          <a:p>
            <a:fld id="{323E5165-BFEC-4878-A89A-D5B54D133213}" type="slidenum">
              <a:rPr lang="zh-CN" altLang="en-US" smtClean="0"/>
              <a:t>28</a:t>
            </a:fld>
            <a:endParaRPr lang="zh-CN" altLang="en-US"/>
          </a:p>
        </p:txBody>
      </p:sp>
    </p:spTree>
    <p:extLst>
      <p:ext uri="{BB962C8B-B14F-4D97-AF65-F5344CB8AC3E}">
        <p14:creationId xmlns:p14="http://schemas.microsoft.com/office/powerpoint/2010/main" val="9611268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965C457F-48E1-43B8-A579-69553322F4D8}"/>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2" name="文本框 1">
            <a:extLst>
              <a:ext uri="{FF2B5EF4-FFF2-40B4-BE49-F238E27FC236}">
                <a16:creationId xmlns:a16="http://schemas.microsoft.com/office/drawing/2014/main" id="{0E1B1238-6F8A-4992-B240-0009D2ED09B6}"/>
              </a:ext>
            </a:extLst>
          </p:cNvPr>
          <p:cNvSpPr txBox="1"/>
          <p:nvPr/>
        </p:nvSpPr>
        <p:spPr>
          <a:xfrm>
            <a:off x="450060" y="722448"/>
            <a:ext cx="9880635" cy="1712135"/>
          </a:xfrm>
          <a:prstGeom prst="rect">
            <a:avLst/>
          </a:prstGeom>
          <a:noFill/>
        </p:spPr>
        <p:txBody>
          <a:bodyPr wrap="square" rtlCol="0">
            <a:spAutoFit/>
          </a:bodyPr>
          <a:lstStyle/>
          <a:p>
            <a:pPr>
              <a:lnSpc>
                <a:spcPct val="150000"/>
              </a:lnSpc>
            </a:pPr>
            <a:r>
              <a:rPr lang="zh-CN" altLang="en-US" b="1" dirty="0"/>
              <a:t>形变范围的坐标范围</a:t>
            </a:r>
            <a:r>
              <a:rPr lang="zh-CN" altLang="en-US" dirty="0"/>
              <a:t>：</a:t>
            </a:r>
            <a:endParaRPr lang="en-US" altLang="zh-CN" dirty="0"/>
          </a:p>
          <a:p>
            <a:pPr>
              <a:lnSpc>
                <a:spcPct val="150000"/>
              </a:lnSpc>
            </a:pPr>
            <a:r>
              <a:rPr lang="zh-CN" altLang="en-US" dirty="0"/>
              <a:t>实验对象为一副</a:t>
            </a:r>
            <a:r>
              <a:rPr lang="en-US" altLang="zh-CN" dirty="0"/>
              <a:t>600*600</a:t>
            </a:r>
            <a:r>
              <a:rPr lang="zh-CN" altLang="en-US" dirty="0"/>
              <a:t>的扭曲图像，随机选取一个网格控制点，对其权重进行更新，重新计算图像中每个像素点对应的偏移量，与原图每个像素点的偏移量做差得出具体的形变影响范围，将这个范围与计算得出的理论范围做对比，可以得到以下实验结果：</a:t>
            </a:r>
          </a:p>
        </p:txBody>
      </p:sp>
      <p:pic>
        <p:nvPicPr>
          <p:cNvPr id="6" name="图片 5">
            <a:extLst>
              <a:ext uri="{FF2B5EF4-FFF2-40B4-BE49-F238E27FC236}">
                <a16:creationId xmlns:a16="http://schemas.microsoft.com/office/drawing/2014/main" id="{E012D631-48AC-6C3B-AC36-FC749A45C8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262" y="3276527"/>
            <a:ext cx="4101383" cy="1490254"/>
          </a:xfrm>
          <a:prstGeom prst="rect">
            <a:avLst/>
          </a:prstGeom>
        </p:spPr>
      </p:pic>
      <p:pic>
        <p:nvPicPr>
          <p:cNvPr id="12" name="图片 11">
            <a:extLst>
              <a:ext uri="{FF2B5EF4-FFF2-40B4-BE49-F238E27FC236}">
                <a16:creationId xmlns:a16="http://schemas.microsoft.com/office/drawing/2014/main" id="{C5B68176-7294-8380-7F42-CF51095439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6745" y="2129518"/>
            <a:ext cx="3132334" cy="2824099"/>
          </a:xfrm>
          <a:prstGeom prst="rect">
            <a:avLst/>
          </a:prstGeom>
        </p:spPr>
      </p:pic>
      <p:sp>
        <p:nvSpPr>
          <p:cNvPr id="11" name="文本框 10">
            <a:extLst>
              <a:ext uri="{FF2B5EF4-FFF2-40B4-BE49-F238E27FC236}">
                <a16:creationId xmlns:a16="http://schemas.microsoft.com/office/drawing/2014/main" id="{E9F225C0-029F-41A3-AD86-8754D52D7037}"/>
              </a:ext>
            </a:extLst>
          </p:cNvPr>
          <p:cNvSpPr txBox="1"/>
          <p:nvPr/>
        </p:nvSpPr>
        <p:spPr>
          <a:xfrm>
            <a:off x="614694" y="4975875"/>
            <a:ext cx="4476446" cy="369332"/>
          </a:xfrm>
          <a:prstGeom prst="rect">
            <a:avLst/>
          </a:prstGeom>
          <a:noFill/>
        </p:spPr>
        <p:txBody>
          <a:bodyPr wrap="square" rtlCol="0">
            <a:spAutoFit/>
          </a:bodyPr>
          <a:lstStyle/>
          <a:p>
            <a:r>
              <a:rPr lang="zh-CN" altLang="en-US" dirty="0"/>
              <a:t>像素点更新实际范围与理论计算范围对比</a:t>
            </a:r>
          </a:p>
        </p:txBody>
      </p:sp>
      <p:sp>
        <p:nvSpPr>
          <p:cNvPr id="13" name="文本框 12">
            <a:extLst>
              <a:ext uri="{FF2B5EF4-FFF2-40B4-BE49-F238E27FC236}">
                <a16:creationId xmlns:a16="http://schemas.microsoft.com/office/drawing/2014/main" id="{9207696C-CCF4-413D-9F97-C32E4070C1CB}"/>
              </a:ext>
            </a:extLst>
          </p:cNvPr>
          <p:cNvSpPr txBox="1"/>
          <p:nvPr/>
        </p:nvSpPr>
        <p:spPr>
          <a:xfrm>
            <a:off x="7264095" y="5017006"/>
            <a:ext cx="2677634" cy="646331"/>
          </a:xfrm>
          <a:prstGeom prst="rect">
            <a:avLst/>
          </a:prstGeom>
          <a:noFill/>
        </p:spPr>
        <p:txBody>
          <a:bodyPr wrap="square" rtlCol="0">
            <a:spAutoFit/>
          </a:bodyPr>
          <a:lstStyle/>
          <a:p>
            <a:pPr algn="ctr"/>
            <a:r>
              <a:rPr lang="zh-CN" altLang="en-US" dirty="0"/>
              <a:t>图像形变具体范围与理论计算范围</a:t>
            </a:r>
          </a:p>
        </p:txBody>
      </p:sp>
      <p:sp>
        <p:nvSpPr>
          <p:cNvPr id="14" name="灯片编号占位符 13">
            <a:extLst>
              <a:ext uri="{FF2B5EF4-FFF2-40B4-BE49-F238E27FC236}">
                <a16:creationId xmlns:a16="http://schemas.microsoft.com/office/drawing/2014/main" id="{D269AF9F-F056-4712-B228-35E9E41D8171}"/>
              </a:ext>
            </a:extLst>
          </p:cNvPr>
          <p:cNvSpPr>
            <a:spLocks noGrp="1"/>
          </p:cNvSpPr>
          <p:nvPr>
            <p:ph type="sldNum" sz="quarter" idx="12"/>
          </p:nvPr>
        </p:nvSpPr>
        <p:spPr/>
        <p:txBody>
          <a:bodyPr/>
          <a:lstStyle/>
          <a:p>
            <a:fld id="{323E5165-BFEC-4878-A89A-D5B54D133213}" type="slidenum">
              <a:rPr lang="zh-CN" altLang="en-US" smtClean="0"/>
              <a:t>29</a:t>
            </a:fld>
            <a:endParaRPr lang="zh-CN" altLang="en-US"/>
          </a:p>
        </p:txBody>
      </p:sp>
    </p:spTree>
    <p:extLst>
      <p:ext uri="{BB962C8B-B14F-4D97-AF65-F5344CB8AC3E}">
        <p14:creationId xmlns:p14="http://schemas.microsoft.com/office/powerpoint/2010/main" val="38220568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01</a:t>
            </a:r>
          </a:p>
          <a:p>
            <a:pPr algn="ctr"/>
            <a:r>
              <a:rPr lang="zh-CN" altLang="en-US" sz="4000" b="1" dirty="0">
                <a:latin typeface="黑体" panose="02010609060101010101" pitchFamily="49" charset="-122"/>
                <a:ea typeface="黑体" panose="02010609060101010101" pitchFamily="49" charset="-122"/>
              </a:rPr>
              <a:t>复合变换矩阵分解</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AA82956B-D777-4CE8-A833-BEB32652A469}"/>
              </a:ext>
            </a:extLst>
          </p:cNvPr>
          <p:cNvGrpSpPr/>
          <p:nvPr/>
        </p:nvGrpSpPr>
        <p:grpSpPr>
          <a:xfrm>
            <a:off x="3311137" y="3188663"/>
            <a:ext cx="5569726" cy="480671"/>
            <a:chOff x="3261223" y="1131982"/>
            <a:chExt cx="5569726" cy="480671"/>
          </a:xfrm>
        </p:grpSpPr>
        <p:sp>
          <p:nvSpPr>
            <p:cNvPr id="13" name="Freeform 513">
              <a:extLst>
                <a:ext uri="{FF2B5EF4-FFF2-40B4-BE49-F238E27FC236}">
                  <a16:creationId xmlns:a16="http://schemas.microsoft.com/office/drawing/2014/main" id="{EB1273FF-269B-4954-A2A6-A66A836FA6BB}"/>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14" name="Freeform 513">
              <a:extLst>
                <a:ext uri="{FF2B5EF4-FFF2-40B4-BE49-F238E27FC236}">
                  <a16:creationId xmlns:a16="http://schemas.microsoft.com/office/drawing/2014/main" id="{CFFC458D-B562-49F2-959D-D83AD834479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p:nvSpPr>
          <p:cNvPr id="3" name="灯片编号占位符 2">
            <a:extLst>
              <a:ext uri="{FF2B5EF4-FFF2-40B4-BE49-F238E27FC236}">
                <a16:creationId xmlns:a16="http://schemas.microsoft.com/office/drawing/2014/main" id="{ED89BF03-EE24-4A46-BB6B-68C505022F1F}"/>
              </a:ext>
            </a:extLst>
          </p:cNvPr>
          <p:cNvSpPr>
            <a:spLocks noGrp="1"/>
          </p:cNvSpPr>
          <p:nvPr>
            <p:ph type="sldNum" sz="quarter" idx="12"/>
          </p:nvPr>
        </p:nvSpPr>
        <p:spPr/>
        <p:txBody>
          <a:bodyPr/>
          <a:lstStyle/>
          <a:p>
            <a:fld id="{323E5165-BFEC-4878-A89A-D5B54D133213}" type="slidenum">
              <a:rPr lang="zh-CN" altLang="en-US" smtClean="0"/>
              <a:t>3</a:t>
            </a:fld>
            <a:endParaRPr lang="zh-CN" altLang="en-US"/>
          </a:p>
        </p:txBody>
      </p:sp>
    </p:spTree>
    <p:extLst>
      <p:ext uri="{BB962C8B-B14F-4D97-AF65-F5344CB8AC3E}">
        <p14:creationId xmlns:p14="http://schemas.microsoft.com/office/powerpoint/2010/main" val="1563791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965C457F-48E1-43B8-A579-69553322F4D8}"/>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2" name="文本框 1">
            <a:extLst>
              <a:ext uri="{FF2B5EF4-FFF2-40B4-BE49-F238E27FC236}">
                <a16:creationId xmlns:a16="http://schemas.microsoft.com/office/drawing/2014/main" id="{0E1B1238-6F8A-4992-B240-0009D2ED09B6}"/>
              </a:ext>
            </a:extLst>
          </p:cNvPr>
          <p:cNvSpPr txBox="1"/>
          <p:nvPr/>
        </p:nvSpPr>
        <p:spPr>
          <a:xfrm>
            <a:off x="450060" y="740650"/>
            <a:ext cx="11431602" cy="2446824"/>
          </a:xfrm>
          <a:prstGeom prst="rect">
            <a:avLst/>
          </a:prstGeom>
          <a:noFill/>
        </p:spPr>
        <p:txBody>
          <a:bodyPr wrap="square" rtlCol="0">
            <a:spAutoFit/>
          </a:bodyPr>
          <a:lstStyle/>
          <a:p>
            <a:r>
              <a:rPr lang="zh-CN" altLang="en-US" b="1" dirty="0"/>
              <a:t>偏移量线性增加</a:t>
            </a:r>
            <a:r>
              <a:rPr lang="zh-CN" altLang="en-US" dirty="0"/>
              <a:t>：</a:t>
            </a:r>
            <a:endParaRPr lang="en-US" altLang="zh-CN" dirty="0"/>
          </a:p>
          <a:p>
            <a:pPr>
              <a:lnSpc>
                <a:spcPct val="150000"/>
              </a:lnSpc>
            </a:pPr>
            <a:r>
              <a:rPr lang="zh-CN" altLang="en-US" dirty="0"/>
              <a:t>实验对象为一副</a:t>
            </a:r>
            <a:r>
              <a:rPr lang="en-US" altLang="zh-CN" dirty="0"/>
              <a:t>600*600</a:t>
            </a:r>
            <a:r>
              <a:rPr lang="zh-CN" altLang="en-US" dirty="0"/>
              <a:t>图像，根据控制点网格初始权重计算得到扭曲的图像</a:t>
            </a:r>
            <a:r>
              <a:rPr lang="en-US" altLang="zh-CN" dirty="0"/>
              <a:t>A</a:t>
            </a:r>
            <a:r>
              <a:rPr lang="zh-CN" altLang="en-US" dirty="0"/>
              <a:t>，随机更新一个控制点网格点，绘制直接计算新权重情况下直接计算得到的图像</a:t>
            </a:r>
            <a:r>
              <a:rPr lang="en-US" altLang="zh-CN" dirty="0"/>
              <a:t>B</a:t>
            </a:r>
            <a:r>
              <a:rPr lang="zh-CN" altLang="en-US" dirty="0"/>
              <a:t>，绘制偏移量叠加的图像</a:t>
            </a:r>
            <a:r>
              <a:rPr lang="en-US" altLang="zh-CN" dirty="0"/>
              <a:t>C</a:t>
            </a:r>
            <a:r>
              <a:rPr lang="zh-CN" altLang="en-US" dirty="0"/>
              <a:t>，计算</a:t>
            </a:r>
            <a:r>
              <a:rPr lang="en-US" altLang="zh-CN" dirty="0"/>
              <a:t>B,C</a:t>
            </a:r>
            <a:r>
              <a:rPr lang="zh-CN" altLang="en-US" dirty="0"/>
              <a:t>两幅图像所使用的偏移误差以及图像灰度差结果如下：</a:t>
            </a:r>
            <a:endParaRPr lang="en-US" altLang="zh-CN" dirty="0"/>
          </a:p>
          <a:p>
            <a:endParaRPr lang="en-US" altLang="zh-CN" dirty="0"/>
          </a:p>
          <a:p>
            <a:endParaRPr lang="en-US" altLang="zh-CN" dirty="0"/>
          </a:p>
          <a:p>
            <a:endParaRPr lang="zh-CN" altLang="en-US" dirty="0"/>
          </a:p>
        </p:txBody>
      </p:sp>
      <p:pic>
        <p:nvPicPr>
          <p:cNvPr id="12" name="图片 11">
            <a:extLst>
              <a:ext uri="{FF2B5EF4-FFF2-40B4-BE49-F238E27FC236}">
                <a16:creationId xmlns:a16="http://schemas.microsoft.com/office/drawing/2014/main" id="{28DC0B4F-7AFB-FEA7-7739-EEDAA1EA69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0124" y="3563460"/>
            <a:ext cx="3043661" cy="1420375"/>
          </a:xfrm>
          <a:prstGeom prst="rect">
            <a:avLst/>
          </a:prstGeom>
        </p:spPr>
      </p:pic>
      <p:pic>
        <p:nvPicPr>
          <p:cNvPr id="20" name="图片 19">
            <a:extLst>
              <a:ext uri="{FF2B5EF4-FFF2-40B4-BE49-F238E27FC236}">
                <a16:creationId xmlns:a16="http://schemas.microsoft.com/office/drawing/2014/main" id="{9D97B56C-7C2F-AC27-1194-F9AD6D178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97923" y="1964062"/>
            <a:ext cx="3477713" cy="3261752"/>
          </a:xfrm>
          <a:prstGeom prst="rect">
            <a:avLst/>
          </a:prstGeom>
        </p:spPr>
      </p:pic>
      <p:pic>
        <p:nvPicPr>
          <p:cNvPr id="6" name="图片 5">
            <a:extLst>
              <a:ext uri="{FF2B5EF4-FFF2-40B4-BE49-F238E27FC236}">
                <a16:creationId xmlns:a16="http://schemas.microsoft.com/office/drawing/2014/main" id="{380E9C00-E1B0-0B11-E52D-D4A67F9EA6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83530" y="1825952"/>
            <a:ext cx="3870270" cy="3546879"/>
          </a:xfrm>
          <a:prstGeom prst="rect">
            <a:avLst/>
          </a:prstGeom>
        </p:spPr>
      </p:pic>
      <p:pic>
        <p:nvPicPr>
          <p:cNvPr id="15" name="图片 14">
            <a:extLst>
              <a:ext uri="{FF2B5EF4-FFF2-40B4-BE49-F238E27FC236}">
                <a16:creationId xmlns:a16="http://schemas.microsoft.com/office/drawing/2014/main" id="{B8964DB4-5A0B-B4B0-F5E3-F4A16C1CFE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59392" y="1992969"/>
            <a:ext cx="3477713" cy="3160684"/>
          </a:xfrm>
          <a:prstGeom prst="rect">
            <a:avLst/>
          </a:prstGeom>
        </p:spPr>
      </p:pic>
      <p:pic>
        <p:nvPicPr>
          <p:cNvPr id="19" name="图片 18">
            <a:extLst>
              <a:ext uri="{FF2B5EF4-FFF2-40B4-BE49-F238E27FC236}">
                <a16:creationId xmlns:a16="http://schemas.microsoft.com/office/drawing/2014/main" id="{8DE7BB6F-35F4-0209-C024-D562503B19F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2133" y="1992969"/>
            <a:ext cx="3456035" cy="3140982"/>
          </a:xfrm>
          <a:prstGeom prst="rect">
            <a:avLst/>
          </a:prstGeom>
        </p:spPr>
      </p:pic>
      <p:sp>
        <p:nvSpPr>
          <p:cNvPr id="5" name="文本框 4">
            <a:extLst>
              <a:ext uri="{FF2B5EF4-FFF2-40B4-BE49-F238E27FC236}">
                <a16:creationId xmlns:a16="http://schemas.microsoft.com/office/drawing/2014/main" id="{CFD68ED1-95A3-4870-9642-647E0FADADF5}"/>
              </a:ext>
            </a:extLst>
          </p:cNvPr>
          <p:cNvSpPr txBox="1"/>
          <p:nvPr/>
        </p:nvSpPr>
        <p:spPr>
          <a:xfrm>
            <a:off x="3956083" y="5587589"/>
            <a:ext cx="3125164" cy="369332"/>
          </a:xfrm>
          <a:prstGeom prst="rect">
            <a:avLst/>
          </a:prstGeom>
          <a:noFill/>
        </p:spPr>
        <p:txBody>
          <a:bodyPr wrap="square" rtlCol="0">
            <a:spAutoFit/>
          </a:bodyPr>
          <a:lstStyle/>
          <a:p>
            <a:pPr algn="ctr"/>
            <a:r>
              <a:rPr lang="zh-CN" altLang="en-US" dirty="0"/>
              <a:t>图像</a:t>
            </a:r>
            <a:r>
              <a:rPr lang="en-US" altLang="zh-CN" dirty="0"/>
              <a:t>A</a:t>
            </a:r>
            <a:endParaRPr lang="zh-CN" altLang="en-US" dirty="0"/>
          </a:p>
        </p:txBody>
      </p:sp>
      <p:sp>
        <p:nvSpPr>
          <p:cNvPr id="13" name="文本框 12">
            <a:extLst>
              <a:ext uri="{FF2B5EF4-FFF2-40B4-BE49-F238E27FC236}">
                <a16:creationId xmlns:a16="http://schemas.microsoft.com/office/drawing/2014/main" id="{B4E7E7FC-6DF7-46CD-82BD-0587C2DC49B6}"/>
              </a:ext>
            </a:extLst>
          </p:cNvPr>
          <p:cNvSpPr txBox="1"/>
          <p:nvPr/>
        </p:nvSpPr>
        <p:spPr>
          <a:xfrm>
            <a:off x="6094071" y="5368999"/>
            <a:ext cx="1713053" cy="369332"/>
          </a:xfrm>
          <a:prstGeom prst="rect">
            <a:avLst/>
          </a:prstGeom>
          <a:noFill/>
        </p:spPr>
        <p:txBody>
          <a:bodyPr wrap="square" rtlCol="0">
            <a:spAutoFit/>
          </a:bodyPr>
          <a:lstStyle/>
          <a:p>
            <a:r>
              <a:rPr lang="zh-CN" altLang="en-US" dirty="0"/>
              <a:t>图像</a:t>
            </a:r>
            <a:r>
              <a:rPr lang="en-US" altLang="zh-CN" dirty="0"/>
              <a:t>B</a:t>
            </a:r>
            <a:r>
              <a:rPr lang="zh-CN" altLang="en-US" dirty="0"/>
              <a:t>与图像</a:t>
            </a:r>
            <a:r>
              <a:rPr lang="en-US" altLang="zh-CN" dirty="0"/>
              <a:t>C</a:t>
            </a:r>
            <a:endParaRPr lang="zh-CN" altLang="en-US" dirty="0"/>
          </a:p>
        </p:txBody>
      </p:sp>
      <p:sp>
        <p:nvSpPr>
          <p:cNvPr id="14" name="文本框 13">
            <a:extLst>
              <a:ext uri="{FF2B5EF4-FFF2-40B4-BE49-F238E27FC236}">
                <a16:creationId xmlns:a16="http://schemas.microsoft.com/office/drawing/2014/main" id="{97F3CFD5-FCF2-4CA7-AD5D-1392B3C86F9E}"/>
              </a:ext>
            </a:extLst>
          </p:cNvPr>
          <p:cNvSpPr txBox="1"/>
          <p:nvPr/>
        </p:nvSpPr>
        <p:spPr>
          <a:xfrm>
            <a:off x="4213152" y="5153645"/>
            <a:ext cx="2333494" cy="369332"/>
          </a:xfrm>
          <a:prstGeom prst="rect">
            <a:avLst/>
          </a:prstGeom>
          <a:noFill/>
        </p:spPr>
        <p:txBody>
          <a:bodyPr wrap="square" rtlCol="0">
            <a:spAutoFit/>
          </a:bodyPr>
          <a:lstStyle/>
          <a:p>
            <a:r>
              <a:rPr lang="zh-CN" altLang="en-US" dirty="0"/>
              <a:t>图像</a:t>
            </a:r>
            <a:r>
              <a:rPr lang="en-US" altLang="zh-CN" dirty="0"/>
              <a:t>B</a:t>
            </a:r>
            <a:r>
              <a:rPr lang="zh-CN" altLang="en-US" dirty="0"/>
              <a:t>与图像</a:t>
            </a:r>
            <a:r>
              <a:rPr lang="en-US" altLang="zh-CN" dirty="0"/>
              <a:t>C</a:t>
            </a:r>
            <a:r>
              <a:rPr lang="zh-CN" altLang="en-US" dirty="0"/>
              <a:t>灰度差</a:t>
            </a:r>
          </a:p>
        </p:txBody>
      </p:sp>
      <p:sp>
        <p:nvSpPr>
          <p:cNvPr id="17" name="文本框 16">
            <a:extLst>
              <a:ext uri="{FF2B5EF4-FFF2-40B4-BE49-F238E27FC236}">
                <a16:creationId xmlns:a16="http://schemas.microsoft.com/office/drawing/2014/main" id="{CD733B81-28C8-4C88-BC5A-4B92D570C172}"/>
              </a:ext>
            </a:extLst>
          </p:cNvPr>
          <p:cNvSpPr txBox="1"/>
          <p:nvPr/>
        </p:nvSpPr>
        <p:spPr>
          <a:xfrm>
            <a:off x="8619810" y="5092000"/>
            <a:ext cx="2650603" cy="646331"/>
          </a:xfrm>
          <a:prstGeom prst="rect">
            <a:avLst/>
          </a:prstGeom>
          <a:noFill/>
        </p:spPr>
        <p:txBody>
          <a:bodyPr wrap="square" rtlCol="0">
            <a:spAutoFit/>
          </a:bodyPr>
          <a:lstStyle/>
          <a:p>
            <a:pPr algn="ctr"/>
            <a:r>
              <a:rPr lang="zh-CN" altLang="en-US" dirty="0"/>
              <a:t>两幅图像采取的偏移量均方差</a:t>
            </a:r>
          </a:p>
        </p:txBody>
      </p:sp>
      <p:sp>
        <p:nvSpPr>
          <p:cNvPr id="16" name="灯片编号占位符 15">
            <a:extLst>
              <a:ext uri="{FF2B5EF4-FFF2-40B4-BE49-F238E27FC236}">
                <a16:creationId xmlns:a16="http://schemas.microsoft.com/office/drawing/2014/main" id="{34EB388C-6B39-47AD-BA31-A37D0EE4B8BA}"/>
              </a:ext>
            </a:extLst>
          </p:cNvPr>
          <p:cNvSpPr>
            <a:spLocks noGrp="1"/>
          </p:cNvSpPr>
          <p:nvPr>
            <p:ph type="sldNum" sz="quarter" idx="12"/>
          </p:nvPr>
        </p:nvSpPr>
        <p:spPr/>
        <p:txBody>
          <a:bodyPr/>
          <a:lstStyle/>
          <a:p>
            <a:fld id="{323E5165-BFEC-4878-A89A-D5B54D133213}" type="slidenum">
              <a:rPr lang="zh-CN" altLang="en-US" smtClean="0"/>
              <a:t>30</a:t>
            </a:fld>
            <a:endParaRPr lang="zh-CN" altLang="en-US"/>
          </a:p>
        </p:txBody>
      </p:sp>
    </p:spTree>
    <p:extLst>
      <p:ext uri="{BB962C8B-B14F-4D97-AF65-F5344CB8AC3E}">
        <p14:creationId xmlns:p14="http://schemas.microsoft.com/office/powerpoint/2010/main" val="30924587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ppt_x"/>
                                          </p:val>
                                        </p:tav>
                                        <p:tav tm="100000">
                                          <p:val>
                                            <p:strVal val="#ppt_x"/>
                                          </p:val>
                                        </p:tav>
                                      </p:tavLst>
                                    </p:anim>
                                    <p:anim calcmode="lin" valueType="num">
                                      <p:cBhvr additive="base">
                                        <p:cTn id="18" dur="500" fill="hold"/>
                                        <p:tgtEl>
                                          <p:spTgt spid="1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nodeType="clickEffect">
                                  <p:stCondLst>
                                    <p:cond delay="0"/>
                                  </p:stCondLst>
                                  <p:childTnLst>
                                    <p:anim calcmode="lin" valueType="num">
                                      <p:cBhvr additive="base">
                                        <p:cTn id="30" dur="500"/>
                                        <p:tgtEl>
                                          <p:spTgt spid="15"/>
                                        </p:tgtEl>
                                        <p:attrNameLst>
                                          <p:attrName>ppt_x</p:attrName>
                                        </p:attrNameLst>
                                      </p:cBhvr>
                                      <p:tavLst>
                                        <p:tav tm="0">
                                          <p:val>
                                            <p:strVal val="ppt_x"/>
                                          </p:val>
                                        </p:tav>
                                        <p:tav tm="100000">
                                          <p:val>
                                            <p:strVal val="ppt_x"/>
                                          </p:val>
                                        </p:tav>
                                      </p:tavLst>
                                    </p:anim>
                                    <p:anim calcmode="lin" valueType="num">
                                      <p:cBhvr additive="base">
                                        <p:cTn id="31" dur="500"/>
                                        <p:tgtEl>
                                          <p:spTgt spid="15"/>
                                        </p:tgtEl>
                                        <p:attrNameLst>
                                          <p:attrName>ppt_y</p:attrName>
                                        </p:attrNameLst>
                                      </p:cBhvr>
                                      <p:tavLst>
                                        <p:tav tm="0">
                                          <p:val>
                                            <p:strVal val="ppt_y"/>
                                          </p:val>
                                        </p:tav>
                                        <p:tav tm="100000">
                                          <p:val>
                                            <p:strVal val="1+ppt_h/2"/>
                                          </p:val>
                                        </p:tav>
                                      </p:tavLst>
                                    </p:anim>
                                    <p:set>
                                      <p:cBhvr>
                                        <p:cTn id="32" dur="1" fill="hold">
                                          <p:stCondLst>
                                            <p:cond delay="499"/>
                                          </p:stCondLst>
                                        </p:cTn>
                                        <p:tgtEl>
                                          <p:spTgt spid="15"/>
                                        </p:tgtEl>
                                        <p:attrNameLst>
                                          <p:attrName>style.visibility</p:attrName>
                                        </p:attrNameLst>
                                      </p:cBhvr>
                                      <p:to>
                                        <p:strVal val="hidden"/>
                                      </p:to>
                                    </p:set>
                                  </p:childTnLst>
                                </p:cTn>
                              </p:par>
                              <p:par>
                                <p:cTn id="33" presetID="2" presetClass="exit" presetSubtype="4" fill="hold" nodeType="withEffect">
                                  <p:stCondLst>
                                    <p:cond delay="0"/>
                                  </p:stCondLst>
                                  <p:childTnLst>
                                    <p:anim calcmode="lin" valueType="num">
                                      <p:cBhvr additive="base">
                                        <p:cTn id="34" dur="500"/>
                                        <p:tgtEl>
                                          <p:spTgt spid="19"/>
                                        </p:tgtEl>
                                        <p:attrNameLst>
                                          <p:attrName>ppt_x</p:attrName>
                                        </p:attrNameLst>
                                      </p:cBhvr>
                                      <p:tavLst>
                                        <p:tav tm="0">
                                          <p:val>
                                            <p:strVal val="ppt_x"/>
                                          </p:val>
                                        </p:tav>
                                        <p:tav tm="100000">
                                          <p:val>
                                            <p:strVal val="ppt_x"/>
                                          </p:val>
                                        </p:tav>
                                      </p:tavLst>
                                    </p:anim>
                                    <p:anim calcmode="lin" valueType="num">
                                      <p:cBhvr additive="base">
                                        <p:cTn id="35" dur="500"/>
                                        <p:tgtEl>
                                          <p:spTgt spid="19"/>
                                        </p:tgtEl>
                                        <p:attrNameLst>
                                          <p:attrName>ppt_y</p:attrName>
                                        </p:attrNameLst>
                                      </p:cBhvr>
                                      <p:tavLst>
                                        <p:tav tm="0">
                                          <p:val>
                                            <p:strVal val="ppt_y"/>
                                          </p:val>
                                        </p:tav>
                                        <p:tav tm="100000">
                                          <p:val>
                                            <p:strVal val="1+ppt_h/2"/>
                                          </p:val>
                                        </p:tav>
                                      </p:tavLst>
                                    </p:anim>
                                    <p:set>
                                      <p:cBhvr>
                                        <p:cTn id="36" dur="1" fill="hold">
                                          <p:stCondLst>
                                            <p:cond delay="499"/>
                                          </p:stCondLst>
                                        </p:cTn>
                                        <p:tgtEl>
                                          <p:spTgt spid="19"/>
                                        </p:tgtEl>
                                        <p:attrNameLst>
                                          <p:attrName>style.visibility</p:attrName>
                                        </p:attrNameLst>
                                      </p:cBhvr>
                                      <p:to>
                                        <p:strVal val="hidden"/>
                                      </p:to>
                                    </p:set>
                                  </p:childTnLst>
                                </p:cTn>
                              </p:par>
                              <p:par>
                                <p:cTn id="37" presetID="2" presetClass="exit" presetSubtype="4" fill="hold" grpId="1" nodeType="withEffect">
                                  <p:stCondLst>
                                    <p:cond delay="0"/>
                                  </p:stCondLst>
                                  <p:childTnLst>
                                    <p:anim calcmode="lin" valueType="num">
                                      <p:cBhvr additive="base">
                                        <p:cTn id="38" dur="500"/>
                                        <p:tgtEl>
                                          <p:spTgt spid="13"/>
                                        </p:tgtEl>
                                        <p:attrNameLst>
                                          <p:attrName>ppt_x</p:attrName>
                                        </p:attrNameLst>
                                      </p:cBhvr>
                                      <p:tavLst>
                                        <p:tav tm="0">
                                          <p:val>
                                            <p:strVal val="ppt_x"/>
                                          </p:val>
                                        </p:tav>
                                        <p:tav tm="100000">
                                          <p:val>
                                            <p:strVal val="ppt_x"/>
                                          </p:val>
                                        </p:tav>
                                      </p:tavLst>
                                    </p:anim>
                                    <p:anim calcmode="lin" valueType="num">
                                      <p:cBhvr additive="base">
                                        <p:cTn id="39" dur="500"/>
                                        <p:tgtEl>
                                          <p:spTgt spid="13"/>
                                        </p:tgtEl>
                                        <p:attrNameLst>
                                          <p:attrName>ppt_y</p:attrName>
                                        </p:attrNameLst>
                                      </p:cBhvr>
                                      <p:tavLst>
                                        <p:tav tm="0">
                                          <p:val>
                                            <p:strVal val="ppt_y"/>
                                          </p:val>
                                        </p:tav>
                                        <p:tav tm="100000">
                                          <p:val>
                                            <p:strVal val="1+ppt_h/2"/>
                                          </p:val>
                                        </p:tav>
                                      </p:tavLst>
                                    </p:anim>
                                    <p:set>
                                      <p:cBhvr>
                                        <p:cTn id="40" dur="1" fill="hold">
                                          <p:stCondLst>
                                            <p:cond delay="499"/>
                                          </p:stCondLst>
                                        </p:cTn>
                                        <p:tgtEl>
                                          <p:spTgt spid="13"/>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additive="base">
                                        <p:cTn id="57" dur="500" fill="hold"/>
                                        <p:tgtEl>
                                          <p:spTgt spid="17"/>
                                        </p:tgtEl>
                                        <p:attrNameLst>
                                          <p:attrName>ppt_x</p:attrName>
                                        </p:attrNameLst>
                                      </p:cBhvr>
                                      <p:tavLst>
                                        <p:tav tm="0">
                                          <p:val>
                                            <p:strVal val="#ppt_x"/>
                                          </p:val>
                                        </p:tav>
                                        <p:tav tm="100000">
                                          <p:val>
                                            <p:strVal val="#ppt_x"/>
                                          </p:val>
                                        </p:tav>
                                      </p:tavLst>
                                    </p:anim>
                                    <p:anim calcmode="lin" valueType="num">
                                      <p:cBhvr additive="base">
                                        <p:cTn id="5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2"/>
                                        </p:tgtEl>
                                        <p:attrNameLst>
                                          <p:attrName>ppt_x</p:attrName>
                                        </p:attrNameLst>
                                      </p:cBhvr>
                                      <p:tavLst>
                                        <p:tav tm="0">
                                          <p:val>
                                            <p:strVal val="ppt_x"/>
                                          </p:val>
                                        </p:tav>
                                        <p:tav tm="100000">
                                          <p:val>
                                            <p:strVal val="ppt_x"/>
                                          </p:val>
                                        </p:tav>
                                      </p:tavLst>
                                    </p:anim>
                                    <p:anim calcmode="lin" valueType="num">
                                      <p:cBhvr additive="base">
                                        <p:cTn id="63" dur="500"/>
                                        <p:tgtEl>
                                          <p:spTgt spid="12"/>
                                        </p:tgtEl>
                                        <p:attrNameLst>
                                          <p:attrName>ppt_y</p:attrName>
                                        </p:attrNameLst>
                                      </p:cBhvr>
                                      <p:tavLst>
                                        <p:tav tm="0">
                                          <p:val>
                                            <p:strVal val="ppt_y"/>
                                          </p:val>
                                        </p:tav>
                                        <p:tav tm="100000">
                                          <p:val>
                                            <p:strVal val="1+ppt_h/2"/>
                                          </p:val>
                                        </p:tav>
                                      </p:tavLst>
                                    </p:anim>
                                    <p:set>
                                      <p:cBhvr>
                                        <p:cTn id="64" dur="1" fill="hold">
                                          <p:stCondLst>
                                            <p:cond delay="499"/>
                                          </p:stCondLst>
                                        </p:cTn>
                                        <p:tgtEl>
                                          <p:spTgt spid="12"/>
                                        </p:tgtEl>
                                        <p:attrNameLst>
                                          <p:attrName>style.visibility</p:attrName>
                                        </p:attrNameLst>
                                      </p:cBhvr>
                                      <p:to>
                                        <p:strVal val="hidden"/>
                                      </p:to>
                                    </p:set>
                                  </p:childTnLst>
                                </p:cTn>
                              </p:par>
                              <p:par>
                                <p:cTn id="65" presetID="2" presetClass="exit" presetSubtype="4" fill="hold" nodeType="withEffect">
                                  <p:stCondLst>
                                    <p:cond delay="0"/>
                                  </p:stCondLst>
                                  <p:childTnLst>
                                    <p:anim calcmode="lin" valueType="num">
                                      <p:cBhvr additive="base">
                                        <p:cTn id="66" dur="500"/>
                                        <p:tgtEl>
                                          <p:spTgt spid="20"/>
                                        </p:tgtEl>
                                        <p:attrNameLst>
                                          <p:attrName>ppt_x</p:attrName>
                                        </p:attrNameLst>
                                      </p:cBhvr>
                                      <p:tavLst>
                                        <p:tav tm="0">
                                          <p:val>
                                            <p:strVal val="ppt_x"/>
                                          </p:val>
                                        </p:tav>
                                        <p:tav tm="100000">
                                          <p:val>
                                            <p:strVal val="ppt_x"/>
                                          </p:val>
                                        </p:tav>
                                      </p:tavLst>
                                    </p:anim>
                                    <p:anim calcmode="lin" valueType="num">
                                      <p:cBhvr additive="base">
                                        <p:cTn id="67" dur="500"/>
                                        <p:tgtEl>
                                          <p:spTgt spid="20"/>
                                        </p:tgtEl>
                                        <p:attrNameLst>
                                          <p:attrName>ppt_y</p:attrName>
                                        </p:attrNameLst>
                                      </p:cBhvr>
                                      <p:tavLst>
                                        <p:tav tm="0">
                                          <p:val>
                                            <p:strVal val="ppt_y"/>
                                          </p:val>
                                        </p:tav>
                                        <p:tav tm="100000">
                                          <p:val>
                                            <p:strVal val="1+ppt_h/2"/>
                                          </p:val>
                                        </p:tav>
                                      </p:tavLst>
                                    </p:anim>
                                    <p:set>
                                      <p:cBhvr>
                                        <p:cTn id="68" dur="1" fill="hold">
                                          <p:stCondLst>
                                            <p:cond delay="499"/>
                                          </p:stCondLst>
                                        </p:cTn>
                                        <p:tgtEl>
                                          <p:spTgt spid="20"/>
                                        </p:tgtEl>
                                        <p:attrNameLst>
                                          <p:attrName>style.visibility</p:attrName>
                                        </p:attrNameLst>
                                      </p:cBhvr>
                                      <p:to>
                                        <p:strVal val="hidden"/>
                                      </p:to>
                                    </p:set>
                                  </p:childTnLst>
                                </p:cTn>
                              </p:par>
                              <p:par>
                                <p:cTn id="69" presetID="2" presetClass="exit" presetSubtype="4" fill="hold" grpId="1" nodeType="withEffect">
                                  <p:stCondLst>
                                    <p:cond delay="0"/>
                                  </p:stCondLst>
                                  <p:childTnLst>
                                    <p:anim calcmode="lin" valueType="num">
                                      <p:cBhvr additive="base">
                                        <p:cTn id="70" dur="500"/>
                                        <p:tgtEl>
                                          <p:spTgt spid="14"/>
                                        </p:tgtEl>
                                        <p:attrNameLst>
                                          <p:attrName>ppt_x</p:attrName>
                                        </p:attrNameLst>
                                      </p:cBhvr>
                                      <p:tavLst>
                                        <p:tav tm="0">
                                          <p:val>
                                            <p:strVal val="ppt_x"/>
                                          </p:val>
                                        </p:tav>
                                        <p:tav tm="100000">
                                          <p:val>
                                            <p:strVal val="ppt_x"/>
                                          </p:val>
                                        </p:tav>
                                      </p:tavLst>
                                    </p:anim>
                                    <p:anim calcmode="lin" valueType="num">
                                      <p:cBhvr additive="base">
                                        <p:cTn id="71" dur="500"/>
                                        <p:tgtEl>
                                          <p:spTgt spid="14"/>
                                        </p:tgtEl>
                                        <p:attrNameLst>
                                          <p:attrName>ppt_y</p:attrName>
                                        </p:attrNameLst>
                                      </p:cBhvr>
                                      <p:tavLst>
                                        <p:tav tm="0">
                                          <p:val>
                                            <p:strVal val="ppt_y"/>
                                          </p:val>
                                        </p:tav>
                                        <p:tav tm="100000">
                                          <p:val>
                                            <p:strVal val="1+ppt_h/2"/>
                                          </p:val>
                                        </p:tav>
                                      </p:tavLst>
                                    </p:anim>
                                    <p:set>
                                      <p:cBhvr>
                                        <p:cTn id="72" dur="1" fill="hold">
                                          <p:stCondLst>
                                            <p:cond delay="499"/>
                                          </p:stCondLst>
                                        </p:cTn>
                                        <p:tgtEl>
                                          <p:spTgt spid="14"/>
                                        </p:tgtEl>
                                        <p:attrNameLst>
                                          <p:attrName>style.visibility</p:attrName>
                                        </p:attrNameLst>
                                      </p:cBhvr>
                                      <p:to>
                                        <p:strVal val="hidden"/>
                                      </p:to>
                                    </p:set>
                                  </p:childTnLst>
                                </p:cTn>
                              </p:par>
                              <p:par>
                                <p:cTn id="73" presetID="2" presetClass="exit" presetSubtype="4" fill="hold" grpId="1" nodeType="withEffect">
                                  <p:stCondLst>
                                    <p:cond delay="0"/>
                                  </p:stCondLst>
                                  <p:childTnLst>
                                    <p:anim calcmode="lin" valueType="num">
                                      <p:cBhvr additive="base">
                                        <p:cTn id="74" dur="500"/>
                                        <p:tgtEl>
                                          <p:spTgt spid="17"/>
                                        </p:tgtEl>
                                        <p:attrNameLst>
                                          <p:attrName>ppt_x</p:attrName>
                                        </p:attrNameLst>
                                      </p:cBhvr>
                                      <p:tavLst>
                                        <p:tav tm="0">
                                          <p:val>
                                            <p:strVal val="ppt_x"/>
                                          </p:val>
                                        </p:tav>
                                        <p:tav tm="100000">
                                          <p:val>
                                            <p:strVal val="ppt_x"/>
                                          </p:val>
                                        </p:tav>
                                      </p:tavLst>
                                    </p:anim>
                                    <p:anim calcmode="lin" valueType="num">
                                      <p:cBhvr additive="base">
                                        <p:cTn id="75" dur="500"/>
                                        <p:tgtEl>
                                          <p:spTgt spid="17"/>
                                        </p:tgtEl>
                                        <p:attrNameLst>
                                          <p:attrName>ppt_y</p:attrName>
                                        </p:attrNameLst>
                                      </p:cBhvr>
                                      <p:tavLst>
                                        <p:tav tm="0">
                                          <p:val>
                                            <p:strVal val="ppt_y"/>
                                          </p:val>
                                        </p:tav>
                                        <p:tav tm="100000">
                                          <p:val>
                                            <p:strVal val="1+ppt_h/2"/>
                                          </p:val>
                                        </p:tav>
                                      </p:tavLst>
                                    </p:anim>
                                    <p:set>
                                      <p:cBhvr>
                                        <p:cTn id="7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3" grpId="1"/>
      <p:bldP spid="14" grpId="0"/>
      <p:bldP spid="14" grpId="1"/>
      <p:bldP spid="17" grpId="0"/>
      <p:bldP spid="17"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梯度计算数值解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965C457F-48E1-43B8-A579-69553322F4D8}"/>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11" name="文本框 10">
            <a:extLst>
              <a:ext uri="{FF2B5EF4-FFF2-40B4-BE49-F238E27FC236}">
                <a16:creationId xmlns:a16="http://schemas.microsoft.com/office/drawing/2014/main" id="{98B7449A-75F0-4881-8309-6B4D125905B4}"/>
              </a:ext>
            </a:extLst>
          </p:cNvPr>
          <p:cNvSpPr txBox="1"/>
          <p:nvPr/>
        </p:nvSpPr>
        <p:spPr>
          <a:xfrm>
            <a:off x="3047036" y="3247227"/>
            <a:ext cx="6094070" cy="369332"/>
          </a:xfrm>
          <a:prstGeom prst="rect">
            <a:avLst/>
          </a:prstGeom>
          <a:noFill/>
        </p:spPr>
        <p:txBody>
          <a:bodyPr wrap="square">
            <a:spAutoFit/>
          </a:bodyPr>
          <a:lstStyle/>
          <a:p>
            <a:endParaRPr lang="zh-CN" altLang="en-US" dirty="0"/>
          </a:p>
        </p:txBody>
      </p:sp>
      <p:sp>
        <p:nvSpPr>
          <p:cNvPr id="2" name="文本框 1">
            <a:extLst>
              <a:ext uri="{FF2B5EF4-FFF2-40B4-BE49-F238E27FC236}">
                <a16:creationId xmlns:a16="http://schemas.microsoft.com/office/drawing/2014/main" id="{0E1B1238-6F8A-4992-B240-0009D2ED09B6}"/>
              </a:ext>
            </a:extLst>
          </p:cNvPr>
          <p:cNvSpPr txBox="1"/>
          <p:nvPr/>
        </p:nvSpPr>
        <p:spPr>
          <a:xfrm>
            <a:off x="546967" y="612089"/>
            <a:ext cx="11431602" cy="2031325"/>
          </a:xfrm>
          <a:prstGeom prst="rect">
            <a:avLst/>
          </a:prstGeom>
          <a:noFill/>
        </p:spPr>
        <p:txBody>
          <a:bodyPr wrap="square" rtlCol="0">
            <a:spAutoFit/>
          </a:bodyPr>
          <a:lstStyle/>
          <a:p>
            <a:pPr>
              <a:lnSpc>
                <a:spcPct val="150000"/>
              </a:lnSpc>
            </a:pPr>
            <a:r>
              <a:rPr lang="zh-CN" altLang="en-US" b="1" dirty="0"/>
              <a:t>偏移量采取两种方式结果相同</a:t>
            </a:r>
            <a:r>
              <a:rPr lang="zh-CN" altLang="en-US" dirty="0"/>
              <a:t>：</a:t>
            </a:r>
            <a:endParaRPr lang="en-US" altLang="zh-CN" dirty="0"/>
          </a:p>
          <a:p>
            <a:pPr>
              <a:lnSpc>
                <a:spcPct val="150000"/>
              </a:lnSpc>
            </a:pPr>
            <a:r>
              <a:rPr lang="zh-CN" altLang="en-US" dirty="0"/>
              <a:t>对一副</a:t>
            </a:r>
            <a:r>
              <a:rPr lang="en-US" altLang="zh-CN" dirty="0"/>
              <a:t>600*600</a:t>
            </a:r>
            <a:r>
              <a:rPr lang="zh-CN" altLang="en-US" dirty="0"/>
              <a:t>的图像进行</a:t>
            </a:r>
            <a:r>
              <a:rPr lang="en-US" altLang="zh-CN" dirty="0"/>
              <a:t>B</a:t>
            </a:r>
            <a:r>
              <a:rPr lang="zh-CN" altLang="en-US" dirty="0"/>
              <a:t>样条形变得到像素点偏移量</a:t>
            </a:r>
            <a:r>
              <a:rPr lang="en-US" altLang="zh-CN" dirty="0"/>
              <a:t>A</a:t>
            </a:r>
            <a:r>
              <a:rPr lang="zh-CN" altLang="en-US" dirty="0"/>
              <a:t>，随机更新某个控制点网格权重，根据全局循环方式得到新的像素点偏移量</a:t>
            </a:r>
            <a:r>
              <a:rPr lang="en-US" altLang="zh-CN" dirty="0"/>
              <a:t>B</a:t>
            </a:r>
            <a:r>
              <a:rPr lang="zh-CN" altLang="en-US" dirty="0"/>
              <a:t>，再利用局部非循环方式计算得到像素点偏移量</a:t>
            </a:r>
            <a:r>
              <a:rPr lang="en-US" altLang="zh-CN" dirty="0"/>
              <a:t>C</a:t>
            </a:r>
            <a:r>
              <a:rPr lang="zh-CN" altLang="en-US" dirty="0"/>
              <a:t>，对于三对偏移量两两求解</a:t>
            </a:r>
            <a:r>
              <a:rPr lang="en-US" altLang="zh-CN" dirty="0" err="1"/>
              <a:t>x,y</a:t>
            </a:r>
            <a:r>
              <a:rPr lang="zh-CN" altLang="en-US" dirty="0"/>
              <a:t>方向的均方误差具体计算结果如下所示：</a:t>
            </a:r>
            <a:endParaRPr lang="en-US" altLang="zh-CN" dirty="0"/>
          </a:p>
          <a:p>
            <a:endParaRPr lang="zh-CN" altLang="en-US" dirty="0"/>
          </a:p>
        </p:txBody>
      </p:sp>
      <p:sp>
        <p:nvSpPr>
          <p:cNvPr id="5" name="文本框 4">
            <a:extLst>
              <a:ext uri="{FF2B5EF4-FFF2-40B4-BE49-F238E27FC236}">
                <a16:creationId xmlns:a16="http://schemas.microsoft.com/office/drawing/2014/main" id="{8CE6FD08-9577-4B73-BB13-800E7B6C8ED9}"/>
              </a:ext>
            </a:extLst>
          </p:cNvPr>
          <p:cNvSpPr txBox="1"/>
          <p:nvPr/>
        </p:nvSpPr>
        <p:spPr>
          <a:xfrm>
            <a:off x="448380" y="4714878"/>
            <a:ext cx="11743620" cy="923330"/>
          </a:xfrm>
          <a:prstGeom prst="rect">
            <a:avLst/>
          </a:prstGeom>
          <a:noFill/>
        </p:spPr>
        <p:txBody>
          <a:bodyPr wrap="square" rtlCol="0">
            <a:spAutoFit/>
          </a:bodyPr>
          <a:lstStyle/>
          <a:p>
            <a:r>
              <a:rPr lang="zh-CN" altLang="en-US" b="1" dirty="0"/>
              <a:t>梯度计算数值解计算优化结果：</a:t>
            </a:r>
            <a:endParaRPr lang="en-US" altLang="zh-CN" b="1" dirty="0"/>
          </a:p>
          <a:p>
            <a:r>
              <a:rPr lang="en-US" altLang="zh-CN" b="1" dirty="0"/>
              <a:t>600*600</a:t>
            </a:r>
            <a:r>
              <a:rPr lang="zh-CN" altLang="en-US" b="1" dirty="0"/>
              <a:t>尺寸图像，网格间距</a:t>
            </a:r>
            <a:r>
              <a:rPr lang="en-US" altLang="zh-CN" b="1" dirty="0"/>
              <a:t>30</a:t>
            </a:r>
            <a:r>
              <a:rPr lang="zh-CN" altLang="en-US" b="1" dirty="0"/>
              <a:t>的情况下，在</a:t>
            </a:r>
            <a:r>
              <a:rPr lang="en-US" altLang="zh-CN" b="1" dirty="0" err="1"/>
              <a:t>cpu</a:t>
            </a:r>
            <a:r>
              <a:rPr lang="zh-CN" altLang="en-US" b="1" dirty="0"/>
              <a:t>上进行计算，单个控制点网格的梯度数值解计算时间由</a:t>
            </a:r>
            <a:r>
              <a:rPr lang="en-US" altLang="zh-CN" b="1" dirty="0"/>
              <a:t>2*0.5s</a:t>
            </a:r>
            <a:r>
              <a:rPr lang="zh-CN" altLang="en-US" b="1" dirty="0"/>
              <a:t>左右提升到</a:t>
            </a:r>
            <a:r>
              <a:rPr lang="en-US" altLang="zh-CN" b="1" dirty="0"/>
              <a:t>0.0002s.</a:t>
            </a:r>
            <a:r>
              <a:rPr lang="zh-CN" altLang="en-US" b="1" dirty="0"/>
              <a:t>并且保证了</a:t>
            </a:r>
            <a:r>
              <a:rPr lang="en-US" altLang="zh-CN" b="1" dirty="0"/>
              <a:t>36000</a:t>
            </a:r>
            <a:r>
              <a:rPr lang="zh-CN" altLang="en-US" b="1" dirty="0"/>
              <a:t>个点的整体均方误差和在</a:t>
            </a:r>
            <a:r>
              <a:rPr lang="en-US" altLang="zh-CN" b="1" dirty="0"/>
              <a:t>1e-13</a:t>
            </a:r>
            <a:r>
              <a:rPr lang="zh-CN" altLang="en-US" b="1" dirty="0"/>
              <a:t>以下。</a:t>
            </a:r>
          </a:p>
        </p:txBody>
      </p:sp>
      <p:pic>
        <p:nvPicPr>
          <p:cNvPr id="18" name="图片 17">
            <a:extLst>
              <a:ext uri="{FF2B5EF4-FFF2-40B4-BE49-F238E27FC236}">
                <a16:creationId xmlns:a16="http://schemas.microsoft.com/office/drawing/2014/main" id="{FF94AC8F-DC24-C81F-EF6A-4205C938C7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4288" y="2457373"/>
            <a:ext cx="7681404" cy="2012774"/>
          </a:xfrm>
          <a:prstGeom prst="rect">
            <a:avLst/>
          </a:prstGeom>
        </p:spPr>
      </p:pic>
      <p:sp>
        <p:nvSpPr>
          <p:cNvPr id="12" name="灯片编号占位符 11">
            <a:extLst>
              <a:ext uri="{FF2B5EF4-FFF2-40B4-BE49-F238E27FC236}">
                <a16:creationId xmlns:a16="http://schemas.microsoft.com/office/drawing/2014/main" id="{BE7102CA-7399-4FA2-B130-CCB5DB16FCDB}"/>
              </a:ext>
            </a:extLst>
          </p:cNvPr>
          <p:cNvSpPr>
            <a:spLocks noGrp="1"/>
          </p:cNvSpPr>
          <p:nvPr>
            <p:ph type="sldNum" sz="quarter" idx="12"/>
          </p:nvPr>
        </p:nvSpPr>
        <p:spPr/>
        <p:txBody>
          <a:bodyPr/>
          <a:lstStyle/>
          <a:p>
            <a:fld id="{323E5165-BFEC-4878-A89A-D5B54D133213}" type="slidenum">
              <a:rPr lang="zh-CN" altLang="en-US" smtClean="0"/>
              <a:t>31</a:t>
            </a:fld>
            <a:endParaRPr lang="zh-CN" altLang="en-US"/>
          </a:p>
        </p:txBody>
      </p:sp>
    </p:spTree>
    <p:extLst>
      <p:ext uri="{BB962C8B-B14F-4D97-AF65-F5344CB8AC3E}">
        <p14:creationId xmlns:p14="http://schemas.microsoft.com/office/powerpoint/2010/main" val="39878336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05</a:t>
            </a:r>
          </a:p>
          <a:p>
            <a:pPr algn="ctr"/>
            <a:r>
              <a:rPr lang="zh-CN" altLang="en-US" sz="4000" b="1" dirty="0">
                <a:latin typeface="黑体" panose="02010609060101010101" pitchFamily="49" charset="-122"/>
                <a:ea typeface="黑体" panose="02010609060101010101" pitchFamily="49" charset="-122"/>
              </a:rPr>
              <a:t>梯度计算解析解</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749E99FA-1D8D-4B23-8309-03A7F7074FDA}"/>
              </a:ext>
            </a:extLst>
          </p:cNvPr>
          <p:cNvGrpSpPr/>
          <p:nvPr/>
        </p:nvGrpSpPr>
        <p:grpSpPr>
          <a:xfrm>
            <a:off x="3311137" y="3188663"/>
            <a:ext cx="5569726" cy="480671"/>
            <a:chOff x="3261223" y="1131982"/>
            <a:chExt cx="5569726" cy="480671"/>
          </a:xfrm>
        </p:grpSpPr>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4" name="灯片编号占位符 3">
            <a:extLst>
              <a:ext uri="{FF2B5EF4-FFF2-40B4-BE49-F238E27FC236}">
                <a16:creationId xmlns:a16="http://schemas.microsoft.com/office/drawing/2014/main" id="{65E2A495-8F81-4187-A195-1A16288D6C0E}"/>
              </a:ext>
            </a:extLst>
          </p:cNvPr>
          <p:cNvSpPr>
            <a:spLocks noGrp="1"/>
          </p:cNvSpPr>
          <p:nvPr>
            <p:ph type="sldNum" sz="quarter" idx="12"/>
          </p:nvPr>
        </p:nvSpPr>
        <p:spPr/>
        <p:txBody>
          <a:bodyPr/>
          <a:lstStyle/>
          <a:p>
            <a:fld id="{323E5165-BFEC-4878-A89A-D5B54D133213}" type="slidenum">
              <a:rPr lang="zh-CN" altLang="en-US" smtClean="0"/>
              <a:t>32</a:t>
            </a:fld>
            <a:endParaRPr lang="zh-CN" altLang="en-US"/>
          </a:p>
        </p:txBody>
      </p:sp>
    </p:spTree>
    <p:extLst>
      <p:ext uri="{BB962C8B-B14F-4D97-AF65-F5344CB8AC3E}">
        <p14:creationId xmlns:p14="http://schemas.microsoft.com/office/powerpoint/2010/main" val="16730301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文本框 1">
            <a:extLst>
              <a:ext uri="{FF2B5EF4-FFF2-40B4-BE49-F238E27FC236}">
                <a16:creationId xmlns:a16="http://schemas.microsoft.com/office/drawing/2014/main" id="{9E9F00BD-AA7B-4A5C-9370-575EE62FDE61}"/>
              </a:ext>
            </a:extLst>
          </p:cNvPr>
          <p:cNvSpPr txBox="1"/>
          <p:nvPr/>
        </p:nvSpPr>
        <p:spPr>
          <a:xfrm>
            <a:off x="450060" y="809446"/>
            <a:ext cx="8319241" cy="1477328"/>
          </a:xfrm>
          <a:prstGeom prst="rect">
            <a:avLst/>
          </a:prstGeom>
          <a:noFill/>
        </p:spPr>
        <p:txBody>
          <a:bodyPr wrap="square" rtlCol="0">
            <a:spAutoFit/>
          </a:bodyPr>
          <a:lstStyle/>
          <a:p>
            <a:r>
              <a:rPr lang="zh-CN" altLang="en-US" dirty="0"/>
              <a:t>核密度估计：概率论中用于估计未知的密度函数，属于非参数检验方法之一，基本思路是采用平滑的峰值函数拟合观察到的数据点，从而达到对真实的概率分布曲线进行模拟的目的</a:t>
            </a:r>
            <a:endParaRPr lang="en-US" altLang="zh-CN" dirty="0"/>
          </a:p>
          <a:p>
            <a:endParaRPr lang="en-US" altLang="zh-CN" dirty="0"/>
          </a:p>
          <a:p>
            <a:endParaRPr lang="en-US" altLang="zh-CN" dirty="0"/>
          </a:p>
        </p:txBody>
      </p:sp>
      <p:pic>
        <p:nvPicPr>
          <p:cNvPr id="1028" name="Picture 4" descr="使用相同数据构建的直方图（左）和核密度估计（右）的比较。 六个单独的内核是红色虚线，内核密度估计蓝色曲线。 数据点是横轴上的地毯图。">
            <a:extLst>
              <a:ext uri="{FF2B5EF4-FFF2-40B4-BE49-F238E27FC236}">
                <a16:creationId xmlns:a16="http://schemas.microsoft.com/office/drawing/2014/main" id="{742790CA-A5A0-A231-EC04-F607490BF8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86625" y="3448474"/>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6E0DE446-4043-C061-EFCF-79CACCB3769F}"/>
              </a:ext>
            </a:extLst>
          </p:cNvPr>
          <p:cNvSpPr txBox="1"/>
          <p:nvPr/>
        </p:nvSpPr>
        <p:spPr>
          <a:xfrm>
            <a:off x="7710487" y="5829724"/>
            <a:ext cx="3852622" cy="646331"/>
          </a:xfrm>
          <a:prstGeom prst="rect">
            <a:avLst/>
          </a:prstGeom>
          <a:noFill/>
        </p:spPr>
        <p:txBody>
          <a:bodyPr wrap="square" rtlCol="0">
            <a:spAutoFit/>
          </a:bodyPr>
          <a:lstStyle/>
          <a:p>
            <a:pPr algn="ctr"/>
            <a:r>
              <a:rPr lang="zh-CN" altLang="en-US" dirty="0"/>
              <a:t>使用相同数据构建的直方图分布和核密度估计分布</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8B46B7D8-32A2-2231-05A2-C424BA29C662}"/>
                  </a:ext>
                </a:extLst>
              </p:cNvPr>
              <p:cNvSpPr txBox="1"/>
              <p:nvPr/>
            </p:nvSpPr>
            <p:spPr>
              <a:xfrm>
                <a:off x="450060" y="1832867"/>
                <a:ext cx="6094070" cy="11431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i="1" smtClean="0">
                              <a:solidFill>
                                <a:srgbClr val="836967"/>
                              </a:solidFill>
                              <a:latin typeface="Cambria Math" panose="02040503050406030204" pitchFamily="18" charset="0"/>
                            </a:rPr>
                          </m:ctrlPr>
                        </m:mPr>
                        <m:m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𝑓</m:t>
                                </m:r>
                              </m:e>
                              <m:sub>
                                <m:r>
                                  <a:rPr lang="zh-CN" altLang="en-US" i="1">
                                    <a:latin typeface="Cambria Math" panose="02040503050406030204" pitchFamily="18" charset="0"/>
                                  </a:rPr>
                                  <m:t>h</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𝑥</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𝑛</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=1</m:t>
                                </m:r>
                              </m:sub>
                              <m:sup>
                                <m:r>
                                  <a:rPr lang="zh-CN" altLang="en-US" i="1">
                                    <a:latin typeface="Cambria Math" panose="02040503050406030204" pitchFamily="18" charset="0"/>
                                  </a:rPr>
                                  <m:t>𝑛</m:t>
                                </m:r>
                              </m:sup>
                              <m:e>
                                <m:r>
                                  <a:rPr lang="zh-CN" altLang="en-US" i="1">
                                    <a:latin typeface="Cambria Math" panose="02040503050406030204" pitchFamily="18" charset="0"/>
                                  </a:rPr>
                                  <m:t>𝑘</m:t>
                                </m:r>
                                <m:d>
                                  <m:dPr>
                                    <m:ctrlPr>
                                      <a:rPr lang="zh-CN" altLang="en-US" i="1">
                                        <a:latin typeface="Cambria Math" panose="02040503050406030204" pitchFamily="18" charset="0"/>
                                      </a:rPr>
                                    </m:ctrlPr>
                                  </m:dPr>
                                  <m:e>
                                    <m:r>
                                      <a:rPr lang="zh-CN" altLang="en-US" i="1">
                                        <a:latin typeface="Cambria Math" panose="02040503050406030204" pitchFamily="18" charset="0"/>
                                      </a:rPr>
                                      <m:t>𝑥</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𝑥</m:t>
                                        </m:r>
                                      </m:e>
                                      <m:sub>
                                        <m:r>
                                          <a:rPr lang="zh-CN" altLang="en-US" i="1">
                                            <a:latin typeface="Cambria Math" panose="02040503050406030204" pitchFamily="18" charset="0"/>
                                          </a:rPr>
                                          <m:t>𝑖</m:t>
                                        </m:r>
                                      </m:sub>
                                    </m:sSub>
                                  </m:e>
                                </m:d>
                              </m:e>
                            </m:nary>
                            <m:r>
                              <a:rPr lang="zh-CN" altLang="en-US" i="0">
                                <a:latin typeface="Cambria Math" panose="02040503050406030204" pitchFamily="18" charset="0"/>
                              </a:rPr>
                              <m:t>,</m:t>
                            </m:r>
                            <m:r>
                              <a:rPr lang="zh-CN" altLang="en-US" i="0">
                                <a:latin typeface="Cambria Math" panose="02040503050406030204" pitchFamily="18" charset="0"/>
                              </a:rPr>
                              <m:t>当</m:t>
                            </m:r>
                            <m:r>
                              <a:rPr lang="zh-CN" altLang="en-US" i="1">
                                <a:latin typeface="Cambria Math" panose="02040503050406030204" pitchFamily="18" charset="0"/>
                              </a:rPr>
                              <m:t>𝑘</m:t>
                            </m:r>
                            <m:r>
                              <a:rPr lang="zh-CN" altLang="en-US" i="0">
                                <a:latin typeface="Cambria Math" panose="02040503050406030204" pitchFamily="18" charset="0"/>
                              </a:rPr>
                              <m:t>为冲激函数时，绘制出来的是直方图</m:t>
                            </m:r>
                          </m:e>
                        </m:mr>
                        <m:mr>
                          <m:e>
                            <m:r>
                              <a:rPr lang="zh-CN" altLang="en-US" i="0">
                                <a:latin typeface="Cambria Math" panose="02040503050406030204" pitchFamily="18" charset="0"/>
                              </a:rPr>
                              <m:t>当</m:t>
                            </m:r>
                            <m:r>
                              <a:rPr lang="zh-CN" altLang="en-US" i="1">
                                <a:latin typeface="Cambria Math" panose="02040503050406030204" pitchFamily="18" charset="0"/>
                              </a:rPr>
                              <m:t>𝑘</m:t>
                            </m:r>
                            <m:r>
                              <a:rPr lang="zh-CN" altLang="en-US" i="0">
                                <a:latin typeface="Cambria Math" panose="02040503050406030204" pitchFamily="18" charset="0"/>
                              </a:rPr>
                              <m:t>为核函数时，绘制出来的就是对数据</m:t>
                            </m:r>
                            <m:r>
                              <a:rPr lang="zh-CN" altLang="en-US" i="1">
                                <a:latin typeface="Cambria Math" panose="02040503050406030204" pitchFamily="18" charset="0"/>
                              </a:rPr>
                              <m:t>分布</m:t>
                            </m:r>
                            <m:r>
                              <a:rPr lang="zh-CN" altLang="en-US" i="0">
                                <a:latin typeface="Cambria Math" panose="02040503050406030204" pitchFamily="18" charset="0"/>
                              </a:rPr>
                              <m:t>的核密度估计图</m:t>
                            </m:r>
                          </m:e>
                        </m:mr>
                      </m:m>
                    </m:oMath>
                  </m:oMathPara>
                </a14:m>
                <a:endParaRPr lang="zh-CN" altLang="en-US" dirty="0"/>
              </a:p>
            </p:txBody>
          </p:sp>
        </mc:Choice>
        <mc:Fallback xmlns="">
          <p:sp>
            <p:nvSpPr>
              <p:cNvPr id="11" name="文本框 10">
                <a:extLst>
                  <a:ext uri="{FF2B5EF4-FFF2-40B4-BE49-F238E27FC236}">
                    <a16:creationId xmlns:a16="http://schemas.microsoft.com/office/drawing/2014/main" id="{8B46B7D8-32A2-2231-05A2-C424BA29C662}"/>
                  </a:ext>
                </a:extLst>
              </p:cNvPr>
              <p:cNvSpPr txBox="1">
                <a:spLocks noRot="1" noChangeAspect="1" noMove="1" noResize="1" noEditPoints="1" noAdjustHandles="1" noChangeArrowheads="1" noChangeShapeType="1" noTextEdit="1"/>
              </p:cNvSpPr>
              <p:nvPr/>
            </p:nvSpPr>
            <p:spPr>
              <a:xfrm>
                <a:off x="450060" y="1832867"/>
                <a:ext cx="6094070" cy="1143133"/>
              </a:xfrm>
              <a:prstGeom prst="rect">
                <a:avLst/>
              </a:prstGeom>
              <a:blipFill>
                <a:blip r:embed="rId5"/>
                <a:stretch>
                  <a:fillRect r="-6100"/>
                </a:stretch>
              </a:blipFill>
            </p:spPr>
            <p:txBody>
              <a:bodyPr/>
              <a:lstStyle/>
              <a:p>
                <a:r>
                  <a:rPr lang="zh-CN" altLang="en-US">
                    <a:noFill/>
                  </a:rPr>
                  <a:t> </a:t>
                </a:r>
              </a:p>
            </p:txBody>
          </p:sp>
        </mc:Fallback>
      </mc:AlternateContent>
      <p:sp>
        <p:nvSpPr>
          <p:cNvPr id="10" name="灯片编号占位符 9">
            <a:extLst>
              <a:ext uri="{FF2B5EF4-FFF2-40B4-BE49-F238E27FC236}">
                <a16:creationId xmlns:a16="http://schemas.microsoft.com/office/drawing/2014/main" id="{813F409B-8DF7-4EC8-B271-E92B379F77CF}"/>
              </a:ext>
            </a:extLst>
          </p:cNvPr>
          <p:cNvSpPr>
            <a:spLocks noGrp="1"/>
          </p:cNvSpPr>
          <p:nvPr>
            <p:ph type="sldNum" sz="quarter" idx="12"/>
          </p:nvPr>
        </p:nvSpPr>
        <p:spPr/>
        <p:txBody>
          <a:bodyPr/>
          <a:lstStyle/>
          <a:p>
            <a:fld id="{323E5165-BFEC-4878-A89A-D5B54D133213}" type="slidenum">
              <a:rPr lang="zh-CN" altLang="en-US" smtClean="0"/>
              <a:t>33</a:t>
            </a:fld>
            <a:endParaRPr lang="zh-CN" altLang="en-US"/>
          </a:p>
        </p:txBody>
      </p:sp>
    </p:spTree>
    <p:extLst>
      <p:ext uri="{BB962C8B-B14F-4D97-AF65-F5344CB8AC3E}">
        <p14:creationId xmlns:p14="http://schemas.microsoft.com/office/powerpoint/2010/main" val="38398179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Rectangle 2">
            <a:extLst>
              <a:ext uri="{FF2B5EF4-FFF2-40B4-BE49-F238E27FC236}">
                <a16:creationId xmlns:a16="http://schemas.microsoft.com/office/drawing/2014/main" id="{7C9E089D-19E5-4569-AEC4-BCB934CB6554}"/>
              </a:ext>
            </a:extLst>
          </p:cNvPr>
          <p:cNvSpPr>
            <a:spLocks noChangeArrowheads="1"/>
          </p:cNvSpPr>
          <p:nvPr/>
        </p:nvSpPr>
        <p:spPr bwMode="auto">
          <a:xfrm>
            <a:off x="793750" y="133108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 name="图片 9">
            <a:extLst>
              <a:ext uri="{FF2B5EF4-FFF2-40B4-BE49-F238E27FC236}">
                <a16:creationId xmlns:a16="http://schemas.microsoft.com/office/drawing/2014/main" id="{24A86EA3-8436-4F42-8546-443EA70C2DA3}"/>
              </a:ext>
            </a:extLst>
          </p:cNvPr>
          <p:cNvPicPr>
            <a:picLocks noChangeAspect="1"/>
          </p:cNvPicPr>
          <p:nvPr/>
        </p:nvPicPr>
        <p:blipFill>
          <a:blip r:embed="rId4"/>
          <a:stretch>
            <a:fillRect/>
          </a:stretch>
        </p:blipFill>
        <p:spPr>
          <a:xfrm>
            <a:off x="546967" y="740780"/>
            <a:ext cx="7802025" cy="5700532"/>
          </a:xfrm>
          <a:prstGeom prst="rect">
            <a:avLst/>
          </a:prstGeom>
        </p:spPr>
      </p:pic>
      <p:sp>
        <p:nvSpPr>
          <p:cNvPr id="6" name="灯片编号占位符 5">
            <a:extLst>
              <a:ext uri="{FF2B5EF4-FFF2-40B4-BE49-F238E27FC236}">
                <a16:creationId xmlns:a16="http://schemas.microsoft.com/office/drawing/2014/main" id="{AF54130F-572B-491C-9331-CBB68703D75D}"/>
              </a:ext>
            </a:extLst>
          </p:cNvPr>
          <p:cNvSpPr>
            <a:spLocks noGrp="1"/>
          </p:cNvSpPr>
          <p:nvPr>
            <p:ph type="sldNum" sz="quarter" idx="12"/>
          </p:nvPr>
        </p:nvSpPr>
        <p:spPr/>
        <p:txBody>
          <a:bodyPr/>
          <a:lstStyle/>
          <a:p>
            <a:fld id="{323E5165-BFEC-4878-A89A-D5B54D133213}" type="slidenum">
              <a:rPr lang="zh-CN" altLang="en-US" smtClean="0"/>
              <a:t>34</a:t>
            </a:fld>
            <a:endParaRPr lang="zh-CN" altLang="en-US"/>
          </a:p>
        </p:txBody>
      </p:sp>
    </p:spTree>
    <p:extLst>
      <p:ext uri="{BB962C8B-B14F-4D97-AF65-F5344CB8AC3E}">
        <p14:creationId xmlns:p14="http://schemas.microsoft.com/office/powerpoint/2010/main" val="35170050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9" name="图片 18">
            <a:extLst>
              <a:ext uri="{FF2B5EF4-FFF2-40B4-BE49-F238E27FC236}">
                <a16:creationId xmlns:a16="http://schemas.microsoft.com/office/drawing/2014/main" id="{7C2322ED-2616-4B53-BFC3-FF810C65B6DF}"/>
              </a:ext>
            </a:extLst>
          </p:cNvPr>
          <p:cNvPicPr>
            <a:picLocks noChangeAspect="1"/>
          </p:cNvPicPr>
          <p:nvPr/>
        </p:nvPicPr>
        <p:blipFill>
          <a:blip r:embed="rId4"/>
          <a:stretch>
            <a:fillRect/>
          </a:stretch>
        </p:blipFill>
        <p:spPr>
          <a:xfrm>
            <a:off x="481377" y="3124200"/>
            <a:ext cx="11710623" cy="2760203"/>
          </a:xfrm>
          <a:prstGeom prst="rect">
            <a:avLst/>
          </a:prstGeom>
        </p:spPr>
      </p:pic>
      <p:pic>
        <p:nvPicPr>
          <p:cNvPr id="21" name="图片 20">
            <a:extLst>
              <a:ext uri="{FF2B5EF4-FFF2-40B4-BE49-F238E27FC236}">
                <a16:creationId xmlns:a16="http://schemas.microsoft.com/office/drawing/2014/main" id="{043D0640-6649-418F-AB9C-C7221496C4B9}"/>
              </a:ext>
            </a:extLst>
          </p:cNvPr>
          <p:cNvPicPr>
            <a:picLocks noChangeAspect="1"/>
          </p:cNvPicPr>
          <p:nvPr/>
        </p:nvPicPr>
        <p:blipFill>
          <a:blip r:embed="rId5"/>
          <a:stretch>
            <a:fillRect/>
          </a:stretch>
        </p:blipFill>
        <p:spPr>
          <a:xfrm>
            <a:off x="450060" y="756192"/>
            <a:ext cx="10810120" cy="2368008"/>
          </a:xfrm>
          <a:prstGeom prst="rect">
            <a:avLst/>
          </a:prstGeom>
        </p:spPr>
      </p:pic>
      <p:sp>
        <p:nvSpPr>
          <p:cNvPr id="5" name="灯片编号占位符 4">
            <a:extLst>
              <a:ext uri="{FF2B5EF4-FFF2-40B4-BE49-F238E27FC236}">
                <a16:creationId xmlns:a16="http://schemas.microsoft.com/office/drawing/2014/main" id="{E3298C72-5EDD-46DA-A5ED-E797BE0038B7}"/>
              </a:ext>
            </a:extLst>
          </p:cNvPr>
          <p:cNvSpPr>
            <a:spLocks noGrp="1"/>
          </p:cNvSpPr>
          <p:nvPr>
            <p:ph type="sldNum" sz="quarter" idx="12"/>
          </p:nvPr>
        </p:nvSpPr>
        <p:spPr/>
        <p:txBody>
          <a:bodyPr/>
          <a:lstStyle/>
          <a:p>
            <a:fld id="{323E5165-BFEC-4878-A89A-D5B54D133213}" type="slidenum">
              <a:rPr lang="zh-CN" altLang="en-US" smtClean="0"/>
              <a:t>35</a:t>
            </a:fld>
            <a:endParaRPr lang="zh-CN" altLang="en-US"/>
          </a:p>
        </p:txBody>
      </p:sp>
    </p:spTree>
    <p:extLst>
      <p:ext uri="{BB962C8B-B14F-4D97-AF65-F5344CB8AC3E}">
        <p14:creationId xmlns:p14="http://schemas.microsoft.com/office/powerpoint/2010/main" val="5252400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1" name="图片 10">
            <a:extLst>
              <a:ext uri="{FF2B5EF4-FFF2-40B4-BE49-F238E27FC236}">
                <a16:creationId xmlns:a16="http://schemas.microsoft.com/office/drawing/2014/main" id="{42BF5921-8948-4ED6-98E4-C15E8021A8D3}"/>
              </a:ext>
            </a:extLst>
          </p:cNvPr>
          <p:cNvPicPr>
            <a:picLocks noChangeAspect="1"/>
          </p:cNvPicPr>
          <p:nvPr/>
        </p:nvPicPr>
        <p:blipFill>
          <a:blip r:embed="rId4"/>
          <a:stretch>
            <a:fillRect/>
          </a:stretch>
        </p:blipFill>
        <p:spPr>
          <a:xfrm>
            <a:off x="546967" y="658361"/>
            <a:ext cx="10822329" cy="3605213"/>
          </a:xfrm>
          <a:prstGeom prst="rect">
            <a:avLst/>
          </a:prstGeom>
        </p:spPr>
      </p:pic>
      <p:pic>
        <p:nvPicPr>
          <p:cNvPr id="12" name="图片 11">
            <a:extLst>
              <a:ext uri="{FF2B5EF4-FFF2-40B4-BE49-F238E27FC236}">
                <a16:creationId xmlns:a16="http://schemas.microsoft.com/office/drawing/2014/main" id="{C350CE2E-0759-4774-8CFC-CC6D203F28F2}"/>
              </a:ext>
            </a:extLst>
          </p:cNvPr>
          <p:cNvPicPr>
            <a:picLocks noChangeAspect="1"/>
          </p:cNvPicPr>
          <p:nvPr/>
        </p:nvPicPr>
        <p:blipFill>
          <a:blip r:embed="rId5"/>
          <a:stretch>
            <a:fillRect/>
          </a:stretch>
        </p:blipFill>
        <p:spPr>
          <a:xfrm>
            <a:off x="550121" y="4349984"/>
            <a:ext cx="10144990" cy="2387057"/>
          </a:xfrm>
          <a:prstGeom prst="rect">
            <a:avLst/>
          </a:prstGeom>
        </p:spPr>
      </p:pic>
      <p:sp>
        <p:nvSpPr>
          <p:cNvPr id="5" name="灯片编号占位符 4">
            <a:extLst>
              <a:ext uri="{FF2B5EF4-FFF2-40B4-BE49-F238E27FC236}">
                <a16:creationId xmlns:a16="http://schemas.microsoft.com/office/drawing/2014/main" id="{99C53441-842B-4814-B16E-01BE7AA78066}"/>
              </a:ext>
            </a:extLst>
          </p:cNvPr>
          <p:cNvSpPr>
            <a:spLocks noGrp="1"/>
          </p:cNvSpPr>
          <p:nvPr>
            <p:ph type="sldNum" sz="quarter" idx="12"/>
          </p:nvPr>
        </p:nvSpPr>
        <p:spPr/>
        <p:txBody>
          <a:bodyPr/>
          <a:lstStyle/>
          <a:p>
            <a:fld id="{323E5165-BFEC-4878-A89A-D5B54D133213}" type="slidenum">
              <a:rPr lang="zh-CN" altLang="en-US" smtClean="0"/>
              <a:t>36</a:t>
            </a:fld>
            <a:endParaRPr lang="zh-CN" altLang="en-US"/>
          </a:p>
        </p:txBody>
      </p:sp>
    </p:spTree>
    <p:extLst>
      <p:ext uri="{BB962C8B-B14F-4D97-AF65-F5344CB8AC3E}">
        <p14:creationId xmlns:p14="http://schemas.microsoft.com/office/powerpoint/2010/main" val="24200067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5" name="图片 14">
            <a:extLst>
              <a:ext uri="{FF2B5EF4-FFF2-40B4-BE49-F238E27FC236}">
                <a16:creationId xmlns:a16="http://schemas.microsoft.com/office/drawing/2014/main" id="{1B5CFC59-16CE-426C-A460-6F92D43FC244}"/>
              </a:ext>
            </a:extLst>
          </p:cNvPr>
          <p:cNvPicPr>
            <a:picLocks noChangeAspect="1"/>
          </p:cNvPicPr>
          <p:nvPr/>
        </p:nvPicPr>
        <p:blipFill>
          <a:blip r:embed="rId4"/>
          <a:stretch>
            <a:fillRect/>
          </a:stretch>
        </p:blipFill>
        <p:spPr>
          <a:xfrm>
            <a:off x="525053" y="663608"/>
            <a:ext cx="11285316" cy="5530784"/>
          </a:xfrm>
          <a:prstGeom prst="rect">
            <a:avLst/>
          </a:prstGeom>
        </p:spPr>
      </p:pic>
      <p:sp>
        <p:nvSpPr>
          <p:cNvPr id="5" name="灯片编号占位符 4">
            <a:extLst>
              <a:ext uri="{FF2B5EF4-FFF2-40B4-BE49-F238E27FC236}">
                <a16:creationId xmlns:a16="http://schemas.microsoft.com/office/drawing/2014/main" id="{6A64C981-F8C6-412C-A9AF-CDBB011B6D58}"/>
              </a:ext>
            </a:extLst>
          </p:cNvPr>
          <p:cNvSpPr>
            <a:spLocks noGrp="1"/>
          </p:cNvSpPr>
          <p:nvPr>
            <p:ph type="sldNum" sz="quarter" idx="12"/>
          </p:nvPr>
        </p:nvSpPr>
        <p:spPr/>
        <p:txBody>
          <a:bodyPr/>
          <a:lstStyle/>
          <a:p>
            <a:fld id="{323E5165-BFEC-4878-A89A-D5B54D133213}" type="slidenum">
              <a:rPr lang="zh-CN" altLang="en-US" smtClean="0"/>
              <a:t>37</a:t>
            </a:fld>
            <a:endParaRPr lang="zh-CN" altLang="en-US"/>
          </a:p>
        </p:txBody>
      </p:sp>
    </p:spTree>
    <p:extLst>
      <p:ext uri="{BB962C8B-B14F-4D97-AF65-F5344CB8AC3E}">
        <p14:creationId xmlns:p14="http://schemas.microsoft.com/office/powerpoint/2010/main" val="31154914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184787" y="176090"/>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梯度计算解析解</a:t>
              </a:r>
            </a:p>
          </p:txBody>
        </p:sp>
      </p:grpSp>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0" name="文本框 19">
            <a:extLst>
              <a:ext uri="{FF2B5EF4-FFF2-40B4-BE49-F238E27FC236}">
                <a16:creationId xmlns:a16="http://schemas.microsoft.com/office/drawing/2014/main" id="{26613F85-6A58-4D30-8D1F-C433F2CCD230}"/>
              </a:ext>
            </a:extLst>
          </p:cNvPr>
          <p:cNvSpPr txBox="1"/>
          <p:nvPr/>
        </p:nvSpPr>
        <p:spPr>
          <a:xfrm>
            <a:off x="450060" y="909199"/>
            <a:ext cx="10101742" cy="4247317"/>
          </a:xfrm>
          <a:prstGeom prst="rect">
            <a:avLst/>
          </a:prstGeom>
          <a:noFill/>
        </p:spPr>
        <p:txBody>
          <a:bodyPr wrap="square" rtlCol="0">
            <a:spAutoFit/>
          </a:bodyPr>
          <a:lstStyle/>
          <a:p>
            <a:r>
              <a:rPr lang="zh-CN" altLang="en-US" b="1" dirty="0"/>
              <a:t>对于一对</a:t>
            </a:r>
            <a:r>
              <a:rPr lang="en-US" altLang="zh-CN" b="1" dirty="0"/>
              <a:t>240*320*40</a:t>
            </a:r>
            <a:r>
              <a:rPr lang="zh-CN" altLang="en-US" b="1" dirty="0"/>
              <a:t>的两幅三维</a:t>
            </a:r>
            <a:r>
              <a:rPr lang="en-US" altLang="zh-CN" b="1" dirty="0"/>
              <a:t>CT</a:t>
            </a:r>
            <a:r>
              <a:rPr lang="zh-CN" altLang="en-US" b="1" dirty="0"/>
              <a:t>图像，根据上述提及的互信息刚性配准参数梯度解析解计算公式，利用不同方式得到的参数梯度计算耗时如下：</a:t>
            </a:r>
            <a:endParaRPr lang="en-US" altLang="zh-CN" b="1" dirty="0"/>
          </a:p>
          <a:p>
            <a:endParaRPr lang="en-US" altLang="zh-CN" b="1" dirty="0"/>
          </a:p>
          <a:p>
            <a:r>
              <a:rPr lang="en-US" altLang="zh-CN" b="1" dirty="0" err="1"/>
              <a:t>Pytorch.map</a:t>
            </a:r>
            <a:r>
              <a:rPr lang="zh-CN" altLang="en-US" b="1" dirty="0"/>
              <a:t>：</a:t>
            </a:r>
            <a:r>
              <a:rPr lang="en-US" altLang="zh-CN" b="1" dirty="0"/>
              <a:t>1831.0608s</a:t>
            </a:r>
          </a:p>
          <a:p>
            <a:endParaRPr lang="en-US" altLang="zh-CN" b="1" dirty="0"/>
          </a:p>
          <a:p>
            <a:r>
              <a:rPr lang="en-US" altLang="zh-CN" b="1" dirty="0"/>
              <a:t>Python</a:t>
            </a:r>
            <a:r>
              <a:rPr lang="zh-CN" altLang="en-US" b="1" dirty="0"/>
              <a:t>内置列表解析：</a:t>
            </a:r>
            <a:r>
              <a:rPr lang="en-US" altLang="zh-CN" b="1" dirty="0"/>
              <a:t>219.3687s</a:t>
            </a:r>
          </a:p>
          <a:p>
            <a:endParaRPr lang="en-US" altLang="zh-CN" b="1" dirty="0"/>
          </a:p>
          <a:p>
            <a:r>
              <a:rPr lang="en-US" altLang="zh-CN" b="1" dirty="0"/>
              <a:t>Python</a:t>
            </a:r>
            <a:r>
              <a:rPr lang="zh-CN" altLang="en-US" b="1" dirty="0"/>
              <a:t>内置</a:t>
            </a:r>
            <a:r>
              <a:rPr lang="en-US" altLang="zh-CN" b="1" dirty="0"/>
              <a:t>map</a:t>
            </a:r>
            <a:r>
              <a:rPr lang="zh-CN" altLang="en-US" b="1" dirty="0"/>
              <a:t>映射：</a:t>
            </a:r>
            <a:r>
              <a:rPr lang="en-US" altLang="zh-CN" b="1" dirty="0"/>
              <a:t>219.2543s</a:t>
            </a:r>
          </a:p>
          <a:p>
            <a:endParaRPr lang="en-US" altLang="zh-CN" b="1" dirty="0"/>
          </a:p>
          <a:p>
            <a:r>
              <a:rPr lang="en-US" altLang="zh-CN" b="1" dirty="0"/>
              <a:t>GPU</a:t>
            </a:r>
            <a:r>
              <a:rPr lang="zh-CN" altLang="en-US" b="1" dirty="0"/>
              <a:t>加速：</a:t>
            </a:r>
            <a:r>
              <a:rPr lang="en-US" altLang="zh-CN" b="1" dirty="0"/>
              <a:t>18.9012s</a:t>
            </a:r>
          </a:p>
          <a:p>
            <a:endParaRPr lang="en-US" altLang="zh-CN" b="1" dirty="0"/>
          </a:p>
          <a:p>
            <a:r>
              <a:rPr lang="zh-CN" altLang="en-US" b="1" dirty="0"/>
              <a:t>数值法梯度计算速度：</a:t>
            </a:r>
            <a:r>
              <a:rPr lang="en-US" altLang="zh-CN" b="1" dirty="0"/>
              <a:t>0.0156s</a:t>
            </a:r>
            <a:r>
              <a:rPr lang="zh-CN" altLang="en-US" b="1" dirty="0"/>
              <a:t>，</a:t>
            </a:r>
            <a:endParaRPr lang="en-US" altLang="zh-CN" b="1" dirty="0"/>
          </a:p>
          <a:p>
            <a:r>
              <a:rPr lang="zh-CN" altLang="en-US" b="1" dirty="0"/>
              <a:t>解析解计算结果为：</a:t>
            </a:r>
            <a:r>
              <a:rPr lang="en-US" altLang="zh-CN" b="1" dirty="0"/>
              <a:t>-4.144</a:t>
            </a:r>
          </a:p>
          <a:p>
            <a:r>
              <a:rPr lang="zh-CN" altLang="en-US" b="1" dirty="0"/>
              <a:t>数值解计算结果为：</a:t>
            </a:r>
            <a:r>
              <a:rPr lang="en-US" altLang="zh-CN" b="1" dirty="0"/>
              <a:t>-10.334</a:t>
            </a:r>
            <a:endParaRPr lang="en-US" altLang="zh-CN" dirty="0"/>
          </a:p>
          <a:p>
            <a:endParaRPr lang="en-US" altLang="zh-CN" dirty="0"/>
          </a:p>
        </p:txBody>
      </p:sp>
      <p:sp>
        <p:nvSpPr>
          <p:cNvPr id="5" name="灯片编号占位符 4">
            <a:extLst>
              <a:ext uri="{FF2B5EF4-FFF2-40B4-BE49-F238E27FC236}">
                <a16:creationId xmlns:a16="http://schemas.microsoft.com/office/drawing/2014/main" id="{CF20F397-91C6-4C59-B128-44AE4AA76995}"/>
              </a:ext>
            </a:extLst>
          </p:cNvPr>
          <p:cNvSpPr>
            <a:spLocks noGrp="1"/>
          </p:cNvSpPr>
          <p:nvPr>
            <p:ph type="sldNum" sz="quarter" idx="12"/>
          </p:nvPr>
        </p:nvSpPr>
        <p:spPr/>
        <p:txBody>
          <a:bodyPr/>
          <a:lstStyle/>
          <a:p>
            <a:fld id="{323E5165-BFEC-4878-A89A-D5B54D133213}" type="slidenum">
              <a:rPr lang="zh-CN" altLang="en-US" smtClean="0"/>
              <a:t>38</a:t>
            </a:fld>
            <a:endParaRPr lang="zh-CN" altLang="en-US"/>
          </a:p>
        </p:txBody>
      </p:sp>
    </p:spTree>
    <p:extLst>
      <p:ext uri="{BB962C8B-B14F-4D97-AF65-F5344CB8AC3E}">
        <p14:creationId xmlns:p14="http://schemas.microsoft.com/office/powerpoint/2010/main" val="1475359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479652" y="2767280"/>
            <a:ext cx="7098754" cy="1323439"/>
          </a:xfrm>
          <a:prstGeom prst="rect">
            <a:avLst/>
          </a:prstGeom>
          <a:noFill/>
        </p:spPr>
        <p:txBody>
          <a:bodyPr wrap="square" rtlCol="0">
            <a:spAutoFit/>
          </a:bodyPr>
          <a:lstStyle/>
          <a:p>
            <a:pPr algn="ctr"/>
            <a:r>
              <a:rPr lang="en-US" altLang="zh-CN" sz="4000" b="1" dirty="0">
                <a:latin typeface="Abadi Extra Light" panose="020B0204020104020204" pitchFamily="34" charset="0"/>
                <a:ea typeface="黑体" panose="02010609060101010101" pitchFamily="49" charset="-122"/>
              </a:rPr>
              <a:t>PART 06</a:t>
            </a:r>
          </a:p>
          <a:p>
            <a:pPr algn="ctr"/>
            <a:r>
              <a:rPr lang="zh-CN" altLang="en-US" sz="4000" b="1" dirty="0">
                <a:latin typeface="黑体" panose="02010609060101010101" pitchFamily="49" charset="-122"/>
                <a:ea typeface="黑体" panose="02010609060101010101" pitchFamily="49" charset="-122"/>
              </a:rPr>
              <a:t>总结与展望</a:t>
            </a: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1CEF00D8-83F1-40C2-8455-43DA1A2E218C}"/>
              </a:ext>
            </a:extLst>
          </p:cNvPr>
          <p:cNvGrpSpPr/>
          <p:nvPr/>
        </p:nvGrpSpPr>
        <p:grpSpPr>
          <a:xfrm>
            <a:off x="3311137" y="3188663"/>
            <a:ext cx="5569726" cy="480671"/>
            <a:chOff x="3261223" y="1131982"/>
            <a:chExt cx="5569726" cy="480671"/>
          </a:xfrm>
        </p:grpSpPr>
        <p:sp>
          <p:nvSpPr>
            <p:cNvPr id="12" name="Freeform 513">
              <a:extLst>
                <a:ext uri="{FF2B5EF4-FFF2-40B4-BE49-F238E27FC236}">
                  <a16:creationId xmlns:a16="http://schemas.microsoft.com/office/drawing/2014/main" id="{EBD73966-D616-4082-8C8E-B02678CD904B}"/>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13" name="Freeform 513">
              <a:extLst>
                <a:ext uri="{FF2B5EF4-FFF2-40B4-BE49-F238E27FC236}">
                  <a16:creationId xmlns:a16="http://schemas.microsoft.com/office/drawing/2014/main" id="{400D8A2F-24F2-4F26-BF5A-203FBF548A73}"/>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p:nvSpPr>
          <p:cNvPr id="3" name="灯片编号占位符 2">
            <a:extLst>
              <a:ext uri="{FF2B5EF4-FFF2-40B4-BE49-F238E27FC236}">
                <a16:creationId xmlns:a16="http://schemas.microsoft.com/office/drawing/2014/main" id="{6D7FF8A8-C959-432D-A1DC-A509E23A56C9}"/>
              </a:ext>
            </a:extLst>
          </p:cNvPr>
          <p:cNvSpPr>
            <a:spLocks noGrp="1"/>
          </p:cNvSpPr>
          <p:nvPr>
            <p:ph type="sldNum" sz="quarter" idx="12"/>
          </p:nvPr>
        </p:nvSpPr>
        <p:spPr/>
        <p:txBody>
          <a:bodyPr/>
          <a:lstStyle/>
          <a:p>
            <a:fld id="{323E5165-BFEC-4878-A89A-D5B54D133213}" type="slidenum">
              <a:rPr lang="zh-CN" altLang="en-US" smtClean="0"/>
              <a:t>39</a:t>
            </a:fld>
            <a:endParaRPr lang="zh-CN" altLang="en-US"/>
          </a:p>
        </p:txBody>
      </p:sp>
    </p:spTree>
    <p:extLst>
      <p:ext uri="{BB962C8B-B14F-4D97-AF65-F5344CB8AC3E}">
        <p14:creationId xmlns:p14="http://schemas.microsoft.com/office/powerpoint/2010/main" val="35331112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fill="hold"/>
                                        <p:tgtEl>
                                          <p:spTgt spid="18"/>
                                        </p:tgtEl>
                                        <p:attrNameLst>
                                          <p:attrName>ppt_w</p:attrName>
                                        </p:attrNameLst>
                                      </p:cBhvr>
                                      <p:tavLst>
                                        <p:tav tm="0">
                                          <p:val>
                                            <p:fltVal val="0"/>
                                          </p:val>
                                        </p:tav>
                                        <p:tav tm="100000">
                                          <p:val>
                                            <p:strVal val="#ppt_w"/>
                                          </p:val>
                                        </p:tav>
                                      </p:tavLst>
                                    </p:anim>
                                    <p:anim calcmode="lin" valueType="num">
                                      <p:cBhvr>
                                        <p:cTn id="13" dur="500" fill="hold"/>
                                        <p:tgtEl>
                                          <p:spTgt spid="18"/>
                                        </p:tgtEl>
                                        <p:attrNameLst>
                                          <p:attrName>ppt_h</p:attrName>
                                        </p:attrNameLst>
                                      </p:cBhvr>
                                      <p:tavLst>
                                        <p:tav tm="0">
                                          <p:val>
                                            <p:fltVal val="0"/>
                                          </p:val>
                                        </p:tav>
                                        <p:tav tm="100000">
                                          <p:val>
                                            <p:strVal val="#ppt_h"/>
                                          </p:val>
                                        </p:tav>
                                      </p:tavLst>
                                    </p:anim>
                                    <p:animEffect transition="in" filter="fade">
                                      <p:cBhvr>
                                        <p:cTn id="14" dur="500"/>
                                        <p:tgtEl>
                                          <p:spTgt spid="18"/>
                                        </p:tgtEl>
                                      </p:cBhvr>
                                    </p:animEffect>
                                  </p:childTnLst>
                                </p:cTn>
                              </p:par>
                              <p:par>
                                <p:cTn id="15" presetID="53" presetClass="entr" presetSubtype="16"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文本框 1">
            <a:extLst>
              <a:ext uri="{FF2B5EF4-FFF2-40B4-BE49-F238E27FC236}">
                <a16:creationId xmlns:a16="http://schemas.microsoft.com/office/drawing/2014/main" id="{348E81E3-6B21-4466-8AFB-D652E1088666}"/>
              </a:ext>
            </a:extLst>
          </p:cNvPr>
          <p:cNvSpPr txBox="1"/>
          <p:nvPr/>
        </p:nvSpPr>
        <p:spPr>
          <a:xfrm>
            <a:off x="450060" y="770303"/>
            <a:ext cx="8353557" cy="1296637"/>
          </a:xfrm>
          <a:prstGeom prst="rect">
            <a:avLst/>
          </a:prstGeom>
          <a:noFill/>
        </p:spPr>
        <p:txBody>
          <a:bodyPr wrap="square" rtlCol="0">
            <a:spAutoFit/>
          </a:bodyPr>
          <a:lstStyle/>
          <a:p>
            <a:pPr>
              <a:lnSpc>
                <a:spcPct val="150000"/>
              </a:lnSpc>
            </a:pPr>
            <a:r>
              <a:rPr lang="zh-CN" altLang="en-US" dirty="0"/>
              <a:t>图像的空间变换主要包括线性变换和非线性变换，线性变换包括旋转，缩放和剪切，非线性变换则是平移和透视。用任意一个</a:t>
            </a:r>
            <a:r>
              <a:rPr lang="en-US" altLang="zh-CN" dirty="0"/>
              <a:t>4*4</a:t>
            </a:r>
            <a:r>
              <a:rPr lang="zh-CN" altLang="en-US" dirty="0"/>
              <a:t>变换矩阵对三维图像的整体性变换都可以由上述五种变换方式组合实现。</a:t>
            </a:r>
            <a:endParaRPr lang="en-US" altLang="zh-CN" dirty="0"/>
          </a:p>
        </p:txBody>
      </p:sp>
      <p:pic>
        <p:nvPicPr>
          <p:cNvPr id="10" name="图片 9">
            <a:extLst>
              <a:ext uri="{FF2B5EF4-FFF2-40B4-BE49-F238E27FC236}">
                <a16:creationId xmlns:a16="http://schemas.microsoft.com/office/drawing/2014/main" id="{3B52E52E-D769-7FFA-2519-27312E800A4D}"/>
              </a:ext>
            </a:extLst>
          </p:cNvPr>
          <p:cNvPicPr>
            <a:picLocks noChangeAspect="1"/>
          </p:cNvPicPr>
          <p:nvPr/>
        </p:nvPicPr>
        <p:blipFill>
          <a:blip r:embed="rId4"/>
          <a:stretch>
            <a:fillRect/>
          </a:stretch>
        </p:blipFill>
        <p:spPr>
          <a:xfrm>
            <a:off x="450060" y="1909414"/>
            <a:ext cx="9325140" cy="4525655"/>
          </a:xfrm>
          <a:prstGeom prst="rect">
            <a:avLst/>
          </a:prstGeom>
        </p:spPr>
      </p:pic>
      <p:pic>
        <p:nvPicPr>
          <p:cNvPr id="11" name="图片 10">
            <a:extLst>
              <a:ext uri="{FF2B5EF4-FFF2-40B4-BE49-F238E27FC236}">
                <a16:creationId xmlns:a16="http://schemas.microsoft.com/office/drawing/2014/main" id="{D59C6113-8F2C-7DCE-0B7B-148F495FD0C5}"/>
              </a:ext>
            </a:extLst>
          </p:cNvPr>
          <p:cNvPicPr>
            <a:picLocks noChangeAspect="1"/>
          </p:cNvPicPr>
          <p:nvPr/>
        </p:nvPicPr>
        <p:blipFill>
          <a:blip r:embed="rId5"/>
          <a:stretch>
            <a:fillRect/>
          </a:stretch>
        </p:blipFill>
        <p:spPr>
          <a:xfrm>
            <a:off x="450060" y="1909414"/>
            <a:ext cx="8726872" cy="4595332"/>
          </a:xfrm>
          <a:prstGeom prst="rect">
            <a:avLst/>
          </a:prstGeom>
        </p:spPr>
      </p:pic>
      <p:sp>
        <p:nvSpPr>
          <p:cNvPr id="6" name="灯片编号占位符 5">
            <a:extLst>
              <a:ext uri="{FF2B5EF4-FFF2-40B4-BE49-F238E27FC236}">
                <a16:creationId xmlns:a16="http://schemas.microsoft.com/office/drawing/2014/main" id="{14654C15-865F-4804-9F18-97171AE0416C}"/>
              </a:ext>
            </a:extLst>
          </p:cNvPr>
          <p:cNvSpPr>
            <a:spLocks noGrp="1"/>
          </p:cNvSpPr>
          <p:nvPr>
            <p:ph type="sldNum" sz="quarter" idx="12"/>
          </p:nvPr>
        </p:nvSpPr>
        <p:spPr/>
        <p:txBody>
          <a:bodyPr/>
          <a:lstStyle/>
          <a:p>
            <a:fld id="{323E5165-BFEC-4878-A89A-D5B54D133213}" type="slidenum">
              <a:rPr lang="zh-CN" altLang="en-US" smtClean="0"/>
              <a:t>4</a:t>
            </a:fld>
            <a:endParaRPr lang="zh-CN" altLang="en-US"/>
          </a:p>
        </p:txBody>
      </p:sp>
    </p:spTree>
    <p:extLst>
      <p:ext uri="{BB962C8B-B14F-4D97-AF65-F5344CB8AC3E}">
        <p14:creationId xmlns:p14="http://schemas.microsoft.com/office/powerpoint/2010/main" val="1062836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0"/>
                                        </p:tgtEl>
                                        <p:attrNameLst>
                                          <p:attrName>ppt_x</p:attrName>
                                        </p:attrNameLst>
                                      </p:cBhvr>
                                      <p:tavLst>
                                        <p:tav tm="0">
                                          <p:val>
                                            <p:strVal val="ppt_x"/>
                                          </p:val>
                                        </p:tav>
                                        <p:tav tm="100000">
                                          <p:val>
                                            <p:strVal val="ppt_x"/>
                                          </p:val>
                                        </p:tav>
                                      </p:tavLst>
                                    </p:anim>
                                    <p:anim calcmode="lin" valueType="num">
                                      <p:cBhvr additive="base">
                                        <p:cTn id="13" dur="500"/>
                                        <p:tgtEl>
                                          <p:spTgt spid="10"/>
                                        </p:tgtEl>
                                        <p:attrNameLst>
                                          <p:attrName>ppt_y</p:attrName>
                                        </p:attrNameLst>
                                      </p:cBhvr>
                                      <p:tavLst>
                                        <p:tav tm="0">
                                          <p:val>
                                            <p:strVal val="ppt_y"/>
                                          </p:val>
                                        </p:tav>
                                        <p:tav tm="100000">
                                          <p:val>
                                            <p:strVal val="1+ppt_h/2"/>
                                          </p:val>
                                        </p:tav>
                                      </p:tavLst>
                                    </p:anim>
                                    <p:set>
                                      <p:cBhvr>
                                        <p:cTn id="14" dur="1" fill="hold">
                                          <p:stCondLst>
                                            <p:cond delay="499"/>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总结与展望</a:t>
              </a: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5" name="文本框 4">
            <a:extLst>
              <a:ext uri="{FF2B5EF4-FFF2-40B4-BE49-F238E27FC236}">
                <a16:creationId xmlns:a16="http://schemas.microsoft.com/office/drawing/2014/main" id="{DC688AA0-3D2A-44B8-B604-02A17A8728D9}"/>
              </a:ext>
            </a:extLst>
          </p:cNvPr>
          <p:cNvSpPr txBox="1"/>
          <p:nvPr/>
        </p:nvSpPr>
        <p:spPr>
          <a:xfrm>
            <a:off x="264209" y="804468"/>
            <a:ext cx="10371134" cy="3374129"/>
          </a:xfrm>
          <a:prstGeom prst="rect">
            <a:avLst/>
          </a:prstGeom>
          <a:noFill/>
        </p:spPr>
        <p:txBody>
          <a:bodyPr wrap="square" rtlCol="0">
            <a:spAutoFit/>
          </a:bodyPr>
          <a:lstStyle/>
          <a:p>
            <a:pPr>
              <a:lnSpc>
                <a:spcPct val="150000"/>
              </a:lnSpc>
            </a:pPr>
            <a:r>
              <a:rPr lang="zh-CN" altLang="en-US" b="1" dirty="0"/>
              <a:t>工作总结</a:t>
            </a:r>
            <a:endParaRPr lang="en-US" altLang="zh-CN" b="1" dirty="0"/>
          </a:p>
          <a:p>
            <a:pPr marL="285750" indent="-285750">
              <a:lnSpc>
                <a:spcPct val="150000"/>
              </a:lnSpc>
              <a:buFont typeface="Arial" panose="020B0604020202020204" pitchFamily="34" charset="0"/>
              <a:buChar char="•"/>
            </a:pPr>
            <a:r>
              <a:rPr lang="zh-CN" altLang="en-US" b="1" dirty="0"/>
              <a:t>对于图像的复杂全局空间变换矩阵实现了分步解析</a:t>
            </a:r>
            <a:endParaRPr lang="en-US" altLang="zh-CN" b="1" dirty="0"/>
          </a:p>
          <a:p>
            <a:pPr marL="285750" indent="-285750">
              <a:lnSpc>
                <a:spcPct val="150000"/>
              </a:lnSpc>
              <a:buFont typeface="Arial" panose="020B0604020202020204" pitchFamily="34" charset="0"/>
              <a:buChar char="•"/>
            </a:pPr>
            <a:r>
              <a:rPr lang="zh-CN" altLang="en-US" b="1" dirty="0"/>
              <a:t>将之前基于</a:t>
            </a:r>
            <a:r>
              <a:rPr lang="en-US" altLang="zh-CN" b="1" dirty="0" err="1"/>
              <a:t>itk</a:t>
            </a:r>
            <a:r>
              <a:rPr lang="zh-CN" altLang="en-US" b="1" dirty="0"/>
              <a:t>和</a:t>
            </a:r>
            <a:r>
              <a:rPr lang="en-US" altLang="zh-CN" b="1" dirty="0"/>
              <a:t>open3d</a:t>
            </a:r>
            <a:r>
              <a:rPr lang="zh-CN" altLang="en-US" b="1" dirty="0"/>
              <a:t>开发实现的多模态刚性配准算法关键步骤实现替换，搜索算法测试了梯度下降以及相应基于</a:t>
            </a:r>
            <a:r>
              <a:rPr lang="en-US" altLang="zh-CN" b="1" dirty="0" err="1"/>
              <a:t>armijo</a:t>
            </a:r>
            <a:r>
              <a:rPr lang="zh-CN" altLang="en-US" b="1" dirty="0"/>
              <a:t>准则的多精度搜索，模拟退火，共轭梯度等搜索算法，完成了基于均方差和互信息两种刚性配准方案主要流程</a:t>
            </a:r>
            <a:endParaRPr lang="en-US" altLang="zh-CN" b="1" dirty="0"/>
          </a:p>
          <a:p>
            <a:pPr marL="285750" indent="-285750">
              <a:lnSpc>
                <a:spcPct val="150000"/>
              </a:lnSpc>
              <a:buFont typeface="Arial" panose="020B0604020202020204" pitchFamily="34" charset="0"/>
              <a:buChar char="•"/>
            </a:pPr>
            <a:r>
              <a:rPr lang="zh-CN" altLang="en-US" b="1" dirty="0"/>
              <a:t>改进了二维多模态图像</a:t>
            </a:r>
            <a:r>
              <a:rPr lang="en-US" altLang="zh-CN" b="1" dirty="0"/>
              <a:t>B</a:t>
            </a:r>
            <a:r>
              <a:rPr lang="zh-CN" altLang="en-US" b="1" dirty="0"/>
              <a:t>样条非刚性配准流程优化，基于此基础，实现了三维多模态</a:t>
            </a:r>
            <a:r>
              <a:rPr lang="en-US" altLang="zh-CN" b="1" dirty="0"/>
              <a:t>B</a:t>
            </a:r>
            <a:r>
              <a:rPr lang="zh-CN" altLang="en-US" b="1" dirty="0"/>
              <a:t>样条非刚性配准的主要步骤，将进一步完善三维多模态图像</a:t>
            </a:r>
            <a:r>
              <a:rPr lang="en-US" altLang="zh-CN" b="1" dirty="0"/>
              <a:t>B</a:t>
            </a:r>
            <a:r>
              <a:rPr lang="zh-CN" altLang="en-US" b="1" dirty="0"/>
              <a:t>样条非刚性配准流程</a:t>
            </a:r>
            <a:endParaRPr lang="en-US" altLang="zh-CN" b="1" dirty="0"/>
          </a:p>
          <a:p>
            <a:pPr marL="285750" indent="-285750">
              <a:lnSpc>
                <a:spcPct val="150000"/>
              </a:lnSpc>
              <a:buFont typeface="Arial" panose="020B0604020202020204" pitchFamily="34" charset="0"/>
              <a:buChar char="•"/>
            </a:pPr>
            <a:r>
              <a:rPr lang="zh-CN" altLang="en-US" b="1" dirty="0"/>
              <a:t>整理了对称归一化算法流程框架，对于对称归一化算法流程部分内容做了复现</a:t>
            </a:r>
            <a:endParaRPr lang="en-US" altLang="zh-CN" b="1" dirty="0"/>
          </a:p>
        </p:txBody>
      </p:sp>
      <p:sp>
        <p:nvSpPr>
          <p:cNvPr id="6" name="灯片编号占位符 5">
            <a:extLst>
              <a:ext uri="{FF2B5EF4-FFF2-40B4-BE49-F238E27FC236}">
                <a16:creationId xmlns:a16="http://schemas.microsoft.com/office/drawing/2014/main" id="{E8F363AA-7069-4FEB-A5CE-E801F4111B3A}"/>
              </a:ext>
            </a:extLst>
          </p:cNvPr>
          <p:cNvSpPr>
            <a:spLocks noGrp="1"/>
          </p:cNvSpPr>
          <p:nvPr>
            <p:ph type="sldNum" sz="quarter" idx="12"/>
          </p:nvPr>
        </p:nvSpPr>
        <p:spPr/>
        <p:txBody>
          <a:bodyPr/>
          <a:lstStyle/>
          <a:p>
            <a:fld id="{323E5165-BFEC-4878-A89A-D5B54D133213}" type="slidenum">
              <a:rPr lang="zh-CN" altLang="en-US" smtClean="0"/>
              <a:t>40</a:t>
            </a:fld>
            <a:endParaRPr lang="zh-CN" altLang="en-US"/>
          </a:p>
        </p:txBody>
      </p:sp>
    </p:spTree>
    <p:extLst>
      <p:ext uri="{BB962C8B-B14F-4D97-AF65-F5344CB8AC3E}">
        <p14:creationId xmlns:p14="http://schemas.microsoft.com/office/powerpoint/2010/main" val="37581386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总结与展望</a:t>
              </a: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5" name="对象 4">
            <a:extLst>
              <a:ext uri="{FF2B5EF4-FFF2-40B4-BE49-F238E27FC236}">
                <a16:creationId xmlns:a16="http://schemas.microsoft.com/office/drawing/2014/main" id="{4F04A408-8AFA-458E-94CA-C3FBCAC992D2}"/>
              </a:ext>
            </a:extLst>
          </p:cNvPr>
          <p:cNvGraphicFramePr>
            <a:graphicFrameLocks noChangeAspect="1"/>
          </p:cNvGraphicFramePr>
          <p:nvPr>
            <p:extLst>
              <p:ext uri="{D42A27DB-BD31-4B8C-83A1-F6EECF244321}">
                <p14:modId xmlns:p14="http://schemas.microsoft.com/office/powerpoint/2010/main" val="3864492334"/>
              </p:ext>
            </p:extLst>
          </p:nvPr>
        </p:nvGraphicFramePr>
        <p:xfrm>
          <a:off x="362180" y="1203342"/>
          <a:ext cx="8191500" cy="5054601"/>
        </p:xfrm>
        <a:graphic>
          <a:graphicData uri="http://schemas.openxmlformats.org/presentationml/2006/ole">
            <mc:AlternateContent xmlns:mc="http://schemas.openxmlformats.org/markup-compatibility/2006">
              <mc:Choice xmlns:v="urn:schemas-microsoft-com:vml" Requires="v">
                <p:oleObj name="Equation" r:id="rId4" imgW="8191440" imgH="5054400" progId="Equation.DSMT4">
                  <p:embed/>
                </p:oleObj>
              </mc:Choice>
              <mc:Fallback>
                <p:oleObj name="Equation" r:id="rId4" imgW="8191440" imgH="5054400" progId="Equation.DSMT4">
                  <p:embed/>
                  <p:pic>
                    <p:nvPicPr>
                      <p:cNvPr id="0" name=""/>
                      <p:cNvPicPr/>
                      <p:nvPr/>
                    </p:nvPicPr>
                    <p:blipFill>
                      <a:blip r:embed="rId5"/>
                      <a:stretch>
                        <a:fillRect/>
                      </a:stretch>
                    </p:blipFill>
                    <p:spPr>
                      <a:xfrm>
                        <a:off x="362180" y="1203342"/>
                        <a:ext cx="8191500" cy="5054601"/>
                      </a:xfrm>
                      <a:prstGeom prst="rect">
                        <a:avLst/>
                      </a:prstGeom>
                    </p:spPr>
                  </p:pic>
                </p:oleObj>
              </mc:Fallback>
            </mc:AlternateContent>
          </a:graphicData>
        </a:graphic>
      </p:graphicFrame>
      <p:sp>
        <p:nvSpPr>
          <p:cNvPr id="6" name="灯片编号占位符 5">
            <a:extLst>
              <a:ext uri="{FF2B5EF4-FFF2-40B4-BE49-F238E27FC236}">
                <a16:creationId xmlns:a16="http://schemas.microsoft.com/office/drawing/2014/main" id="{233E9C86-5AE9-44AF-A6D4-E61150C3815E}"/>
              </a:ext>
            </a:extLst>
          </p:cNvPr>
          <p:cNvSpPr>
            <a:spLocks noGrp="1"/>
          </p:cNvSpPr>
          <p:nvPr>
            <p:ph type="sldNum" sz="quarter" idx="12"/>
          </p:nvPr>
        </p:nvSpPr>
        <p:spPr/>
        <p:txBody>
          <a:bodyPr/>
          <a:lstStyle/>
          <a:p>
            <a:fld id="{323E5165-BFEC-4878-A89A-D5B54D133213}" type="slidenum">
              <a:rPr lang="zh-CN" altLang="en-US" smtClean="0"/>
              <a:t>41</a:t>
            </a:fld>
            <a:endParaRPr lang="zh-CN" altLang="en-US"/>
          </a:p>
        </p:txBody>
      </p:sp>
      <p:sp>
        <p:nvSpPr>
          <p:cNvPr id="10" name="文本框 9">
            <a:extLst>
              <a:ext uri="{FF2B5EF4-FFF2-40B4-BE49-F238E27FC236}">
                <a16:creationId xmlns:a16="http://schemas.microsoft.com/office/drawing/2014/main" id="{6A5E00A1-08D1-4990-A1FF-0105A8F2BD30}"/>
              </a:ext>
            </a:extLst>
          </p:cNvPr>
          <p:cNvSpPr txBox="1"/>
          <p:nvPr/>
        </p:nvSpPr>
        <p:spPr>
          <a:xfrm>
            <a:off x="228174" y="715610"/>
            <a:ext cx="5143500" cy="369332"/>
          </a:xfrm>
          <a:prstGeom prst="rect">
            <a:avLst/>
          </a:prstGeom>
          <a:noFill/>
        </p:spPr>
        <p:txBody>
          <a:bodyPr wrap="square" rtlCol="0">
            <a:spAutoFit/>
          </a:bodyPr>
          <a:lstStyle/>
          <a:p>
            <a:r>
              <a:rPr lang="zh-CN" altLang="en-US" b="1" dirty="0"/>
              <a:t>实现对称归一化图像配准</a:t>
            </a:r>
          </a:p>
        </p:txBody>
      </p:sp>
    </p:spTree>
    <p:extLst>
      <p:ext uri="{BB962C8B-B14F-4D97-AF65-F5344CB8AC3E}">
        <p14:creationId xmlns:p14="http://schemas.microsoft.com/office/powerpoint/2010/main" val="28562991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总结与展望</a:t>
              </a:r>
            </a:p>
          </p:txBody>
        </p:sp>
      </p:gr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文本框 1">
            <a:extLst>
              <a:ext uri="{FF2B5EF4-FFF2-40B4-BE49-F238E27FC236}">
                <a16:creationId xmlns:a16="http://schemas.microsoft.com/office/drawing/2014/main" id="{441988A1-5421-F7FF-2323-5C5E56C63565}"/>
              </a:ext>
            </a:extLst>
          </p:cNvPr>
          <p:cNvSpPr txBox="1"/>
          <p:nvPr/>
        </p:nvSpPr>
        <p:spPr>
          <a:xfrm>
            <a:off x="251942" y="724533"/>
            <a:ext cx="4454434" cy="369332"/>
          </a:xfrm>
          <a:prstGeom prst="rect">
            <a:avLst/>
          </a:prstGeom>
          <a:noFill/>
        </p:spPr>
        <p:txBody>
          <a:bodyPr wrap="square" rtlCol="0">
            <a:spAutoFit/>
          </a:bodyPr>
          <a:lstStyle/>
          <a:p>
            <a:r>
              <a:rPr lang="zh-CN" altLang="en-US" b="1" dirty="0"/>
              <a:t>无监督学习配准</a:t>
            </a:r>
          </a:p>
        </p:txBody>
      </p:sp>
      <p:sp>
        <p:nvSpPr>
          <p:cNvPr id="6" name="灯片编号占位符 5">
            <a:extLst>
              <a:ext uri="{FF2B5EF4-FFF2-40B4-BE49-F238E27FC236}">
                <a16:creationId xmlns:a16="http://schemas.microsoft.com/office/drawing/2014/main" id="{A36210AC-AE63-4FDC-8C2B-7239A4EEF04E}"/>
              </a:ext>
            </a:extLst>
          </p:cNvPr>
          <p:cNvSpPr>
            <a:spLocks noGrp="1"/>
          </p:cNvSpPr>
          <p:nvPr>
            <p:ph type="sldNum" sz="quarter" idx="12"/>
          </p:nvPr>
        </p:nvSpPr>
        <p:spPr/>
        <p:txBody>
          <a:bodyPr/>
          <a:lstStyle/>
          <a:p>
            <a:fld id="{323E5165-BFEC-4878-A89A-D5B54D133213}" type="slidenum">
              <a:rPr lang="zh-CN" altLang="en-US" smtClean="0"/>
              <a:t>42</a:t>
            </a:fld>
            <a:endParaRPr lang="zh-CN" altLang="en-US"/>
          </a:p>
        </p:txBody>
      </p:sp>
      <p:sp>
        <p:nvSpPr>
          <p:cNvPr id="10" name="文本框 9">
            <a:extLst>
              <a:ext uri="{FF2B5EF4-FFF2-40B4-BE49-F238E27FC236}">
                <a16:creationId xmlns:a16="http://schemas.microsoft.com/office/drawing/2014/main" id="{39F7A696-F416-5642-BA68-6B686B09AF2A}"/>
              </a:ext>
            </a:extLst>
          </p:cNvPr>
          <p:cNvSpPr txBox="1"/>
          <p:nvPr/>
        </p:nvSpPr>
        <p:spPr>
          <a:xfrm>
            <a:off x="257282" y="1221188"/>
            <a:ext cx="10437829" cy="2543132"/>
          </a:xfrm>
          <a:prstGeom prst="rect">
            <a:avLst/>
          </a:prstGeom>
          <a:noFill/>
        </p:spPr>
        <p:txBody>
          <a:bodyPr wrap="square" rtlCol="0">
            <a:spAutoFit/>
          </a:bodyPr>
          <a:lstStyle/>
          <a:p>
            <a:pPr>
              <a:lnSpc>
                <a:spcPct val="150000"/>
              </a:lnSpc>
            </a:pPr>
            <a:r>
              <a:rPr lang="zh-CN" altLang="en-US" b="1" dirty="0"/>
              <a:t>由于图像配准不存在金标准，数据集少，成本高昂等问题，因此针对图像配准，越来越多的注意力被投入到无监督配准框架。一个典型的无监督配准框架是由卷积配准网络</a:t>
            </a:r>
            <a:r>
              <a:rPr lang="en-US" altLang="zh-CN" b="1" dirty="0"/>
              <a:t>CNN</a:t>
            </a:r>
            <a:r>
              <a:rPr lang="zh-CN" altLang="en-US" b="1" dirty="0"/>
              <a:t>和空间变换网络</a:t>
            </a:r>
            <a:r>
              <a:rPr lang="en-US" altLang="zh-CN" b="1" dirty="0"/>
              <a:t>STN</a:t>
            </a:r>
            <a:r>
              <a:rPr lang="zh-CN" altLang="en-US" b="1" dirty="0"/>
              <a:t>组成，首先利用卷积配准网络估计高维的变形场，然后借助</a:t>
            </a:r>
            <a:r>
              <a:rPr lang="en-US" altLang="zh-CN" b="1" dirty="0"/>
              <a:t>STN</a:t>
            </a:r>
            <a:r>
              <a:rPr lang="zh-CN" altLang="en-US" b="1" dirty="0"/>
              <a:t>实现对图像的形变。典型的有</a:t>
            </a:r>
            <a:r>
              <a:rPr lang="en-US" altLang="zh-CN" b="1" dirty="0" err="1"/>
              <a:t>VoxelMorph</a:t>
            </a:r>
            <a:r>
              <a:rPr lang="en-US" altLang="zh-CN" b="1" dirty="0"/>
              <a:t>,</a:t>
            </a:r>
            <a:r>
              <a:rPr lang="zh-CN" altLang="en-US" b="1" dirty="0"/>
              <a:t>通过级联</a:t>
            </a:r>
            <a:r>
              <a:rPr lang="en-US" altLang="zh-CN" b="1" dirty="0"/>
              <a:t>U-Net</a:t>
            </a:r>
            <a:r>
              <a:rPr lang="zh-CN" altLang="en-US" b="1" dirty="0"/>
              <a:t>和</a:t>
            </a:r>
            <a:r>
              <a:rPr lang="en-US" altLang="zh-CN" b="1" dirty="0"/>
              <a:t>STN</a:t>
            </a:r>
            <a:r>
              <a:rPr lang="zh-CN" altLang="en-US" b="1" dirty="0"/>
              <a:t>结构实现三维脑部</a:t>
            </a:r>
            <a:r>
              <a:rPr lang="en-US" altLang="zh-CN" b="1" dirty="0"/>
              <a:t>MRI</a:t>
            </a:r>
            <a:r>
              <a:rPr lang="zh-CN" altLang="en-US" b="1" dirty="0"/>
              <a:t>之间的可变形配准，其效果可与</a:t>
            </a:r>
            <a:r>
              <a:rPr lang="en-US" altLang="zh-CN" b="1" dirty="0"/>
              <a:t>SYN</a:t>
            </a:r>
            <a:r>
              <a:rPr lang="zh-CN" altLang="en-US" b="1" dirty="0"/>
              <a:t>算法达到相当的精度。在多模态配准上，第一种方案是改进相似性度量，设计有效的跨模态度量损失指导网络估计形变场，另外一种方案是基于</a:t>
            </a:r>
            <a:r>
              <a:rPr lang="en-US" altLang="zh-CN" b="1" dirty="0"/>
              <a:t>GAN</a:t>
            </a:r>
            <a:r>
              <a:rPr lang="zh-CN" altLang="en-US" b="1" dirty="0"/>
              <a:t>将多模态图像转换为同一模态进行配准</a:t>
            </a:r>
            <a:endParaRPr lang="en-US" altLang="zh-CN" b="1" dirty="0"/>
          </a:p>
        </p:txBody>
      </p:sp>
    </p:spTree>
    <p:extLst>
      <p:ext uri="{BB962C8B-B14F-4D97-AF65-F5344CB8AC3E}">
        <p14:creationId xmlns:p14="http://schemas.microsoft.com/office/powerpoint/2010/main" val="12718553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29017924-4C81-434F-9F68-15BB7BD8009B}"/>
              </a:ext>
            </a:extLst>
          </p:cNvPr>
          <p:cNvGrpSpPr/>
          <p:nvPr/>
        </p:nvGrpSpPr>
        <p:grpSpPr>
          <a:xfrm>
            <a:off x="3199258" y="2370989"/>
            <a:ext cx="5793485" cy="2116022"/>
            <a:chOff x="1769918" y="2385536"/>
            <a:chExt cx="8652164" cy="2086928"/>
          </a:xfrm>
        </p:grpSpPr>
        <p:sp>
          <p:nvSpPr>
            <p:cNvPr id="6" name="矩形 5">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文本框 17">
            <a:extLst>
              <a:ext uri="{FF2B5EF4-FFF2-40B4-BE49-F238E27FC236}">
                <a16:creationId xmlns:a16="http://schemas.microsoft.com/office/drawing/2014/main" id="{AACE9501-5F1C-464D-8F8E-03D7CA685A9A}"/>
              </a:ext>
            </a:extLst>
          </p:cNvPr>
          <p:cNvSpPr txBox="1"/>
          <p:nvPr/>
        </p:nvSpPr>
        <p:spPr>
          <a:xfrm>
            <a:off x="2546623" y="2904667"/>
            <a:ext cx="7098754" cy="707886"/>
          </a:xfrm>
          <a:prstGeom prst="rect">
            <a:avLst/>
          </a:prstGeom>
          <a:noFill/>
        </p:spPr>
        <p:txBody>
          <a:bodyPr wrap="square" rtlCol="0">
            <a:spAutoFit/>
          </a:bodyPr>
          <a:lstStyle/>
          <a:p>
            <a:pPr algn="ctr"/>
            <a:r>
              <a:rPr lang="en-US" altLang="zh-CN" sz="4000" b="1" dirty="0">
                <a:latin typeface="黑体" panose="02010609060101010101" pitchFamily="49" charset="-122"/>
                <a:ea typeface="黑体" panose="02010609060101010101" pitchFamily="49" charset="-122"/>
              </a:rPr>
              <a:t>THANKS FOR WATCHING </a:t>
            </a:r>
            <a:endParaRPr lang="zh-CN" altLang="en-US" sz="4000" b="1" dirty="0">
              <a:latin typeface="黑体" panose="02010609060101010101" pitchFamily="49" charset="-122"/>
              <a:ea typeface="黑体" panose="02010609060101010101" pitchFamily="49" charset="-122"/>
            </a:endParaRPr>
          </a:p>
        </p:txBody>
      </p:sp>
      <p:sp>
        <p:nvSpPr>
          <p:cNvPr id="25" name="矩形 24">
            <a:extLst>
              <a:ext uri="{FF2B5EF4-FFF2-40B4-BE49-F238E27FC236}">
                <a16:creationId xmlns:a16="http://schemas.microsoft.com/office/drawing/2014/main" id="{966961E1-2098-4417-AA31-62505F667DC9}"/>
              </a:ext>
            </a:extLst>
          </p:cNvPr>
          <p:cNvSpPr/>
          <p:nvPr/>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EA53BDD-9B5E-4FDF-BD7A-AC17B9624A82}"/>
              </a:ext>
            </a:extLst>
          </p:cNvPr>
          <p:cNvSpPr/>
          <p:nvPr/>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id="{0C1EC499-D237-4C35-B392-2203E918F697}"/>
              </a:ext>
            </a:extLst>
          </p:cNvPr>
          <p:cNvSpPr/>
          <p:nvPr/>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22838679-98C6-45B2-8FD5-7D96B11BBB3E}"/>
              </a:ext>
            </a:extLst>
          </p:cNvPr>
          <p:cNvSpPr txBox="1"/>
          <p:nvPr/>
        </p:nvSpPr>
        <p:spPr>
          <a:xfrm>
            <a:off x="4645699" y="3713341"/>
            <a:ext cx="2570356" cy="400110"/>
          </a:xfrm>
          <a:prstGeom prst="rect">
            <a:avLst/>
          </a:prstGeom>
          <a:noFill/>
        </p:spPr>
        <p:txBody>
          <a:bodyPr wrap="square" rtlCol="0">
            <a:spAutoFit/>
          </a:bodyPr>
          <a:lstStyle/>
          <a:p>
            <a:pPr algn="ctr"/>
            <a:r>
              <a:rPr lang="zh-CN" altLang="en-US" sz="2000" b="1" dirty="0"/>
              <a:t>汇报人：</a:t>
            </a:r>
            <a:r>
              <a:rPr lang="zh-CN" altLang="en-US" sz="2000" b="1"/>
              <a:t>徐刹刹</a:t>
            </a:r>
            <a:endParaRPr lang="zh-CN" altLang="en-US" sz="2000" b="1" dirty="0"/>
          </a:p>
        </p:txBody>
      </p:sp>
      <p:sp>
        <p:nvSpPr>
          <p:cNvPr id="29" name="Freeform 513">
            <a:extLst>
              <a:ext uri="{FF2B5EF4-FFF2-40B4-BE49-F238E27FC236}">
                <a16:creationId xmlns:a16="http://schemas.microsoft.com/office/drawing/2014/main" id="{1E673289-DF63-4D4C-BDE3-926043448177}"/>
              </a:ext>
            </a:extLst>
          </p:cNvPr>
          <p:cNvSpPr>
            <a:spLocks/>
          </p:cNvSpPr>
          <p:nvPr/>
        </p:nvSpPr>
        <p:spPr bwMode="auto">
          <a:xfrm>
            <a:off x="2572793" y="3097212"/>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0" name="Freeform 513">
            <a:extLst>
              <a:ext uri="{FF2B5EF4-FFF2-40B4-BE49-F238E27FC236}">
                <a16:creationId xmlns:a16="http://schemas.microsoft.com/office/drawing/2014/main" id="{02DC74E7-9823-4898-A9DA-4611CCA42ED7}"/>
              </a:ext>
            </a:extLst>
          </p:cNvPr>
          <p:cNvSpPr>
            <a:spLocks/>
          </p:cNvSpPr>
          <p:nvPr/>
        </p:nvSpPr>
        <p:spPr bwMode="auto">
          <a:xfrm flipH="1">
            <a:off x="9400606" y="3097212"/>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3" name="灯片编号占位符 2">
            <a:extLst>
              <a:ext uri="{FF2B5EF4-FFF2-40B4-BE49-F238E27FC236}">
                <a16:creationId xmlns:a16="http://schemas.microsoft.com/office/drawing/2014/main" id="{41CDDBD6-F037-478F-A9CD-DD9A264E6D52}"/>
              </a:ext>
            </a:extLst>
          </p:cNvPr>
          <p:cNvSpPr>
            <a:spLocks noGrp="1"/>
          </p:cNvSpPr>
          <p:nvPr>
            <p:ph type="sldNum" sz="quarter" idx="12"/>
          </p:nvPr>
        </p:nvSpPr>
        <p:spPr/>
        <p:txBody>
          <a:bodyPr/>
          <a:lstStyle/>
          <a:p>
            <a:fld id="{323E5165-BFEC-4878-A89A-D5B54D133213}" type="slidenum">
              <a:rPr lang="zh-CN" altLang="en-US" smtClean="0"/>
              <a:t>43</a:t>
            </a:fld>
            <a:endParaRPr lang="zh-CN" altLang="en-US"/>
          </a:p>
        </p:txBody>
      </p:sp>
    </p:spTree>
    <p:extLst>
      <p:ext uri="{BB962C8B-B14F-4D97-AF65-F5344CB8AC3E}">
        <p14:creationId xmlns:p14="http://schemas.microsoft.com/office/powerpoint/2010/main" val="1788664934"/>
      </p:ext>
    </p:extLst>
  </p:cSld>
  <p:clrMapOvr>
    <a:masterClrMapping/>
  </p:clrMapOvr>
  <mc:AlternateContent xmlns:mc="http://schemas.openxmlformats.org/markup-compatibility/2006" xmlns:p159="http://schemas.microsoft.com/office/powerpoint/2015/09/main">
    <mc:Choice Requires="p159">
      <p:transition spd="med" advTm="451">
        <p159:morph option="byObject"/>
      </p:transition>
    </mc:Choice>
    <mc:Fallback xmlns="">
      <p:transition spd="med" advTm="45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10" name="文本框 9">
            <a:extLst>
              <a:ext uri="{FF2B5EF4-FFF2-40B4-BE49-F238E27FC236}">
                <a16:creationId xmlns:a16="http://schemas.microsoft.com/office/drawing/2014/main" id="{78B9B508-37B6-4166-A686-ABF1E0BC794E}"/>
              </a:ext>
            </a:extLst>
          </p:cNvPr>
          <p:cNvSpPr txBox="1"/>
          <p:nvPr/>
        </p:nvSpPr>
        <p:spPr>
          <a:xfrm>
            <a:off x="362180" y="909199"/>
            <a:ext cx="8237810" cy="369332"/>
          </a:xfrm>
          <a:prstGeom prst="rect">
            <a:avLst/>
          </a:prstGeom>
          <a:noFill/>
        </p:spPr>
        <p:txBody>
          <a:bodyPr wrap="square" rtlCol="0">
            <a:spAutoFit/>
          </a:bodyPr>
          <a:lstStyle/>
          <a:p>
            <a:r>
              <a:rPr lang="zh-CN" altLang="en-US" dirty="0"/>
              <a:t>一个</a:t>
            </a:r>
            <a:r>
              <a:rPr lang="en-US" altLang="zh-CN" dirty="0"/>
              <a:t>4</a:t>
            </a:r>
            <a:r>
              <a:rPr lang="zh-CN" altLang="en-US" dirty="0"/>
              <a:t>*</a:t>
            </a:r>
            <a:r>
              <a:rPr lang="en-US" altLang="zh-CN" dirty="0"/>
              <a:t>4</a:t>
            </a:r>
            <a:r>
              <a:rPr lang="zh-CN" altLang="en-US" dirty="0"/>
              <a:t>变换矩阵一般由五种变换组合实现：旋转，平移，缩放，剪切，投影</a:t>
            </a:r>
          </a:p>
        </p:txBody>
      </p:sp>
      <p:graphicFrame>
        <p:nvGraphicFramePr>
          <p:cNvPr id="11" name="对象 10">
            <a:extLst>
              <a:ext uri="{FF2B5EF4-FFF2-40B4-BE49-F238E27FC236}">
                <a16:creationId xmlns:a16="http://schemas.microsoft.com/office/drawing/2014/main" id="{0C102DE5-042C-4932-9576-21A932F5FF27}"/>
              </a:ext>
            </a:extLst>
          </p:cNvPr>
          <p:cNvGraphicFramePr>
            <a:graphicFrameLocks noChangeAspect="1"/>
          </p:cNvGraphicFramePr>
          <p:nvPr>
            <p:extLst>
              <p:ext uri="{D42A27DB-BD31-4B8C-83A1-F6EECF244321}">
                <p14:modId xmlns:p14="http://schemas.microsoft.com/office/powerpoint/2010/main" val="2700444416"/>
              </p:ext>
            </p:extLst>
          </p:nvPr>
        </p:nvGraphicFramePr>
        <p:xfrm>
          <a:off x="362180" y="1417759"/>
          <a:ext cx="9113838" cy="2774950"/>
        </p:xfrm>
        <a:graphic>
          <a:graphicData uri="http://schemas.openxmlformats.org/presentationml/2006/ole">
            <mc:AlternateContent xmlns:mc="http://schemas.openxmlformats.org/markup-compatibility/2006">
              <mc:Choice xmlns:v="urn:schemas-microsoft-com:vml" Requires="v">
                <p:oleObj name="Equation" r:id="rId4" imgW="5422680" imgH="1650960" progId="Equation.DSMT4">
                  <p:embed/>
                </p:oleObj>
              </mc:Choice>
              <mc:Fallback>
                <p:oleObj name="Equation" r:id="rId4" imgW="5422680" imgH="1650960" progId="Equation.DSMT4">
                  <p:embed/>
                  <p:pic>
                    <p:nvPicPr>
                      <p:cNvPr id="0" name=""/>
                      <p:cNvPicPr/>
                      <p:nvPr/>
                    </p:nvPicPr>
                    <p:blipFill>
                      <a:blip r:embed="rId5"/>
                      <a:stretch>
                        <a:fillRect/>
                      </a:stretch>
                    </p:blipFill>
                    <p:spPr>
                      <a:xfrm>
                        <a:off x="362180" y="1417759"/>
                        <a:ext cx="9113838" cy="2774950"/>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DE71623F-AF01-43D4-8E42-9FAF009C6636}"/>
              </a:ext>
            </a:extLst>
          </p:cNvPr>
          <p:cNvGraphicFramePr>
            <a:graphicFrameLocks noChangeAspect="1"/>
          </p:cNvGraphicFramePr>
          <p:nvPr>
            <p:extLst>
              <p:ext uri="{D42A27DB-BD31-4B8C-83A1-F6EECF244321}">
                <p14:modId xmlns:p14="http://schemas.microsoft.com/office/powerpoint/2010/main" val="921503228"/>
              </p:ext>
            </p:extLst>
          </p:nvPr>
        </p:nvGraphicFramePr>
        <p:xfrm>
          <a:off x="362180" y="1417759"/>
          <a:ext cx="2723894" cy="3152854"/>
        </p:xfrm>
        <a:graphic>
          <a:graphicData uri="http://schemas.openxmlformats.org/presentationml/2006/ole">
            <mc:AlternateContent xmlns:mc="http://schemas.openxmlformats.org/markup-compatibility/2006">
              <mc:Choice xmlns:v="urn:schemas-microsoft-com:vml" Requires="v">
                <p:oleObj name="Equation" r:id="rId6" imgW="1612800" imgH="1866600" progId="Equation.DSMT4">
                  <p:embed/>
                </p:oleObj>
              </mc:Choice>
              <mc:Fallback>
                <p:oleObj name="Equation" r:id="rId6" imgW="1612800" imgH="1866600" progId="Equation.DSMT4">
                  <p:embed/>
                  <p:pic>
                    <p:nvPicPr>
                      <p:cNvPr id="0" name=""/>
                      <p:cNvPicPr/>
                      <p:nvPr/>
                    </p:nvPicPr>
                    <p:blipFill>
                      <a:blip r:embed="rId7"/>
                      <a:stretch>
                        <a:fillRect/>
                      </a:stretch>
                    </p:blipFill>
                    <p:spPr>
                      <a:xfrm>
                        <a:off x="362180" y="1417759"/>
                        <a:ext cx="2723894" cy="3152854"/>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EBFC4DF0-7471-4E79-ACDE-A51AC8215B2B}"/>
              </a:ext>
            </a:extLst>
          </p:cNvPr>
          <p:cNvGraphicFramePr>
            <a:graphicFrameLocks noChangeAspect="1"/>
          </p:cNvGraphicFramePr>
          <p:nvPr>
            <p:extLst>
              <p:ext uri="{D42A27DB-BD31-4B8C-83A1-F6EECF244321}">
                <p14:modId xmlns:p14="http://schemas.microsoft.com/office/powerpoint/2010/main" val="469416618"/>
              </p:ext>
            </p:extLst>
          </p:nvPr>
        </p:nvGraphicFramePr>
        <p:xfrm>
          <a:off x="362180" y="1417759"/>
          <a:ext cx="3183234" cy="2153364"/>
        </p:xfrm>
        <a:graphic>
          <a:graphicData uri="http://schemas.openxmlformats.org/presentationml/2006/ole">
            <mc:AlternateContent xmlns:mc="http://schemas.openxmlformats.org/markup-compatibility/2006">
              <mc:Choice xmlns:v="urn:schemas-microsoft-com:vml" Requires="v">
                <p:oleObj name="Equation" r:id="rId8" imgW="1726920" imgH="1168200" progId="Equation.DSMT4">
                  <p:embed/>
                </p:oleObj>
              </mc:Choice>
              <mc:Fallback>
                <p:oleObj name="Equation" r:id="rId8" imgW="1726920" imgH="1168200" progId="Equation.DSMT4">
                  <p:embed/>
                  <p:pic>
                    <p:nvPicPr>
                      <p:cNvPr id="0" name=""/>
                      <p:cNvPicPr/>
                      <p:nvPr/>
                    </p:nvPicPr>
                    <p:blipFill>
                      <a:blip r:embed="rId9"/>
                      <a:stretch>
                        <a:fillRect/>
                      </a:stretch>
                    </p:blipFill>
                    <p:spPr>
                      <a:xfrm>
                        <a:off x="362180" y="1417759"/>
                        <a:ext cx="3183234" cy="2153364"/>
                      </a:xfrm>
                      <a:prstGeom prst="rect">
                        <a:avLst/>
                      </a:prstGeom>
                    </p:spPr>
                  </p:pic>
                </p:oleObj>
              </mc:Fallback>
            </mc:AlternateContent>
          </a:graphicData>
        </a:graphic>
      </p:graphicFrame>
      <p:graphicFrame>
        <p:nvGraphicFramePr>
          <p:cNvPr id="2" name="对象 1">
            <a:extLst>
              <a:ext uri="{FF2B5EF4-FFF2-40B4-BE49-F238E27FC236}">
                <a16:creationId xmlns:a16="http://schemas.microsoft.com/office/drawing/2014/main" id="{38A4B723-E3DF-1090-AA1D-23DCBBA98B31}"/>
              </a:ext>
            </a:extLst>
          </p:cNvPr>
          <p:cNvGraphicFramePr>
            <a:graphicFrameLocks noChangeAspect="1"/>
          </p:cNvGraphicFramePr>
          <p:nvPr>
            <p:extLst>
              <p:ext uri="{D42A27DB-BD31-4B8C-83A1-F6EECF244321}">
                <p14:modId xmlns:p14="http://schemas.microsoft.com/office/powerpoint/2010/main" val="210955009"/>
              </p:ext>
            </p:extLst>
          </p:nvPr>
        </p:nvGraphicFramePr>
        <p:xfrm>
          <a:off x="362180" y="1417759"/>
          <a:ext cx="4795838" cy="1663700"/>
        </p:xfrm>
        <a:graphic>
          <a:graphicData uri="http://schemas.openxmlformats.org/presentationml/2006/ole">
            <mc:AlternateContent xmlns:mc="http://schemas.openxmlformats.org/markup-compatibility/2006">
              <mc:Choice xmlns:v="urn:schemas-microsoft-com:vml" Requires="v">
                <p:oleObj name="Equation" r:id="rId10" imgW="3441600" imgH="1193760" progId="Equation.DSMT4">
                  <p:embed/>
                </p:oleObj>
              </mc:Choice>
              <mc:Fallback>
                <p:oleObj name="Equation" r:id="rId10" imgW="3441600" imgH="1193760" progId="Equation.DSMT4">
                  <p:embed/>
                  <p:pic>
                    <p:nvPicPr>
                      <p:cNvPr id="6" name="对象 5">
                        <a:extLst>
                          <a:ext uri="{FF2B5EF4-FFF2-40B4-BE49-F238E27FC236}">
                            <a16:creationId xmlns:a16="http://schemas.microsoft.com/office/drawing/2014/main" id="{4271E2C9-60DA-4180-A81A-2D58243CBCBD}"/>
                          </a:ext>
                        </a:extLst>
                      </p:cNvPr>
                      <p:cNvPicPr/>
                      <p:nvPr/>
                    </p:nvPicPr>
                    <p:blipFill>
                      <a:blip r:embed="rId11"/>
                      <a:stretch>
                        <a:fillRect/>
                      </a:stretch>
                    </p:blipFill>
                    <p:spPr>
                      <a:xfrm>
                        <a:off x="362180" y="1417759"/>
                        <a:ext cx="4795838" cy="1663700"/>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F80DF43-7EDE-8777-6832-7748C8B68C8E}"/>
              </a:ext>
            </a:extLst>
          </p:cNvPr>
          <p:cNvGraphicFramePr>
            <a:graphicFrameLocks noChangeAspect="1"/>
          </p:cNvGraphicFramePr>
          <p:nvPr>
            <p:extLst>
              <p:ext uri="{D42A27DB-BD31-4B8C-83A1-F6EECF244321}">
                <p14:modId xmlns:p14="http://schemas.microsoft.com/office/powerpoint/2010/main" val="2978669496"/>
              </p:ext>
            </p:extLst>
          </p:nvPr>
        </p:nvGraphicFramePr>
        <p:xfrm>
          <a:off x="362180" y="1438139"/>
          <a:ext cx="6321987" cy="1696474"/>
        </p:xfrm>
        <a:graphic>
          <a:graphicData uri="http://schemas.openxmlformats.org/presentationml/2006/ole">
            <mc:AlternateContent xmlns:mc="http://schemas.openxmlformats.org/markup-compatibility/2006">
              <mc:Choice xmlns:v="urn:schemas-microsoft-com:vml" Requires="v">
                <p:oleObj name="Equation" r:id="rId12" imgW="4356000" imgH="1168200" progId="Equation.DSMT4">
                  <p:embed/>
                </p:oleObj>
              </mc:Choice>
              <mc:Fallback>
                <p:oleObj name="Equation" r:id="rId12" imgW="4356000" imgH="1168200" progId="Equation.DSMT4">
                  <p:embed/>
                  <p:pic>
                    <p:nvPicPr>
                      <p:cNvPr id="6" name="对象 5">
                        <a:extLst>
                          <a:ext uri="{FF2B5EF4-FFF2-40B4-BE49-F238E27FC236}">
                            <a16:creationId xmlns:a16="http://schemas.microsoft.com/office/drawing/2014/main" id="{213119E7-F32F-48E2-AB3B-58CE7675E75D}"/>
                          </a:ext>
                        </a:extLst>
                      </p:cNvPr>
                      <p:cNvPicPr/>
                      <p:nvPr/>
                    </p:nvPicPr>
                    <p:blipFill>
                      <a:blip r:embed="rId13"/>
                      <a:stretch>
                        <a:fillRect/>
                      </a:stretch>
                    </p:blipFill>
                    <p:spPr>
                      <a:xfrm>
                        <a:off x="362180" y="1438139"/>
                        <a:ext cx="6321987" cy="1696474"/>
                      </a:xfrm>
                      <a:prstGeom prst="rect">
                        <a:avLst/>
                      </a:prstGeom>
                    </p:spPr>
                  </p:pic>
                </p:oleObj>
              </mc:Fallback>
            </mc:AlternateContent>
          </a:graphicData>
        </a:graphic>
      </p:graphicFrame>
      <p:sp>
        <p:nvSpPr>
          <p:cNvPr id="6" name="灯片编号占位符 5">
            <a:extLst>
              <a:ext uri="{FF2B5EF4-FFF2-40B4-BE49-F238E27FC236}">
                <a16:creationId xmlns:a16="http://schemas.microsoft.com/office/drawing/2014/main" id="{A3C9615E-0CAF-4410-8283-69F31DD0E407}"/>
              </a:ext>
            </a:extLst>
          </p:cNvPr>
          <p:cNvSpPr>
            <a:spLocks noGrp="1"/>
          </p:cNvSpPr>
          <p:nvPr>
            <p:ph type="sldNum" sz="quarter" idx="12"/>
          </p:nvPr>
        </p:nvSpPr>
        <p:spPr/>
        <p:txBody>
          <a:bodyPr/>
          <a:lstStyle/>
          <a:p>
            <a:fld id="{323E5165-BFEC-4878-A89A-D5B54D133213}" type="slidenum">
              <a:rPr lang="zh-CN" altLang="en-US" smtClean="0"/>
              <a:t>5</a:t>
            </a:fld>
            <a:endParaRPr lang="zh-CN" altLang="en-US"/>
          </a:p>
        </p:txBody>
      </p:sp>
    </p:spTree>
    <p:extLst>
      <p:ext uri="{BB962C8B-B14F-4D97-AF65-F5344CB8AC3E}">
        <p14:creationId xmlns:p14="http://schemas.microsoft.com/office/powerpoint/2010/main" val="40691758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2"/>
                                        </p:tgtEl>
                                        <p:attrNameLst>
                                          <p:attrName>ppt_x</p:attrName>
                                        </p:attrNameLst>
                                      </p:cBhvr>
                                      <p:tavLst>
                                        <p:tav tm="0">
                                          <p:val>
                                            <p:strVal val="ppt_x"/>
                                          </p:val>
                                        </p:tav>
                                        <p:tav tm="100000">
                                          <p:val>
                                            <p:strVal val="ppt_x"/>
                                          </p:val>
                                        </p:tav>
                                      </p:tavLst>
                                    </p:anim>
                                    <p:anim calcmode="lin" valueType="num">
                                      <p:cBhvr additive="base">
                                        <p:cTn id="23" dur="500"/>
                                        <p:tgtEl>
                                          <p:spTgt spid="12"/>
                                        </p:tgtEl>
                                        <p:attrNameLst>
                                          <p:attrName>ppt_y</p:attrName>
                                        </p:attrNameLst>
                                      </p:cBhvr>
                                      <p:tavLst>
                                        <p:tav tm="0">
                                          <p:val>
                                            <p:strVal val="ppt_y"/>
                                          </p:val>
                                        </p:tav>
                                        <p:tav tm="100000">
                                          <p:val>
                                            <p:strVal val="1+ppt_h/2"/>
                                          </p:val>
                                        </p:tav>
                                      </p:tavLst>
                                    </p:anim>
                                    <p:set>
                                      <p:cBhvr>
                                        <p:cTn id="24" dur="1" fill="hold">
                                          <p:stCondLst>
                                            <p:cond delay="499"/>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xit" presetSubtype="4" fill="hold" nodeType="clickEffect">
                                  <p:stCondLst>
                                    <p:cond delay="0"/>
                                  </p:stCondLst>
                                  <p:childTnLst>
                                    <p:anim calcmode="lin" valueType="num">
                                      <p:cBhvr additive="base">
                                        <p:cTn id="34" dur="500"/>
                                        <p:tgtEl>
                                          <p:spTgt spid="13"/>
                                        </p:tgtEl>
                                        <p:attrNameLst>
                                          <p:attrName>ppt_x</p:attrName>
                                        </p:attrNameLst>
                                      </p:cBhvr>
                                      <p:tavLst>
                                        <p:tav tm="0">
                                          <p:val>
                                            <p:strVal val="ppt_x"/>
                                          </p:val>
                                        </p:tav>
                                        <p:tav tm="100000">
                                          <p:val>
                                            <p:strVal val="ppt_x"/>
                                          </p:val>
                                        </p:tav>
                                      </p:tavLst>
                                    </p:anim>
                                    <p:anim calcmode="lin" valueType="num">
                                      <p:cBhvr additive="base">
                                        <p:cTn id="35" dur="500"/>
                                        <p:tgtEl>
                                          <p:spTgt spid="13"/>
                                        </p:tgtEl>
                                        <p:attrNameLst>
                                          <p:attrName>ppt_y</p:attrName>
                                        </p:attrNameLst>
                                      </p:cBhvr>
                                      <p:tavLst>
                                        <p:tav tm="0">
                                          <p:val>
                                            <p:strVal val="ppt_y"/>
                                          </p:val>
                                        </p:tav>
                                        <p:tav tm="100000">
                                          <p:val>
                                            <p:strVal val="1+ppt_h/2"/>
                                          </p:val>
                                        </p:tav>
                                      </p:tavLst>
                                    </p:anim>
                                    <p:set>
                                      <p:cBhvr>
                                        <p:cTn id="36" dur="1" fill="hold">
                                          <p:stCondLst>
                                            <p:cond delay="499"/>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2"/>
                                        </p:tgtEl>
                                        <p:attrNameLst>
                                          <p:attrName>ppt_x</p:attrName>
                                        </p:attrNameLst>
                                      </p:cBhvr>
                                      <p:tavLst>
                                        <p:tav tm="0">
                                          <p:val>
                                            <p:strVal val="ppt_x"/>
                                          </p:val>
                                        </p:tav>
                                        <p:tav tm="100000">
                                          <p:val>
                                            <p:strVal val="ppt_x"/>
                                          </p:val>
                                        </p:tav>
                                      </p:tavLst>
                                    </p:anim>
                                    <p:anim calcmode="lin" valueType="num">
                                      <p:cBhvr additive="base">
                                        <p:cTn id="47" dur="500"/>
                                        <p:tgtEl>
                                          <p:spTgt spid="2"/>
                                        </p:tgtEl>
                                        <p:attrNameLst>
                                          <p:attrName>ppt_y</p:attrName>
                                        </p:attrNameLst>
                                      </p:cBhvr>
                                      <p:tavLst>
                                        <p:tav tm="0">
                                          <p:val>
                                            <p:strVal val="ppt_y"/>
                                          </p:val>
                                        </p:tav>
                                        <p:tav tm="100000">
                                          <p:val>
                                            <p:strVal val="1+ppt_h/2"/>
                                          </p:val>
                                        </p:tav>
                                      </p:tavLst>
                                    </p:anim>
                                    <p:set>
                                      <p:cBhvr>
                                        <p:cTn id="48" dur="1" fill="hold">
                                          <p:stCondLst>
                                            <p:cond delay="499"/>
                                          </p:stCondLst>
                                        </p:cTn>
                                        <p:tgtEl>
                                          <p:spTgt spid="2"/>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 calcmode="lin" valueType="num">
                                      <p:cBhvr additive="base">
                                        <p:cTn id="53" dur="500" fill="hold"/>
                                        <p:tgtEl>
                                          <p:spTgt spid="14"/>
                                        </p:tgtEl>
                                        <p:attrNameLst>
                                          <p:attrName>ppt_x</p:attrName>
                                        </p:attrNameLst>
                                      </p:cBhvr>
                                      <p:tavLst>
                                        <p:tav tm="0">
                                          <p:val>
                                            <p:strVal val="#ppt_x"/>
                                          </p:val>
                                        </p:tav>
                                        <p:tav tm="100000">
                                          <p:val>
                                            <p:strVal val="#ppt_x"/>
                                          </p:val>
                                        </p:tav>
                                      </p:tavLst>
                                    </p:anim>
                                    <p:anim calcmode="lin" valueType="num">
                                      <p:cBhvr additive="base">
                                        <p:cTn id="5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xit" presetSubtype="4" fill="hold" nodeType="clickEffect">
                                  <p:stCondLst>
                                    <p:cond delay="0"/>
                                  </p:stCondLst>
                                  <p:childTnLst>
                                    <p:anim calcmode="lin" valueType="num">
                                      <p:cBhvr additive="base">
                                        <p:cTn id="58" dur="500"/>
                                        <p:tgtEl>
                                          <p:spTgt spid="14"/>
                                        </p:tgtEl>
                                        <p:attrNameLst>
                                          <p:attrName>ppt_x</p:attrName>
                                        </p:attrNameLst>
                                      </p:cBhvr>
                                      <p:tavLst>
                                        <p:tav tm="0">
                                          <p:val>
                                            <p:strVal val="ppt_x"/>
                                          </p:val>
                                        </p:tav>
                                        <p:tav tm="100000">
                                          <p:val>
                                            <p:strVal val="ppt_x"/>
                                          </p:val>
                                        </p:tav>
                                      </p:tavLst>
                                    </p:anim>
                                    <p:anim calcmode="lin" valueType="num">
                                      <p:cBhvr additive="base">
                                        <p:cTn id="59" dur="500"/>
                                        <p:tgtEl>
                                          <p:spTgt spid="14"/>
                                        </p:tgtEl>
                                        <p:attrNameLst>
                                          <p:attrName>ppt_y</p:attrName>
                                        </p:attrNameLst>
                                      </p:cBhvr>
                                      <p:tavLst>
                                        <p:tav tm="0">
                                          <p:val>
                                            <p:strVal val="ppt_y"/>
                                          </p:val>
                                        </p:tav>
                                        <p:tav tm="100000">
                                          <p:val>
                                            <p:strVal val="1+ppt_h/2"/>
                                          </p:val>
                                        </p:tav>
                                      </p:tavLst>
                                    </p:anim>
                                    <p:set>
                                      <p:cBhvr>
                                        <p:cTn id="60"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sp>
        <p:nvSpPr>
          <p:cNvPr id="2" name="文本框 1">
            <a:extLst>
              <a:ext uri="{FF2B5EF4-FFF2-40B4-BE49-F238E27FC236}">
                <a16:creationId xmlns:a16="http://schemas.microsoft.com/office/drawing/2014/main" id="{DDB5D00B-5EF5-4B1E-AC04-9F0B034D8E18}"/>
              </a:ext>
            </a:extLst>
          </p:cNvPr>
          <p:cNvSpPr txBox="1"/>
          <p:nvPr/>
        </p:nvSpPr>
        <p:spPr>
          <a:xfrm>
            <a:off x="362180" y="856886"/>
            <a:ext cx="8249385" cy="646331"/>
          </a:xfrm>
          <a:prstGeom prst="rect">
            <a:avLst/>
          </a:prstGeom>
          <a:noFill/>
        </p:spPr>
        <p:txBody>
          <a:bodyPr wrap="square" rtlCol="0">
            <a:spAutoFit/>
          </a:bodyPr>
          <a:lstStyle/>
          <a:p>
            <a:r>
              <a:rPr lang="zh-CN" altLang="en-US" dirty="0"/>
              <a:t>一个</a:t>
            </a:r>
            <a:r>
              <a:rPr lang="en-US" altLang="zh-CN" dirty="0"/>
              <a:t>4</a:t>
            </a:r>
            <a:r>
              <a:rPr lang="zh-CN" altLang="en-US" dirty="0"/>
              <a:t>*</a:t>
            </a:r>
            <a:r>
              <a:rPr lang="en-US" altLang="zh-CN" dirty="0"/>
              <a:t>4</a:t>
            </a:r>
            <a:r>
              <a:rPr lang="zh-CN" altLang="en-US" dirty="0"/>
              <a:t>复合矩阵</a:t>
            </a:r>
            <a:r>
              <a:rPr lang="en-US" altLang="zh-CN" dirty="0"/>
              <a:t>A</a:t>
            </a:r>
            <a:r>
              <a:rPr lang="zh-CN" altLang="en-US" dirty="0"/>
              <a:t>包括透视变换</a:t>
            </a:r>
            <a:r>
              <a:rPr lang="en-US" altLang="zh-CN" dirty="0"/>
              <a:t>P</a:t>
            </a:r>
            <a:r>
              <a:rPr lang="zh-CN" altLang="en-US" dirty="0"/>
              <a:t>，平移变换</a:t>
            </a:r>
            <a:r>
              <a:rPr lang="en-US" altLang="zh-CN" dirty="0"/>
              <a:t>T</a:t>
            </a:r>
            <a:r>
              <a:rPr lang="zh-CN" altLang="en-US" dirty="0"/>
              <a:t>，旋转变换</a:t>
            </a:r>
            <a:r>
              <a:rPr lang="en-US" altLang="zh-CN" dirty="0"/>
              <a:t>R</a:t>
            </a:r>
            <a:r>
              <a:rPr lang="zh-CN" altLang="en-US" dirty="0"/>
              <a:t>，剪切变换</a:t>
            </a:r>
            <a:r>
              <a:rPr lang="en-US" altLang="zh-CN" dirty="0"/>
              <a:t>H</a:t>
            </a:r>
            <a:r>
              <a:rPr lang="zh-CN" altLang="en-US" dirty="0"/>
              <a:t>和缩放变换</a:t>
            </a:r>
            <a:r>
              <a:rPr lang="en-US" altLang="zh-CN" dirty="0"/>
              <a:t>S</a:t>
            </a:r>
            <a:r>
              <a:rPr lang="zh-CN" altLang="en-US" dirty="0"/>
              <a:t>组成</a:t>
            </a:r>
            <a:r>
              <a:rPr lang="en-US" altLang="zh-CN" dirty="0"/>
              <a:t>,</a:t>
            </a:r>
            <a:r>
              <a:rPr lang="zh-CN" altLang="en-US" dirty="0"/>
              <a:t>即</a:t>
            </a:r>
            <a:r>
              <a:rPr lang="en-US" altLang="zh-CN" dirty="0"/>
              <a:t>A=PTRHS</a:t>
            </a:r>
          </a:p>
        </p:txBody>
      </p:sp>
      <p:graphicFrame>
        <p:nvGraphicFramePr>
          <p:cNvPr id="5" name="对象 4">
            <a:extLst>
              <a:ext uri="{FF2B5EF4-FFF2-40B4-BE49-F238E27FC236}">
                <a16:creationId xmlns:a16="http://schemas.microsoft.com/office/drawing/2014/main" id="{CB5BF21F-5B1A-4180-92E8-09CD65CF2914}"/>
              </a:ext>
            </a:extLst>
          </p:cNvPr>
          <p:cNvGraphicFramePr>
            <a:graphicFrameLocks noChangeAspect="1"/>
          </p:cNvGraphicFramePr>
          <p:nvPr>
            <p:extLst>
              <p:ext uri="{D42A27DB-BD31-4B8C-83A1-F6EECF244321}">
                <p14:modId xmlns:p14="http://schemas.microsoft.com/office/powerpoint/2010/main" val="2822672596"/>
              </p:ext>
            </p:extLst>
          </p:nvPr>
        </p:nvGraphicFramePr>
        <p:xfrm>
          <a:off x="518369" y="1727200"/>
          <a:ext cx="9766300" cy="3403600"/>
        </p:xfrm>
        <a:graphic>
          <a:graphicData uri="http://schemas.openxmlformats.org/presentationml/2006/ole">
            <mc:AlternateContent xmlns:mc="http://schemas.openxmlformats.org/markup-compatibility/2006">
              <mc:Choice xmlns:v="urn:schemas-microsoft-com:vml" Requires="v">
                <p:oleObj name="Equation" r:id="rId4" imgW="9766080" imgH="3403440" progId="Equation.DSMT4">
                  <p:embed/>
                </p:oleObj>
              </mc:Choice>
              <mc:Fallback>
                <p:oleObj name="Equation" r:id="rId4" imgW="9766080" imgH="3403440" progId="Equation.DSMT4">
                  <p:embed/>
                  <p:pic>
                    <p:nvPicPr>
                      <p:cNvPr id="0" name=""/>
                      <p:cNvPicPr/>
                      <p:nvPr/>
                    </p:nvPicPr>
                    <p:blipFill>
                      <a:blip r:embed="rId5"/>
                      <a:stretch>
                        <a:fillRect/>
                      </a:stretch>
                    </p:blipFill>
                    <p:spPr>
                      <a:xfrm>
                        <a:off x="518369" y="1727200"/>
                        <a:ext cx="9766300" cy="3403600"/>
                      </a:xfrm>
                      <a:prstGeom prst="rect">
                        <a:avLst/>
                      </a:prstGeom>
                    </p:spPr>
                  </p:pic>
                </p:oleObj>
              </mc:Fallback>
            </mc:AlternateContent>
          </a:graphicData>
        </a:graphic>
      </p:graphicFrame>
      <p:sp>
        <p:nvSpPr>
          <p:cNvPr id="10" name="灯片编号占位符 9">
            <a:extLst>
              <a:ext uri="{FF2B5EF4-FFF2-40B4-BE49-F238E27FC236}">
                <a16:creationId xmlns:a16="http://schemas.microsoft.com/office/drawing/2014/main" id="{D6CCD262-79BE-466A-B0F1-18491E506D82}"/>
              </a:ext>
            </a:extLst>
          </p:cNvPr>
          <p:cNvSpPr>
            <a:spLocks noGrp="1"/>
          </p:cNvSpPr>
          <p:nvPr>
            <p:ph type="sldNum" sz="quarter" idx="12"/>
          </p:nvPr>
        </p:nvSpPr>
        <p:spPr/>
        <p:txBody>
          <a:bodyPr/>
          <a:lstStyle/>
          <a:p>
            <a:fld id="{323E5165-BFEC-4878-A89A-D5B54D133213}" type="slidenum">
              <a:rPr lang="zh-CN" altLang="en-US" smtClean="0"/>
              <a:t>6</a:t>
            </a:fld>
            <a:endParaRPr lang="zh-CN" altLang="en-US"/>
          </a:p>
        </p:txBody>
      </p:sp>
    </p:spTree>
    <p:extLst>
      <p:ext uri="{BB962C8B-B14F-4D97-AF65-F5344CB8AC3E}">
        <p14:creationId xmlns:p14="http://schemas.microsoft.com/office/powerpoint/2010/main" val="224089107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graphicFrame>
        <p:nvGraphicFramePr>
          <p:cNvPr id="2" name="对象 1">
            <a:extLst>
              <a:ext uri="{FF2B5EF4-FFF2-40B4-BE49-F238E27FC236}">
                <a16:creationId xmlns:a16="http://schemas.microsoft.com/office/drawing/2014/main" id="{D12B1BCF-FFDC-4FA1-8021-C6F2337ADA18}"/>
              </a:ext>
            </a:extLst>
          </p:cNvPr>
          <p:cNvGraphicFramePr>
            <a:graphicFrameLocks noChangeAspect="1"/>
          </p:cNvGraphicFramePr>
          <p:nvPr>
            <p:extLst>
              <p:ext uri="{D42A27DB-BD31-4B8C-83A1-F6EECF244321}">
                <p14:modId xmlns:p14="http://schemas.microsoft.com/office/powerpoint/2010/main" val="1457374284"/>
              </p:ext>
            </p:extLst>
          </p:nvPr>
        </p:nvGraphicFramePr>
        <p:xfrm>
          <a:off x="362180" y="824254"/>
          <a:ext cx="6375992" cy="1502257"/>
        </p:xfrm>
        <a:graphic>
          <a:graphicData uri="http://schemas.openxmlformats.org/presentationml/2006/ole">
            <mc:AlternateContent xmlns:mc="http://schemas.openxmlformats.org/markup-compatibility/2006">
              <mc:Choice xmlns:v="urn:schemas-microsoft-com:vml" Requires="v">
                <p:oleObj name="Equation" r:id="rId4" imgW="5296355" imgH="1247805" progId="Equation.DSMT4">
                  <p:embed/>
                </p:oleObj>
              </mc:Choice>
              <mc:Fallback>
                <p:oleObj name="Equation" r:id="rId4" imgW="5296355" imgH="1247805" progId="Equation.DSMT4">
                  <p:embed/>
                  <p:pic>
                    <p:nvPicPr>
                      <p:cNvPr id="0" name=""/>
                      <p:cNvPicPr/>
                      <p:nvPr/>
                    </p:nvPicPr>
                    <p:blipFill>
                      <a:blip r:embed="rId5"/>
                      <a:stretch>
                        <a:fillRect/>
                      </a:stretch>
                    </p:blipFill>
                    <p:spPr>
                      <a:xfrm>
                        <a:off x="362180" y="824254"/>
                        <a:ext cx="6375992" cy="150225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0FA46BD0-20F8-46FF-9D17-98BAE7F6E48A}"/>
              </a:ext>
            </a:extLst>
          </p:cNvPr>
          <p:cNvGraphicFramePr>
            <a:graphicFrameLocks noChangeAspect="1"/>
          </p:cNvGraphicFramePr>
          <p:nvPr>
            <p:extLst>
              <p:ext uri="{D42A27DB-BD31-4B8C-83A1-F6EECF244321}">
                <p14:modId xmlns:p14="http://schemas.microsoft.com/office/powerpoint/2010/main" val="2160706388"/>
              </p:ext>
            </p:extLst>
          </p:nvPr>
        </p:nvGraphicFramePr>
        <p:xfrm>
          <a:off x="362180" y="2527027"/>
          <a:ext cx="7721600" cy="2362200"/>
        </p:xfrm>
        <a:graphic>
          <a:graphicData uri="http://schemas.openxmlformats.org/presentationml/2006/ole">
            <mc:AlternateContent xmlns:mc="http://schemas.openxmlformats.org/markup-compatibility/2006">
              <mc:Choice xmlns:v="urn:schemas-microsoft-com:vml" Requires="v">
                <p:oleObj name="Equation" r:id="rId6" imgW="7721280" imgH="2361960" progId="Equation.DSMT4">
                  <p:embed/>
                </p:oleObj>
              </mc:Choice>
              <mc:Fallback>
                <p:oleObj name="Equation" r:id="rId6" imgW="7721280" imgH="2361960" progId="Equation.DSMT4">
                  <p:embed/>
                  <p:pic>
                    <p:nvPicPr>
                      <p:cNvPr id="0" name=""/>
                      <p:cNvPicPr/>
                      <p:nvPr/>
                    </p:nvPicPr>
                    <p:blipFill>
                      <a:blip r:embed="rId7"/>
                      <a:stretch>
                        <a:fillRect/>
                      </a:stretch>
                    </p:blipFill>
                    <p:spPr>
                      <a:xfrm>
                        <a:off x="362180" y="2527027"/>
                        <a:ext cx="7721600" cy="2362200"/>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87729DB4-4412-4C95-B454-3084D5A93008}"/>
              </a:ext>
            </a:extLst>
          </p:cNvPr>
          <p:cNvGraphicFramePr>
            <a:graphicFrameLocks noChangeAspect="1"/>
          </p:cNvGraphicFramePr>
          <p:nvPr>
            <p:extLst>
              <p:ext uri="{D42A27DB-BD31-4B8C-83A1-F6EECF244321}">
                <p14:modId xmlns:p14="http://schemas.microsoft.com/office/powerpoint/2010/main" val="3134871439"/>
              </p:ext>
            </p:extLst>
          </p:nvPr>
        </p:nvGraphicFramePr>
        <p:xfrm>
          <a:off x="362180" y="4979122"/>
          <a:ext cx="6172200" cy="1651000"/>
        </p:xfrm>
        <a:graphic>
          <a:graphicData uri="http://schemas.openxmlformats.org/presentationml/2006/ole">
            <mc:AlternateContent xmlns:mc="http://schemas.openxmlformats.org/markup-compatibility/2006">
              <mc:Choice xmlns:v="urn:schemas-microsoft-com:vml" Requires="v">
                <p:oleObj name="Equation" r:id="rId8" imgW="6172300" imgH="1650659" progId="Equation.DSMT4">
                  <p:embed/>
                </p:oleObj>
              </mc:Choice>
              <mc:Fallback>
                <p:oleObj name="Equation" r:id="rId8" imgW="6172300" imgH="1650659" progId="Equation.DSMT4">
                  <p:embed/>
                  <p:pic>
                    <p:nvPicPr>
                      <p:cNvPr id="0" name=""/>
                      <p:cNvPicPr/>
                      <p:nvPr/>
                    </p:nvPicPr>
                    <p:blipFill>
                      <a:blip r:embed="rId9"/>
                      <a:stretch>
                        <a:fillRect/>
                      </a:stretch>
                    </p:blipFill>
                    <p:spPr>
                      <a:xfrm>
                        <a:off x="362180" y="4979122"/>
                        <a:ext cx="6172200" cy="1651000"/>
                      </a:xfrm>
                      <a:prstGeom prst="rect">
                        <a:avLst/>
                      </a:prstGeom>
                    </p:spPr>
                  </p:pic>
                </p:oleObj>
              </mc:Fallback>
            </mc:AlternateContent>
          </a:graphicData>
        </a:graphic>
      </p:graphicFrame>
      <p:sp>
        <p:nvSpPr>
          <p:cNvPr id="11" name="灯片编号占位符 10">
            <a:extLst>
              <a:ext uri="{FF2B5EF4-FFF2-40B4-BE49-F238E27FC236}">
                <a16:creationId xmlns:a16="http://schemas.microsoft.com/office/drawing/2014/main" id="{DB4F3397-8AD2-43B8-86D1-CFC66495630C}"/>
              </a:ext>
            </a:extLst>
          </p:cNvPr>
          <p:cNvSpPr>
            <a:spLocks noGrp="1"/>
          </p:cNvSpPr>
          <p:nvPr>
            <p:ph type="sldNum" sz="quarter" idx="12"/>
          </p:nvPr>
        </p:nvSpPr>
        <p:spPr/>
        <p:txBody>
          <a:bodyPr/>
          <a:lstStyle/>
          <a:p>
            <a:fld id="{323E5165-BFEC-4878-A89A-D5B54D133213}" type="slidenum">
              <a:rPr lang="zh-CN" altLang="en-US" smtClean="0"/>
              <a:t>7</a:t>
            </a:fld>
            <a:endParaRPr lang="zh-CN" altLang="en-US"/>
          </a:p>
        </p:txBody>
      </p:sp>
    </p:spTree>
    <p:extLst>
      <p:ext uri="{BB962C8B-B14F-4D97-AF65-F5344CB8AC3E}">
        <p14:creationId xmlns:p14="http://schemas.microsoft.com/office/powerpoint/2010/main" val="41443351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672860"/>
            <a:chOff x="2606619" y="1654592"/>
            <a:chExt cx="3030311" cy="672860"/>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646331"/>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a:p>
              <a:pPr algn="ctr"/>
              <a:endParaRPr lang="zh-CN" altLang="en-US" b="1" dirty="0">
                <a:latin typeface="Abadi Extra Light" panose="020B0204020104020204" pitchFamily="34" charset="0"/>
                <a:ea typeface="黑体" panose="02010609060101010101" pitchFamily="49" charset="-122"/>
              </a:endParaRP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21506" name="Picture 2">
            <a:extLst>
              <a:ext uri="{FF2B5EF4-FFF2-40B4-BE49-F238E27FC236}">
                <a16:creationId xmlns:a16="http://schemas.microsoft.com/office/drawing/2014/main" id="{52F9C9CD-C32A-42CC-92E1-3585AD28A9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6830" y="2280212"/>
            <a:ext cx="3345110" cy="3078866"/>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2DE18257-63E0-432C-929E-195406B3BEDF}"/>
              </a:ext>
            </a:extLst>
          </p:cNvPr>
          <p:cNvSpPr txBox="1"/>
          <p:nvPr/>
        </p:nvSpPr>
        <p:spPr>
          <a:xfrm>
            <a:off x="290476" y="705425"/>
            <a:ext cx="7439157" cy="369332"/>
          </a:xfrm>
          <a:prstGeom prst="rect">
            <a:avLst/>
          </a:prstGeom>
          <a:noFill/>
        </p:spPr>
        <p:txBody>
          <a:bodyPr wrap="square" rtlCol="0">
            <a:spAutoFit/>
          </a:bodyPr>
          <a:lstStyle/>
          <a:p>
            <a:r>
              <a:rPr lang="zh-CN" altLang="en-US" dirty="0"/>
              <a:t>对于提取出来的旋转矩阵，我们对其做的角度提取采用的是欧拉变换。</a:t>
            </a:r>
          </a:p>
        </p:txBody>
      </p:sp>
      <p:sp>
        <p:nvSpPr>
          <p:cNvPr id="11" name="文本框 10">
            <a:extLst>
              <a:ext uri="{FF2B5EF4-FFF2-40B4-BE49-F238E27FC236}">
                <a16:creationId xmlns:a16="http://schemas.microsoft.com/office/drawing/2014/main" id="{7C520D8D-9C1B-4600-B006-2355925110B8}"/>
              </a:ext>
            </a:extLst>
          </p:cNvPr>
          <p:cNvSpPr txBox="1"/>
          <p:nvPr/>
        </p:nvSpPr>
        <p:spPr>
          <a:xfrm>
            <a:off x="8396831" y="5646910"/>
            <a:ext cx="3345109" cy="646331"/>
          </a:xfrm>
          <a:prstGeom prst="rect">
            <a:avLst/>
          </a:prstGeom>
          <a:noFill/>
        </p:spPr>
        <p:txBody>
          <a:bodyPr wrap="square" rtlCol="0">
            <a:spAutoFit/>
          </a:bodyPr>
          <a:lstStyle/>
          <a:p>
            <a:pPr algn="ctr"/>
            <a:r>
              <a:rPr lang="zh-CN" altLang="en-US" dirty="0"/>
              <a:t>欧拉变换与改变欧拉角的关系，默认观察方向为负</a:t>
            </a:r>
            <a:r>
              <a:rPr lang="en-US" altLang="zh-CN" dirty="0"/>
              <a:t>z</a:t>
            </a:r>
            <a:r>
              <a:rPr lang="zh-CN" altLang="en-US" dirty="0"/>
              <a:t>轴</a:t>
            </a:r>
          </a:p>
        </p:txBody>
      </p:sp>
      <p:graphicFrame>
        <p:nvGraphicFramePr>
          <p:cNvPr id="12" name="对象 11">
            <a:extLst>
              <a:ext uri="{FF2B5EF4-FFF2-40B4-BE49-F238E27FC236}">
                <a16:creationId xmlns:a16="http://schemas.microsoft.com/office/drawing/2014/main" id="{839222A2-B076-472E-8365-D2EEB81FC525}"/>
              </a:ext>
            </a:extLst>
          </p:cNvPr>
          <p:cNvGraphicFramePr>
            <a:graphicFrameLocks noChangeAspect="1"/>
          </p:cNvGraphicFramePr>
          <p:nvPr>
            <p:extLst>
              <p:ext uri="{D42A27DB-BD31-4B8C-83A1-F6EECF244321}">
                <p14:modId xmlns:p14="http://schemas.microsoft.com/office/powerpoint/2010/main" val="2098239331"/>
              </p:ext>
            </p:extLst>
          </p:nvPr>
        </p:nvGraphicFramePr>
        <p:xfrm>
          <a:off x="362180" y="1074757"/>
          <a:ext cx="5499100" cy="5651500"/>
        </p:xfrm>
        <a:graphic>
          <a:graphicData uri="http://schemas.openxmlformats.org/presentationml/2006/ole">
            <mc:AlternateContent xmlns:mc="http://schemas.openxmlformats.org/markup-compatibility/2006">
              <mc:Choice xmlns:v="urn:schemas-microsoft-com:vml" Requires="v">
                <p:oleObj name="Equation" r:id="rId5" imgW="5499000" imgH="5651280" progId="Equation.DSMT4">
                  <p:embed/>
                </p:oleObj>
              </mc:Choice>
              <mc:Fallback>
                <p:oleObj name="Equation" r:id="rId5" imgW="5499000" imgH="5651280" progId="Equation.DSMT4">
                  <p:embed/>
                  <p:pic>
                    <p:nvPicPr>
                      <p:cNvPr id="0" name=""/>
                      <p:cNvPicPr/>
                      <p:nvPr/>
                    </p:nvPicPr>
                    <p:blipFill>
                      <a:blip r:embed="rId6"/>
                      <a:stretch>
                        <a:fillRect/>
                      </a:stretch>
                    </p:blipFill>
                    <p:spPr>
                      <a:xfrm>
                        <a:off x="362180" y="1074757"/>
                        <a:ext cx="5499100" cy="5651500"/>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1A1BF296-7CB4-4352-B53A-D86C90F20DBA}"/>
              </a:ext>
            </a:extLst>
          </p:cNvPr>
          <p:cNvSpPr>
            <a:spLocks noGrp="1"/>
          </p:cNvSpPr>
          <p:nvPr>
            <p:ph type="sldNum" sz="quarter" idx="12"/>
          </p:nvPr>
        </p:nvSpPr>
        <p:spPr/>
        <p:txBody>
          <a:bodyPr/>
          <a:lstStyle/>
          <a:p>
            <a:fld id="{323E5165-BFEC-4878-A89A-D5B54D133213}" type="slidenum">
              <a:rPr lang="zh-CN" altLang="en-US" smtClean="0"/>
              <a:t>8</a:t>
            </a:fld>
            <a:endParaRPr lang="zh-CN" altLang="en-US"/>
          </a:p>
        </p:txBody>
      </p:sp>
    </p:spTree>
    <p:extLst>
      <p:ext uri="{BB962C8B-B14F-4D97-AF65-F5344CB8AC3E}">
        <p14:creationId xmlns:p14="http://schemas.microsoft.com/office/powerpoint/2010/main" val="28837175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D87C9AD4-467E-4FA2-AC19-77055392BC0D}"/>
              </a:ext>
            </a:extLst>
          </p:cNvPr>
          <p:cNvGrpSpPr/>
          <p:nvPr/>
        </p:nvGrpSpPr>
        <p:grpSpPr>
          <a:xfrm>
            <a:off x="0" y="201349"/>
            <a:ext cx="3030311" cy="422389"/>
            <a:chOff x="2606619" y="1654592"/>
            <a:chExt cx="3030311" cy="422389"/>
          </a:xfrm>
        </p:grpSpPr>
        <p:grpSp>
          <p:nvGrpSpPr>
            <p:cNvPr id="3" name="组合 2">
              <a:extLst>
                <a:ext uri="{FF2B5EF4-FFF2-40B4-BE49-F238E27FC236}">
                  <a16:creationId xmlns:a16="http://schemas.microsoft.com/office/drawing/2014/main" id="{3CD18660-3D1B-446C-866C-E3FD73E7C88B}"/>
                </a:ext>
              </a:extLst>
            </p:cNvPr>
            <p:cNvGrpSpPr/>
            <p:nvPr/>
          </p:nvGrpSpPr>
          <p:grpSpPr>
            <a:xfrm>
              <a:off x="2739033" y="1654592"/>
              <a:ext cx="2765481" cy="422389"/>
              <a:chOff x="1769918" y="2385536"/>
              <a:chExt cx="8652164" cy="2086928"/>
            </a:xfrm>
          </p:grpSpPr>
          <p:sp>
            <p:nvSpPr>
              <p:cNvPr id="7" name="矩形 6">
                <a:extLst>
                  <a:ext uri="{FF2B5EF4-FFF2-40B4-BE49-F238E27FC236}">
                    <a16:creationId xmlns:a16="http://schemas.microsoft.com/office/drawing/2014/main" id="{7A09E5BC-69BB-4C1B-A2C8-24DD94565417}"/>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8" name="矩形 7">
                <a:extLst>
                  <a:ext uri="{FF2B5EF4-FFF2-40B4-BE49-F238E27FC236}">
                    <a16:creationId xmlns:a16="http://schemas.microsoft.com/office/drawing/2014/main" id="{D9EEACF5-5711-4037-96D3-610967C7E9FB}"/>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 name="文本框 3">
              <a:extLst>
                <a:ext uri="{FF2B5EF4-FFF2-40B4-BE49-F238E27FC236}">
                  <a16:creationId xmlns:a16="http://schemas.microsoft.com/office/drawing/2014/main" id="{4E903990-DA86-4D9B-BCF8-B7D971770C40}"/>
                </a:ext>
              </a:extLst>
            </p:cNvPr>
            <p:cNvSpPr txBox="1"/>
            <p:nvPr/>
          </p:nvSpPr>
          <p:spPr>
            <a:xfrm>
              <a:off x="2606619" y="1681121"/>
              <a:ext cx="3030311" cy="369332"/>
            </a:xfrm>
            <a:prstGeom prst="rect">
              <a:avLst/>
            </a:prstGeom>
            <a:noFill/>
          </p:spPr>
          <p:txBody>
            <a:bodyPr wrap="square" rtlCol="0">
              <a:spAutoFit/>
            </a:bodyPr>
            <a:lstStyle/>
            <a:p>
              <a:pPr algn="ctr"/>
              <a:r>
                <a:rPr lang="zh-CN" altLang="en-US" b="1" dirty="0">
                  <a:latin typeface="Abadi Extra Light" panose="020B0204020104020204" pitchFamily="34" charset="0"/>
                  <a:ea typeface="黑体" panose="02010609060101010101" pitchFamily="49" charset="-122"/>
                </a:rPr>
                <a:t>复合变换矩阵分解</a:t>
              </a:r>
            </a:p>
          </p:txBody>
        </p:sp>
      </p:gr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48282" y="287760"/>
            <a:ext cx="2093658" cy="621439"/>
          </a:xfrm>
          <a:prstGeom prst="rect">
            <a:avLst/>
          </a:prstGeom>
        </p:spPr>
      </p:pic>
      <p:pic>
        <p:nvPicPr>
          <p:cNvPr id="1028" name="Picture 4" descr="SimpleITK - KitwarePublic">
            <a:extLst>
              <a:ext uri="{FF2B5EF4-FFF2-40B4-BE49-F238E27FC236}">
                <a16:creationId xmlns:a16="http://schemas.microsoft.com/office/drawing/2014/main" id="{9D583FEB-AC6E-4A4C-A8F3-668EE8C3E5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67100" y="3038615"/>
            <a:ext cx="1640109" cy="16401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ayStation - RaySearch Laboratories">
            <a:extLst>
              <a:ext uri="{FF2B5EF4-FFF2-40B4-BE49-F238E27FC236}">
                <a16:creationId xmlns:a16="http://schemas.microsoft.com/office/drawing/2014/main" id="{D30ADFC9-78E0-4728-A82C-BEFCB53F9E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800" y="3293306"/>
            <a:ext cx="2958295" cy="1479148"/>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AE90E21A-A6D7-4866-AC4F-6FC8A36EE8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8800" y="1351922"/>
            <a:ext cx="3673242" cy="1686693"/>
          </a:xfrm>
          <a:prstGeom prst="rect">
            <a:avLst/>
          </a:prstGeom>
        </p:spPr>
      </p:pic>
      <p:pic>
        <p:nvPicPr>
          <p:cNvPr id="13" name="图片 12">
            <a:extLst>
              <a:ext uri="{FF2B5EF4-FFF2-40B4-BE49-F238E27FC236}">
                <a16:creationId xmlns:a16="http://schemas.microsoft.com/office/drawing/2014/main" id="{6206F6DB-D517-43FA-84AB-8B30A3054F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945085" y="1350146"/>
            <a:ext cx="3158601" cy="1688469"/>
          </a:xfrm>
          <a:prstGeom prst="rect">
            <a:avLst/>
          </a:prstGeom>
        </p:spPr>
      </p:pic>
      <p:pic>
        <p:nvPicPr>
          <p:cNvPr id="15" name="图片 14">
            <a:extLst>
              <a:ext uri="{FF2B5EF4-FFF2-40B4-BE49-F238E27FC236}">
                <a16:creationId xmlns:a16="http://schemas.microsoft.com/office/drawing/2014/main" id="{D3A6D4E5-156C-45DF-AA44-A2D2AC6A0E7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32042" y="1350146"/>
            <a:ext cx="3013044" cy="1688469"/>
          </a:xfrm>
          <a:prstGeom prst="rect">
            <a:avLst/>
          </a:prstGeom>
        </p:spPr>
      </p:pic>
      <p:sp>
        <p:nvSpPr>
          <p:cNvPr id="16" name="文本框 15">
            <a:extLst>
              <a:ext uri="{FF2B5EF4-FFF2-40B4-BE49-F238E27FC236}">
                <a16:creationId xmlns:a16="http://schemas.microsoft.com/office/drawing/2014/main" id="{C0D5A75E-1D56-443D-BD8A-E5D97C75D23D}"/>
              </a:ext>
            </a:extLst>
          </p:cNvPr>
          <p:cNvSpPr txBox="1"/>
          <p:nvPr/>
        </p:nvSpPr>
        <p:spPr>
          <a:xfrm>
            <a:off x="185071" y="909199"/>
            <a:ext cx="6848606" cy="369332"/>
          </a:xfrm>
          <a:prstGeom prst="rect">
            <a:avLst/>
          </a:prstGeom>
          <a:noFill/>
        </p:spPr>
        <p:txBody>
          <a:bodyPr wrap="square" rtlCol="0">
            <a:spAutoFit/>
          </a:bodyPr>
          <a:lstStyle/>
          <a:p>
            <a:r>
              <a:rPr lang="zh-CN" altLang="en-US" dirty="0"/>
              <a:t>随机初始化旋转矩阵，</a:t>
            </a:r>
            <a:r>
              <a:rPr lang="en-US" altLang="zh-CN" dirty="0" err="1"/>
              <a:t>sitk</a:t>
            </a:r>
            <a:r>
              <a:rPr lang="zh-CN" altLang="en-US" dirty="0"/>
              <a:t>计算结果与我们的计算结果对比</a:t>
            </a:r>
          </a:p>
        </p:txBody>
      </p:sp>
      <p:sp>
        <p:nvSpPr>
          <p:cNvPr id="5" name="文本框 4">
            <a:extLst>
              <a:ext uri="{FF2B5EF4-FFF2-40B4-BE49-F238E27FC236}">
                <a16:creationId xmlns:a16="http://schemas.microsoft.com/office/drawing/2014/main" id="{E5920C3D-C710-24FA-C506-550A5AA16A35}"/>
              </a:ext>
            </a:extLst>
          </p:cNvPr>
          <p:cNvSpPr txBox="1"/>
          <p:nvPr/>
        </p:nvSpPr>
        <p:spPr>
          <a:xfrm>
            <a:off x="222313" y="4644215"/>
            <a:ext cx="9389482" cy="1712135"/>
          </a:xfrm>
          <a:prstGeom prst="rect">
            <a:avLst/>
          </a:prstGeom>
          <a:noFill/>
        </p:spPr>
        <p:txBody>
          <a:bodyPr wrap="square">
            <a:spAutoFit/>
          </a:bodyPr>
          <a:lstStyle/>
          <a:p>
            <a:r>
              <a:rPr lang="zh-CN" altLang="en-US" dirty="0"/>
              <a:t>复合矩阵参数提取的顺序为</a:t>
            </a:r>
            <a:r>
              <a:rPr lang="en-US" altLang="zh-CN" dirty="0"/>
              <a:t>PTRSH,</a:t>
            </a:r>
            <a:r>
              <a:rPr lang="zh-CN" altLang="en-US" dirty="0"/>
              <a:t>即透视</a:t>
            </a:r>
            <a:r>
              <a:rPr lang="en-US" altLang="zh-CN" dirty="0"/>
              <a:t>-&gt;</a:t>
            </a:r>
            <a:r>
              <a:rPr lang="zh-CN" altLang="en-US" dirty="0"/>
              <a:t>平移</a:t>
            </a:r>
            <a:r>
              <a:rPr lang="en-US" altLang="zh-CN" dirty="0"/>
              <a:t>-&gt;</a:t>
            </a:r>
            <a:r>
              <a:rPr lang="zh-CN" altLang="en-US" dirty="0"/>
              <a:t>旋转</a:t>
            </a:r>
            <a:r>
              <a:rPr lang="en-US" altLang="zh-CN" dirty="0"/>
              <a:t>-&gt;</a:t>
            </a:r>
            <a:r>
              <a:rPr lang="zh-CN" altLang="en-US" dirty="0"/>
              <a:t>缩放</a:t>
            </a:r>
            <a:r>
              <a:rPr lang="en-US" altLang="zh-CN" dirty="0"/>
              <a:t>-&gt;</a:t>
            </a:r>
            <a:r>
              <a:rPr lang="zh-CN" altLang="en-US" dirty="0"/>
              <a:t>剪切</a:t>
            </a:r>
            <a:endParaRPr lang="en-US" altLang="zh-CN" dirty="0"/>
          </a:p>
          <a:p>
            <a:r>
              <a:rPr lang="zh-CN" altLang="en-US" dirty="0"/>
              <a:t>除此空间变换顺序以外，根据上述推导，参数提取过程中，缩放与剪切可以交换顺序，旋转可以与缩放剪切交换顺序求解。</a:t>
            </a:r>
            <a:endParaRPr lang="en-US" altLang="zh-CN" dirty="0"/>
          </a:p>
          <a:p>
            <a:pPr>
              <a:lnSpc>
                <a:spcPct val="150000"/>
              </a:lnSpc>
            </a:pPr>
            <a:r>
              <a:rPr lang="zh-CN" altLang="en-US" dirty="0"/>
              <a:t>此外，我们通过不同的初始化和求解顺序，证明一组旋转剪切缩放可以由另一组旋转剪切缩放实现，而三者两两组合后实现的空间变换是唯一的，不可由另一组同一顺序的变换实现。</a:t>
            </a:r>
          </a:p>
        </p:txBody>
      </p:sp>
      <p:sp>
        <p:nvSpPr>
          <p:cNvPr id="6" name="灯片编号占位符 5">
            <a:extLst>
              <a:ext uri="{FF2B5EF4-FFF2-40B4-BE49-F238E27FC236}">
                <a16:creationId xmlns:a16="http://schemas.microsoft.com/office/drawing/2014/main" id="{9DBC6391-BE1F-4200-8658-4308762BA219}"/>
              </a:ext>
            </a:extLst>
          </p:cNvPr>
          <p:cNvSpPr>
            <a:spLocks noGrp="1"/>
          </p:cNvSpPr>
          <p:nvPr>
            <p:ph type="sldNum" sz="quarter" idx="12"/>
          </p:nvPr>
        </p:nvSpPr>
        <p:spPr/>
        <p:txBody>
          <a:bodyPr/>
          <a:lstStyle/>
          <a:p>
            <a:fld id="{323E5165-BFEC-4878-A89A-D5B54D133213}" type="slidenum">
              <a:rPr lang="zh-CN" altLang="en-US" smtClean="0"/>
              <a:t>9</a:t>
            </a:fld>
            <a:endParaRPr lang="zh-CN" altLang="en-US"/>
          </a:p>
        </p:txBody>
      </p:sp>
    </p:spTree>
    <p:extLst>
      <p:ext uri="{BB962C8B-B14F-4D97-AF65-F5344CB8AC3E}">
        <p14:creationId xmlns:p14="http://schemas.microsoft.com/office/powerpoint/2010/main" val="7800620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13238</TotalTime>
  <Words>5407</Words>
  <Application>Microsoft Office PowerPoint</Application>
  <PresentationFormat>宽屏</PresentationFormat>
  <Paragraphs>332</Paragraphs>
  <Slides>43</Slides>
  <Notes>43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1" baseType="lpstr">
      <vt:lpstr>等线</vt:lpstr>
      <vt:lpstr>等线 Light</vt:lpstr>
      <vt:lpstr>黑体</vt:lpstr>
      <vt:lpstr>Abadi Extra Light</vt:lpstr>
      <vt:lpstr>Arial</vt:lpstr>
      <vt:lpstr>Cambria Math</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凯</dc:creator>
  <cp:lastModifiedBy>刹刹 徐</cp:lastModifiedBy>
  <cp:revision>338</cp:revision>
  <dcterms:created xsi:type="dcterms:W3CDTF">2019-05-21T13:20:10Z</dcterms:created>
  <dcterms:modified xsi:type="dcterms:W3CDTF">2023-04-01T02:08:15Z</dcterms:modified>
</cp:coreProperties>
</file>