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nternal_Security_Assessor" TargetMode="External"/><Relationship Id="rId3" Type="http://schemas.openxmlformats.org/officeDocument/2006/relationships/hyperlink" Target="https://en.wikipedia.org/wiki/Internal_Security_Assessor" TargetMode="External"/><Relationship Id="rId4" Type="http://schemas.openxmlformats.org/officeDocument/2006/relationships/hyperlink" Target="https://en.wikipedia.org/wiki/Qualified_Security_Assessor" TargetMode="External"/><Relationship Id="rId5" Type="http://schemas.openxmlformats.org/officeDocument/2006/relationships/hyperlink" Target="https://en.wikipedia.org/wiki/Qualified_Security_Assesso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03f956de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03f956de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See on USA föderaalne seadus, mis reguleerib terviseandmete kaitset ja privaatsust ning kehtib tervishoiu- ja tervisekindlustusvaldkonnas tegutsevatele organisatsioonidele. HIPAA kohustab organisatsioone tagama patsientide terviseandmete konfidentsiaalsuse ja turvalisuse.</a:t>
            </a:r>
            <a:endParaRPr/>
          </a:p>
          <a:p>
            <a:pPr indent="0" lvl="0" marL="0" rtl="0" algn="l">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AutoNum type="arabicPeriod"/>
            </a:pPr>
            <a:r>
              <a:rPr b="1" lang="en-GB">
                <a:solidFill>
                  <a:schemeClr val="dk1"/>
                </a:solidFill>
              </a:rPr>
              <a:t>Andmekaitse ja privaatsus</a:t>
            </a:r>
            <a:r>
              <a:rPr lang="en-GB">
                <a:solidFill>
                  <a:schemeClr val="dk1"/>
                </a:solidFill>
              </a:rPr>
              <a:t>: HIPAA kaitseb patsientide terviseandmete konfidentsiaalsust ja privaatsust, piirates nende juurdepääsu ja avalikustamist. See hõlmab piiranguid sellele, kes võib terviseandmeid vaadata, töödelda või edastada ning millistes olukordades.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Elektroonilise andmevahetuse standardid</a:t>
            </a:r>
            <a:r>
              <a:rPr lang="en-GB">
                <a:solidFill>
                  <a:schemeClr val="dk1"/>
                </a:solidFill>
              </a:rPr>
              <a:t>: HIPAA kehtestab standardid elektrooniliseks andmevahetuseks, et tagada terviseandmete turvaline ja konfidentsiaalne edastamine ja vastuvõtmine.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Turvanõuded</a:t>
            </a:r>
            <a:r>
              <a:rPr lang="en-GB">
                <a:solidFill>
                  <a:schemeClr val="dk1"/>
                </a:solidFill>
              </a:rPr>
              <a:t>: HIPAA nõuab, et organisatsioonid rakendaksid sobivaid tehnilisi, füüsilisi ja halduslikke turvameetmeid, et kaitsta terviseandmeid küberohtude eest.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Andmekaitse rikkumise teatised</a:t>
            </a:r>
            <a:r>
              <a:rPr lang="en-GB">
                <a:solidFill>
                  <a:schemeClr val="dk1"/>
                </a:solidFill>
              </a:rPr>
              <a:t>: HIPAA nõuab, et organisatsioonid teataksid koheselt terviseandmete rikkumistest või väärkasutusest, et võimaldada kiiret reageerimist ja kahju minimeerimist.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Patsientide õigused</a:t>
            </a:r>
            <a:r>
              <a:rPr lang="en-GB">
                <a:solidFill>
                  <a:schemeClr val="dk1"/>
                </a:solidFill>
              </a:rPr>
              <a:t>: HIPAA annab patsientidele õiguse saada teavet nende terviseandmete töötlemise ja avaldamise kohta ning kontrollida nende kasutamist.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01513703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01513703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ISO/IEC 27001 on rahvusvaheline standard, mis kehtestab nõuded infoturbe juhtimissüsteemi (ISMS) loomiseks, rakendamiseks, jälgimiseks ja pidevaks täiustamiseks. See standard on välja töötatud selleks, et aidata organisatsioonidel kaitsta oma teavet ja tagada, et nende infoturbe juhtimine vastab rahvusvahelistele parimatele tavadele.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Siin on mõned põhipunktid ISO/IEC 27001 kohta:</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GB">
                <a:solidFill>
                  <a:schemeClr val="dk1"/>
                </a:solidFill>
              </a:rPr>
              <a:t>Eesmärk</a:t>
            </a:r>
            <a:r>
              <a:rPr lang="en-GB">
                <a:solidFill>
                  <a:schemeClr val="dk1"/>
                </a:solidFill>
              </a:rPr>
              <a:t>: ISO/IEC 27001 eesmärk on aidata organisatsioonidel juhtida oma infoturbe riske tõhusalt ja süstemaatiliselt, võttes arvesse nende äri- ja juhtimisvajadusi.</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Protsess</a:t>
            </a:r>
            <a:r>
              <a:rPr lang="en-GB">
                <a:solidFill>
                  <a:schemeClr val="dk1"/>
                </a:solidFill>
              </a:rPr>
              <a:t>: Standard määratleb protsessi, mida organisatsioonid peaksid järgima ISMS-i väljatöötamiseks, rakendamiseks, jälgimiseks, hindamiseks ja täiustamiseks. See hõlmab riskide hindamist, turvameetmete rakendamist, dokumenteerimist ja siseauditeid.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Juhtimisnõuded</a:t>
            </a:r>
            <a:r>
              <a:rPr lang="en-GB">
                <a:solidFill>
                  <a:schemeClr val="dk1"/>
                </a:solidFill>
              </a:rPr>
              <a:t>: ISO/IEC 27001 seab kindlad nõuded, mida organisatsioonid peavad järgima, sealhulgas pühendumist infoturbele, juhtkonna kaasamist, riskihindamist, dokumentatsiooni haldamist, siseauditeid ja pidevat täiustamist.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Riskijuhtimine</a:t>
            </a:r>
            <a:r>
              <a:rPr lang="en-GB">
                <a:solidFill>
                  <a:schemeClr val="dk1"/>
                </a:solidFill>
              </a:rPr>
              <a:t>: Standard rõhutab riskijuhtimise olulisust infoturbe kontekstis. Organisatsioonid peaksid läbi viima süstemaatilise riskianalüüsi, et tuvastada ja hinnata oma infoturbe riske ning rakendada sobivaid turvameetmeid nende riskide vähendamiseks.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Jälgimine ja täiustamine</a:t>
            </a:r>
            <a:r>
              <a:rPr lang="en-GB">
                <a:solidFill>
                  <a:schemeClr val="dk1"/>
                </a:solidFill>
              </a:rPr>
              <a:t>: ISO/IEC 27001 nõuab organisatsioonidelt süstemaatilist jälgimist ja hindamist nende infoturbe juhtimissüsteemi tõhususe kohta ning pidevat täiustamist vastavalt muutuvatele äri- ja turutingimustele ning uutele riskidele.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ISO/IEC 27001 sertifikaat näitab, et organisatsioon on loonud ja rakendanud tõhusa infoturbe juhtimissüsteemi ning on valmis järgima rahvusvahelisi infoturbe parimaid tavasid. Sertifitseerimine võib anda organisatsioonidele konkurentsieelise, suurendades usaldust nende infoturbepraktikate vastu nii klientide kui ka partnerite poolt.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01513703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01513703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GDPR tähistab "General Data Protection Regulation" (Üldandmekaitse määrus) ja see on Euroopa Liidu õigusakt, mis reguleerib isikuandmete kogumist, töötlemist ja säilitamist Euroopa Liidus ning Euroopa Majanduspiirkonna liikmesriikides. GDPR võeti vastu 2016. aastal ja see jõustus 25. mail 2018.</a:t>
            </a:r>
            <a:endParaRPr/>
          </a:p>
          <a:p>
            <a:pPr indent="0" lvl="0" marL="0" rtl="0" algn="l">
              <a:lnSpc>
                <a:spcPct val="115000"/>
              </a:lnSpc>
              <a:spcBef>
                <a:spcPts val="1200"/>
              </a:spcBef>
              <a:spcAft>
                <a:spcPts val="0"/>
              </a:spcAft>
              <a:buClr>
                <a:schemeClr val="dk1"/>
              </a:buClr>
              <a:buSzPts val="1100"/>
              <a:buFont typeface="Arial"/>
              <a:buNone/>
            </a:pPr>
            <a:r>
              <a:rPr lang="en-GB"/>
              <a:t>GDPR eesmärk on anda üksikisikutele suurem kontroll nende isikuandmete üle ja tagada nende parem kaitse, samuti tugevdada andmekaitsestandardeid ja suurendada vastutust organisatsioonidele, kes töötlevad isikuandmeid. Määrus kehtestab mitmeid kohustusi ettevõtetele ja organisatsioonidele, sealhulgas nõudeid isikuandmete turvaliseks töötlemiseks, teavitamiseks andmete kogumisel, ning andmesubjektide õiguste tagamiseks, sealhulgas õigus andmete kustutamisele ja nende töötlemise piiramisele.</a:t>
            </a:r>
            <a:endParaRPr/>
          </a:p>
          <a:p>
            <a:pPr indent="0" lvl="0" marL="0" rtl="0" algn="l">
              <a:lnSpc>
                <a:spcPct val="115000"/>
              </a:lnSpc>
              <a:spcBef>
                <a:spcPts val="1200"/>
              </a:spcBef>
              <a:spcAft>
                <a:spcPts val="0"/>
              </a:spcAft>
              <a:buClr>
                <a:schemeClr val="dk1"/>
              </a:buClr>
              <a:buSzPts val="1100"/>
              <a:buFont typeface="Arial"/>
              <a:buNone/>
            </a:pPr>
            <a:r>
              <a:rPr lang="en-GB"/>
              <a:t>GDPR kehtib kõigile ettevõtetele ja organisatsioonidele, mis töötlevad Euroopa Liidu kodanike isikuandmeid, sõltumata nende asukohast, ning selle rikkumine võib kaasa tuua märkimisväärseid trahve. GDPR on oluline meede isikuandmete kaitse ja privaatsuse tagamiseks ning see mõjutab laialdaselt ettevõtteid ja organisatsioone üle kogu maailma, kes tegelevad Euroopa Liidu andmetega.</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01513703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01513703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NIST CSF tähistab "National Institute of Standards and Technology Cybersecurity Framework" (Riikliku Standardite ja Tehnoloogia Instituudi küberkaitse raamistikku). See on Ameerika Ühendriikide valitsuse poolt välja töötatud raamistik, mis pakub organisatsioonidele juhiseid ja vahendeid küberkaitse riskide haldamiseks ja küberkaitsemeetmete rakendamiseks.</a:t>
            </a:r>
            <a:endParaRPr/>
          </a:p>
          <a:p>
            <a:pPr indent="0" lvl="0" marL="0" rtl="0" algn="l">
              <a:lnSpc>
                <a:spcPct val="115000"/>
              </a:lnSpc>
              <a:spcBef>
                <a:spcPts val="1200"/>
              </a:spcBef>
              <a:spcAft>
                <a:spcPts val="0"/>
              </a:spcAft>
              <a:buClr>
                <a:schemeClr val="dk1"/>
              </a:buClr>
              <a:buSzPts val="1100"/>
              <a:buFont typeface="Arial"/>
              <a:buNone/>
            </a:pPr>
            <a:r>
              <a:rPr lang="en-GB"/>
              <a:t>NIST CSF koosneb viiest peamisest funktsioonist: identifitseerimine, kaitse, tuvastamine, reageerimine ja taastamine. Iga funktsioon on jaotatud alakategooriateks ja turvameetmeteks, mis aitavad organisatsioonidel oma küberkaitsestrateegiat välja töötada ja rakendada vastavalt nende konkreetsetele vajadustele ja riskiprofiilile.</a:t>
            </a:r>
            <a:endParaRPr/>
          </a:p>
          <a:p>
            <a:pPr indent="0" lvl="0" marL="0" rtl="0" algn="l">
              <a:lnSpc>
                <a:spcPct val="115000"/>
              </a:lnSpc>
              <a:spcBef>
                <a:spcPts val="1200"/>
              </a:spcBef>
              <a:spcAft>
                <a:spcPts val="0"/>
              </a:spcAft>
              <a:buClr>
                <a:schemeClr val="dk1"/>
              </a:buClr>
              <a:buSzPts val="1100"/>
              <a:buFont typeface="Arial"/>
              <a:buNone/>
            </a:pPr>
            <a:r>
              <a:rPr lang="en-GB"/>
              <a:t>NIST CSF on paindlik ja kohandatav raamistik, mis on mõeldud erinevatele organisatsioonidele, olenemata nende suurusest, tööstusharust või küberturvalisuse küpsusest. See aitab organisatsioonidel paremini mõista oma küberkaitsevajadusi, tuvastada ja hinnata riske ning võtta meetmeid nende riskide maandamiseks ja küberkaitse tugevdamiseks.</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01513703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01513703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0206ce3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0206ce3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CPPA on Kanada föderaalne seadus, mis reguleerib isikuandmete kogumist, kasutamist ja avalikustamist Kanadas. Selle eesmärk on kaitsta isikuandmeid ning edendada elektroonilisi dokumente ja elektroonilist kaubandust Kanadas. CPPA kehtestab reeglid, mida ettevõtted peavad järgima isikuandmete kogumisel, töötlemisel ja säilitamisel ning see annab inimestele kontrolli nende isikuandmete üle.</a:t>
            </a:r>
            <a:endParaRPr/>
          </a:p>
          <a:p>
            <a:pPr indent="0" lvl="0" marL="0" rtl="0" algn="l">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Char char="●"/>
            </a:pPr>
            <a:r>
              <a:rPr lang="en-GB"/>
              <a:t>Alaealiste isikuandmeid käsitletakse automaatselt tundliku teabena, mis täiendavalt tugevdab laste privaatsust ja turvalisust.</a:t>
            </a:r>
            <a:endParaRPr/>
          </a:p>
          <a:p>
            <a:pPr indent="-298450" lvl="0" marL="457200" rtl="0" algn="l">
              <a:lnSpc>
                <a:spcPct val="115000"/>
              </a:lnSpc>
              <a:spcBef>
                <a:spcPts val="0"/>
              </a:spcBef>
              <a:spcAft>
                <a:spcPts val="0"/>
              </a:spcAft>
              <a:buClr>
                <a:schemeClr val="dk1"/>
              </a:buClr>
              <a:buSzPts val="1100"/>
              <a:buChar char="●"/>
            </a:pPr>
            <a:r>
              <a:rPr lang="en-GB"/>
              <a:t>Alaealiste teabe kogumise, kasutamise ja avalikustamise jaoks nõutakse vaikimisi selget nõusolekut.</a:t>
            </a:r>
            <a:endParaRPr/>
          </a:p>
          <a:p>
            <a:pPr indent="-298450" lvl="0" marL="457200" rtl="0" algn="l">
              <a:lnSpc>
                <a:spcPct val="115000"/>
              </a:lnSpc>
              <a:spcBef>
                <a:spcPts val="0"/>
              </a:spcBef>
              <a:spcAft>
                <a:spcPts val="0"/>
              </a:spcAft>
              <a:buClr>
                <a:schemeClr val="dk1"/>
              </a:buClr>
              <a:buSzPts val="1100"/>
              <a:buChar char="●"/>
            </a:pPr>
            <a:r>
              <a:rPr lang="en-GB"/>
              <a:t>Õiguslike eestkostjatel ja lastel endil on tugevamad privaatsusõigused nende teabe hävitamiseks.</a:t>
            </a:r>
            <a:endParaRPr/>
          </a:p>
          <a:p>
            <a:pPr indent="-298450" lvl="0" marL="457200" rtl="0" algn="l">
              <a:lnSpc>
                <a:spcPct val="115000"/>
              </a:lnSpc>
              <a:spcBef>
                <a:spcPts val="0"/>
              </a:spcBef>
              <a:spcAft>
                <a:spcPts val="0"/>
              </a:spcAft>
              <a:buClr>
                <a:schemeClr val="dk1"/>
              </a:buClr>
              <a:buSzPts val="1100"/>
              <a:buChar char="●"/>
            </a:pPr>
            <a:r>
              <a:rPr lang="en-GB"/>
              <a:t>Organisatsioonidel on keelatud kasutada manipulatiivseid tehnikaid alaealiste teabe kogumise vahendina.</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0206ce3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0206ce3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Federal Data Protection and Information Commissione</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GB"/>
              <a:t>Organizations must provide data subjects with the following rights for their personal data:</a:t>
            </a:r>
            <a:endParaRPr/>
          </a:p>
          <a:p>
            <a:pPr indent="0" lvl="0" marL="0" rtl="0" algn="l">
              <a:lnSpc>
                <a:spcPct val="115000"/>
              </a:lnSpc>
              <a:spcBef>
                <a:spcPts val="1200"/>
              </a:spcBef>
              <a:spcAft>
                <a:spcPts val="0"/>
              </a:spcAft>
              <a:buClr>
                <a:schemeClr val="dk1"/>
              </a:buClr>
              <a:buSzPts val="1100"/>
              <a:buFont typeface="Arial"/>
              <a:buNone/>
            </a:pPr>
            <a:r>
              <a:rPr lang="en-GB"/>
              <a:t>1.  Right to information;</a:t>
            </a:r>
            <a:endParaRPr/>
          </a:p>
          <a:p>
            <a:pPr indent="0" lvl="0" marL="0" rtl="0" algn="l">
              <a:lnSpc>
                <a:spcPct val="115000"/>
              </a:lnSpc>
              <a:spcBef>
                <a:spcPts val="1200"/>
              </a:spcBef>
              <a:spcAft>
                <a:spcPts val="0"/>
              </a:spcAft>
              <a:buClr>
                <a:schemeClr val="dk1"/>
              </a:buClr>
              <a:buSzPts val="1100"/>
              <a:buFont typeface="Arial"/>
              <a:buNone/>
            </a:pPr>
            <a:r>
              <a:rPr lang="en-GB"/>
              <a:t>2.  Right to data portability;</a:t>
            </a:r>
            <a:endParaRPr/>
          </a:p>
          <a:p>
            <a:pPr indent="0" lvl="0" marL="0" rtl="0" algn="l">
              <a:lnSpc>
                <a:spcPct val="115000"/>
              </a:lnSpc>
              <a:spcBef>
                <a:spcPts val="1200"/>
              </a:spcBef>
              <a:spcAft>
                <a:spcPts val="0"/>
              </a:spcAft>
              <a:buClr>
                <a:schemeClr val="dk1"/>
              </a:buClr>
              <a:buSzPts val="1100"/>
              <a:buFont typeface="Arial"/>
              <a:buNone/>
            </a:pPr>
            <a:r>
              <a:rPr lang="en-GB"/>
              <a:t>3.  Right to erasure; and</a:t>
            </a:r>
            <a:endParaRPr/>
          </a:p>
          <a:p>
            <a:pPr indent="0" lvl="0" marL="0" rtl="0" algn="l">
              <a:lnSpc>
                <a:spcPct val="115000"/>
              </a:lnSpc>
              <a:spcBef>
                <a:spcPts val="1200"/>
              </a:spcBef>
              <a:spcAft>
                <a:spcPts val="0"/>
              </a:spcAft>
              <a:buClr>
                <a:schemeClr val="dk1"/>
              </a:buClr>
              <a:buSzPts val="1100"/>
              <a:buFont typeface="Arial"/>
              <a:buNone/>
            </a:pPr>
            <a:r>
              <a:rPr lang="en-GB"/>
              <a:t>4.  Right to rectification.</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01513703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01513703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FIPS tähistab "Federal Information Processing Standards" (Föderaalset Informatsioonitöötluse Standardit) ja see on Ameerika Ühendriikide valitsuse poolt välja töötatud standardite kogum, mida kasutatakse teatud valitsusasutuste poolt kriitiliste andmete ja infosüsteemide kaitseks. FIPS-i standardid hõlmavad erinevaid valdkondi, sealhulgas krüptograafiat, andmete turvalisust, võrgu- ja infotehnoloogiat ning muid IT-valdkonna aspekte. Need standardid on olulised riikliku julgeoleku ja andmete turvalisuse tagamisel ning neid rakendatakse laialdaselt valitsusasutustes, aga ka mõnes erasektoris.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01513703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01513703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GB">
                <a:solidFill>
                  <a:schemeClr val="dk1"/>
                </a:solidFill>
              </a:rPr>
              <a:t>Self-assessment questionnaire (SAQ)</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Firm-specific</a:t>
            </a:r>
            <a:r>
              <a:rPr lang="en-GB">
                <a:solidFill>
                  <a:schemeClr val="dk1"/>
                </a:solidFill>
                <a:uFill>
                  <a:noFill/>
                </a:uFill>
                <a:hlinkClick r:id="rId2">
                  <a:extLst>
                    <a:ext uri="{A12FA001-AC4F-418D-AE19-62706E023703}">
                      <ahyp:hlinkClr val="tx"/>
                    </a:ext>
                  </a:extLst>
                </a:hlinkClick>
              </a:rPr>
              <a:t> </a:t>
            </a:r>
            <a:r>
              <a:rPr lang="en-GB" u="sng">
                <a:solidFill>
                  <a:schemeClr val="hlink"/>
                </a:solidFill>
                <a:hlinkClick r:id="rId3"/>
              </a:rPr>
              <a:t>Internal Security Assessor</a:t>
            </a:r>
            <a:r>
              <a:rPr lang="en-GB">
                <a:solidFill>
                  <a:schemeClr val="dk1"/>
                </a:solidFill>
              </a:rPr>
              <a:t> (ISA)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External</a:t>
            </a:r>
            <a:r>
              <a:rPr lang="en-GB">
                <a:solidFill>
                  <a:schemeClr val="dk1"/>
                </a:solidFill>
                <a:uFill>
                  <a:noFill/>
                </a:uFill>
                <a:hlinkClick r:id="rId4">
                  <a:extLst>
                    <a:ext uri="{A12FA001-AC4F-418D-AE19-62706E023703}">
                      <ahyp:hlinkClr val="tx"/>
                    </a:ext>
                  </a:extLst>
                </a:hlinkClick>
              </a:rPr>
              <a:t> </a:t>
            </a:r>
            <a:r>
              <a:rPr lang="en-GB" u="sng">
                <a:solidFill>
                  <a:schemeClr val="hlink"/>
                </a:solidFill>
                <a:hlinkClick r:id="rId5"/>
              </a:rPr>
              <a:t>Qualified Security Assessor</a:t>
            </a:r>
            <a:r>
              <a:rPr lang="en-GB">
                <a:solidFill>
                  <a:schemeClr val="dk1"/>
                </a:solidFill>
              </a:rPr>
              <a:t> (QSA)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Süsteemi- ja võrguturve (ingl. </a:t>
            </a:r>
            <a:r>
              <a:rPr i="1" lang="en-GB">
                <a:solidFill>
                  <a:schemeClr val="dk1"/>
                </a:solidFill>
              </a:rPr>
              <a:t>Build and Maintain a Secure Network and Systems</a:t>
            </a:r>
            <a:r>
              <a:rPr lang="en-GB">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Kaardiandmete kaitsmine ja krüpteerimine nii võrguliikluses kui andmebaasides (ingl. </a:t>
            </a:r>
            <a:r>
              <a:rPr i="1" lang="en-GB">
                <a:solidFill>
                  <a:schemeClr val="dk1"/>
                </a:solidFill>
              </a:rPr>
              <a:t>Protect Cardholder Data</a:t>
            </a:r>
            <a:r>
              <a:rPr lang="en-GB">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Kaitse turvanõrkuste, viiruste ja muu pahavara eest (ingl. </a:t>
            </a:r>
            <a:r>
              <a:rPr i="1" lang="en-GB">
                <a:solidFill>
                  <a:schemeClr val="dk1"/>
                </a:solidFill>
              </a:rPr>
              <a:t>Maintain a Vulnerability Management Program</a:t>
            </a:r>
            <a:r>
              <a:rPr lang="en-GB">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Juurdepääsupiirangud, kasutajahaldus ja auditeeritavus (ingl. </a:t>
            </a:r>
            <a:r>
              <a:rPr i="1" lang="en-GB">
                <a:solidFill>
                  <a:schemeClr val="dk1"/>
                </a:solidFill>
              </a:rPr>
              <a:t>Implement Strong Access Control Measures</a:t>
            </a:r>
            <a:r>
              <a:rPr lang="en-GB">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Turvaseire ja turvatestimine (ingl. </a:t>
            </a:r>
            <a:r>
              <a:rPr i="1" lang="en-GB">
                <a:solidFill>
                  <a:schemeClr val="dk1"/>
                </a:solidFill>
              </a:rPr>
              <a:t>Regularly Monitor and Test Networks</a:t>
            </a:r>
            <a:r>
              <a:rPr lang="en-GB">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Infoturbe ja turvateadlikkuse haldus (ingl. </a:t>
            </a:r>
            <a:r>
              <a:rPr i="1" lang="en-GB">
                <a:solidFill>
                  <a:schemeClr val="dk1"/>
                </a:solidFill>
              </a:rPr>
              <a:t>Maintain an Information Security Policy</a:t>
            </a:r>
            <a:r>
              <a:rPr lang="en-GB">
                <a:solidFill>
                  <a:schemeClr val="dk1"/>
                </a:solidFill>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Küberturvalisuse standardid ja aktid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HIPAA</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Tervisekindlustuse Portaabilituse ja Tervisekindlustuse Vastutuse Akt</a:t>
            </a:r>
            <a:endParaRPr/>
          </a:p>
          <a:p>
            <a:pPr indent="-342900" lvl="0" marL="457200" rtl="0" algn="l">
              <a:spcBef>
                <a:spcPts val="0"/>
              </a:spcBef>
              <a:spcAft>
                <a:spcPts val="0"/>
              </a:spcAft>
              <a:buSzPts val="1800"/>
              <a:buChar char="●"/>
            </a:pPr>
            <a:r>
              <a:rPr lang="en-GB"/>
              <a:t>USA föderaalne seadus</a:t>
            </a:r>
            <a:endParaRPr/>
          </a:p>
          <a:p>
            <a:pPr indent="-342900" lvl="0" marL="457200" rtl="0" algn="l">
              <a:spcBef>
                <a:spcPts val="0"/>
              </a:spcBef>
              <a:spcAft>
                <a:spcPts val="0"/>
              </a:spcAft>
              <a:buSzPts val="1800"/>
              <a:buChar char="●"/>
            </a:pPr>
            <a:r>
              <a:rPr lang="en-GB"/>
              <a:t>Kaitse ja privaatsus</a:t>
            </a:r>
            <a:endParaRPr/>
          </a:p>
          <a:p>
            <a:pPr indent="-342900" lvl="0" marL="457200" rtl="0" algn="l">
              <a:spcBef>
                <a:spcPts val="0"/>
              </a:spcBef>
              <a:spcAft>
                <a:spcPts val="0"/>
              </a:spcAft>
              <a:buSzPts val="1800"/>
              <a:buChar char="●"/>
            </a:pPr>
            <a:r>
              <a:rPr lang="en-GB"/>
              <a:t>Side standardid</a:t>
            </a:r>
            <a:endParaRPr/>
          </a:p>
          <a:p>
            <a:pPr indent="-342900" lvl="0" marL="457200" rtl="0" algn="l">
              <a:spcBef>
                <a:spcPts val="0"/>
              </a:spcBef>
              <a:spcAft>
                <a:spcPts val="0"/>
              </a:spcAft>
              <a:buSzPts val="1800"/>
              <a:buChar char="●"/>
            </a:pPr>
            <a:r>
              <a:rPr lang="en-GB"/>
              <a:t>Turvanõuded</a:t>
            </a:r>
            <a:endParaRPr/>
          </a:p>
          <a:p>
            <a:pPr indent="-342900" lvl="0" marL="457200" rtl="0" algn="l">
              <a:spcBef>
                <a:spcPts val="0"/>
              </a:spcBef>
              <a:spcAft>
                <a:spcPts val="0"/>
              </a:spcAft>
              <a:buSzPts val="1800"/>
              <a:buChar char="●"/>
            </a:pPr>
            <a:r>
              <a:rPr lang="en-GB"/>
              <a:t>Teatamine</a:t>
            </a:r>
            <a:endParaRPr/>
          </a:p>
          <a:p>
            <a:pPr indent="-342900" lvl="0" marL="457200" rtl="0" algn="l">
              <a:spcBef>
                <a:spcPts val="0"/>
              </a:spcBef>
              <a:spcAft>
                <a:spcPts val="0"/>
              </a:spcAft>
              <a:buSzPts val="1800"/>
              <a:buChar char="●"/>
            </a:pPr>
            <a:r>
              <a:rPr lang="en-GB"/>
              <a:t>Õigused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ISO/IEC 27001ja 27002</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Küberturvalisuse põhistandard</a:t>
            </a:r>
            <a:endParaRPr/>
          </a:p>
          <a:p>
            <a:pPr indent="-342900" lvl="0" marL="457200" rtl="0" algn="l">
              <a:spcBef>
                <a:spcPts val="0"/>
              </a:spcBef>
              <a:spcAft>
                <a:spcPts val="0"/>
              </a:spcAft>
              <a:buSzPts val="1800"/>
              <a:buChar char="●"/>
            </a:pPr>
            <a:r>
              <a:rPr lang="en-GB"/>
              <a:t>Konfidentsiaalsus</a:t>
            </a:r>
            <a:endParaRPr/>
          </a:p>
          <a:p>
            <a:pPr indent="-342900" lvl="0" marL="457200" rtl="0" algn="l">
              <a:spcBef>
                <a:spcPts val="0"/>
              </a:spcBef>
              <a:spcAft>
                <a:spcPts val="0"/>
              </a:spcAft>
              <a:buSzPts val="1800"/>
              <a:buChar char="●"/>
            </a:pPr>
            <a:r>
              <a:rPr lang="en-GB"/>
              <a:t>Terviklikkus</a:t>
            </a:r>
            <a:endParaRPr/>
          </a:p>
          <a:p>
            <a:pPr indent="-342900" lvl="0" marL="457200" rtl="0" algn="l">
              <a:spcBef>
                <a:spcPts val="0"/>
              </a:spcBef>
              <a:spcAft>
                <a:spcPts val="0"/>
              </a:spcAft>
              <a:buSzPts val="1800"/>
              <a:buChar char="●"/>
            </a:pPr>
            <a:r>
              <a:rPr lang="en-GB"/>
              <a:t>Kättesaadavus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GDPR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Isikuandmete kaitse üldmäärus (General Data Protection Regulation)</a:t>
            </a:r>
            <a:endParaRPr/>
          </a:p>
          <a:p>
            <a:pPr indent="-342900" lvl="0" marL="457200" rtl="0" algn="l">
              <a:spcBef>
                <a:spcPts val="0"/>
              </a:spcBef>
              <a:spcAft>
                <a:spcPts val="0"/>
              </a:spcAft>
              <a:buSzPts val="1800"/>
              <a:buChar char="●"/>
            </a:pPr>
            <a:r>
              <a:rPr lang="en-GB"/>
              <a:t>Kehtib ainult Euroopas</a:t>
            </a:r>
            <a:endParaRPr/>
          </a:p>
          <a:p>
            <a:pPr indent="-342900" lvl="0" marL="457200" rtl="0" algn="l">
              <a:spcBef>
                <a:spcPts val="0"/>
              </a:spcBef>
              <a:spcAft>
                <a:spcPts val="0"/>
              </a:spcAft>
              <a:buSzPts val="1800"/>
              <a:buChar char="●"/>
            </a:pPr>
            <a:r>
              <a:rPr lang="en-GB"/>
              <a:t>2012</a:t>
            </a:r>
            <a:endParaRPr/>
          </a:p>
          <a:p>
            <a:pPr indent="-342900" lvl="0" marL="457200" rtl="0" algn="l">
              <a:spcBef>
                <a:spcPts val="0"/>
              </a:spcBef>
              <a:spcAft>
                <a:spcPts val="0"/>
              </a:spcAft>
              <a:buSzPts val="1800"/>
              <a:buChar char="●"/>
            </a:pPr>
            <a:r>
              <a:rPr lang="en-GB"/>
              <a:t>Saksamaa andmekaitseasutus vs. Wirtschaftsakademie</a:t>
            </a:r>
            <a:endParaRPr/>
          </a:p>
          <a:p>
            <a:pPr indent="-342900" lvl="0" marL="457200" rtl="0" algn="l">
              <a:spcBef>
                <a:spcPts val="0"/>
              </a:spcBef>
              <a:spcAft>
                <a:spcPts val="0"/>
              </a:spcAft>
              <a:buSzPts val="1800"/>
              <a:buChar char="●"/>
            </a:pPr>
            <a:r>
              <a:rPr lang="en-GB"/>
              <a:t>Soome andmekaitsevolinik vs. Jehoova tunnistajad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NIST CSF</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Identifitseerimine</a:t>
            </a:r>
            <a:endParaRPr/>
          </a:p>
          <a:p>
            <a:pPr indent="-342900" lvl="0" marL="457200" rtl="0" algn="l">
              <a:spcBef>
                <a:spcPts val="0"/>
              </a:spcBef>
              <a:spcAft>
                <a:spcPts val="0"/>
              </a:spcAft>
              <a:buSzPts val="1800"/>
              <a:buChar char="●"/>
            </a:pPr>
            <a:r>
              <a:rPr lang="en-GB"/>
              <a:t>Kaitsmine</a:t>
            </a:r>
            <a:endParaRPr/>
          </a:p>
          <a:p>
            <a:pPr indent="-342900" lvl="0" marL="457200" rtl="0" algn="l">
              <a:spcBef>
                <a:spcPts val="0"/>
              </a:spcBef>
              <a:spcAft>
                <a:spcPts val="0"/>
              </a:spcAft>
              <a:buSzPts val="1800"/>
              <a:buChar char="●"/>
            </a:pPr>
            <a:r>
              <a:rPr lang="en-GB"/>
              <a:t>Tuvastamine</a:t>
            </a:r>
            <a:endParaRPr/>
          </a:p>
          <a:p>
            <a:pPr indent="-342900" lvl="0" marL="457200" rtl="0" algn="l">
              <a:spcBef>
                <a:spcPts val="0"/>
              </a:spcBef>
              <a:spcAft>
                <a:spcPts val="0"/>
              </a:spcAft>
              <a:buSzPts val="1800"/>
              <a:buChar char="●"/>
            </a:pPr>
            <a:r>
              <a:rPr lang="en-GB"/>
              <a:t>Reageerimine</a:t>
            </a:r>
            <a:endParaRPr/>
          </a:p>
          <a:p>
            <a:pPr indent="-342900" lvl="0" marL="457200" rtl="0" algn="l">
              <a:spcBef>
                <a:spcPts val="0"/>
              </a:spcBef>
              <a:spcAft>
                <a:spcPts val="0"/>
              </a:spcAft>
              <a:buSzPts val="1800"/>
              <a:buChar char="●"/>
            </a:pPr>
            <a:r>
              <a:rPr lang="en-GB"/>
              <a:t>Taastamine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CCPA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California Consumer Privacy Act</a:t>
            </a:r>
            <a:endParaRPr/>
          </a:p>
          <a:p>
            <a:pPr indent="-342900" lvl="0" marL="457200" rtl="0" algn="l">
              <a:spcBef>
                <a:spcPts val="0"/>
              </a:spcBef>
              <a:spcAft>
                <a:spcPts val="0"/>
              </a:spcAft>
              <a:buSzPts val="1800"/>
              <a:buChar char="●"/>
            </a:pPr>
            <a:r>
              <a:rPr lang="en-GB"/>
              <a:t>Andmete kogumine</a:t>
            </a:r>
            <a:endParaRPr/>
          </a:p>
          <a:p>
            <a:pPr indent="-342900" lvl="0" marL="457200" rtl="0" algn="l">
              <a:spcBef>
                <a:spcPts val="0"/>
              </a:spcBef>
              <a:spcAft>
                <a:spcPts val="0"/>
              </a:spcAft>
              <a:buSzPts val="1800"/>
              <a:buChar char="●"/>
            </a:pPr>
            <a:r>
              <a:rPr lang="en-GB"/>
              <a:t>Andmete kustutamine</a:t>
            </a:r>
            <a:endParaRPr/>
          </a:p>
          <a:p>
            <a:pPr indent="-342900" lvl="0" marL="457200" rtl="0" algn="l">
              <a:spcBef>
                <a:spcPts val="0"/>
              </a:spcBef>
              <a:spcAft>
                <a:spcPts val="0"/>
              </a:spcAft>
              <a:buSzPts val="1800"/>
              <a:buChar char="●"/>
            </a:pPr>
            <a:r>
              <a:rPr lang="en-GB"/>
              <a:t>Andmete müümine</a:t>
            </a:r>
            <a:endParaRPr/>
          </a:p>
          <a:p>
            <a:pPr indent="-342900" lvl="0" marL="457200" rtl="0" algn="l">
              <a:spcBef>
                <a:spcPts val="0"/>
              </a:spcBef>
              <a:spcAft>
                <a:spcPts val="0"/>
              </a:spcAft>
              <a:buSzPts val="1800"/>
              <a:buChar char="●"/>
            </a:pPr>
            <a:r>
              <a:rPr lang="en-GB"/>
              <a:t>CCPA õiguste teostamine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7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CPPA</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Canadian Consumer Privacy Protection Act</a:t>
            </a:r>
            <a:endParaRPr/>
          </a:p>
          <a:p>
            <a:pPr indent="-342900" lvl="0" marL="457200" rtl="0" algn="l">
              <a:spcBef>
                <a:spcPts val="0"/>
              </a:spcBef>
              <a:spcAft>
                <a:spcPts val="0"/>
              </a:spcAft>
              <a:buSzPts val="1800"/>
              <a:buChar char="●"/>
            </a:pPr>
            <a:r>
              <a:rPr lang="en-GB"/>
              <a:t>Föderaalne seadus (!!!)</a:t>
            </a:r>
            <a:endParaRPr/>
          </a:p>
          <a:p>
            <a:pPr indent="-342900" lvl="0" marL="457200" rtl="0" algn="l">
              <a:spcBef>
                <a:spcPts val="0"/>
              </a:spcBef>
              <a:spcAft>
                <a:spcPts val="0"/>
              </a:spcAft>
              <a:buSzPts val="1800"/>
              <a:buChar char="●"/>
            </a:pPr>
            <a:r>
              <a:rPr lang="en-GB"/>
              <a:t>Laste andmed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nFADP</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New Federal Act on Data Protection</a:t>
            </a:r>
            <a:endParaRPr/>
          </a:p>
          <a:p>
            <a:pPr indent="-342900" lvl="0" marL="457200" rtl="0" algn="l">
              <a:spcBef>
                <a:spcPts val="0"/>
              </a:spcBef>
              <a:spcAft>
                <a:spcPts val="0"/>
              </a:spcAft>
              <a:buSzPts val="1800"/>
              <a:buChar char="●"/>
            </a:pPr>
            <a:r>
              <a:rPr lang="en-GB"/>
              <a:t>Šveits 2023</a:t>
            </a:r>
            <a:endParaRPr/>
          </a:p>
          <a:p>
            <a:pPr indent="-342900" lvl="0" marL="457200" rtl="0" algn="l">
              <a:spcBef>
                <a:spcPts val="0"/>
              </a:spcBef>
              <a:spcAft>
                <a:spcPts val="0"/>
              </a:spcAft>
              <a:buSzPts val="1800"/>
              <a:buChar char="●"/>
            </a:pPr>
            <a:r>
              <a:rPr lang="en-GB"/>
              <a:t>Ainult füüsilised isikud</a:t>
            </a:r>
            <a:endParaRPr/>
          </a:p>
          <a:p>
            <a:pPr indent="-342900" lvl="0" marL="457200" rtl="0" algn="l">
              <a:spcBef>
                <a:spcPts val="0"/>
              </a:spcBef>
              <a:spcAft>
                <a:spcPts val="0"/>
              </a:spcAft>
              <a:buSzPts val="1800"/>
              <a:buChar char="●"/>
            </a:pPr>
            <a:r>
              <a:rPr lang="en-GB"/>
              <a:t>Biomeetrilised andmed</a:t>
            </a:r>
            <a:endParaRPr/>
          </a:p>
          <a:p>
            <a:pPr indent="-342900" lvl="0" marL="457200" rtl="0" algn="l">
              <a:spcBef>
                <a:spcPts val="0"/>
              </a:spcBef>
              <a:spcAft>
                <a:spcPts val="0"/>
              </a:spcAft>
              <a:buSzPts val="1800"/>
              <a:buChar char="●"/>
            </a:pPr>
            <a:r>
              <a:rPr lang="en-GB"/>
              <a:t>Töötlemistoimingute registri pidamine</a:t>
            </a:r>
            <a:endParaRPr/>
          </a:p>
          <a:p>
            <a:pPr indent="-342900" lvl="0" marL="457200" rtl="0" algn="l">
              <a:spcBef>
                <a:spcPts val="0"/>
              </a:spcBef>
              <a:spcAft>
                <a:spcPts val="0"/>
              </a:spcAft>
              <a:buSzPts val="1800"/>
              <a:buChar char="●"/>
            </a:pPr>
            <a:r>
              <a:rPr lang="en-GB"/>
              <a:t>FDPIC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FIPS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Federal Information Processing Standards</a:t>
            </a:r>
            <a:endParaRPr/>
          </a:p>
          <a:p>
            <a:pPr indent="-342900" lvl="0" marL="457200" rtl="0" algn="l">
              <a:spcBef>
                <a:spcPts val="0"/>
              </a:spcBef>
              <a:spcAft>
                <a:spcPts val="0"/>
              </a:spcAft>
              <a:buSzPts val="1800"/>
              <a:buChar char="●"/>
            </a:pPr>
            <a:r>
              <a:rPr lang="en-GB"/>
              <a:t>USA FBI, NASA etc. standardid</a:t>
            </a:r>
            <a:endParaRPr/>
          </a:p>
          <a:p>
            <a:pPr indent="-342900" lvl="0" marL="457200" rtl="0" algn="l">
              <a:spcBef>
                <a:spcPts val="0"/>
              </a:spcBef>
              <a:spcAft>
                <a:spcPts val="0"/>
              </a:spcAft>
              <a:buSzPts val="1800"/>
              <a:buChar char="●"/>
            </a:pPr>
            <a:r>
              <a:rPr lang="en-GB"/>
              <a:t>NIST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PCI DSS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Payment Card Industry Data Security Standard</a:t>
            </a:r>
            <a:endParaRPr/>
          </a:p>
          <a:p>
            <a:pPr indent="-342900" lvl="0" marL="457200" rtl="0" algn="l">
              <a:spcBef>
                <a:spcPts val="0"/>
              </a:spcBef>
              <a:spcAft>
                <a:spcPts val="0"/>
              </a:spcAft>
              <a:buSzPts val="1800"/>
              <a:buChar char="●"/>
            </a:pPr>
            <a:r>
              <a:rPr lang="en-GB"/>
              <a:t>SAQ</a:t>
            </a:r>
            <a:endParaRPr/>
          </a:p>
          <a:p>
            <a:pPr indent="-342900" lvl="0" marL="457200" rtl="0" algn="l">
              <a:spcBef>
                <a:spcPts val="0"/>
              </a:spcBef>
              <a:spcAft>
                <a:spcPts val="0"/>
              </a:spcAft>
              <a:buSzPts val="1800"/>
              <a:buChar char="●"/>
            </a:pPr>
            <a:r>
              <a:rPr lang="en-GB"/>
              <a:t>ISA</a:t>
            </a:r>
            <a:endParaRPr/>
          </a:p>
          <a:p>
            <a:pPr indent="-342900" lvl="0" marL="457200" rtl="0" algn="l">
              <a:spcBef>
                <a:spcPts val="0"/>
              </a:spcBef>
              <a:spcAft>
                <a:spcPts val="0"/>
              </a:spcAft>
              <a:buSzPts val="1800"/>
              <a:buChar char="●"/>
            </a:pPr>
            <a:r>
              <a:rPr lang="en-GB"/>
              <a:t>QSA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