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6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3" r:id="rId14"/>
    <p:sldId id="274" r:id="rId15"/>
    <p:sldId id="272" r:id="rId16"/>
    <p:sldId id="265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1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2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2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lifecycle?view=aspnetcore-8.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release-notes/aspnetcore-8.0?view=aspnetcore-8.0#route-to-named-elements" TargetMode="External"/><Relationship Id="rId7" Type="http://schemas.openxmlformats.org/officeDocument/2006/relationships/hyperlink" Target="https://learn.microsoft.com/en-us/aspnet/core/release-notes/aspnetcore-8.0?view=aspnetcore-8.0#support-for-dialog-cancel-and-close-events" TargetMode="External"/><Relationship Id="rId2" Type="http://schemas.openxmlformats.org/officeDocument/2006/relationships/hyperlink" Target="https://learn.microsoft.com/en-us/aspnet/core/release-notes/aspnetcore-8.0?view=aspnetcore-8.0#error-page-supp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spnet/core/release-notes/aspnetcore-8.0?view=aspnetcore-8.0#configure-the-net-webassembly-runtime" TargetMode="External"/><Relationship Id="rId5" Type="http://schemas.openxmlformats.org/officeDocument/2006/relationships/hyperlink" Target="https://learn.microsoft.com/en-us/aspnet/core/release-notes/aspnetcore-8.0?view=aspnetcore-8.0#handle-caught-exceptions-outside-of-a-razor-components-lifecycle" TargetMode="External"/><Relationship Id="rId4" Type="http://schemas.openxmlformats.org/officeDocument/2006/relationships/hyperlink" Target="https://learn.microsoft.com/en-us/aspnet/core/release-notes/aspnetcore-8.0?view=aspnetcore-8.0#web-friendly-webcil-packag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release-notes/aspnetcore-8.0?view=aspnetcore-8.0#render-razor-components-outside-of-aspnet-core" TargetMode="External"/><Relationship Id="rId2" Type="http://schemas.openxmlformats.org/officeDocument/2006/relationships/hyperlink" Target="https://learn.microsoft.com/en-us/aspnet/core/release-notes/aspnetcore-8.0?view=aspnetcore-8.0#quickgri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483025-24FB-9133-4EFB-4F23A25AE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SG" dirty="0" err="1"/>
              <a:t>Blazor</a:t>
            </a:r>
            <a:r>
              <a:rPr lang="en-SG" dirty="0"/>
              <a:t> in </a:t>
            </a:r>
            <a:r>
              <a:rPr lang="en-SG" dirty="0" err="1"/>
              <a:t>.net</a:t>
            </a:r>
            <a:r>
              <a:rPr lang="en-SG" dirty="0"/>
              <a:t>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94302-016E-F75D-BF72-572FB2FB1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endParaRPr lang="en-SG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A31ED6E-481A-A1FF-C60B-3C41DC099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0" r="4817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7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7FD1C4-EEAB-30CA-F0C9-46662F3A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WebApplicationBuilder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05CF4-765E-AF67-7C4F-7974EDE98A27}"/>
              </a:ext>
            </a:extLst>
          </p:cNvPr>
          <p:cNvSpPr txBox="1"/>
          <p:nvPr/>
        </p:nvSpPr>
        <p:spPr>
          <a:xfrm>
            <a:off x="589516" y="2811127"/>
            <a:ext cx="5696415" cy="423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AddInteractiveWebAssemblyComponents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2EFF3-79C1-8F7C-3C3F-9FEA97EAC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56" y="3306704"/>
            <a:ext cx="9450438" cy="32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6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808E4E-6C82-F74E-0E53-0972EB3B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8719"/>
            <a:ext cx="12192000" cy="3059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801606-C336-0282-0221-C9B190F74CD7}"/>
              </a:ext>
            </a:extLst>
          </p:cNvPr>
          <p:cNvSpPr txBox="1"/>
          <p:nvPr/>
        </p:nvSpPr>
        <p:spPr>
          <a:xfrm>
            <a:off x="251533" y="2760824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AddInteractiveServerComponents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226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27BF56-57AF-8E9A-8851-A1A81DF8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19" y="960811"/>
            <a:ext cx="10671856" cy="58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5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5E0B-638A-67E1-9D08-3A7CEBAD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24" y="752584"/>
            <a:ext cx="10325000" cy="1442463"/>
          </a:xfrm>
        </p:spPr>
        <p:txBody>
          <a:bodyPr/>
          <a:lstStyle/>
          <a:p>
            <a:r>
              <a:rPr lang="en-SG" dirty="0"/>
              <a:t>Life Cycle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C4DA37-75AA-A273-63C2-1A7757238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552289"/>
              </p:ext>
            </p:extLst>
          </p:nvPr>
        </p:nvGraphicFramePr>
        <p:xfrm>
          <a:off x="670365" y="2843887"/>
          <a:ext cx="11119181" cy="352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687">
                  <a:extLst>
                    <a:ext uri="{9D8B030D-6E8A-4147-A177-3AD203B41FA5}">
                      <a16:colId xmlns:a16="http://schemas.microsoft.com/office/drawing/2014/main" val="2249743438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val="244086357"/>
                    </a:ext>
                  </a:extLst>
                </a:gridCol>
                <a:gridCol w="2725444">
                  <a:extLst>
                    <a:ext uri="{9D8B030D-6E8A-4147-A177-3AD203B41FA5}">
                      <a16:colId xmlns:a16="http://schemas.microsoft.com/office/drawing/2014/main" val="3265164950"/>
                    </a:ext>
                  </a:extLst>
                </a:gridCol>
                <a:gridCol w="2467993">
                  <a:extLst>
                    <a:ext uri="{9D8B030D-6E8A-4147-A177-3AD203B41FA5}">
                      <a16:colId xmlns:a16="http://schemas.microsoft.com/office/drawing/2014/main" val="239806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600" dirty="0" err="1"/>
                        <a:t>Blazor</a:t>
                      </a:r>
                      <a:r>
                        <a:rPr lang="en-SG" sz="1600" dirty="0"/>
                        <a:t> Server/WebAssembly </a:t>
                      </a:r>
                    </a:p>
                    <a:p>
                      <a:r>
                        <a:rPr lang="en-SG" sz="1600" dirty="0" err="1"/>
                        <a:t>.net</a:t>
                      </a:r>
                      <a:r>
                        <a:rPr lang="en-SG" sz="1600" dirty="0"/>
                        <a:t> 6.0/8.0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Blazor Web Server </a:t>
                      </a:r>
                    </a:p>
                    <a:p>
                      <a:r>
                        <a:rPr lang="nl-NL" sz="1600" dirty="0"/>
                        <a:t>.net 8.0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err="1"/>
                        <a:t>Blazor</a:t>
                      </a:r>
                      <a:r>
                        <a:rPr lang="en-SG" sz="1600" dirty="0"/>
                        <a:t> Web WebAssembly </a:t>
                      </a:r>
                    </a:p>
                    <a:p>
                      <a:r>
                        <a:rPr lang="en-SG" sz="1600" dirty="0" err="1"/>
                        <a:t>.net</a:t>
                      </a:r>
                      <a:r>
                        <a:rPr lang="en-SG" sz="1600" dirty="0"/>
                        <a:t> 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Blazor Web Static </a:t>
                      </a:r>
                    </a:p>
                    <a:p>
                      <a:r>
                        <a:rPr lang="nl-NL" sz="1600" dirty="0"/>
                        <a:t>.net 8.0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32258"/>
                  </a:ext>
                </a:extLst>
              </a:tr>
              <a:tr h="2941453"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OnInitializedAsync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  <a:p>
                      <a:r>
                        <a:rPr lang="en-SG" sz="1200" dirty="0" err="1"/>
                        <a:t>OnAfterRender</a:t>
                      </a:r>
                      <a:r>
                        <a:rPr lang="en-SG" sz="1200" dirty="0"/>
                        <a:t> (First render: True)</a:t>
                      </a:r>
                    </a:p>
                    <a:p>
                      <a:r>
                        <a:rPr lang="en-SG" sz="1200" dirty="0" err="1"/>
                        <a:t>OnAfterRenderAsync</a:t>
                      </a:r>
                      <a:r>
                        <a:rPr lang="en-SG" sz="1200" dirty="0"/>
                        <a:t> (First render: 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OnInitializedAsync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End</a:t>
                      </a:r>
                    </a:p>
                    <a:p>
                      <a:r>
                        <a:rPr lang="en-SG" sz="1200" dirty="0" err="1"/>
                        <a:t>OnAfterRender</a:t>
                      </a:r>
                      <a:r>
                        <a:rPr lang="en-SG" sz="1200" dirty="0"/>
                        <a:t> (First render: True)</a:t>
                      </a:r>
                    </a:p>
                    <a:p>
                      <a:r>
                        <a:rPr lang="en-SG" sz="1200" dirty="0" err="1"/>
                        <a:t>OnAfterRenderAsync</a:t>
                      </a:r>
                      <a:r>
                        <a:rPr lang="en-SG" sz="1200" dirty="0"/>
                        <a:t> (First render: 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OnInitializedAsync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OnAfterRender</a:t>
                      </a:r>
                      <a:r>
                        <a:rPr lang="en-SG" sz="1200" dirty="0"/>
                        <a:t> (First render: True)</a:t>
                      </a:r>
                    </a:p>
                    <a:p>
                      <a:r>
                        <a:rPr lang="en-SG" sz="1200" dirty="0" err="1"/>
                        <a:t>OnAfterRenderAsync</a:t>
                      </a:r>
                      <a:r>
                        <a:rPr lang="en-SG" sz="1200" dirty="0"/>
                        <a:t> (First render: True)</a:t>
                      </a:r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OnInitializedAsync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594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CBA759-440D-A2BB-127D-E9B64548322F}"/>
              </a:ext>
            </a:extLst>
          </p:cNvPr>
          <p:cNvSpPr txBox="1"/>
          <p:nvPr/>
        </p:nvSpPr>
        <p:spPr>
          <a:xfrm>
            <a:off x="670365" y="2365578"/>
            <a:ext cx="6116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hlinkClick r:id="rId2"/>
              </a:rPr>
              <a:t>ASP.NET Core Razor component lifecycle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73022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Render By different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457970" cy="3980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100" b="1" dirty="0"/>
              <a:t>Render </a:t>
            </a:r>
            <a:r>
              <a:rPr lang="en-SG" sz="1100" b="1" dirty="0" err="1"/>
              <a:t>Componment</a:t>
            </a:r>
            <a:r>
              <a:rPr lang="en-SG" sz="1100" b="1" dirty="0"/>
              <a:t>:</a:t>
            </a:r>
          </a:p>
          <a:p>
            <a:pPr marL="0" indent="0">
              <a:buNone/>
            </a:pPr>
            <a:r>
              <a:rPr lang="en-SG" sz="1100" dirty="0" err="1"/>
              <a:t>RazorComponentEndpointInvoker.cs</a:t>
            </a:r>
            <a:endParaRPr lang="en-SG" sz="1100" dirty="0"/>
          </a:p>
          <a:p>
            <a:pPr marL="0" indent="0">
              <a:buNone/>
            </a:pPr>
            <a:endParaRPr lang="en-SG" sz="1100" dirty="0"/>
          </a:p>
          <a:p>
            <a:pPr marL="0" indent="0">
              <a:buNone/>
            </a:pPr>
            <a:r>
              <a:rPr lang="en-SG" sz="1100" dirty="0" err="1"/>
              <a:t>RazorComponentEndpointInvoker.RenderComponentCore</a:t>
            </a:r>
            <a:r>
              <a:rPr lang="en-SG" sz="1100" dirty="0"/>
              <a:t>()</a:t>
            </a:r>
          </a:p>
          <a:p>
            <a:pPr marL="0" indent="0">
              <a:buNone/>
            </a:pPr>
            <a:r>
              <a:rPr lang="en-SG" sz="1100" dirty="0"/>
              <a:t>1. Initialize </a:t>
            </a:r>
            <a:r>
              <a:rPr lang="en-SG" sz="1100" dirty="0" err="1"/>
              <a:t>StreamingRendering</a:t>
            </a:r>
            <a:r>
              <a:rPr lang="en-SG" sz="1100" dirty="0"/>
              <a:t> Framing</a:t>
            </a:r>
          </a:p>
          <a:p>
            <a:pPr marL="0" indent="0">
              <a:buNone/>
            </a:pPr>
            <a:r>
              <a:rPr lang="en-SG" sz="1100" dirty="0"/>
              <a:t>2. Initialize Standard Component Services</a:t>
            </a:r>
          </a:p>
          <a:p>
            <a:pPr marL="0" indent="0">
              <a:buNone/>
            </a:pPr>
            <a:r>
              <a:rPr lang="en-SG" sz="1100" dirty="0"/>
              <a:t>3. Render Endpoint Component </a:t>
            </a:r>
          </a:p>
          <a:p>
            <a:pPr marL="0" indent="0">
              <a:buNone/>
            </a:pPr>
            <a:r>
              <a:rPr lang="en-SG" sz="1100" dirty="0"/>
              <a:t>    3.1 </a:t>
            </a:r>
            <a:r>
              <a:rPr lang="en-SG" sz="1100" dirty="0" err="1"/>
              <a:t>InstantiateComponent</a:t>
            </a:r>
            <a:endParaRPr lang="en-SG" sz="1100" dirty="0"/>
          </a:p>
          <a:p>
            <a:pPr marL="0" indent="0">
              <a:buNone/>
            </a:pPr>
            <a:r>
              <a:rPr lang="en-SG" sz="1100" dirty="0"/>
              <a:t>        </a:t>
            </a:r>
            <a:r>
              <a:rPr lang="en-SG" sz="1100" b="1" dirty="0"/>
              <a:t>3.1.1 </a:t>
            </a:r>
            <a:r>
              <a:rPr lang="en-SG" sz="1100" b="1" dirty="0" err="1"/>
              <a:t>ResolveComponentForRenderMode</a:t>
            </a:r>
            <a:endParaRPr lang="en-SG" sz="1100" b="1" dirty="0"/>
          </a:p>
          <a:p>
            <a:pPr marL="0" indent="0">
              <a:buNone/>
            </a:pPr>
            <a:r>
              <a:rPr lang="en-SG" sz="1100" dirty="0"/>
              <a:t>    3.2 Waiting for </a:t>
            </a:r>
            <a:r>
              <a:rPr lang="en-SG" sz="1100" dirty="0" err="1"/>
              <a:t>quiesence</a:t>
            </a:r>
            <a:r>
              <a:rPr lang="en-SG" sz="1100" dirty="0"/>
              <a:t>(none stream Rendering) complete</a:t>
            </a:r>
          </a:p>
          <a:p>
            <a:pPr marL="0" indent="0">
              <a:buNone/>
            </a:pPr>
            <a:r>
              <a:rPr lang="en-SG" sz="1100" dirty="0"/>
              <a:t>4. write by </a:t>
            </a:r>
            <a:r>
              <a:rPr lang="en-SG" sz="1100" dirty="0" err="1"/>
              <a:t>HttpResponseStreamWriter</a:t>
            </a:r>
            <a:endParaRPr lang="en-SG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B9632F-B130-2BD7-F202-9F5506E6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156" y="2340131"/>
            <a:ext cx="7467844" cy="319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1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Render By different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3980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sz="1100" b="1" dirty="0"/>
              <a:t>Render </a:t>
            </a:r>
            <a:r>
              <a:rPr lang="en-SG" sz="1100" b="1" dirty="0" err="1"/>
              <a:t>Componment</a:t>
            </a:r>
            <a:r>
              <a:rPr lang="en-SG" sz="1100" b="1" dirty="0"/>
              <a:t>:</a:t>
            </a:r>
          </a:p>
          <a:p>
            <a:pPr marL="0" indent="0">
              <a:buNone/>
            </a:pPr>
            <a:r>
              <a:rPr lang="en-SG" sz="1100" dirty="0" err="1"/>
              <a:t>RazorComponentEndpointInvoker.cs</a:t>
            </a:r>
            <a:endParaRPr lang="en-SG" sz="1100" dirty="0"/>
          </a:p>
          <a:p>
            <a:pPr marL="0" indent="0">
              <a:buNone/>
            </a:pPr>
            <a:endParaRPr lang="en-SG" sz="1100" dirty="0"/>
          </a:p>
          <a:p>
            <a:pPr marL="0" indent="0">
              <a:buNone/>
            </a:pPr>
            <a:r>
              <a:rPr lang="en-SG" sz="1100" dirty="0" err="1"/>
              <a:t>RazorComponentEndpointInvoker.RenderComponentCore</a:t>
            </a:r>
            <a:r>
              <a:rPr lang="en-SG" sz="1100" dirty="0"/>
              <a:t> -&gt;</a:t>
            </a:r>
          </a:p>
          <a:p>
            <a:pPr marL="0" indent="0">
              <a:buNone/>
            </a:pPr>
            <a:r>
              <a:rPr lang="en-SG" sz="1100" dirty="0"/>
              <a:t>    </a:t>
            </a:r>
            <a:r>
              <a:rPr lang="en-SG" sz="1100" dirty="0" err="1"/>
              <a:t>EndpointHtmlRenderer.InitializeStandardComponentServicesAsync</a:t>
            </a:r>
            <a:endParaRPr lang="en-SG" sz="1100" dirty="0"/>
          </a:p>
          <a:p>
            <a:pPr marL="0" indent="0">
              <a:buNone/>
            </a:pPr>
            <a:r>
              <a:rPr lang="en-SG" sz="1100" dirty="0"/>
              <a:t>    </a:t>
            </a:r>
            <a:r>
              <a:rPr lang="en-SG" sz="1100" dirty="0" err="1"/>
              <a:t>EndpointHtmlRenderer.RenderEndpointComponent</a:t>
            </a:r>
            <a:r>
              <a:rPr lang="en-SG" sz="1100" dirty="0"/>
              <a:t>-&gt;</a:t>
            </a:r>
          </a:p>
          <a:p>
            <a:pPr marL="0" indent="0">
              <a:buNone/>
            </a:pPr>
            <a:r>
              <a:rPr lang="en-SG" sz="1100" dirty="0"/>
              <a:t>        </a:t>
            </a:r>
            <a:r>
              <a:rPr lang="en-SG" sz="1100" dirty="0" err="1"/>
              <a:t>BeginRenderingComponent</a:t>
            </a:r>
            <a:r>
              <a:rPr lang="en-SG" sz="1100" dirty="0"/>
              <a:t>-&gt;</a:t>
            </a:r>
          </a:p>
          <a:p>
            <a:pPr marL="0" indent="0">
              <a:buNone/>
            </a:pPr>
            <a:r>
              <a:rPr lang="en-SG" sz="1100" dirty="0"/>
              <a:t>            </a:t>
            </a:r>
            <a:r>
              <a:rPr lang="en-SG" sz="1100" b="1" dirty="0" err="1">
                <a:solidFill>
                  <a:srgbClr val="FF0000"/>
                </a:solidFill>
              </a:rPr>
              <a:t>ComponentFactory.InstantiateComponent</a:t>
            </a:r>
            <a:endParaRPr lang="en-SG" sz="11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SG" sz="1100" dirty="0"/>
              <a:t>        </a:t>
            </a:r>
            <a:r>
              <a:rPr lang="en-SG" sz="1100" dirty="0" err="1"/>
              <a:t>WaitForResultReady</a:t>
            </a:r>
            <a:r>
              <a:rPr lang="en-SG" sz="1100" dirty="0"/>
              <a:t>() </a:t>
            </a:r>
            <a:r>
              <a:rPr lang="en-SG" sz="1100" dirty="0">
                <a:solidFill>
                  <a:srgbClr val="FF0000"/>
                </a:solidFill>
              </a:rPr>
              <a:t>wait for quiescence of the non-streaming subtrees</a:t>
            </a:r>
          </a:p>
          <a:p>
            <a:pPr marL="0" indent="0">
              <a:buNone/>
            </a:pPr>
            <a:r>
              <a:rPr lang="en-SG" sz="1100" dirty="0"/>
              <a:t>    </a:t>
            </a:r>
            <a:r>
              <a:rPr lang="en-SG" sz="1100" dirty="0" err="1"/>
              <a:t>EndpointHtmlRenderer.PrerenderPersistedStateAsync</a:t>
            </a:r>
            <a:r>
              <a:rPr lang="en-SG" sz="1100" dirty="0"/>
              <a:t> -&gt; </a:t>
            </a:r>
          </a:p>
          <a:p>
            <a:pPr marL="0" indent="0">
              <a:buNone/>
            </a:pPr>
            <a:r>
              <a:rPr lang="en-SG" sz="1100" dirty="0"/>
              <a:t>        return </a:t>
            </a:r>
            <a:r>
              <a:rPr lang="en-SG" sz="1100" dirty="0" err="1"/>
              <a:t>ComponentStateHtmlContent</a:t>
            </a:r>
            <a:r>
              <a:rPr lang="en-SG" sz="1100" dirty="0"/>
              <a:t> with different </a:t>
            </a:r>
            <a:r>
              <a:rPr lang="en-SG" sz="1100" b="1" dirty="0" err="1"/>
              <a:t>PrerenderComponentApplicationStore</a:t>
            </a:r>
            <a:endParaRPr lang="en-SG" sz="1100" b="1" dirty="0"/>
          </a:p>
          <a:p>
            <a:pPr marL="0" indent="0">
              <a:buNone/>
            </a:pPr>
            <a:r>
              <a:rPr lang="en-SG" sz="1100" dirty="0"/>
              <a:t>    </a:t>
            </a:r>
          </a:p>
          <a:p>
            <a:pPr marL="0" indent="0">
              <a:buNone/>
            </a:pPr>
            <a:r>
              <a:rPr lang="en-SG" sz="1100" dirty="0"/>
              <a:t>Write by </a:t>
            </a:r>
            <a:r>
              <a:rPr lang="en-SG" sz="1100" dirty="0" err="1"/>
              <a:t>HttpResponseStreamWriter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32977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Render By different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sz="1200" b="1" dirty="0"/>
              <a:t>Create Component:</a:t>
            </a:r>
          </a:p>
          <a:p>
            <a:pPr marL="0" indent="0">
              <a:buNone/>
            </a:pPr>
            <a:r>
              <a:rPr lang="en-SG" sz="1200" dirty="0" err="1"/>
              <a:t>ComponentFactory.cs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  </a:t>
            </a:r>
            <a:r>
              <a:rPr lang="en-SG" sz="1200" dirty="0" err="1"/>
              <a:t>ComponentFactory.InstantiateComponent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    </a:t>
            </a:r>
            <a:r>
              <a:rPr lang="en-SG" sz="1200" b="1" dirty="0" err="1">
                <a:solidFill>
                  <a:srgbClr val="FF0000"/>
                </a:solidFill>
              </a:rPr>
              <a:t>Renderer.ResolveComponentForRenderMode</a:t>
            </a:r>
            <a:r>
              <a:rPr lang="en-SG" sz="1200" b="1" dirty="0">
                <a:solidFill>
                  <a:srgbClr val="FF0000"/>
                </a:solidFill>
              </a:rPr>
              <a:t> </a:t>
            </a:r>
            <a:r>
              <a:rPr lang="en-SG" sz="1200" dirty="0">
                <a:solidFill>
                  <a:srgbClr val="FF0000"/>
                </a:solidFill>
              </a:rPr>
              <a:t>-&gt; override by </a:t>
            </a:r>
            <a:r>
              <a:rPr lang="en-SG" sz="1200" b="1" dirty="0" err="1">
                <a:solidFill>
                  <a:srgbClr val="FF0000"/>
                </a:solidFill>
              </a:rPr>
              <a:t>EndpointHtmlRenderer</a:t>
            </a:r>
            <a:r>
              <a:rPr lang="en-SG" sz="1200" b="1" dirty="0">
                <a:solidFill>
                  <a:srgbClr val="FF0000"/>
                </a:solidFill>
              </a:rPr>
              <a:t>/</a:t>
            </a:r>
            <a:r>
              <a:rPr lang="en-SG" sz="1200" b="1" dirty="0" err="1">
                <a:solidFill>
                  <a:srgbClr val="FF0000"/>
                </a:solidFill>
              </a:rPr>
              <a:t>WebAssemblyRenderer</a:t>
            </a:r>
            <a:r>
              <a:rPr lang="en-SG" sz="1200" b="1" dirty="0">
                <a:solidFill>
                  <a:srgbClr val="FF0000"/>
                </a:solidFill>
              </a:rPr>
              <a:t> : </a:t>
            </a:r>
            <a:r>
              <a:rPr lang="en-SG" sz="1200" b="1" dirty="0" err="1">
                <a:solidFill>
                  <a:srgbClr val="FF0000"/>
                </a:solidFill>
              </a:rPr>
              <a:t>WebRenderer</a:t>
            </a:r>
            <a:r>
              <a:rPr lang="en-SG" sz="1200" b="1" dirty="0">
                <a:solidFill>
                  <a:srgbClr val="FF0000"/>
                </a:solidFill>
              </a:rPr>
              <a:t> / </a:t>
            </a:r>
            <a:r>
              <a:rPr lang="en-SG" sz="1200" b="1" dirty="0" err="1">
                <a:solidFill>
                  <a:srgbClr val="FF0000"/>
                </a:solidFill>
              </a:rPr>
              <a:t>RemoteRenderer</a:t>
            </a:r>
            <a:r>
              <a:rPr lang="en-SG" sz="1200" b="1" dirty="0">
                <a:solidFill>
                  <a:srgbClr val="FF0000"/>
                </a:solidFill>
              </a:rPr>
              <a:t> : </a:t>
            </a:r>
            <a:r>
              <a:rPr lang="en-SG" sz="1200" b="1" dirty="0" err="1">
                <a:solidFill>
                  <a:srgbClr val="FF0000"/>
                </a:solidFill>
              </a:rPr>
              <a:t>WebRenderer</a:t>
            </a:r>
            <a:endParaRPr lang="en-SG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G" sz="1200" dirty="0"/>
              <a:t>      -&gt;</a:t>
            </a:r>
            <a:r>
              <a:rPr lang="en-SG" sz="1200" dirty="0" err="1"/>
              <a:t>IComponentActivator.CreateInstance</a:t>
            </a:r>
            <a:r>
              <a:rPr lang="en-SG" sz="1200" dirty="0"/>
              <a:t> -&gt;Implement by </a:t>
            </a:r>
            <a:r>
              <a:rPr lang="en-SG" sz="1200" dirty="0" err="1"/>
              <a:t>DefaultComponentActivator</a:t>
            </a:r>
            <a:r>
              <a:rPr lang="en-SG" sz="1200" dirty="0"/>
              <a:t> </a:t>
            </a:r>
          </a:p>
          <a:p>
            <a:pPr marL="0" indent="0">
              <a:buNone/>
            </a:pPr>
            <a:r>
              <a:rPr lang="en-SG" sz="1200" dirty="0"/>
              <a:t>      -&gt;</a:t>
            </a:r>
            <a:r>
              <a:rPr lang="en-SG" sz="1200" dirty="0" err="1"/>
              <a:t>PrerenderPersistedStateAsync</a:t>
            </a:r>
            <a:endParaRPr lang="en-SG" sz="1200" dirty="0"/>
          </a:p>
          <a:p>
            <a:pPr marL="0" indent="0">
              <a:buNone/>
            </a:pPr>
            <a:endParaRPr lang="en-SG" sz="1100" dirty="0"/>
          </a:p>
          <a:p>
            <a:pPr marL="0" indent="0">
              <a:buNone/>
            </a:pPr>
            <a:endParaRPr lang="en-SG" sz="1100" dirty="0"/>
          </a:p>
          <a:p>
            <a:pPr marL="0" indent="0">
              <a:buNone/>
            </a:pPr>
            <a:r>
              <a:rPr lang="en-SG" sz="1100" dirty="0" err="1"/>
              <a:t>RazorComponentEndpointInvoker.RenderComponentCore</a:t>
            </a:r>
            <a:r>
              <a:rPr lang="en-SG" sz="1100" dirty="0"/>
              <a:t> -&gt;</a:t>
            </a:r>
          </a:p>
          <a:p>
            <a:pPr marL="0" indent="0">
              <a:buNone/>
            </a:pPr>
            <a:r>
              <a:rPr lang="en-SG" sz="1100" dirty="0"/>
              <a:t>  </a:t>
            </a:r>
            <a:r>
              <a:rPr lang="en-SG" sz="1100" dirty="0" err="1"/>
              <a:t>EndpointHtmlRenderer.RenderEndpointComponent</a:t>
            </a:r>
            <a:r>
              <a:rPr lang="en-SG" sz="1100" dirty="0"/>
              <a:t>-&gt;</a:t>
            </a:r>
          </a:p>
          <a:p>
            <a:pPr marL="0" indent="0">
              <a:buNone/>
            </a:pPr>
            <a:r>
              <a:rPr lang="en-SG" sz="1100" dirty="0"/>
              <a:t>  </a:t>
            </a:r>
          </a:p>
          <a:p>
            <a:pPr marL="0" indent="0">
              <a:buNone/>
            </a:pPr>
            <a:r>
              <a:rPr lang="en-SG" sz="1100" dirty="0"/>
              <a:t>…-&gt; </a:t>
            </a:r>
            <a:r>
              <a:rPr lang="en-SG" sz="1100" dirty="0" err="1"/>
              <a:t>ComponmentFactory.InstantiateComponent</a:t>
            </a:r>
            <a:endParaRPr lang="en-SG" sz="1100" dirty="0"/>
          </a:p>
          <a:p>
            <a:pPr marL="0" indent="0">
              <a:buNone/>
            </a:pP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45771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D449-1CBF-093F-CB5F-373C0881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968F6C-9373-937A-B18C-8EC4AC31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2501442"/>
            <a:ext cx="558242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4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884877-9750-052A-430D-E79503A7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CB7B-6C0B-FBF1-6BA4-7068F45D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anchor="ctr">
            <a:normAutofit/>
          </a:bodyPr>
          <a:lstStyle/>
          <a:p>
            <a:r>
              <a:rPr lang="en-US" altLang="zh-CN" sz="1600" dirty="0"/>
              <a:t>New Feature</a:t>
            </a:r>
          </a:p>
          <a:p>
            <a:r>
              <a:rPr lang="en-US" altLang="zh-CN" sz="1600" dirty="0" err="1"/>
              <a:t>Blazor</a:t>
            </a:r>
            <a:r>
              <a:rPr lang="en-US" altLang="zh-CN" sz="1600" dirty="0"/>
              <a:t> Web Hosting</a:t>
            </a:r>
          </a:p>
          <a:p>
            <a:pPr marL="707400" indent="-285750">
              <a:buFont typeface="Courier New" panose="02070309020205020404" pitchFamily="49" charset="0"/>
              <a:buChar char="o"/>
            </a:pPr>
            <a:r>
              <a:rPr lang="en-US" altLang="zh-CN" sz="1600" dirty="0"/>
              <a:t>Render Mode</a:t>
            </a:r>
          </a:p>
          <a:p>
            <a:pPr marL="707400" indent="-285750">
              <a:buFont typeface="Courier New" panose="02070309020205020404" pitchFamily="49" charset="0"/>
              <a:buChar char="o"/>
            </a:pPr>
            <a:r>
              <a:rPr lang="en-US" altLang="zh-CN" sz="1600" dirty="0" err="1"/>
              <a:t>LifeCycle</a:t>
            </a:r>
            <a:endParaRPr lang="en-US" altLang="zh-CN" sz="1600" dirty="0"/>
          </a:p>
          <a:p>
            <a:pPr marL="707400" indent="-285750">
              <a:buFont typeface="Courier New" panose="02070309020205020404" pitchFamily="49" charset="0"/>
              <a:buChar char="o"/>
            </a:pPr>
            <a:r>
              <a:rPr lang="en-US" altLang="zh-CN" sz="1600" dirty="0" err="1"/>
              <a:t>PreRender</a:t>
            </a:r>
            <a:endParaRPr lang="en-US" altLang="zh-CN" sz="1600" dirty="0"/>
          </a:p>
          <a:p>
            <a:pPr marL="707400" indent="-285750">
              <a:buFont typeface="Courier New" panose="02070309020205020404" pitchFamily="49" charset="0"/>
              <a:buChar char="o"/>
            </a:pPr>
            <a:r>
              <a:rPr lang="en-US" altLang="zh-CN" sz="1600" dirty="0"/>
              <a:t>Publish</a:t>
            </a:r>
            <a:endParaRPr lang="en-SG" altLang="zh-CN" sz="1600" dirty="0"/>
          </a:p>
          <a:p>
            <a:r>
              <a:rPr lang="en-SG" altLang="zh-CN" sz="1600" dirty="0"/>
              <a:t>123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0718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F108-93BB-A503-2AC0-5EB19937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35DB81-87AC-0787-C7EF-1CCCB1D4F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255582"/>
              </p:ext>
            </p:extLst>
          </p:nvPr>
        </p:nvGraphicFramePr>
        <p:xfrm>
          <a:off x="690563" y="2339975"/>
          <a:ext cx="103251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472">
                  <a:extLst>
                    <a:ext uri="{9D8B030D-6E8A-4147-A177-3AD203B41FA5}">
                      <a16:colId xmlns:a16="http://schemas.microsoft.com/office/drawing/2014/main" val="1983259704"/>
                    </a:ext>
                  </a:extLst>
                </a:gridCol>
                <a:gridCol w="4003829">
                  <a:extLst>
                    <a:ext uri="{9D8B030D-6E8A-4147-A177-3AD203B41FA5}">
                      <a16:colId xmlns:a16="http://schemas.microsoft.com/office/drawing/2014/main" val="3331461009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879190975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740731551"/>
                    </a:ext>
                  </a:extLst>
                </a:gridCol>
                <a:gridCol w="1347880">
                  <a:extLst>
                    <a:ext uri="{9D8B030D-6E8A-4147-A177-3AD203B41FA5}">
                      <a16:colId xmlns:a16="http://schemas.microsoft.com/office/drawing/2014/main" val="639939530"/>
                    </a:ext>
                  </a:extLst>
                </a:gridCol>
              </a:tblGrid>
              <a:tr h="164844"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Feature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SG" sz="1400" dirty="0"/>
                        <a:t>Hosting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53233"/>
                  </a:ext>
                </a:extLst>
              </a:tr>
              <a:tr h="16484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Server(7.0)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5603"/>
                  </a:ext>
                </a:extLst>
              </a:tr>
              <a:tr h="14835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F</a:t>
                      </a:r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orm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AntiforgeryToken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18458"/>
                  </a:ext>
                </a:extLst>
              </a:tr>
              <a:tr h="148359">
                <a:tc v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SupplyParameterFromFormAttribute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49019"/>
                  </a:ext>
                </a:extLst>
              </a:tr>
              <a:tr h="148359">
                <a:tc v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Enhanced form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77185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DataBinding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Two way binding: @bind:get/set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74010"/>
                  </a:ext>
                </a:extLst>
              </a:tr>
              <a:tr h="152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Stream Rendering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StreamRenderingAttribute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✔️(Server)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02171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2"/>
                        </a:rPr>
                        <a:t>Error Page</a:t>
                      </a:r>
                      <a:endParaRPr lang="en-SG" sz="1000" dirty="0">
                        <a:solidFill>
                          <a:srgbClr val="FF0000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Default </a:t>
                      </a:r>
                      <a:r>
                        <a:rPr lang="en-SG" sz="10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errorpage</a:t>
                      </a:r>
                      <a:r>
                        <a:rPr lang="en-SG" sz="1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: /Pages/</a:t>
                      </a:r>
                      <a:r>
                        <a:rPr lang="en-SG" sz="10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Error.razor</a:t>
                      </a:r>
                      <a:endParaRPr lang="en-SG" sz="1000" dirty="0">
                        <a:solidFill>
                          <a:srgbClr val="FF0000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94878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Route to named elements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Navigation.NavigateTo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("/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counter#targetElement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");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13951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1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4"/>
                        </a:rPr>
                        <a:t>Webcil packaging</a:t>
                      </a:r>
                      <a:endParaRPr lang="en-SG" sz="1000" b="1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Published with .</a:t>
                      </a:r>
                      <a:r>
                        <a:rPr lang="en-SG" sz="10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wasm</a:t>
                      </a:r>
                      <a:r>
                        <a:rPr lang="en-SG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instead of .</a:t>
                      </a:r>
                      <a:r>
                        <a:rPr lang="en-SG" sz="10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dll</a:t>
                      </a:r>
                      <a:r>
                        <a:rPr lang="en-SG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✔️(WebAssembly)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95639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5"/>
                        </a:rPr>
                        <a:t>Handle errors</a:t>
                      </a:r>
                      <a:endParaRPr lang="en-SG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Use </a:t>
                      </a:r>
                      <a:r>
                        <a:rPr lang="en-SG" sz="1000" dirty="0" err="1"/>
                        <a:t>ComponentBase.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DispatchExceptionAsync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15873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Use 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IHostEnvironment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9928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6"/>
                        </a:rPr>
                        <a:t>WebAssembly Runtime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Configure the .NET WebAssembly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✔️(WebAssembly)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46751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7"/>
                        </a:rPr>
                        <a:t>Dialog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Support for dialog cancel and close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7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94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F108-93BB-A503-2AC0-5EB19937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35DB81-87AC-0787-C7EF-1CCCB1D4F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590954"/>
              </p:ext>
            </p:extLst>
          </p:nvPr>
        </p:nvGraphicFramePr>
        <p:xfrm>
          <a:off x="690563" y="2339975"/>
          <a:ext cx="103251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961">
                  <a:extLst>
                    <a:ext uri="{9D8B030D-6E8A-4147-A177-3AD203B41FA5}">
                      <a16:colId xmlns:a16="http://schemas.microsoft.com/office/drawing/2014/main" val="1983259704"/>
                    </a:ext>
                  </a:extLst>
                </a:gridCol>
                <a:gridCol w="4012707">
                  <a:extLst>
                    <a:ext uri="{9D8B030D-6E8A-4147-A177-3AD203B41FA5}">
                      <a16:colId xmlns:a16="http://schemas.microsoft.com/office/drawing/2014/main" val="3331461009"/>
                    </a:ext>
                  </a:extLst>
                </a:gridCol>
                <a:gridCol w="1544715">
                  <a:extLst>
                    <a:ext uri="{9D8B030D-6E8A-4147-A177-3AD203B41FA5}">
                      <a16:colId xmlns:a16="http://schemas.microsoft.com/office/drawing/2014/main" val="879190975"/>
                    </a:ext>
                  </a:extLst>
                </a:gridCol>
                <a:gridCol w="1518081">
                  <a:extLst>
                    <a:ext uri="{9D8B030D-6E8A-4147-A177-3AD203B41FA5}">
                      <a16:colId xmlns:a16="http://schemas.microsoft.com/office/drawing/2014/main" val="740731551"/>
                    </a:ext>
                  </a:extLst>
                </a:gridCol>
                <a:gridCol w="1365636">
                  <a:extLst>
                    <a:ext uri="{9D8B030D-6E8A-4147-A177-3AD203B41FA5}">
                      <a16:colId xmlns:a16="http://schemas.microsoft.com/office/drawing/2014/main" val="639939530"/>
                    </a:ext>
                  </a:extLst>
                </a:gridCol>
              </a:tblGrid>
              <a:tr h="164844"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Feature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SG" sz="1400" dirty="0"/>
                        <a:t>Hosting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53233"/>
                  </a:ext>
                </a:extLst>
              </a:tr>
              <a:tr h="16484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Server(7.0)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5603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2"/>
                        </a:rPr>
                        <a:t>Quick Grid</a:t>
                      </a:r>
                      <a:endParaRPr lang="en-SG" sz="1000" kern="12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Blazor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</a:t>
                      </a:r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QuickGrid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component from </a:t>
                      </a:r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.net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94878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Render outside asp 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.net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 core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Render Razor components outside of ASP.NET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13951"/>
                  </a:ext>
                </a:extLst>
              </a:tr>
              <a:tr h="148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Identity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generating a full 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Blazor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-based Identity UI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95639"/>
                  </a:ext>
                </a:extLst>
              </a:tr>
              <a:tr h="200560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16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/>
              <a:t>BlazorWeb</a:t>
            </a:r>
            <a:r>
              <a:rPr lang="en-US" altLang="zh-CN" sz="4400" dirty="0"/>
              <a:t> Hosting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7D6A-E8C4-7F82-99B9-F27FFDE3E92A}"/>
              </a:ext>
            </a:extLst>
          </p:cNvPr>
          <p:cNvSpPr txBox="1"/>
          <p:nvPr/>
        </p:nvSpPr>
        <p:spPr>
          <a:xfrm>
            <a:off x="776794" y="3093010"/>
            <a:ext cx="96455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Component will generate a private __</a:t>
            </a:r>
            <a:r>
              <a:rPr lang="en-SG" sz="1200" dirty="0" err="1"/>
              <a:t>PrivateComponentRenderModeAttribute</a:t>
            </a:r>
            <a:r>
              <a:rPr lang="en-SG" sz="1200" dirty="0"/>
              <a:t> which </a:t>
            </a:r>
            <a:r>
              <a:rPr lang="en-SG" sz="1200" dirty="0" err="1"/>
              <a:t>distingulish</a:t>
            </a:r>
            <a:r>
              <a:rPr lang="en-SG" sz="1200" dirty="0"/>
              <a:t> the </a:t>
            </a:r>
            <a:r>
              <a:rPr lang="en-SG" sz="1200" dirty="0" err="1"/>
              <a:t>RenderMode</a:t>
            </a:r>
            <a:r>
              <a:rPr lang="en-SG" sz="1200" dirty="0"/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EF619-98B1-95D5-F57B-14E0C088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4" y="3487992"/>
            <a:ext cx="753532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6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/>
              <a:t>BlazorWeb</a:t>
            </a:r>
            <a:r>
              <a:rPr lang="en-US" altLang="zh-CN" sz="4400" dirty="0"/>
              <a:t> Hosting</a:t>
            </a:r>
            <a:endParaRPr lang="en-SG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87CC673-1555-F356-D5F9-B656C03B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3134"/>
            <a:ext cx="12186744" cy="3260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762720"/>
            <a:ext cx="611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WebAssemblyHostBuilder.cs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217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98ED581-5F14-366E-09C4-975D93F42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37418"/>
            <a:ext cx="12192000" cy="382058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4438394-4326-B683-0E03-3EEBD42F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 err="1"/>
              <a:t>BlazorWeb</a:t>
            </a:r>
            <a:r>
              <a:rPr lang="en-US" altLang="zh-CN" sz="4400" dirty="0"/>
              <a:t> Hosting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478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7C49-3A08-0EA9-B5E0-F822C126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WebApplicationBuilder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45DB-FFAE-26C3-4331-B9550A28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Blazor.web</a:t>
            </a:r>
            <a:r>
              <a:rPr lang="en-SG" dirty="0"/>
              <a:t> hosting:</a:t>
            </a:r>
          </a:p>
          <a:p>
            <a:r>
              <a:rPr lang="en-SG" dirty="0" err="1"/>
              <a:t>WebApplicationBuilder.Services.AddRazorComponents</a:t>
            </a:r>
            <a:r>
              <a:rPr lang="en-SG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98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E1F0E-3A7A-7579-3F32-E2E81B7D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0295"/>
            <a:ext cx="11258549" cy="64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2846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9069</TotalTime>
  <Words>530</Words>
  <Application>Microsoft Office PowerPoint</Application>
  <PresentationFormat>Widescreen</PresentationFormat>
  <Paragraphs>189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Grandview</vt:lpstr>
      <vt:lpstr>Wingdings</vt:lpstr>
      <vt:lpstr>CosineVTI</vt:lpstr>
      <vt:lpstr>Blazor in .net 8</vt:lpstr>
      <vt:lpstr>Agenda</vt:lpstr>
      <vt:lpstr>New Features</vt:lpstr>
      <vt:lpstr>New Features</vt:lpstr>
      <vt:lpstr>BlazorWeb Hosting</vt:lpstr>
      <vt:lpstr>BlazorWeb Hosting</vt:lpstr>
      <vt:lpstr>BlazorWeb Hosting</vt:lpstr>
      <vt:lpstr>WebApplicationBuilder</vt:lpstr>
      <vt:lpstr>PowerPoint Presentation</vt:lpstr>
      <vt:lpstr>WebApplicationBuilder</vt:lpstr>
      <vt:lpstr>PowerPoint Presentation</vt:lpstr>
      <vt:lpstr>PowerPoint Presentation</vt:lpstr>
      <vt:lpstr>Life Cycle</vt:lpstr>
      <vt:lpstr>Render By different Mode</vt:lpstr>
      <vt:lpstr>Render By different Mode</vt:lpstr>
      <vt:lpstr>Render By different Mode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Cang Yi</dc:creator>
  <cp:lastModifiedBy>Cang Yi Xie (NCS)</cp:lastModifiedBy>
  <cp:revision>24</cp:revision>
  <dcterms:created xsi:type="dcterms:W3CDTF">2023-11-01T06:34:02Z</dcterms:created>
  <dcterms:modified xsi:type="dcterms:W3CDTF">2023-11-08T10:02:13Z</dcterms:modified>
</cp:coreProperties>
</file>