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66" r:id="rId3"/>
    <p:sldId id="269" r:id="rId4"/>
    <p:sldId id="270" r:id="rId5"/>
    <p:sldId id="257" r:id="rId6"/>
    <p:sldId id="258" r:id="rId7"/>
    <p:sldId id="259" r:id="rId8"/>
    <p:sldId id="260" r:id="rId9"/>
    <p:sldId id="261" r:id="rId10"/>
    <p:sldId id="262" r:id="rId11"/>
    <p:sldId id="264" r:id="rId12"/>
    <p:sldId id="263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31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59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019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33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22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28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76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7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162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16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11/3/2023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5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aspnet/core/blazor/components/lifecycle?view=aspnetcore-8.0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spnet/core/release-notes/aspnetcore-8.0?view=aspnetcore-8.0#route-to-named-elements" TargetMode="External"/><Relationship Id="rId2" Type="http://schemas.openxmlformats.org/officeDocument/2006/relationships/hyperlink" Target="https://learn.microsoft.com/en-us/aspnet/core/release-notes/aspnetcore-8.0?view=aspnetcore-8.0#error-page-suppor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.microsoft.com/en-us/aspnet/core/release-notes/aspnetcore-8.0?view=aspnetcore-8.0#web-friendly-webcil-packaging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aspnet/core/release-notes/aspnetcore-8.0?view=aspnetcore-8.0#quickgri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15ECF02-0C11-4320-A868-5EC7DD53D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C74A336-DE5D-4AE0-9A50-8D93C4AA4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11A81C9-7A36-4A04-B14C-A45B899E4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AE1DE35-5349-4B57-B255-C07C69270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AFE9588-5F4B-41DF-9FF6-6B4969245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4CC9B87-707A-4D04-9336-B1418878A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8CF5CAA-7C4D-408A-B1A8-E98C0E663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462EA1B-90F8-4C08-AE36-FFBA2B45B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F7B5623-96F7-42F0-BAC5-78D6789E01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85D83B1-1723-4710-8FC5-18EDC879E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998838C-DFB6-48F7-A18D-30469E816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BDB9A78-94CB-422D-B92E-65FD2732E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A5DBD01-426B-424D-815A-96518F600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B0218DF-D55B-4D41-AE23-F1E64BAC60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8D61EB8-98CC-4243-9E20-33CAC65BF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35F0944-B143-45B0-8B72-6CE34D461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F68EF7F-67D0-463D-AB84-EA24D1819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E17074E-4E65-4CBD-B1B0-9C18D6F72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CC905ED-EF46-4349-9E9B-217431094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B91F234-1C65-45AC-8CCE-A1C4AE49C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D46B3DB-5DBB-41CF-9FA5-010ECA0C3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92A3FF8-F172-47ED-84C6-802C85C1CB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933982-9CB6-4199-B123-A3669A4FEF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CA832CD-B214-4ABC-AC95-A3DA116A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7EBA147-C4BA-4B48-B61D-CA24B8B06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A8253B7-461E-48CC-B871-8A255EE3D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DE46C3-C2E1-4492-AC59-870160A3C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B0052E9-B440-4C1E-BC41-39957D590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31F119B-638C-42B1-8400-709B94F1E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16299ED-D998-4895-9CCF-02427F195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4442675-84C9-45C8-9524-ABE4E25071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5BE3E63-4FA5-4EBD-9F3B-E29F5128A8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A483025-24FB-9133-4EFB-4F23A25AE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9726" y="722903"/>
            <a:ext cx="5415521" cy="2706098"/>
          </a:xfrm>
        </p:spPr>
        <p:txBody>
          <a:bodyPr>
            <a:normAutofit/>
          </a:bodyPr>
          <a:lstStyle/>
          <a:p>
            <a:r>
              <a:rPr lang="en-SG" dirty="0" err="1"/>
              <a:t>Blazor</a:t>
            </a:r>
            <a:r>
              <a:rPr lang="en-SG" dirty="0"/>
              <a:t> in </a:t>
            </a:r>
            <a:r>
              <a:rPr lang="en-SG" dirty="0" err="1"/>
              <a:t>.net</a:t>
            </a:r>
            <a:r>
              <a:rPr lang="en-SG" dirty="0"/>
              <a:t>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B94302-016E-F75D-BF72-572FB2FB1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9726" y="3674327"/>
            <a:ext cx="5415521" cy="2460770"/>
          </a:xfrm>
        </p:spPr>
        <p:txBody>
          <a:bodyPr>
            <a:normAutofit/>
          </a:bodyPr>
          <a:lstStyle/>
          <a:p>
            <a:endParaRPr lang="en-SG"/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8A31ED6E-481A-A1FF-C60B-3C41DC0992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10" r="4817"/>
          <a:stretch/>
        </p:blipFill>
        <p:spPr>
          <a:xfrm>
            <a:off x="1" y="10"/>
            <a:ext cx="5854890" cy="6857990"/>
          </a:xfrm>
          <a:custGeom>
            <a:avLst/>
            <a:gdLst/>
            <a:ahLst/>
            <a:cxnLst/>
            <a:rect l="l" t="t" r="r" b="b"/>
            <a:pathLst>
              <a:path w="6036633" h="6858000">
                <a:moveTo>
                  <a:pt x="0" y="0"/>
                </a:moveTo>
                <a:lnTo>
                  <a:pt x="5782584" y="0"/>
                </a:lnTo>
                <a:lnTo>
                  <a:pt x="5847735" y="280891"/>
                </a:lnTo>
                <a:cubicBezTo>
                  <a:pt x="6512611" y="3337011"/>
                  <a:pt x="5215360" y="3533975"/>
                  <a:pt x="5130974" y="6590095"/>
                </a:cubicBezTo>
                <a:lnTo>
                  <a:pt x="512734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F0753E91-DF19-4FA4-BFBF-221696B8D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7356" y="-28737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971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808E4E-6C82-F74E-0E53-0972EB3B3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98719"/>
            <a:ext cx="12192000" cy="30592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801606-C336-0282-0221-C9B190F74CD7}"/>
              </a:ext>
            </a:extLst>
          </p:cNvPr>
          <p:cNvSpPr txBox="1"/>
          <p:nvPr/>
        </p:nvSpPr>
        <p:spPr>
          <a:xfrm>
            <a:off x="251533" y="2760824"/>
            <a:ext cx="6115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 err="1"/>
              <a:t>AddInteractiveServerComponents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52261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27BF56-57AF-8E9A-8851-A1A81DF81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919" y="960811"/>
            <a:ext cx="10671856" cy="589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254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75E0B-638A-67E1-9D08-3A7CEBAD1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324" y="752584"/>
            <a:ext cx="10325000" cy="1442463"/>
          </a:xfrm>
        </p:spPr>
        <p:txBody>
          <a:bodyPr/>
          <a:lstStyle/>
          <a:p>
            <a:r>
              <a:rPr lang="en-SG" dirty="0"/>
              <a:t>Life Cycle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7C4DA37-75AA-A273-63C2-1A77572383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6552289"/>
              </p:ext>
            </p:extLst>
          </p:nvPr>
        </p:nvGraphicFramePr>
        <p:xfrm>
          <a:off x="670365" y="2843887"/>
          <a:ext cx="11119181" cy="3520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4687">
                  <a:extLst>
                    <a:ext uri="{9D8B030D-6E8A-4147-A177-3AD203B41FA5}">
                      <a16:colId xmlns:a16="http://schemas.microsoft.com/office/drawing/2014/main" val="2249743438"/>
                    </a:ext>
                  </a:extLst>
                </a:gridCol>
                <a:gridCol w="2681057">
                  <a:extLst>
                    <a:ext uri="{9D8B030D-6E8A-4147-A177-3AD203B41FA5}">
                      <a16:colId xmlns:a16="http://schemas.microsoft.com/office/drawing/2014/main" val="244086357"/>
                    </a:ext>
                  </a:extLst>
                </a:gridCol>
                <a:gridCol w="2725444">
                  <a:extLst>
                    <a:ext uri="{9D8B030D-6E8A-4147-A177-3AD203B41FA5}">
                      <a16:colId xmlns:a16="http://schemas.microsoft.com/office/drawing/2014/main" val="3265164950"/>
                    </a:ext>
                  </a:extLst>
                </a:gridCol>
                <a:gridCol w="2467993">
                  <a:extLst>
                    <a:ext uri="{9D8B030D-6E8A-4147-A177-3AD203B41FA5}">
                      <a16:colId xmlns:a16="http://schemas.microsoft.com/office/drawing/2014/main" val="2398060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SG" sz="1600" dirty="0" err="1"/>
                        <a:t>Blazor</a:t>
                      </a:r>
                      <a:r>
                        <a:rPr lang="en-SG" sz="1600" dirty="0"/>
                        <a:t> Server/</a:t>
                      </a:r>
                      <a:r>
                        <a:rPr lang="en-SG" sz="1600" dirty="0" err="1"/>
                        <a:t>WebAssembly</a:t>
                      </a:r>
                      <a:r>
                        <a:rPr lang="en-SG" sz="1600" dirty="0"/>
                        <a:t> </a:t>
                      </a:r>
                    </a:p>
                    <a:p>
                      <a:r>
                        <a:rPr lang="en-SG" sz="1600" dirty="0" err="1"/>
                        <a:t>.net</a:t>
                      </a:r>
                      <a:r>
                        <a:rPr lang="en-SG" sz="1600" dirty="0"/>
                        <a:t> 6.0/8.0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Blazor Web Server </a:t>
                      </a:r>
                    </a:p>
                    <a:p>
                      <a:r>
                        <a:rPr lang="nl-NL" sz="1600" dirty="0"/>
                        <a:t>.net 8.0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err="1"/>
                        <a:t>Blazor</a:t>
                      </a:r>
                      <a:r>
                        <a:rPr lang="en-SG" sz="1600" dirty="0"/>
                        <a:t> Web </a:t>
                      </a:r>
                      <a:r>
                        <a:rPr lang="en-SG" sz="1600" dirty="0" err="1"/>
                        <a:t>WebAssembly</a:t>
                      </a:r>
                      <a:r>
                        <a:rPr lang="en-SG" sz="1600" dirty="0"/>
                        <a:t> </a:t>
                      </a:r>
                    </a:p>
                    <a:p>
                      <a:r>
                        <a:rPr lang="en-SG" sz="1600" dirty="0" err="1"/>
                        <a:t>.net</a:t>
                      </a:r>
                      <a:r>
                        <a:rPr lang="en-SG" sz="1600" dirty="0"/>
                        <a:t> 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Blazor Web Static </a:t>
                      </a:r>
                    </a:p>
                    <a:p>
                      <a:r>
                        <a:rPr lang="nl-NL" sz="1600" dirty="0"/>
                        <a:t>.net 8.0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232258"/>
                  </a:ext>
                </a:extLst>
              </a:tr>
              <a:tr h="2941453">
                <a:tc>
                  <a:txBody>
                    <a:bodyPr/>
                    <a:lstStyle/>
                    <a:p>
                      <a:r>
                        <a:rPr lang="en-SG" sz="1200" dirty="0" err="1"/>
                        <a:t>SetParametersAsync</a:t>
                      </a:r>
                      <a:r>
                        <a:rPr lang="en-SG" sz="1200" dirty="0"/>
                        <a:t> - Begin</a:t>
                      </a:r>
                    </a:p>
                    <a:p>
                      <a:r>
                        <a:rPr lang="en-SG" sz="1200" dirty="0" err="1"/>
                        <a:t>OnInitialized</a:t>
                      </a:r>
                      <a:endParaRPr lang="en-SG" sz="1200" dirty="0"/>
                    </a:p>
                    <a:p>
                      <a:r>
                        <a:rPr lang="en-SG" sz="1200" dirty="0" err="1"/>
                        <a:t>OnInitializedAsync</a:t>
                      </a:r>
                      <a:endParaRPr lang="en-SG" sz="1200" dirty="0"/>
                    </a:p>
                    <a:p>
                      <a:r>
                        <a:rPr lang="en-SG" sz="1200" dirty="0" err="1"/>
                        <a:t>OnParametersSet</a:t>
                      </a:r>
                      <a:endParaRPr lang="en-SG" sz="1200" dirty="0"/>
                    </a:p>
                    <a:p>
                      <a:r>
                        <a:rPr lang="en-SG" sz="1200" dirty="0" err="1"/>
                        <a:t>OnParametersSetAsync</a:t>
                      </a:r>
                      <a:endParaRPr lang="en-SG" sz="1200" dirty="0"/>
                    </a:p>
                    <a:p>
                      <a:r>
                        <a:rPr lang="en-SG" sz="1200" dirty="0" err="1"/>
                        <a:t>SetParametersAsync</a:t>
                      </a:r>
                      <a:r>
                        <a:rPr lang="en-SG" sz="1200" dirty="0"/>
                        <a:t> - End</a:t>
                      </a:r>
                    </a:p>
                    <a:p>
                      <a:r>
                        <a:rPr lang="en-SG" sz="1200" dirty="0" err="1"/>
                        <a:t>OnAfterRender</a:t>
                      </a:r>
                      <a:r>
                        <a:rPr lang="en-SG" sz="1200" dirty="0"/>
                        <a:t> (First render: True)</a:t>
                      </a:r>
                    </a:p>
                    <a:p>
                      <a:r>
                        <a:rPr lang="en-SG" sz="1200" dirty="0" err="1"/>
                        <a:t>OnAfterRenderAsync</a:t>
                      </a:r>
                      <a:r>
                        <a:rPr lang="en-SG" sz="1200" dirty="0"/>
                        <a:t> (First render: True)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err="1"/>
                        <a:t>SetParametersAsync</a:t>
                      </a:r>
                      <a:r>
                        <a:rPr lang="en-SG" sz="1200" dirty="0"/>
                        <a:t> - Begin</a:t>
                      </a:r>
                    </a:p>
                    <a:p>
                      <a:r>
                        <a:rPr lang="en-SG" sz="1200" dirty="0" err="1"/>
                        <a:t>OnInitialized</a:t>
                      </a:r>
                      <a:endParaRPr lang="en-SG" sz="1200" dirty="0"/>
                    </a:p>
                    <a:p>
                      <a:r>
                        <a:rPr lang="en-SG" sz="1200" dirty="0" err="1"/>
                        <a:t>OnInitializedAsync</a:t>
                      </a:r>
                      <a:endParaRPr lang="en-SG" sz="1200" dirty="0"/>
                    </a:p>
                    <a:p>
                      <a:r>
                        <a:rPr lang="en-SG" sz="1200" dirty="0" err="1"/>
                        <a:t>OnParametersSet</a:t>
                      </a:r>
                      <a:endParaRPr lang="en-SG" sz="1200" dirty="0"/>
                    </a:p>
                    <a:p>
                      <a:r>
                        <a:rPr lang="en-SG" sz="1200" dirty="0" err="1"/>
                        <a:t>OnParametersSetAsync</a:t>
                      </a:r>
                      <a:endParaRPr lang="en-SG" sz="1200" dirty="0"/>
                    </a:p>
                    <a:p>
                      <a:r>
                        <a:rPr lang="en-SG" sz="1200" dirty="0" err="1"/>
                        <a:t>SetParametersAsync</a:t>
                      </a:r>
                      <a:r>
                        <a:rPr lang="en-SG" sz="1200" dirty="0"/>
                        <a:t> - End</a:t>
                      </a:r>
                    </a:p>
                    <a:p>
                      <a:r>
                        <a:rPr lang="en-SG" sz="1200" dirty="0" err="1">
                          <a:solidFill>
                            <a:srgbClr val="FF0000"/>
                          </a:solidFill>
                        </a:rPr>
                        <a:t>SetParametersAsync</a:t>
                      </a:r>
                      <a:r>
                        <a:rPr lang="en-SG" sz="1200" dirty="0">
                          <a:solidFill>
                            <a:srgbClr val="FF0000"/>
                          </a:solidFill>
                        </a:rPr>
                        <a:t> - Begin</a:t>
                      </a:r>
                    </a:p>
                    <a:p>
                      <a:r>
                        <a:rPr lang="en-SG" sz="1200" dirty="0" err="1">
                          <a:solidFill>
                            <a:srgbClr val="FF0000"/>
                          </a:solidFill>
                        </a:rPr>
                        <a:t>OnInitialized</a:t>
                      </a:r>
                      <a:endParaRPr lang="en-SG" sz="12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SG" sz="1200" dirty="0" err="1">
                          <a:solidFill>
                            <a:srgbClr val="FF0000"/>
                          </a:solidFill>
                        </a:rPr>
                        <a:t>OnInitializedAsync</a:t>
                      </a:r>
                      <a:endParaRPr lang="en-SG" sz="12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SG" sz="1200" dirty="0" err="1">
                          <a:solidFill>
                            <a:srgbClr val="FF0000"/>
                          </a:solidFill>
                        </a:rPr>
                        <a:t>OnParametersSet</a:t>
                      </a:r>
                      <a:endParaRPr lang="en-SG" sz="12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SG" sz="1200" dirty="0" err="1">
                          <a:solidFill>
                            <a:srgbClr val="FF0000"/>
                          </a:solidFill>
                        </a:rPr>
                        <a:t>OnParametersSetAsync</a:t>
                      </a:r>
                      <a:endParaRPr lang="en-SG" sz="12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SG" sz="1200" dirty="0" err="1">
                          <a:solidFill>
                            <a:srgbClr val="FF0000"/>
                          </a:solidFill>
                        </a:rPr>
                        <a:t>SetParametersAsync</a:t>
                      </a:r>
                      <a:r>
                        <a:rPr lang="en-SG" sz="1200" dirty="0">
                          <a:solidFill>
                            <a:srgbClr val="FF0000"/>
                          </a:solidFill>
                        </a:rPr>
                        <a:t> - End</a:t>
                      </a:r>
                    </a:p>
                    <a:p>
                      <a:r>
                        <a:rPr lang="en-SG" sz="1200" dirty="0" err="1"/>
                        <a:t>OnAfterRender</a:t>
                      </a:r>
                      <a:r>
                        <a:rPr lang="en-SG" sz="1200" dirty="0"/>
                        <a:t> (First render: True)</a:t>
                      </a:r>
                    </a:p>
                    <a:p>
                      <a:r>
                        <a:rPr lang="en-SG" sz="1200" dirty="0" err="1"/>
                        <a:t>OnAfterRenderAsync</a:t>
                      </a:r>
                      <a:r>
                        <a:rPr lang="en-SG" sz="1200" dirty="0"/>
                        <a:t> (First render: True)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err="1"/>
                        <a:t>SetParametersAsync</a:t>
                      </a:r>
                      <a:r>
                        <a:rPr lang="en-SG" sz="1200" dirty="0"/>
                        <a:t> - Begin</a:t>
                      </a:r>
                    </a:p>
                    <a:p>
                      <a:r>
                        <a:rPr lang="en-SG" sz="1200" dirty="0" err="1"/>
                        <a:t>OnInitialized</a:t>
                      </a:r>
                      <a:endParaRPr lang="en-SG" sz="1200" dirty="0"/>
                    </a:p>
                    <a:p>
                      <a:r>
                        <a:rPr lang="en-SG" sz="1200" dirty="0" err="1"/>
                        <a:t>OnInitializedAsync</a:t>
                      </a:r>
                      <a:endParaRPr lang="en-SG" sz="1200" dirty="0"/>
                    </a:p>
                    <a:p>
                      <a:r>
                        <a:rPr lang="en-SG" sz="1200" dirty="0" err="1"/>
                        <a:t>OnParametersSet</a:t>
                      </a:r>
                      <a:endParaRPr lang="en-SG" sz="1200" dirty="0"/>
                    </a:p>
                    <a:p>
                      <a:r>
                        <a:rPr lang="en-SG" sz="1200" dirty="0" err="1"/>
                        <a:t>OnParametersSetAsync</a:t>
                      </a:r>
                      <a:endParaRPr lang="en-SG" sz="1200" dirty="0"/>
                    </a:p>
                    <a:p>
                      <a:r>
                        <a:rPr lang="en-SG" sz="1200" dirty="0" err="1"/>
                        <a:t>OnAfterRender</a:t>
                      </a:r>
                      <a:r>
                        <a:rPr lang="en-SG" sz="1200" dirty="0"/>
                        <a:t> (First render: True)</a:t>
                      </a:r>
                    </a:p>
                    <a:p>
                      <a:r>
                        <a:rPr lang="en-SG" sz="1200" dirty="0" err="1"/>
                        <a:t>OnAfterRenderAsync</a:t>
                      </a:r>
                      <a:r>
                        <a:rPr lang="en-SG" sz="1200" dirty="0"/>
                        <a:t> (First render: True)</a:t>
                      </a:r>
                    </a:p>
                    <a:p>
                      <a:r>
                        <a:rPr lang="en-SG" sz="1200" dirty="0" err="1"/>
                        <a:t>SetParametersAsync</a:t>
                      </a:r>
                      <a:r>
                        <a:rPr lang="en-SG" sz="1200" dirty="0"/>
                        <a:t> - 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err="1"/>
                        <a:t>SetParametersAsync</a:t>
                      </a:r>
                      <a:r>
                        <a:rPr lang="en-SG" sz="1200" dirty="0"/>
                        <a:t> - Begin</a:t>
                      </a:r>
                    </a:p>
                    <a:p>
                      <a:r>
                        <a:rPr lang="en-SG" sz="1200" dirty="0" err="1"/>
                        <a:t>OnInitialized</a:t>
                      </a:r>
                      <a:endParaRPr lang="en-SG" sz="1200" dirty="0"/>
                    </a:p>
                    <a:p>
                      <a:r>
                        <a:rPr lang="en-SG" sz="1200" dirty="0" err="1"/>
                        <a:t>OnInitializedAsync</a:t>
                      </a:r>
                      <a:endParaRPr lang="en-SG" sz="1200" dirty="0"/>
                    </a:p>
                    <a:p>
                      <a:r>
                        <a:rPr lang="en-SG" sz="1200" dirty="0" err="1"/>
                        <a:t>OnParametersSet</a:t>
                      </a:r>
                      <a:endParaRPr lang="en-SG" sz="1200" dirty="0"/>
                    </a:p>
                    <a:p>
                      <a:r>
                        <a:rPr lang="en-SG" sz="1200" dirty="0" err="1"/>
                        <a:t>OnParametersSetAsync</a:t>
                      </a:r>
                      <a:endParaRPr lang="en-SG" sz="1200" dirty="0"/>
                    </a:p>
                    <a:p>
                      <a:r>
                        <a:rPr lang="en-SG" sz="1200" dirty="0" err="1"/>
                        <a:t>SetParametersAsync</a:t>
                      </a:r>
                      <a:r>
                        <a:rPr lang="en-SG" sz="1200" dirty="0"/>
                        <a:t> - 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25947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6CBA759-440D-A2BB-127D-E9B64548322F}"/>
              </a:ext>
            </a:extLst>
          </p:cNvPr>
          <p:cNvSpPr txBox="1"/>
          <p:nvPr/>
        </p:nvSpPr>
        <p:spPr>
          <a:xfrm>
            <a:off x="670365" y="2365578"/>
            <a:ext cx="61167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dirty="0">
                <a:hlinkClick r:id="rId2"/>
              </a:rPr>
              <a:t>ASP.NET Core Razor component lifecycle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3730226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CBED8-BB7A-EC5A-FA1B-4FBC962CE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Render By different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9257D-74B9-76CA-B0B9-BEF5A29BF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1600" dirty="0" err="1"/>
              <a:t>ComponmentFactory.cs</a:t>
            </a:r>
            <a:endParaRPr lang="en-SG" sz="1600" dirty="0"/>
          </a:p>
          <a:p>
            <a:r>
              <a:rPr lang="en-SG" sz="1600" dirty="0"/>
              <a:t>  </a:t>
            </a:r>
            <a:r>
              <a:rPr lang="en-SG" sz="1600" dirty="0" err="1"/>
              <a:t>ComponmentFactory.InstantiateComponent</a:t>
            </a:r>
            <a:endParaRPr lang="en-SG" sz="1600" dirty="0"/>
          </a:p>
          <a:p>
            <a:r>
              <a:rPr lang="en-SG" sz="1600" dirty="0"/>
              <a:t>    </a:t>
            </a:r>
            <a:r>
              <a:rPr lang="en-SG" sz="1600" dirty="0" err="1"/>
              <a:t>Renderer.ResolveComponentForRenderMode</a:t>
            </a:r>
            <a:r>
              <a:rPr lang="en-SG" sz="1600" dirty="0"/>
              <a:t> -&gt; override by </a:t>
            </a:r>
            <a:r>
              <a:rPr lang="en-SG" sz="1600" dirty="0" err="1"/>
              <a:t>EndpointHtmlRenderer</a:t>
            </a:r>
            <a:r>
              <a:rPr lang="en-SG" sz="1600" dirty="0"/>
              <a:t>/</a:t>
            </a:r>
            <a:r>
              <a:rPr lang="en-SG" sz="1600" dirty="0" err="1"/>
              <a:t>RemoteRenderer</a:t>
            </a:r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3457719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D7C3C2D0-A48F-4A6F-9C7D-888E9DFE6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58" name="Freeform: Shape 57">
            <a:extLst>
              <a:ext uri="{FF2B5EF4-FFF2-40B4-BE49-F238E27FC236}">
                <a16:creationId xmlns:a16="http://schemas.microsoft.com/office/drawing/2014/main" id="{A522AC37-2BE3-4ECF-A007-1DE6CB354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94387" y="266591"/>
            <a:ext cx="6857996" cy="6324809"/>
          </a:xfrm>
          <a:custGeom>
            <a:avLst/>
            <a:gdLst>
              <a:gd name="connsiteX0" fmla="*/ 0 w 6857996"/>
              <a:gd name="connsiteY0" fmla="*/ 2827344 h 6142577"/>
              <a:gd name="connsiteX1" fmla="*/ 0 w 6857996"/>
              <a:gd name="connsiteY1" fmla="*/ 5080510 h 6142577"/>
              <a:gd name="connsiteX2" fmla="*/ 3 w 6857996"/>
              <a:gd name="connsiteY2" fmla="*/ 5080510 h 6142577"/>
              <a:gd name="connsiteX3" fmla="*/ 3 w 6857996"/>
              <a:gd name="connsiteY3" fmla="*/ 6142577 h 6142577"/>
              <a:gd name="connsiteX4" fmla="*/ 6857996 w 6857996"/>
              <a:gd name="connsiteY4" fmla="*/ 6142577 h 6142577"/>
              <a:gd name="connsiteX5" fmla="*/ 6857996 w 6857996"/>
              <a:gd name="connsiteY5" fmla="*/ 3928749 h 6142577"/>
              <a:gd name="connsiteX6" fmla="*/ 6857996 w 6857996"/>
              <a:gd name="connsiteY6" fmla="*/ 2572597 h 6142577"/>
              <a:gd name="connsiteX7" fmla="*/ 6857996 w 6857996"/>
              <a:gd name="connsiteY7" fmla="*/ 307516 h 6142577"/>
              <a:gd name="connsiteX8" fmla="*/ 6550769 w 6857996"/>
              <a:gd name="connsiteY8" fmla="*/ 222609 h 6142577"/>
              <a:gd name="connsiteX9" fmla="*/ 5031274 w 6857996"/>
              <a:gd name="connsiteY9" fmla="*/ 33 h 6142577"/>
              <a:gd name="connsiteX10" fmla="*/ 310659 w 6857996"/>
              <a:gd name="connsiteY10" fmla="*/ 1067285 h 6142577"/>
              <a:gd name="connsiteX11" fmla="*/ 2 w 6857996"/>
              <a:gd name="connsiteY11" fmla="*/ 1072307 h 6142577"/>
              <a:gd name="connsiteX12" fmla="*/ 2 w 6857996"/>
              <a:gd name="connsiteY12" fmla="*/ 2827344 h 614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7996" h="6142577">
                <a:moveTo>
                  <a:pt x="0" y="2827344"/>
                </a:moveTo>
                <a:lnTo>
                  <a:pt x="0" y="5080510"/>
                </a:lnTo>
                <a:lnTo>
                  <a:pt x="3" y="5080510"/>
                </a:lnTo>
                <a:lnTo>
                  <a:pt x="3" y="6142577"/>
                </a:lnTo>
                <a:lnTo>
                  <a:pt x="6857996" y="6142577"/>
                </a:lnTo>
                <a:lnTo>
                  <a:pt x="6857996" y="3928749"/>
                </a:lnTo>
                <a:lnTo>
                  <a:pt x="6857996" y="2572597"/>
                </a:lnTo>
                <a:lnTo>
                  <a:pt x="6857996" y="307516"/>
                </a:lnTo>
                <a:lnTo>
                  <a:pt x="6550769" y="222609"/>
                </a:lnTo>
                <a:cubicBezTo>
                  <a:pt x="5946238" y="65902"/>
                  <a:pt x="5454822" y="1688"/>
                  <a:pt x="5031274" y="33"/>
                </a:cubicBezTo>
                <a:cubicBezTo>
                  <a:pt x="3337081" y="-6590"/>
                  <a:pt x="2728780" y="987729"/>
                  <a:pt x="310659" y="1067285"/>
                </a:cubicBezTo>
                <a:lnTo>
                  <a:pt x="2" y="1072307"/>
                </a:lnTo>
                <a:lnTo>
                  <a:pt x="2" y="2827344"/>
                </a:ln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CAC8F7F-D35D-4520-8F56-4EFA77C73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87C587A-B291-49B1-BE30-198570DDA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B6C1D58-93FC-4B49-9F8B-2262E08DA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0965ED9-2FC3-4180-9CAC-D7DF1C7BE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116CA23-FA2C-4A44-A67C-FC147A715D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2C391CF-E782-40EA-B1EB-05ADC774C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B322665-68EB-45B5-A6DE-2869B30F1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3B7FA59-83C4-4952-AF38-C1FC950E9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CE5D6D3A-DE20-486C-BBBF-F9B0E4D8A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B8B1D81-CEF1-437F-8252-036661CB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1B0312A-9358-4743-961A-6F77AEB5D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C02485F-0EE1-4595-A972-16A13E9191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102D844-6E4F-483E-8E2E-9006EA180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58766E6-D2D6-447C-B1DC-B7F7C381F1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9BBD00C-7AB2-445E-B7DA-98CC7CAF3D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D177E1C-6580-456C-AAAE-89D422A2C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B85538F-9888-4E68-A9F3-DBB136C0F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C29B624F-F9D8-43BB-A468-08331D66C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60E66F4-AE52-4D19-AF99-540F0CCFD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CADC852-407F-4870-9F7B-A6004FE77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E9CC738-B12D-4154-A4EA-81D4576BC1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A2A84F5-CD6A-4287-A9C1-EED0E65CA9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3F4EFD5-6D1E-4865-83BA-0F116DF06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0A8CE11-5C23-4CA3-8D8E-9E094566D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5D41DA6-2047-4BB5-8469-509E240E49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FAACD460-E6E2-4C46-A780-095B52D1B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B36364A-122E-43B1-B2B8-F00D83E5D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99A63098-DBC2-4C59-9D33-809ECCA62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8F309E4-ACE9-4428-8DDA-20E0F1A1B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39F177F-07E3-45BF-85B1-21E231DCC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3EC3277-85FC-401E-80E3-B64B9808D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9A24ED6-70A5-4DC0-A213-5385E5841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F884877-9750-052A-430D-E79503A7C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4923187" cy="5417452"/>
          </a:xfrm>
        </p:spPr>
        <p:txBody>
          <a:bodyPr anchor="ctr">
            <a:normAutofit/>
          </a:bodyPr>
          <a:lstStyle/>
          <a:p>
            <a:r>
              <a:rPr lang="en-US" dirty="0"/>
              <a:t>Agenda</a:t>
            </a:r>
            <a:endParaRPr lang="en-SG" dirty="0"/>
          </a:p>
        </p:txBody>
      </p:sp>
      <p:sp>
        <p:nvSpPr>
          <p:cNvPr id="93" name="Right Triangle 92">
            <a:extLst>
              <a:ext uri="{FF2B5EF4-FFF2-40B4-BE49-F238E27FC236}">
                <a16:creationId xmlns:a16="http://schemas.microsoft.com/office/drawing/2014/main" id="{69F0804E-F8DE-40E7-90F4-68B638136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8924" y="3137678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DCB7B-6C0B-FBF1-6BA4-7068F45D1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745" y="713048"/>
            <a:ext cx="4414176" cy="5449532"/>
          </a:xfrm>
        </p:spPr>
        <p:txBody>
          <a:bodyPr anchor="ctr">
            <a:normAutofit/>
          </a:bodyPr>
          <a:lstStyle/>
          <a:p>
            <a:r>
              <a:rPr lang="en-US" altLang="zh-CN" sz="1600" dirty="0"/>
              <a:t>New Feature</a:t>
            </a:r>
          </a:p>
          <a:p>
            <a:r>
              <a:rPr lang="en-US" altLang="zh-CN" sz="1600" dirty="0" err="1"/>
              <a:t>BlazorWeb</a:t>
            </a:r>
            <a:r>
              <a:rPr lang="en-US" altLang="zh-CN" sz="1600" dirty="0"/>
              <a:t> Hosting</a:t>
            </a:r>
          </a:p>
          <a:p>
            <a:pPr marL="707400" indent="-285750">
              <a:buFont typeface="Courier New" panose="02070309020205020404" pitchFamily="49" charset="0"/>
              <a:buChar char="o"/>
            </a:pPr>
            <a:r>
              <a:rPr lang="en-US" altLang="zh-CN" sz="1600" dirty="0"/>
              <a:t>Render Mode</a:t>
            </a:r>
          </a:p>
          <a:p>
            <a:pPr marL="707400" indent="-285750">
              <a:buFont typeface="Courier New" panose="02070309020205020404" pitchFamily="49" charset="0"/>
              <a:buChar char="o"/>
            </a:pPr>
            <a:r>
              <a:rPr lang="en-US" altLang="zh-CN" sz="1600" dirty="0" err="1"/>
              <a:t>LifeCycle</a:t>
            </a:r>
            <a:endParaRPr lang="en-US" altLang="zh-CN" sz="1600" dirty="0"/>
          </a:p>
          <a:p>
            <a:pPr marL="707400" indent="-285750">
              <a:buFont typeface="Courier New" panose="02070309020205020404" pitchFamily="49" charset="0"/>
              <a:buChar char="o"/>
            </a:pPr>
            <a:r>
              <a:rPr lang="en-US" altLang="zh-CN" sz="1600" dirty="0" err="1"/>
              <a:t>PreRender</a:t>
            </a:r>
            <a:endParaRPr lang="en-SG" altLang="zh-CN" sz="1600" dirty="0"/>
          </a:p>
          <a:p>
            <a:r>
              <a:rPr lang="en-SG" altLang="zh-CN" sz="1600" dirty="0"/>
              <a:t>123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607183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FF108-93BB-A503-2AC0-5EB199378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 Features</a:t>
            </a:r>
            <a:endParaRPr lang="en-SG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435DB81-87AC-0787-C7EF-1CCCB1D4FD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1742107"/>
              </p:ext>
            </p:extLst>
          </p:nvPr>
        </p:nvGraphicFramePr>
        <p:xfrm>
          <a:off x="690563" y="2339975"/>
          <a:ext cx="10325100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9472">
                  <a:extLst>
                    <a:ext uri="{9D8B030D-6E8A-4147-A177-3AD203B41FA5}">
                      <a16:colId xmlns:a16="http://schemas.microsoft.com/office/drawing/2014/main" val="1983259704"/>
                    </a:ext>
                  </a:extLst>
                </a:gridCol>
                <a:gridCol w="4003829">
                  <a:extLst>
                    <a:ext uri="{9D8B030D-6E8A-4147-A177-3AD203B41FA5}">
                      <a16:colId xmlns:a16="http://schemas.microsoft.com/office/drawing/2014/main" val="3331461009"/>
                    </a:ext>
                  </a:extLst>
                </a:gridCol>
                <a:gridCol w="1518082">
                  <a:extLst>
                    <a:ext uri="{9D8B030D-6E8A-4147-A177-3AD203B41FA5}">
                      <a16:colId xmlns:a16="http://schemas.microsoft.com/office/drawing/2014/main" val="879190975"/>
                    </a:ext>
                  </a:extLst>
                </a:gridCol>
                <a:gridCol w="1535837">
                  <a:extLst>
                    <a:ext uri="{9D8B030D-6E8A-4147-A177-3AD203B41FA5}">
                      <a16:colId xmlns:a16="http://schemas.microsoft.com/office/drawing/2014/main" val="740731551"/>
                    </a:ext>
                  </a:extLst>
                </a:gridCol>
                <a:gridCol w="1347880">
                  <a:extLst>
                    <a:ext uri="{9D8B030D-6E8A-4147-A177-3AD203B41FA5}">
                      <a16:colId xmlns:a16="http://schemas.microsoft.com/office/drawing/2014/main" val="639939530"/>
                    </a:ext>
                  </a:extLst>
                </a:gridCol>
              </a:tblGrid>
              <a:tr h="164844">
                <a:tc rowSpan="2">
                  <a:txBody>
                    <a:bodyPr/>
                    <a:lstStyle/>
                    <a:p>
                      <a:r>
                        <a:rPr lang="en-US" altLang="zh-CN" sz="1400" dirty="0"/>
                        <a:t>Feature</a:t>
                      </a:r>
                      <a:endParaRPr lang="en-SG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CN" sz="1400" dirty="0"/>
                        <a:t>Detail</a:t>
                      </a:r>
                      <a:endParaRPr lang="en-SG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SG" sz="1400" dirty="0"/>
                        <a:t>Hosting Support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653233"/>
                  </a:ext>
                </a:extLst>
              </a:tr>
              <a:tr h="164844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endParaRPr lang="en-SG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WebAssembly</a:t>
                      </a:r>
                      <a:endParaRPr lang="en-SG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SG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Server(7.0)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035603"/>
                  </a:ext>
                </a:extLst>
              </a:tr>
              <a:tr h="148359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F</a:t>
                      </a:r>
                      <a:r>
                        <a:rPr lang="en-SG" sz="1000" dirty="0" err="1"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orm</a:t>
                      </a:r>
                      <a:endParaRPr lang="en-SG" sz="1000" dirty="0"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 err="1"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AntiforgeryToken</a:t>
                      </a:r>
                      <a:endParaRPr lang="en-SG" sz="1000" dirty="0"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718458"/>
                  </a:ext>
                </a:extLst>
              </a:tr>
              <a:tr h="148359">
                <a:tc vMerge="1"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 err="1"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SupplyParameterFromFormAttribute</a:t>
                      </a:r>
                      <a:endParaRPr lang="en-SG" sz="1000" dirty="0"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249019"/>
                  </a:ext>
                </a:extLst>
              </a:tr>
              <a:tr h="148359">
                <a:tc vMerge="1"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Enhanced form handling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77185"/>
                  </a:ext>
                </a:extLst>
              </a:tr>
              <a:tr h="148359">
                <a:tc>
                  <a:txBody>
                    <a:bodyPr/>
                    <a:lstStyle/>
                    <a:p>
                      <a:r>
                        <a:rPr lang="en-SG" sz="1000" dirty="0" err="1"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DataBinding</a:t>
                      </a:r>
                      <a:endParaRPr lang="en-SG" sz="1000" dirty="0"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dirty="0"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Two way binding: @bind:get/set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374010"/>
                  </a:ext>
                </a:extLst>
              </a:tr>
              <a:tr h="1483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altLang="zh-CN" sz="1000" dirty="0"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Stream Rendering</a:t>
                      </a:r>
                      <a:endParaRPr lang="en-SG" sz="1000" dirty="0"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kern="1200" dirty="0" err="1">
                          <a:solidFill>
                            <a:schemeClr val="dk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StreamRenderingAttribute</a:t>
                      </a:r>
                      <a:endParaRPr lang="en-SG" sz="1000" dirty="0"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✔️(Server only)</a:t>
                      </a:r>
                      <a:endParaRPr lang="en-SG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SG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SG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402171"/>
                  </a:ext>
                </a:extLst>
              </a:tr>
              <a:tr h="148359">
                <a:tc>
                  <a:txBody>
                    <a:bodyPr/>
                    <a:lstStyle/>
                    <a:p>
                      <a:pPr/>
                      <a:r>
                        <a:rPr lang="en-US" altLang="zh-CN" sz="1000" dirty="0">
                          <a:solidFill>
                            <a:srgbClr val="FF0000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2"/>
                        </a:rPr>
                        <a:t>Error Page</a:t>
                      </a:r>
                      <a:endParaRPr lang="en-SG" sz="1000" dirty="0">
                        <a:solidFill>
                          <a:srgbClr val="FF0000"/>
                        </a:solidFill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Default </a:t>
                      </a:r>
                      <a:r>
                        <a:rPr lang="en-SG" sz="1000" b="0" i="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errorpage</a:t>
                      </a:r>
                      <a:r>
                        <a:rPr lang="en-SG" sz="10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: /Pages/</a:t>
                      </a:r>
                      <a:r>
                        <a:rPr lang="en-SG" sz="1000" b="0" i="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Error.razor</a:t>
                      </a:r>
                      <a:endParaRPr lang="en-SG" sz="1000" dirty="0">
                        <a:solidFill>
                          <a:srgbClr val="FF0000"/>
                        </a:solidFill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SG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594878"/>
                  </a:ext>
                </a:extLst>
              </a:tr>
              <a:tr h="1483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kern="1200" dirty="0">
                          <a:solidFill>
                            <a:schemeClr val="dk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3"/>
                        </a:rPr>
                        <a:t>Route to named elements</a:t>
                      </a:r>
                      <a:endParaRPr lang="en-SG" sz="1000" kern="1200" dirty="0">
                        <a:solidFill>
                          <a:schemeClr val="dk1"/>
                        </a:solidFill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Navigation.NavigateTo</a:t>
                      </a: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("/</a:t>
                      </a:r>
                      <a:r>
                        <a:rPr lang="en-SG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counter#targetElement</a:t>
                      </a: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");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413951"/>
                  </a:ext>
                </a:extLst>
              </a:tr>
              <a:tr h="1483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kern="1200" dirty="0">
                          <a:solidFill>
                            <a:schemeClr val="dk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4"/>
                        </a:rPr>
                        <a:t>Webcil packaging</a:t>
                      </a:r>
                      <a:endParaRPr lang="en-SG" sz="1000" kern="1200" dirty="0">
                        <a:solidFill>
                          <a:schemeClr val="dk1"/>
                        </a:solidFill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Published with .</a:t>
                      </a:r>
                      <a:r>
                        <a:rPr lang="en-SG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wasm</a:t>
                      </a: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 instead of .</a:t>
                      </a:r>
                      <a:r>
                        <a:rPr lang="en-SG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dll</a:t>
                      </a: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✔️(</a:t>
                      </a:r>
                      <a:r>
                        <a:rPr lang="en-SG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WebAssembly</a:t>
                      </a:r>
                      <a:r>
                        <a:rPr lang="en-SG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only)</a:t>
                      </a:r>
                      <a:endParaRPr lang="en-SG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SG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395639"/>
                  </a:ext>
                </a:extLst>
              </a:tr>
              <a:tr h="200560">
                <a:tc>
                  <a:txBody>
                    <a:bodyPr/>
                    <a:lstStyle/>
                    <a:p>
                      <a:endParaRPr lang="en-SG" sz="12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782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2948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FF108-93BB-A503-2AC0-5EB199378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 Features</a:t>
            </a:r>
            <a:endParaRPr lang="en-SG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435DB81-87AC-0787-C7EF-1CCCB1D4FD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6639569"/>
              </p:ext>
            </p:extLst>
          </p:nvPr>
        </p:nvGraphicFramePr>
        <p:xfrm>
          <a:off x="690563" y="2339975"/>
          <a:ext cx="1032510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2120">
                  <a:extLst>
                    <a:ext uri="{9D8B030D-6E8A-4147-A177-3AD203B41FA5}">
                      <a16:colId xmlns:a16="http://schemas.microsoft.com/office/drawing/2014/main" val="1983259704"/>
                    </a:ext>
                  </a:extLst>
                </a:gridCol>
                <a:gridCol w="4314548">
                  <a:extLst>
                    <a:ext uri="{9D8B030D-6E8A-4147-A177-3AD203B41FA5}">
                      <a16:colId xmlns:a16="http://schemas.microsoft.com/office/drawing/2014/main" val="3331461009"/>
                    </a:ext>
                  </a:extLst>
                </a:gridCol>
                <a:gridCol w="1544715">
                  <a:extLst>
                    <a:ext uri="{9D8B030D-6E8A-4147-A177-3AD203B41FA5}">
                      <a16:colId xmlns:a16="http://schemas.microsoft.com/office/drawing/2014/main" val="879190975"/>
                    </a:ext>
                  </a:extLst>
                </a:gridCol>
                <a:gridCol w="1518081">
                  <a:extLst>
                    <a:ext uri="{9D8B030D-6E8A-4147-A177-3AD203B41FA5}">
                      <a16:colId xmlns:a16="http://schemas.microsoft.com/office/drawing/2014/main" val="740731551"/>
                    </a:ext>
                  </a:extLst>
                </a:gridCol>
                <a:gridCol w="1365636">
                  <a:extLst>
                    <a:ext uri="{9D8B030D-6E8A-4147-A177-3AD203B41FA5}">
                      <a16:colId xmlns:a16="http://schemas.microsoft.com/office/drawing/2014/main" val="639939530"/>
                    </a:ext>
                  </a:extLst>
                </a:gridCol>
              </a:tblGrid>
              <a:tr h="164844">
                <a:tc rowSpan="2">
                  <a:txBody>
                    <a:bodyPr/>
                    <a:lstStyle/>
                    <a:p>
                      <a:r>
                        <a:rPr lang="en-US" altLang="zh-CN" sz="1400" dirty="0"/>
                        <a:t>Feature</a:t>
                      </a:r>
                      <a:endParaRPr lang="en-SG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CN" sz="1400" dirty="0"/>
                        <a:t>Detail</a:t>
                      </a:r>
                      <a:endParaRPr lang="en-SG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SG" sz="1400" dirty="0"/>
                        <a:t>Hosting Support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653233"/>
                  </a:ext>
                </a:extLst>
              </a:tr>
              <a:tr h="164844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endParaRPr lang="en-SG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WebAssembly</a:t>
                      </a:r>
                      <a:endParaRPr lang="en-SG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SG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Server(7.0)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035603"/>
                  </a:ext>
                </a:extLst>
              </a:tr>
              <a:tr h="148359">
                <a:tc>
                  <a:txBody>
                    <a:bodyPr/>
                    <a:lstStyle/>
                    <a:p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2"/>
                        </a:rPr>
                        <a:t>Quick Grid</a:t>
                      </a:r>
                      <a:endParaRPr lang="en-SG" sz="1000" kern="1200" dirty="0">
                        <a:solidFill>
                          <a:schemeClr val="tx1"/>
                        </a:solidFill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kern="1200" dirty="0" err="1">
                          <a:solidFill>
                            <a:schemeClr val="tx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Blazor</a:t>
                      </a:r>
                      <a:r>
                        <a:rPr lang="en-SG" sz="1000" kern="1200" dirty="0">
                          <a:solidFill>
                            <a:schemeClr val="tx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 </a:t>
                      </a:r>
                      <a:r>
                        <a:rPr lang="en-SG" sz="1000" kern="1200" dirty="0" err="1">
                          <a:solidFill>
                            <a:schemeClr val="tx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QuickGrid</a:t>
                      </a:r>
                      <a:r>
                        <a:rPr lang="en-SG" sz="1000" kern="1200" dirty="0">
                          <a:solidFill>
                            <a:schemeClr val="tx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 component from </a:t>
                      </a:r>
                      <a:r>
                        <a:rPr lang="en-SG" sz="1000" kern="1200" dirty="0" err="1">
                          <a:solidFill>
                            <a:schemeClr val="tx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.net</a:t>
                      </a:r>
                      <a:r>
                        <a:rPr lang="en-SG" sz="1000" kern="1200" dirty="0">
                          <a:solidFill>
                            <a:schemeClr val="tx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594878"/>
                  </a:ext>
                </a:extLst>
              </a:tr>
              <a:tr h="148359">
                <a:tc>
                  <a:txBody>
                    <a:bodyPr/>
                    <a:lstStyle/>
                    <a:p>
                      <a:endParaRPr lang="en-SG" sz="12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413951"/>
                  </a:ext>
                </a:extLst>
              </a:tr>
              <a:tr h="148359">
                <a:tc>
                  <a:txBody>
                    <a:bodyPr/>
                    <a:lstStyle/>
                    <a:p>
                      <a:endParaRPr lang="en-SG" sz="12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395639"/>
                  </a:ext>
                </a:extLst>
              </a:tr>
              <a:tr h="200560"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782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1166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BC617-ED7B-1040-B3EE-C0E27292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err="1"/>
              <a:t>BlazorWeb</a:t>
            </a:r>
            <a:r>
              <a:rPr lang="en-US" altLang="zh-CN" sz="4400" dirty="0"/>
              <a:t> Hosting</a:t>
            </a:r>
            <a:endParaRPr lang="en-SG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B87CC673-1555-F356-D5F9-B656C03B2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33134"/>
            <a:ext cx="12186744" cy="32606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6BC4E1-7249-E9E9-8C4A-0D2289D51647}"/>
              </a:ext>
            </a:extLst>
          </p:cNvPr>
          <p:cNvSpPr txBox="1"/>
          <p:nvPr/>
        </p:nvSpPr>
        <p:spPr>
          <a:xfrm>
            <a:off x="691079" y="2762720"/>
            <a:ext cx="61167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 err="1"/>
              <a:t>WebAssemblyHostBuilder.cs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02170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998ED581-5F14-366E-09C4-975D93F42E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037418"/>
            <a:ext cx="12192000" cy="3820582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4438394-4326-B683-0E03-3EEBD42F4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</p:spPr>
        <p:txBody>
          <a:bodyPr/>
          <a:lstStyle/>
          <a:p>
            <a:r>
              <a:rPr lang="en-US" altLang="zh-CN" sz="4400" dirty="0" err="1"/>
              <a:t>BlazorWeb</a:t>
            </a:r>
            <a:r>
              <a:rPr lang="en-US" altLang="zh-CN" sz="4400" dirty="0"/>
              <a:t> Hosting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14789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67C49-3A08-0EA9-B5E0-F822C126D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WebApplicationBuilder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245DB-FFAE-26C3-4331-B9550A288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err="1"/>
              <a:t>Blazor.web</a:t>
            </a:r>
            <a:r>
              <a:rPr lang="en-SG" dirty="0"/>
              <a:t> hosting:</a:t>
            </a:r>
          </a:p>
          <a:p>
            <a:r>
              <a:rPr lang="en-SG" dirty="0" err="1"/>
              <a:t>WebApplicationBuilder.Services.AddRazorComponents</a:t>
            </a:r>
            <a:r>
              <a:rPr lang="en-SG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0987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1E1F0E-3A7A-7579-3F32-E2E81B7D4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450295"/>
            <a:ext cx="11258549" cy="640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528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CE0AF2-326F-4B0F-B97A-2C14B3CE1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E8B05B5-D3AB-4AAC-B97A-7D65FF85F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647EC12-BFF1-4F97-8364-51C4DF812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715F011-94BA-47DC-834F-1388B3421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506A0AD-93DC-442E-9F60-B30CEAF7D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D3C365-CE85-4FAC-B746-E04C9F92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78454BD-0545-4C56-BD44-0FD16077F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B2AB6B5-F9FA-46C4-9677-F28F2A3BC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A888551-D4D1-46F5-975D-320FB87DB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67C48A2-7C70-4832-8EA1-F4690A5F6B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6B11DE8-28CF-46C2-AB13-7AE209801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0395973-46DA-4BF6-B9C1-F0B4512DEB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CCFEEC4-7A30-4BB7-91CE-1BBA13833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A0F616-0997-42B0-83B2-BDF6BB350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44B0F3E-07AE-40F2-ACA8-84BBAEE5B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A948B5D-3085-4444-95B3-2ED3F19C16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5B0FDF0-2286-4AD5-8409-EC8B706C5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B8842C3-3266-4C74-A6BF-5529C9CC2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920E458-6F68-46DF-9407-9E6AD8CE2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0CB4A57-7F7E-426D-93B5-984A8F8BC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C038EA1-A5C8-4528-9DEC-35C3970C2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CC18C7B-5800-46CC-B5DF-8B8D91A1B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7AFBA18-1DE7-4213-9CF2-DAA4886EA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209AD18-3DFF-4A2A-BA06-5B62BC9F3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C9349A2-4AE5-4765-852E-EDD390D0E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551698-2DD2-4F8E-ABB8-0CBAE048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3D68F4A-8464-4C0E-8E8F-218BA86E1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1142AB3-3DD8-414B-8BB3-2E30DBD75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D796E03-EB21-459D-96EA-B0EE0109B7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2F4A84E-E201-47CA-85A4-25A9D7662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C03A65C-C198-4FD0-8FF6-BBF0C3AA8D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2344B27-CEB6-40F4-A75F-54415ACD5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49" name="Freeform: Shape 48">
            <a:extLst>
              <a:ext uri="{FF2B5EF4-FFF2-40B4-BE49-F238E27FC236}">
                <a16:creationId xmlns:a16="http://schemas.microsoft.com/office/drawing/2014/main" id="{FD965435-B881-4C53-9917-5CDFE7688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379" y="2882524"/>
            <a:ext cx="12184765" cy="3975477"/>
          </a:xfrm>
          <a:custGeom>
            <a:avLst/>
            <a:gdLst>
              <a:gd name="connsiteX0" fmla="*/ 8942254 w 12188952"/>
              <a:gd name="connsiteY0" fmla="*/ 34 h 3975477"/>
              <a:gd name="connsiteX1" fmla="*/ 11642906 w 12188952"/>
              <a:gd name="connsiteY1" fmla="*/ 225257 h 3975477"/>
              <a:gd name="connsiteX2" fmla="*/ 12188952 w 12188952"/>
              <a:gd name="connsiteY2" fmla="*/ 311174 h 3975477"/>
              <a:gd name="connsiteX3" fmla="*/ 12188952 w 12188952"/>
              <a:gd name="connsiteY3" fmla="*/ 3975477 h 3975477"/>
              <a:gd name="connsiteX4" fmla="*/ 0 w 12188952"/>
              <a:gd name="connsiteY4" fmla="*/ 3975477 h 3975477"/>
              <a:gd name="connsiteX5" fmla="*/ 0 w 12188952"/>
              <a:gd name="connsiteY5" fmla="*/ 1085061 h 3975477"/>
              <a:gd name="connsiteX6" fmla="*/ 552141 w 12188952"/>
              <a:gd name="connsiteY6" fmla="*/ 1079980 h 3975477"/>
              <a:gd name="connsiteX7" fmla="*/ 8942254 w 12188952"/>
              <a:gd name="connsiteY7" fmla="*/ 34 h 397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975477">
                <a:moveTo>
                  <a:pt x="8942254" y="34"/>
                </a:moveTo>
                <a:cubicBezTo>
                  <a:pt x="9695041" y="1709"/>
                  <a:pt x="10568453" y="66687"/>
                  <a:pt x="11642906" y="225257"/>
                </a:cubicBezTo>
                <a:lnTo>
                  <a:pt x="12188952" y="311174"/>
                </a:lnTo>
                <a:lnTo>
                  <a:pt x="12188952" y="3975477"/>
                </a:lnTo>
                <a:lnTo>
                  <a:pt x="0" y="3975477"/>
                </a:lnTo>
                <a:lnTo>
                  <a:pt x="0" y="1085061"/>
                </a:lnTo>
                <a:lnTo>
                  <a:pt x="552141" y="1079980"/>
                </a:lnTo>
                <a:cubicBezTo>
                  <a:pt x="4849952" y="999477"/>
                  <a:pt x="5931106" y="-6667"/>
                  <a:pt x="8942254" y="34"/>
                </a:cubicBez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Right Triangle 50">
            <a:extLst>
              <a:ext uri="{FF2B5EF4-FFF2-40B4-BE49-F238E27FC236}">
                <a16:creationId xmlns:a16="http://schemas.microsoft.com/office/drawing/2014/main" id="{72D91726-E656-4E99-9757-0A6650CB0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2" y="151704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57FD1C4-EEAB-30CA-F0C9-46662F3AE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4418418" cy="19182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/>
              <a:t>WebApplicationBuilder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905CF4-765E-AF67-7C4F-7974EDE98A27}"/>
              </a:ext>
            </a:extLst>
          </p:cNvPr>
          <p:cNvSpPr txBox="1"/>
          <p:nvPr/>
        </p:nvSpPr>
        <p:spPr>
          <a:xfrm>
            <a:off x="589516" y="2811127"/>
            <a:ext cx="5696415" cy="423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2"/>
                </a:solidFill>
              </a:rPr>
              <a:t>AddInteractiveWebAssemblyComponents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82EFF3-79C1-8F7C-3C3F-9FEA97EAC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056" y="3306704"/>
            <a:ext cx="9450438" cy="32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361399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6164</TotalTime>
  <Words>307</Words>
  <Application>Microsoft Office PowerPoint</Application>
  <PresentationFormat>Widescreen</PresentationFormat>
  <Paragraphs>124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Courier New</vt:lpstr>
      <vt:lpstr>Grandview</vt:lpstr>
      <vt:lpstr>Wingdings</vt:lpstr>
      <vt:lpstr>CosineVTI</vt:lpstr>
      <vt:lpstr>Blazor in .net 8</vt:lpstr>
      <vt:lpstr>Agenda</vt:lpstr>
      <vt:lpstr>New Features</vt:lpstr>
      <vt:lpstr>New Features</vt:lpstr>
      <vt:lpstr>BlazorWeb Hosting</vt:lpstr>
      <vt:lpstr>BlazorWeb Hosting</vt:lpstr>
      <vt:lpstr>WebApplicationBuilder</vt:lpstr>
      <vt:lpstr>PowerPoint Presentation</vt:lpstr>
      <vt:lpstr>WebApplicationBuilder</vt:lpstr>
      <vt:lpstr>PowerPoint Presentation</vt:lpstr>
      <vt:lpstr>PowerPoint Presentation</vt:lpstr>
      <vt:lpstr>Life Cycle</vt:lpstr>
      <vt:lpstr>Render By different Mode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Xie Cang Yi</dc:creator>
  <cp:lastModifiedBy>Cang Yi Xie (NCS)</cp:lastModifiedBy>
  <cp:revision>16</cp:revision>
  <dcterms:created xsi:type="dcterms:W3CDTF">2023-11-01T06:34:02Z</dcterms:created>
  <dcterms:modified xsi:type="dcterms:W3CDTF">2023-11-06T09:20:10Z</dcterms:modified>
</cp:coreProperties>
</file>