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6" r:id="rId3"/>
    <p:sldId id="275" r:id="rId4"/>
    <p:sldId id="286" r:id="rId5"/>
    <p:sldId id="276" r:id="rId6"/>
    <p:sldId id="280" r:id="rId7"/>
    <p:sldId id="281" r:id="rId8"/>
    <p:sldId id="271" r:id="rId9"/>
    <p:sldId id="274" r:id="rId10"/>
    <p:sldId id="272" r:id="rId11"/>
    <p:sldId id="265" r:id="rId12"/>
    <p:sldId id="257" r:id="rId13"/>
    <p:sldId id="258" r:id="rId14"/>
    <p:sldId id="260" r:id="rId15"/>
    <p:sldId id="261" r:id="rId16"/>
    <p:sldId id="262" r:id="rId17"/>
    <p:sldId id="264" r:id="rId18"/>
    <p:sldId id="263" r:id="rId19"/>
    <p:sldId id="277" r:id="rId20"/>
    <p:sldId id="279" r:id="rId21"/>
    <p:sldId id="282" r:id="rId22"/>
    <p:sldId id="283" r:id="rId23"/>
    <p:sldId id="285" r:id="rId24"/>
    <p:sldId id="278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lifecycle?view=aspnetcore-8.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release-notes/aspnetcore-8.0?view=aspnetcore-8.0#sections-support" TargetMode="External"/><Relationship Id="rId3" Type="http://schemas.openxmlformats.org/officeDocument/2006/relationships/hyperlink" Target="https://learn.microsoft.com/en-us/aspnet/core/blazor/components/data-binding?view=aspnetcore-8.0" TargetMode="External"/><Relationship Id="rId7" Type="http://schemas.openxmlformats.org/officeDocument/2006/relationships/hyperlink" Target="https://learn.microsoft.com/en-us/aspnet/core/release-notes/aspnetcore-8.0?view=aspnetcore-8.0#form-handling-and-model-binding" TargetMode="External"/><Relationship Id="rId2" Type="http://schemas.openxmlformats.org/officeDocument/2006/relationships/hyperlink" Target="https://learn.microsoft.com/en-us/aspnet/core/release-notes/aspnetcore-8.0?view=aspnetcore-8.0#web-friendly-webcil-packa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spnet/core/release-notes/aspnetcore-8.0?view=aspnetcore-8.0#route-to-named-elements" TargetMode="External"/><Relationship Id="rId5" Type="http://schemas.openxmlformats.org/officeDocument/2006/relationships/hyperlink" Target="https://learn.microsoft.com/en-us/aspnet/core/release-notes/aspnetcore-8.0?view=aspnetcore-8.0#inject-keyed-services-into-components" TargetMode="External"/><Relationship Id="rId4" Type="http://schemas.openxmlformats.org/officeDocument/2006/relationships/hyperlink" Target="https://learn.microsoft.com/en-us/aspnet/core/release-notes/aspnetcore-8.0?view=aspnetcore-8.0#root-level-cascading-values" TargetMode="External"/><Relationship Id="rId9" Type="http://schemas.openxmlformats.org/officeDocument/2006/relationships/hyperlink" Target="https://learn.microsoft.com/en-us/aspnet/core/release-notes/aspnetcore-8.0?view=aspnetcore-8.0#virtualize-empty-content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release-notes/aspnetcore-8.0?view=aspnetcore-8.0#render-razor-components-outside-of-aspnet-core" TargetMode="External"/><Relationship Id="rId3" Type="http://schemas.openxmlformats.org/officeDocument/2006/relationships/hyperlink" Target="https://learn.microsoft.com/en-us/aspnet/core/release-notes/aspnetcore-8.0?view=aspnetcore-8.0#support-for-dialog-cancel-and-close-events" TargetMode="External"/><Relationship Id="rId7" Type="http://schemas.openxmlformats.org/officeDocument/2006/relationships/hyperlink" Target="https://learn.microsoft.com/en-us/aspnet/core/release-notes/aspnetcore-8.0?view=aspnetcore-8.0#access-httpcontext-as-a-cascading-parameter" TargetMode="External"/><Relationship Id="rId2" Type="http://schemas.openxmlformats.org/officeDocument/2006/relationships/hyperlink" Target="https://learn.microsoft.com/en-us/aspnet/core/release-notes/aspnetcore-8.0?view=aspnetcore-8.0#quickgr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spnet/core/release-notes/aspnetcore-8.0?view=aspnetcore-8.0#error-page-support" TargetMode="External"/><Relationship Id="rId5" Type="http://schemas.openxmlformats.org/officeDocument/2006/relationships/hyperlink" Target="https://learn.microsoft.com/en-us/aspnet/core/release-notes/aspnetcore-8.0?view=aspnetcore-8.0#streaming-rendering" TargetMode="External"/><Relationship Id="rId4" Type="http://schemas.openxmlformats.org/officeDocument/2006/relationships/hyperlink" Target="https://learn.microsoft.com/en-us/aspnet/core/release-notes/aspnetcore-8.0?view=aspnetcore-8.0#handle-caught-exceptions-outside-of-a-razor-components-lifecycle" TargetMode="External"/><Relationship Id="rId9" Type="http://schemas.openxmlformats.org/officeDocument/2006/relationships/hyperlink" Target="https://learn.microsoft.com/en-us/aspnet/core/release-notes/aspnetcore-8.0?view=aspnetcore-8.0#blazor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aspnet/core/release-notes/aspnetcore-8.0?view=aspnetcore-8.0#full-stack-web-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components/render-modes?view=aspnetcore-8.0#render-mod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483025-24FB-9133-4EFB-4F23A25AE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SG" dirty="0" err="1"/>
              <a:t>Blazor</a:t>
            </a:r>
            <a:r>
              <a:rPr lang="en-SG" dirty="0"/>
              <a:t> in </a:t>
            </a:r>
            <a:r>
              <a:rPr lang="en-SG" dirty="0" err="1"/>
              <a:t>.net</a:t>
            </a:r>
            <a:r>
              <a:rPr lang="en-SG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4302-016E-F75D-BF72-572FB2FB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endParaRPr lang="en-SG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A31ED6E-481A-A1FF-C60B-3C41DC099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0" r="4817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7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77230"/>
            <a:ext cx="10325000" cy="3980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1100" b="1" dirty="0"/>
              <a:t>Render </a:t>
            </a:r>
            <a:r>
              <a:rPr lang="en-SG" sz="1100" b="1" dirty="0" err="1"/>
              <a:t>Componment</a:t>
            </a:r>
            <a:r>
              <a:rPr lang="en-SG" sz="1100" b="1" dirty="0"/>
              <a:t>:</a:t>
            </a:r>
          </a:p>
          <a:p>
            <a:pPr marL="0" indent="0">
              <a:buNone/>
            </a:pPr>
            <a:r>
              <a:rPr lang="en-SG" sz="1100" dirty="0" err="1"/>
              <a:t>RazorComponentEndpointInvoker.cs</a:t>
            </a:r>
            <a:endParaRPr lang="en-SG" sz="11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r>
              <a:rPr lang="en-SG" sz="1100" dirty="0" err="1"/>
              <a:t>RazorComponentEndpointInvoker.RenderComponentCore</a:t>
            </a:r>
            <a:r>
              <a:rPr lang="en-SG" sz="1100" dirty="0"/>
              <a:t> -&gt;</a:t>
            </a:r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EndpointHtmlRenderer.InitializeStandardComponentServicesAsync</a:t>
            </a:r>
            <a:endParaRPr lang="en-SG" sz="1100" dirty="0"/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EndpointHtmlRenderer.RenderEndpointComponent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      </a:t>
            </a:r>
            <a:r>
              <a:rPr lang="en-SG" sz="1100" dirty="0" err="1"/>
              <a:t>BeginRenderingComponent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          </a:t>
            </a:r>
            <a:r>
              <a:rPr lang="en-SG" sz="1100" b="1" dirty="0" err="1">
                <a:solidFill>
                  <a:srgbClr val="FF0000"/>
                </a:solidFill>
              </a:rPr>
              <a:t>ComponentFactory.InstantiateComponent</a:t>
            </a:r>
            <a:endParaRPr lang="en-SG" sz="11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SG" sz="1100" dirty="0"/>
              <a:t>        </a:t>
            </a:r>
            <a:r>
              <a:rPr lang="en-SG" sz="1100" dirty="0" err="1"/>
              <a:t>WaitForResultReady</a:t>
            </a:r>
            <a:r>
              <a:rPr lang="en-SG" sz="1100" dirty="0"/>
              <a:t>() </a:t>
            </a:r>
            <a:r>
              <a:rPr lang="en-SG" sz="1100" dirty="0">
                <a:solidFill>
                  <a:srgbClr val="FF0000"/>
                </a:solidFill>
              </a:rPr>
              <a:t>wait for quiescence of the non-streaming subtrees</a:t>
            </a:r>
          </a:p>
          <a:p>
            <a:pPr marL="0" indent="0">
              <a:buNone/>
            </a:pPr>
            <a:r>
              <a:rPr lang="en-SG" sz="1100" dirty="0"/>
              <a:t>    </a:t>
            </a:r>
            <a:r>
              <a:rPr lang="en-SG" sz="1100" dirty="0" err="1"/>
              <a:t>EndpointHtmlRenderer.PrerenderPersistedStateAsync</a:t>
            </a:r>
            <a:r>
              <a:rPr lang="en-SG" sz="1100" dirty="0"/>
              <a:t> -&gt; </a:t>
            </a:r>
          </a:p>
          <a:p>
            <a:pPr marL="0" indent="0">
              <a:buNone/>
            </a:pPr>
            <a:r>
              <a:rPr lang="en-SG" sz="1100" dirty="0"/>
              <a:t>        return </a:t>
            </a:r>
            <a:r>
              <a:rPr lang="en-SG" sz="1100" dirty="0" err="1"/>
              <a:t>ComponentStateHtmlContent</a:t>
            </a:r>
            <a:r>
              <a:rPr lang="en-SG" sz="1100" dirty="0"/>
              <a:t> with different </a:t>
            </a:r>
            <a:r>
              <a:rPr lang="en-SG" sz="1100" b="1" dirty="0" err="1"/>
              <a:t>PrerenderComponentApplicationStore</a:t>
            </a:r>
            <a:endParaRPr lang="en-SG" sz="1100" b="1" dirty="0"/>
          </a:p>
          <a:p>
            <a:pPr marL="0" indent="0">
              <a:buNone/>
            </a:pPr>
            <a:r>
              <a:rPr lang="en-SG" sz="1100" dirty="0"/>
              <a:t>    </a:t>
            </a:r>
          </a:p>
          <a:p>
            <a:pPr marL="0" indent="0">
              <a:buNone/>
            </a:pPr>
            <a:r>
              <a:rPr lang="en-SG" sz="1100" dirty="0"/>
              <a:t>Write by </a:t>
            </a:r>
            <a:r>
              <a:rPr lang="en-SG" sz="1100" dirty="0" err="1"/>
              <a:t>HttpResponseStreamWriter</a:t>
            </a:r>
            <a:endParaRPr lang="en-SG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8DBD1-6568-DCFE-6947-5003A755FA78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132977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1200" b="1" dirty="0"/>
              <a:t>Create Component:</a:t>
            </a:r>
          </a:p>
          <a:p>
            <a:pPr marL="0" indent="0">
              <a:buNone/>
            </a:pPr>
            <a:r>
              <a:rPr lang="en-SG" sz="1200" dirty="0" err="1"/>
              <a:t>ComponentFactory.cs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</a:t>
            </a:r>
            <a:r>
              <a:rPr lang="en-SG" sz="1200" dirty="0" err="1"/>
              <a:t>ComponentFactory.InstantiateComponent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  </a:t>
            </a:r>
            <a:r>
              <a:rPr lang="en-SG" sz="1200" b="1" dirty="0" err="1">
                <a:solidFill>
                  <a:srgbClr val="FF0000"/>
                </a:solidFill>
              </a:rPr>
              <a:t>Renderer.ResolveComponentForRenderMode</a:t>
            </a:r>
            <a:r>
              <a:rPr lang="en-SG" sz="1200" b="1" dirty="0">
                <a:solidFill>
                  <a:srgbClr val="FF0000"/>
                </a:solidFill>
              </a:rPr>
              <a:t> </a:t>
            </a:r>
            <a:r>
              <a:rPr lang="en-SG" sz="1200" dirty="0">
                <a:solidFill>
                  <a:srgbClr val="FF0000"/>
                </a:solidFill>
              </a:rPr>
              <a:t>-&gt; override by </a:t>
            </a:r>
            <a:r>
              <a:rPr lang="en-SG" sz="1200" b="1" dirty="0" err="1">
                <a:solidFill>
                  <a:srgbClr val="FF0000"/>
                </a:solidFill>
              </a:rPr>
              <a:t>EndpointHtmlRenderer</a:t>
            </a:r>
            <a:r>
              <a:rPr lang="en-SG" sz="1200" b="1" dirty="0">
                <a:solidFill>
                  <a:srgbClr val="FF0000"/>
                </a:solidFill>
              </a:rPr>
              <a:t>/</a:t>
            </a:r>
            <a:r>
              <a:rPr lang="en-SG" sz="1200" b="1" dirty="0" err="1">
                <a:solidFill>
                  <a:srgbClr val="FF0000"/>
                </a:solidFill>
              </a:rPr>
              <a:t>WebAssemblyRenderer</a:t>
            </a:r>
            <a:r>
              <a:rPr lang="en-SG" sz="1200" b="1" dirty="0">
                <a:solidFill>
                  <a:srgbClr val="FF0000"/>
                </a:solidFill>
              </a:rPr>
              <a:t> : </a:t>
            </a:r>
            <a:r>
              <a:rPr lang="en-SG" sz="1200" b="1" dirty="0" err="1">
                <a:solidFill>
                  <a:srgbClr val="FF0000"/>
                </a:solidFill>
              </a:rPr>
              <a:t>WebRenderer</a:t>
            </a:r>
            <a:r>
              <a:rPr lang="en-SG" sz="1200" b="1" dirty="0">
                <a:solidFill>
                  <a:srgbClr val="FF0000"/>
                </a:solidFill>
              </a:rPr>
              <a:t> / </a:t>
            </a:r>
            <a:r>
              <a:rPr lang="en-SG" sz="1200" b="1" dirty="0" err="1">
                <a:solidFill>
                  <a:srgbClr val="FF0000"/>
                </a:solidFill>
              </a:rPr>
              <a:t>RemoteRenderer</a:t>
            </a:r>
            <a:r>
              <a:rPr lang="en-SG" sz="1200" b="1" dirty="0">
                <a:solidFill>
                  <a:srgbClr val="FF0000"/>
                </a:solidFill>
              </a:rPr>
              <a:t> : </a:t>
            </a:r>
            <a:r>
              <a:rPr lang="en-SG" sz="1200" b="1" dirty="0" err="1">
                <a:solidFill>
                  <a:srgbClr val="FF0000"/>
                </a:solidFill>
              </a:rPr>
              <a:t>WebRenderer</a:t>
            </a:r>
            <a:endParaRPr lang="en-SG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sz="1200" dirty="0"/>
              <a:t>      -&gt;</a:t>
            </a:r>
            <a:r>
              <a:rPr lang="en-SG" sz="1200" dirty="0" err="1"/>
              <a:t>IComponentActivator.CreateInstance</a:t>
            </a:r>
            <a:r>
              <a:rPr lang="en-SG" sz="1200" dirty="0"/>
              <a:t> -&gt;Implement by </a:t>
            </a:r>
            <a:r>
              <a:rPr lang="en-SG" sz="1200" dirty="0" err="1"/>
              <a:t>DefaultComponentActivator</a:t>
            </a:r>
            <a:r>
              <a:rPr lang="en-SG" sz="1200" dirty="0"/>
              <a:t> </a:t>
            </a:r>
          </a:p>
          <a:p>
            <a:pPr marL="0" indent="0">
              <a:buNone/>
            </a:pPr>
            <a:r>
              <a:rPr lang="en-SG" sz="1200" dirty="0"/>
              <a:t>      -&gt;</a:t>
            </a:r>
            <a:r>
              <a:rPr lang="en-SG" sz="1200" dirty="0" err="1"/>
              <a:t>PrerenderPersistedStateAsync</a:t>
            </a:r>
            <a:endParaRPr lang="en-SG" sz="12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endParaRPr lang="en-SG" sz="1100" dirty="0"/>
          </a:p>
          <a:p>
            <a:pPr marL="0" indent="0">
              <a:buNone/>
            </a:pPr>
            <a:r>
              <a:rPr lang="en-SG" sz="1100" dirty="0" err="1"/>
              <a:t>RazorComponentEndpointInvoker.RenderComponentCore</a:t>
            </a:r>
            <a:r>
              <a:rPr lang="en-SG" sz="1100" dirty="0"/>
              <a:t> -&gt;</a:t>
            </a:r>
          </a:p>
          <a:p>
            <a:pPr marL="0" indent="0">
              <a:buNone/>
            </a:pPr>
            <a:r>
              <a:rPr lang="en-SG" sz="1100" dirty="0"/>
              <a:t>  </a:t>
            </a:r>
            <a:r>
              <a:rPr lang="en-SG" sz="1100" dirty="0" err="1"/>
              <a:t>EndpointHtmlRenderer.RenderEndpointComponent</a:t>
            </a:r>
            <a:r>
              <a:rPr lang="en-SG" sz="1100" dirty="0"/>
              <a:t>-&gt;</a:t>
            </a:r>
          </a:p>
          <a:p>
            <a:pPr marL="0" indent="0">
              <a:buNone/>
            </a:pPr>
            <a:r>
              <a:rPr lang="en-SG" sz="1100" dirty="0"/>
              <a:t>  </a:t>
            </a:r>
          </a:p>
          <a:p>
            <a:pPr marL="0" indent="0">
              <a:buNone/>
            </a:pPr>
            <a:r>
              <a:rPr lang="en-SG" sz="1100" dirty="0"/>
              <a:t>…-&gt; </a:t>
            </a:r>
            <a:r>
              <a:rPr lang="en-SG" sz="1100" dirty="0" err="1"/>
              <a:t>ComponmentFactory.InstantiateComponent</a:t>
            </a:r>
            <a:endParaRPr lang="en-SG" sz="1100" dirty="0"/>
          </a:p>
          <a:p>
            <a:pPr marL="0" indent="0">
              <a:buNone/>
            </a:pP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45771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</a:t>
            </a:r>
            <a:r>
              <a:rPr lang="en-US" altLang="zh-CN" dirty="0"/>
              <a:t>Web App</a:t>
            </a:r>
            <a:endParaRPr lang="en-SG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87CC673-1555-F356-D5F9-B656C03B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3134"/>
            <a:ext cx="12186744" cy="3260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762720"/>
            <a:ext cx="611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WebAssemblyHostBuilder.cs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217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98ED581-5F14-366E-09C4-975D93F42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37418"/>
            <a:ext cx="12192000" cy="382058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4438394-4326-B683-0E03-3EEBD42F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</a:t>
            </a:r>
            <a:r>
              <a:rPr lang="en-US" altLang="zh-CN" dirty="0"/>
              <a:t>Web App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478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E1F0E-3A7A-7579-3F32-E2E81B7D4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0295"/>
            <a:ext cx="11258549" cy="64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28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7FD1C4-EEAB-30CA-F0C9-46662F3A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WebApplicationBuilder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05CF4-765E-AF67-7C4F-7974EDE98A27}"/>
              </a:ext>
            </a:extLst>
          </p:cNvPr>
          <p:cNvSpPr txBox="1"/>
          <p:nvPr/>
        </p:nvSpPr>
        <p:spPr>
          <a:xfrm>
            <a:off x="589516" y="2811127"/>
            <a:ext cx="5696415" cy="423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AddInteractiveWebAssemblyComponents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2EFF3-79C1-8F7C-3C3F-9FEA97EA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56" y="3306704"/>
            <a:ext cx="9450438" cy="32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6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808E4E-6C82-F74E-0E53-0972EB3B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8719"/>
            <a:ext cx="12192000" cy="3059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801606-C336-0282-0221-C9B190F74CD7}"/>
              </a:ext>
            </a:extLst>
          </p:cNvPr>
          <p:cNvSpPr txBox="1"/>
          <p:nvPr/>
        </p:nvSpPr>
        <p:spPr>
          <a:xfrm>
            <a:off x="251533" y="2760824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AddInteractiveServerComponents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2261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7BF56-57AF-8E9A-8851-A1A81DF8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19" y="960811"/>
            <a:ext cx="10671856" cy="58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54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E0B-638A-67E1-9D08-3A7CEBAD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24" y="752584"/>
            <a:ext cx="10325000" cy="1442463"/>
          </a:xfrm>
        </p:spPr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C4DA37-75AA-A273-63C2-1A7757238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484267"/>
              </p:ext>
            </p:extLst>
          </p:nvPr>
        </p:nvGraphicFramePr>
        <p:xfrm>
          <a:off x="670365" y="3198993"/>
          <a:ext cx="10941628" cy="352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380">
                  <a:extLst>
                    <a:ext uri="{9D8B030D-6E8A-4147-A177-3AD203B41FA5}">
                      <a16:colId xmlns:a16="http://schemas.microsoft.com/office/drawing/2014/main" val="2249743438"/>
                    </a:ext>
                  </a:extLst>
                </a:gridCol>
                <a:gridCol w="3491346">
                  <a:extLst>
                    <a:ext uri="{9D8B030D-6E8A-4147-A177-3AD203B41FA5}">
                      <a16:colId xmlns:a16="http://schemas.microsoft.com/office/drawing/2014/main" val="244086357"/>
                    </a:ext>
                  </a:extLst>
                </a:gridCol>
                <a:gridCol w="3714902">
                  <a:extLst>
                    <a:ext uri="{9D8B030D-6E8A-4147-A177-3AD203B41FA5}">
                      <a16:colId xmlns:a16="http://schemas.microsoft.com/office/drawing/2014/main" val="239806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dirty="0" err="1"/>
                        <a:t>.net</a:t>
                      </a:r>
                      <a:r>
                        <a:rPr lang="en-SG" sz="1600" dirty="0"/>
                        <a:t> 6.0/8.0  </a:t>
                      </a:r>
                    </a:p>
                    <a:p>
                      <a:r>
                        <a:rPr lang="en-SG" sz="1600" dirty="0" err="1"/>
                        <a:t>Blazor</a:t>
                      </a:r>
                      <a:r>
                        <a:rPr lang="en-SG" sz="1600" dirty="0"/>
                        <a:t> 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en-SG" sz="1600" dirty="0"/>
                        <a:t> 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Server/</a:t>
                      </a:r>
                      <a:r>
                        <a:rPr lang="en-SG" sz="1600" dirty="0" err="1"/>
                        <a:t>WebAssembly</a:t>
                      </a:r>
                      <a:r>
                        <a:rPr lang="nl-NL" sz="1600" dirty="0"/>
                        <a:t>/Auto Mode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.net 8.0 Blazor Web App</a:t>
                      </a:r>
                    </a:p>
                    <a:p>
                      <a:r>
                        <a:rPr lang="nl-NL" sz="1600" dirty="0"/>
                        <a:t>Static Mode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32258"/>
                  </a:ext>
                </a:extLst>
              </a:tr>
              <a:tr h="2941453">
                <a:tc>
                  <a:txBody>
                    <a:bodyPr/>
                    <a:lstStyle/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Begin</a:t>
                      </a:r>
                    </a:p>
                    <a:p>
                      <a:r>
                        <a:rPr lang="en-SG" sz="1200" dirty="0" err="1"/>
                        <a:t>OnInitialized</a:t>
                      </a:r>
                      <a:endParaRPr lang="en-SG" sz="1200" dirty="0"/>
                    </a:p>
                    <a:p>
                      <a:r>
                        <a:rPr lang="en-SG" sz="1200" dirty="0"/>
                        <a:t>OnInitializedAsync</a:t>
                      </a:r>
                    </a:p>
                    <a:p>
                      <a:r>
                        <a:rPr lang="en-SG" sz="1200" dirty="0" err="1"/>
                        <a:t>OnParametersSet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OnParametersSetAsync</a:t>
                      </a:r>
                      <a:endParaRPr lang="en-SG" sz="1200" dirty="0"/>
                    </a:p>
                    <a:p>
                      <a:r>
                        <a:rPr lang="en-SG" sz="1200" dirty="0" err="1"/>
                        <a:t>SetParametersAsync</a:t>
                      </a:r>
                      <a:r>
                        <a:rPr lang="en-SG" sz="1200" dirty="0"/>
                        <a:t> -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– End</a:t>
                      </a:r>
                    </a:p>
                    <a:p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chemeClr val="tx1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–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Begin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OnInitialized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OnInitializedAsync</a:t>
                      </a: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OnParametersSetAsync</a:t>
                      </a:r>
                      <a:endParaRPr lang="en-SG" sz="12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SG" sz="1200" dirty="0" err="1">
                          <a:solidFill>
                            <a:srgbClr val="FF0000"/>
                          </a:solidFill>
                        </a:rPr>
                        <a:t>SetParametersAsync</a:t>
                      </a:r>
                      <a:r>
                        <a:rPr lang="en-SG" sz="1200" dirty="0">
                          <a:solidFill>
                            <a:srgbClr val="FF0000"/>
                          </a:solidFill>
                        </a:rPr>
                        <a:t> -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2594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CBA759-440D-A2BB-127D-E9B64548322F}"/>
              </a:ext>
            </a:extLst>
          </p:cNvPr>
          <p:cNvSpPr txBox="1"/>
          <p:nvPr/>
        </p:nvSpPr>
        <p:spPr>
          <a:xfrm>
            <a:off x="670365" y="2809461"/>
            <a:ext cx="6116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hlinkClick r:id="rId2"/>
              </a:rPr>
              <a:t>ASP.NET Core Razor component lifecycle</a:t>
            </a:r>
            <a:endParaRPr lang="en-SG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8BBD7-BBE2-BBA0-EFCE-25CB15FDAB12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/>
              <a:t>Life Cycle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B37AF-C50C-AFD0-1A85-3C0214596423}"/>
              </a:ext>
            </a:extLst>
          </p:cNvPr>
          <p:cNvSpPr txBox="1"/>
          <p:nvPr/>
        </p:nvSpPr>
        <p:spPr>
          <a:xfrm>
            <a:off x="8427128" y="5857063"/>
            <a:ext cx="2694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/>
              <a:t>SSR (Server Side Rendering)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408F86-FD3D-70FC-5712-4EDEF3072A73}"/>
              </a:ext>
            </a:extLst>
          </p:cNvPr>
          <p:cNvSpPr/>
          <p:nvPr/>
        </p:nvSpPr>
        <p:spPr>
          <a:xfrm>
            <a:off x="4441895" y="3828863"/>
            <a:ext cx="6939278" cy="1178143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256B8AD-A661-2332-0ADD-10887EAD33DF}"/>
              </a:ext>
            </a:extLst>
          </p:cNvPr>
          <p:cNvSpPr/>
          <p:nvPr/>
        </p:nvSpPr>
        <p:spPr>
          <a:xfrm>
            <a:off x="9401452" y="5084021"/>
            <a:ext cx="372862" cy="669513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226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6F0-A65F-1BCE-772C-EDA41D90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25B6-ED58-382E-5066-73CC4C67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7908"/>
            <a:ext cx="10324999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Blazor</a:t>
            </a:r>
            <a:r>
              <a:rPr lang="en-SG" sz="1200" dirty="0"/>
              <a:t> apps that prerender their content on the server call </a:t>
            </a:r>
            <a:r>
              <a:rPr lang="en-SG" sz="1200" b="1" dirty="0" err="1"/>
              <a:t>SetParametersAsync</a:t>
            </a:r>
            <a:r>
              <a:rPr lang="en-SG" sz="1200" dirty="0"/>
              <a:t> twice</a:t>
            </a:r>
          </a:p>
          <a:p>
            <a:r>
              <a:rPr lang="en-SG" sz="1200" dirty="0"/>
              <a:t>Prerender at </a:t>
            </a:r>
            <a:r>
              <a:rPr lang="en-SG" sz="1200" b="1" dirty="0" err="1"/>
              <a:t>SSRRenderModeBoundary.cs</a:t>
            </a:r>
            <a:endParaRPr lang="en-SG" sz="1200" b="1" dirty="0"/>
          </a:p>
          <a:p>
            <a:r>
              <a:rPr lang="en-US" altLang="zh-CN" sz="1200" dirty="0"/>
              <a:t>Set </a:t>
            </a:r>
            <a:r>
              <a:rPr lang="en-SG" sz="1200" b="1" dirty="0"/>
              <a:t>@attribute [</a:t>
            </a:r>
            <a:r>
              <a:rPr lang="en-SG" sz="1200" b="1" dirty="0" err="1"/>
              <a:t>RenderModeInteractiveWebAssembly</a:t>
            </a:r>
            <a:r>
              <a:rPr lang="en-SG" sz="1200" b="1" dirty="0"/>
              <a:t>(prerender: false)]/@attribute [</a:t>
            </a:r>
            <a:r>
              <a:rPr lang="en-SG" sz="1200" b="1" dirty="0" err="1"/>
              <a:t>RenderModeInteractiveServer</a:t>
            </a:r>
            <a:r>
              <a:rPr lang="en-SG" sz="1200" b="1" dirty="0"/>
              <a:t>(prerender: false)] </a:t>
            </a:r>
            <a:r>
              <a:rPr lang="en-US" altLang="zh-CN" sz="1200" b="1" dirty="0"/>
              <a:t>/</a:t>
            </a:r>
            <a:r>
              <a:rPr lang="en-US" altLang="zh-CN" sz="1200" dirty="0"/>
              <a:t> </a:t>
            </a:r>
            <a:r>
              <a:rPr lang="en-SG" sz="1200" b="1" dirty="0"/>
              <a:t>@attribute [</a:t>
            </a:r>
            <a:r>
              <a:rPr lang="en-SG" sz="1200" b="1" dirty="0" err="1"/>
              <a:t>RenderModeInteractiveAuto</a:t>
            </a:r>
            <a:r>
              <a:rPr lang="en-SG" sz="1200" b="1" dirty="0"/>
              <a:t>(prerender: false)] </a:t>
            </a:r>
            <a:r>
              <a:rPr lang="en-US" altLang="zh-CN" sz="1200" dirty="0"/>
              <a:t>will disable prerender</a:t>
            </a:r>
            <a:endParaRPr lang="en-SG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5F12-8F24-6C6E-AD50-6F9B7CDF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12" y="4258652"/>
            <a:ext cx="5382376" cy="1924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BD462-61B7-A83A-E3DC-27789CC7663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587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884877-9750-052A-430D-E79503A7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CB7B-6C0B-FBF1-6BA4-7068F45D1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dirty="0"/>
              <a:t>Blazor Web App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Introduction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/>
              <a:t>Render Mode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LifeCycle</a:t>
            </a:r>
            <a:endParaRPr lang="en-US" altLang="zh-CN" sz="1400" dirty="0"/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zh-CN" sz="1400" dirty="0" err="1"/>
              <a:t>PreRender</a:t>
            </a:r>
            <a:endParaRPr lang="en-SG" altLang="zh-CN" sz="1400" dirty="0"/>
          </a:p>
          <a:p>
            <a:pPr>
              <a:spcBef>
                <a:spcPts val="600"/>
              </a:spcBef>
            </a:pPr>
            <a:r>
              <a:rPr lang="en-US" altLang="zh-CN" sz="1600" dirty="0"/>
              <a:t>New Feature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/>
              <a:t>Webcil packaging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/>
              <a:t>Add </a:t>
            </a:r>
            <a:r>
              <a:rPr lang="en-SG" sz="1400" dirty="0" err="1"/>
              <a:t>CascadingValue</a:t>
            </a:r>
            <a:endParaRPr lang="en-SG" sz="1400" dirty="0"/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/>
              <a:t>Inject keyed services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/>
              <a:t>Route to named elements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/>
              <a:t>DataBinding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/>
              <a:t>Form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/>
              <a:t>Sections</a:t>
            </a:r>
          </a:p>
          <a:p>
            <a:pPr marL="70740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SG" sz="1400" dirty="0"/>
              <a:t>Virtualize empty content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607183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2B25F0-2FE7-E08E-2F88-2DF143CA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354347"/>
            <a:ext cx="7938752" cy="445831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enabled and rendering at server side</a:t>
            </a:r>
          </a:p>
        </p:txBody>
      </p:sp>
    </p:spTree>
    <p:extLst>
      <p:ext uri="{BB962C8B-B14F-4D97-AF65-F5344CB8AC3E}">
        <p14:creationId xmlns:p14="http://schemas.microsoft.com/office/powerpoint/2010/main" val="1592738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8576-F877-1D22-D036-518B771B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927EF-441C-AEAF-9F93-4F645A7737DF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PreRender</a:t>
            </a:r>
            <a:endParaRPr lang="en-S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B23BB-6B98-32E7-9E29-0B50E95A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907807"/>
            <a:ext cx="2877745" cy="1226515"/>
          </a:xfrm>
        </p:spPr>
        <p:txBody>
          <a:bodyPr>
            <a:normAutofit/>
          </a:bodyPr>
          <a:lstStyle/>
          <a:p>
            <a:r>
              <a:rPr lang="en-SG" sz="1200" dirty="0" err="1"/>
              <a:t>PreRender</a:t>
            </a:r>
            <a:r>
              <a:rPr lang="en-SG" sz="1200" dirty="0"/>
              <a:t> Disabled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B30E1-0DB9-DFD5-2B36-7140C0F0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984" y="2354347"/>
            <a:ext cx="5454945" cy="44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04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F108-93BB-A503-2AC0-5EB19937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B5E2FC27-AEE2-6885-6125-98ACF7EC5B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153098"/>
              </p:ext>
            </p:extLst>
          </p:nvPr>
        </p:nvGraphicFramePr>
        <p:xfrm>
          <a:off x="691079" y="2352583"/>
          <a:ext cx="103251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882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3418419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47880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Hosting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16484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Webcil packaging</a:t>
                      </a:r>
                      <a:endParaRPr lang="en-SG" sz="1000" b="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Published with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wasm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instead of 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dll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5495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DataBinding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Two way binding: @bind:get/set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75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4"/>
                        </a:rPr>
                        <a:t>Add </a:t>
                      </a:r>
                      <a:r>
                        <a:rPr lang="en-SG" sz="1000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4"/>
                        </a:rPr>
                        <a:t>CascadingValue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Root-level cascading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5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5"/>
                        </a:rPr>
                        <a:t>Inject keyed services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Inject keyed services into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8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6"/>
                        </a:rPr>
                        <a:t>Route to named elements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Navigation.NavigateTo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("/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counter#targetElement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9827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7"/>
                        </a:rPr>
                        <a:t>F</a:t>
                      </a:r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7"/>
                        </a:rPr>
                        <a:t>orm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AntiforgeryToken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662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 err="1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SupplyParameterFromFormAttribute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781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Enhanced form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1949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Sections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Sections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947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9"/>
                        </a:rPr>
                        <a:t>Virtualize empty content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Virtualize with empty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6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251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4098937-6942-0FF4-E82F-AADAA6BAD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799506"/>
              </p:ext>
            </p:extLst>
          </p:nvPr>
        </p:nvGraphicFramePr>
        <p:xfrm>
          <a:off x="691029" y="2352382"/>
          <a:ext cx="103251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198">
                  <a:extLst>
                    <a:ext uri="{9D8B030D-6E8A-4147-A177-3AD203B41FA5}">
                      <a16:colId xmlns:a16="http://schemas.microsoft.com/office/drawing/2014/main" val="1983259704"/>
                    </a:ext>
                  </a:extLst>
                </a:gridCol>
                <a:gridCol w="3365103">
                  <a:extLst>
                    <a:ext uri="{9D8B030D-6E8A-4147-A177-3AD203B41FA5}">
                      <a16:colId xmlns:a16="http://schemas.microsoft.com/office/drawing/2014/main" val="3331461009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879190975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740731551"/>
                    </a:ext>
                  </a:extLst>
                </a:gridCol>
                <a:gridCol w="1347880">
                  <a:extLst>
                    <a:ext uri="{9D8B030D-6E8A-4147-A177-3AD203B41FA5}">
                      <a16:colId xmlns:a16="http://schemas.microsoft.com/office/drawing/2014/main" val="639939530"/>
                    </a:ext>
                  </a:extLst>
                </a:gridCol>
              </a:tblGrid>
              <a:tr h="164844"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Feature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SG" sz="1400" dirty="0"/>
                        <a:t>Hosting Support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53233"/>
                  </a:ext>
                </a:extLst>
              </a:tr>
              <a:tr h="16484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endParaRPr lang="en-SG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Server(7.0)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56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2"/>
                        </a:rPr>
                        <a:t>Quick Grid</a:t>
                      </a:r>
                      <a:endParaRPr lang="en-SG" sz="1000" kern="12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Blazor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QuickGrid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component from </a:t>
                      </a:r>
                      <a:r>
                        <a:rPr lang="en-SG" sz="1000" kern="1200" dirty="0" err="1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.net</a:t>
                      </a:r>
                      <a:r>
                        <a:rPr lang="en-SG" sz="1000" kern="1200" dirty="0">
                          <a:solidFill>
                            <a:schemeClr val="tx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848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3"/>
                        </a:rPr>
                        <a:t>Dialog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Support for dialog cancel and close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91643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4"/>
                        </a:rPr>
                        <a:t>Handle errors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Use </a:t>
                      </a:r>
                      <a:r>
                        <a:rPr lang="en-SG" sz="1000" dirty="0" err="1"/>
                        <a:t>ComponentBase.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DispatchExceptionAsync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57016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Use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IHostEnvironment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41703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CN" sz="1000" dirty="0"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5"/>
                        </a:rPr>
                        <a:t>Stream Rendering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kern="1200" dirty="0" err="1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StreamRenderingAttribute</a:t>
                      </a:r>
                      <a:endParaRPr lang="en-SG" sz="1000" dirty="0"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✔️(Server)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24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6"/>
                        </a:rPr>
                        <a:t>Error Page</a:t>
                      </a:r>
                      <a:endParaRPr lang="en-SG" sz="1000" dirty="0">
                        <a:solidFill>
                          <a:srgbClr val="FF0000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Default 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errorpage</a:t>
                      </a:r>
                      <a:r>
                        <a:rPr lang="en-SG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: /Pages/</a:t>
                      </a:r>
                      <a:r>
                        <a:rPr lang="en-SG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Error.razor</a:t>
                      </a:r>
                      <a:endParaRPr lang="en-SG" sz="1000" dirty="0">
                        <a:solidFill>
                          <a:schemeClr val="tx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0492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7"/>
                        </a:rPr>
                        <a:t>HttpContext cascading parameter</a:t>
                      </a:r>
                      <a:endParaRPr lang="en-SG" sz="1000" kern="1200" dirty="0">
                        <a:solidFill>
                          <a:schemeClr val="dk1"/>
                        </a:solidFill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kern="1200" dirty="0">
                          <a:solidFill>
                            <a:schemeClr val="dk1"/>
                          </a:solidFill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HttpContext as a cascading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✔️(static)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SG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9712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Render outside asp </a:t>
                      </a:r>
                      <a:r>
                        <a:rPr lang="en-SG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.net</a:t>
                      </a: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  <a:hlinkClick r:id="rId8"/>
                        </a:rPr>
                        <a:t> core</a:t>
                      </a:r>
                      <a:endParaRPr lang="en-SG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Microsoft GothicNeo" panose="020B0503020000020004" pitchFamily="34" charset="-127"/>
                        <a:cs typeface="Microsoft GothicNeo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Microsoft GothicNeo" panose="020B0503020000020004" pitchFamily="34" charset="-127"/>
                          <a:cs typeface="Microsoft GothicNeo" panose="020B0503020000020004" pitchFamily="34" charset="-127"/>
                        </a:rPr>
                        <a:t>Render Razor components outside of ASP.NET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283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3FC0B7-271B-2BD1-5A0F-E5080B5F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7431AEE-5C0E-A8E0-96E8-EDEB98372DE6}"/>
              </a:ext>
            </a:extLst>
          </p:cNvPr>
          <p:cNvSpPr txBox="1">
            <a:spLocks/>
          </p:cNvSpPr>
          <p:nvPr/>
        </p:nvSpPr>
        <p:spPr>
          <a:xfrm>
            <a:off x="691029" y="5096670"/>
            <a:ext cx="8683840" cy="354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200" dirty="0">
                <a:hlinkClick r:id="rId9"/>
              </a:rPr>
              <a:t>https://learn.microsoft.com/en-us/aspnet/core/release-notes/aspnetcore-8.0?view=aspnetcore-8.0#blazor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18216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0264-F9F3-A37B-5C6C-3977664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FF9F-3802-7CE3-A529-E503EB70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3000652"/>
            <a:ext cx="4342560" cy="1819924"/>
          </a:xfrm>
        </p:spPr>
        <p:txBody>
          <a:bodyPr>
            <a:normAutofit/>
          </a:bodyPr>
          <a:lstStyle/>
          <a:p>
            <a:r>
              <a:rPr lang="en-SG" sz="1200" dirty="0"/>
              <a:t> Webcil files use a standard </a:t>
            </a:r>
            <a:r>
              <a:rPr lang="en-SG" sz="1200" dirty="0" err="1"/>
              <a:t>WebAssembly</a:t>
            </a:r>
            <a:r>
              <a:rPr lang="en-SG" sz="1200" dirty="0"/>
              <a:t> wrapper, where the assemblies are deployed as </a:t>
            </a:r>
            <a:r>
              <a:rPr lang="en-SG" sz="1200" dirty="0" err="1"/>
              <a:t>WebAssembly</a:t>
            </a:r>
            <a:r>
              <a:rPr lang="en-SG" sz="1200" dirty="0"/>
              <a:t> files that use the standard .</a:t>
            </a:r>
            <a:r>
              <a:rPr lang="en-SG" sz="1200" b="1" dirty="0" err="1"/>
              <a:t>wasm</a:t>
            </a:r>
            <a:r>
              <a:rPr lang="en-SG" sz="1200" b="1" dirty="0"/>
              <a:t> file </a:t>
            </a:r>
            <a:r>
              <a:rPr lang="en-SG" sz="1200" dirty="0"/>
              <a:t>extension instead of </a:t>
            </a:r>
            <a:r>
              <a:rPr lang="en-SG" sz="1200" b="1" dirty="0"/>
              <a:t>.</a:t>
            </a:r>
            <a:r>
              <a:rPr lang="en-SG" sz="1200" b="1" dirty="0" err="1"/>
              <a:t>dll</a:t>
            </a:r>
            <a:r>
              <a:rPr lang="en-SG" sz="1200" b="1" dirty="0"/>
              <a:t> file</a:t>
            </a:r>
            <a:r>
              <a:rPr lang="en-SG" sz="12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69265C-3C51-0443-1675-284EC1D3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52" y="1699934"/>
            <a:ext cx="2648320" cy="3991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2B773D-B27B-D075-420B-6FA2F53B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385" y="1626095"/>
            <a:ext cx="2905530" cy="45059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6D6C23-F685-6E47-6B37-EA47D158AEC7}"/>
              </a:ext>
            </a:extLst>
          </p:cNvPr>
          <p:cNvSpPr txBox="1"/>
          <p:nvPr/>
        </p:nvSpPr>
        <p:spPr>
          <a:xfrm>
            <a:off x="6359372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6.0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2B828-1AB9-CFE2-C0B9-249270A2A664}"/>
              </a:ext>
            </a:extLst>
          </p:cNvPr>
          <p:cNvSpPr txBox="1"/>
          <p:nvPr/>
        </p:nvSpPr>
        <p:spPr>
          <a:xfrm>
            <a:off x="9636711" y="6285937"/>
            <a:ext cx="9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FF0000"/>
                </a:solidFill>
              </a:rPr>
              <a:t>.net</a:t>
            </a:r>
            <a:r>
              <a:rPr lang="en-SG" sz="1600" b="1" dirty="0">
                <a:solidFill>
                  <a:srgbClr val="FF0000"/>
                </a:solidFill>
              </a:rPr>
              <a:t> 8.0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70649-CFCC-6D73-FF84-A2B0D8126CDD}"/>
              </a:ext>
            </a:extLst>
          </p:cNvPr>
          <p:cNvSpPr txBox="1"/>
          <p:nvPr/>
        </p:nvSpPr>
        <p:spPr>
          <a:xfrm>
            <a:off x="910943" y="2399866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Webcil packaging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3229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3C9F-D158-B460-32ED-CF6FE1EA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4B54-8726-31DA-A1DC-0C73129D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43" y="2769198"/>
            <a:ext cx="10325000" cy="1021567"/>
          </a:xfrm>
        </p:spPr>
        <p:txBody>
          <a:bodyPr>
            <a:normAutofit/>
          </a:bodyPr>
          <a:lstStyle/>
          <a:p>
            <a:r>
              <a:rPr lang="en-SG" sz="1200" i="0" dirty="0">
                <a:solidFill>
                  <a:srgbClr val="161616"/>
                </a:solidFill>
                <a:effectLst/>
              </a:rPr>
              <a:t>Root-level cascading values can be registered for the entire component hierarchy. </a:t>
            </a:r>
          </a:p>
          <a:p>
            <a:r>
              <a:rPr lang="en-SG" sz="1200" i="0" dirty="0">
                <a:solidFill>
                  <a:srgbClr val="161616"/>
                </a:solidFill>
                <a:effectLst/>
              </a:rPr>
              <a:t>Named cascading values and subscriptions for update notifications are supported.</a:t>
            </a:r>
          </a:p>
          <a:p>
            <a:r>
              <a:rPr lang="en-SG" sz="1200" dirty="0" err="1">
                <a:solidFill>
                  <a:srgbClr val="000000"/>
                </a:solidFill>
              </a:rPr>
              <a:t>AddCascadingValue</a:t>
            </a:r>
            <a:r>
              <a:rPr lang="en-SG" sz="1200" dirty="0">
                <a:solidFill>
                  <a:srgbClr val="000000"/>
                </a:solidFill>
              </a:rPr>
              <a:t> </a:t>
            </a:r>
            <a:r>
              <a:rPr lang="en-SG" sz="1200" dirty="0" err="1">
                <a:solidFill>
                  <a:srgbClr val="000000"/>
                </a:solidFill>
              </a:rPr>
              <a:t>LifeCycle</a:t>
            </a:r>
            <a:r>
              <a:rPr lang="en-SG" sz="1200" dirty="0">
                <a:solidFill>
                  <a:srgbClr val="000000"/>
                </a:solidFill>
              </a:rPr>
              <a:t> is </a:t>
            </a:r>
            <a:r>
              <a:rPr lang="en-SG" sz="1200" b="1" dirty="0">
                <a:solidFill>
                  <a:srgbClr val="000000"/>
                </a:solidFill>
              </a:rPr>
              <a:t>Scoped</a:t>
            </a:r>
            <a:endParaRPr lang="en-SG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B4F86-9EF0-1DD7-05AC-373C65586FE8}"/>
              </a:ext>
            </a:extLst>
          </p:cNvPr>
          <p:cNvSpPr txBox="1"/>
          <p:nvPr/>
        </p:nvSpPr>
        <p:spPr>
          <a:xfrm>
            <a:off x="910943" y="2399866"/>
            <a:ext cx="3572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Add </a:t>
            </a:r>
            <a:r>
              <a:rPr lang="en-SG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CascadingValue</a:t>
            </a:r>
            <a:endParaRPr lang="en-SG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D4E10-9AF1-CCB7-A8D0-983FC467C8E6}"/>
              </a:ext>
            </a:extLst>
          </p:cNvPr>
          <p:cNvSpPr txBox="1"/>
          <p:nvPr/>
        </p:nvSpPr>
        <p:spPr>
          <a:xfrm>
            <a:off x="910943" y="3995758"/>
            <a:ext cx="83672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(provider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builder.Services.AddCascadingValue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 { 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"Cascading Alpha Foo"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  <a:endParaRPr lang="en-SG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8B12D-6C0B-25DB-A4AC-47BE19955CB4}"/>
              </a:ext>
            </a:extLst>
          </p:cNvPr>
          <p:cNvSpPr txBox="1"/>
          <p:nvPr/>
        </p:nvSpPr>
        <p:spPr>
          <a:xfrm>
            <a:off x="910943" y="4631638"/>
            <a:ext cx="484993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@code {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Foo { get; set; }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CascadingParameter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SG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"Alpha"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Foo?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AlphaFoo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get; set; }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6313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793076"/>
            <a:ext cx="9367321" cy="16635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1200" dirty="0"/>
              <a:t>Blazor Web is a full-stack </a:t>
            </a:r>
            <a:r>
              <a:rPr lang="en-SG" sz="11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web UI framework</a:t>
            </a:r>
            <a:r>
              <a:rPr lang="en-US" altLang="zh-CN" sz="1200" dirty="0"/>
              <a:t> 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that render content at either the component or page level with: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Static server rendering to generate static HTML.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Server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</a:t>
            </a:r>
            <a:r>
              <a:rPr lang="en-SG" sz="1200" b="0" i="0" dirty="0" err="1">
                <a:solidFill>
                  <a:srgbClr val="161616"/>
                </a:solidFill>
                <a:effectLst/>
              </a:rPr>
              <a:t>WebAssembly</a:t>
            </a:r>
            <a:r>
              <a:rPr lang="en-SG" sz="1200" b="0" i="0" dirty="0">
                <a:solidFill>
                  <a:srgbClr val="161616"/>
                </a:solidFill>
                <a:effectLst/>
              </a:rPr>
              <a:t>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200" b="0" i="0" dirty="0">
                <a:solidFill>
                  <a:srgbClr val="161616"/>
                </a:solidFill>
                <a:effectLst/>
              </a:rPr>
              <a:t>Interactive Auto (automatic) rendering.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7ECA8-B94B-81AF-D2AE-BBA85EE8A770}"/>
              </a:ext>
            </a:extLst>
          </p:cNvPr>
          <p:cNvSpPr txBox="1"/>
          <p:nvPr/>
        </p:nvSpPr>
        <p:spPr>
          <a:xfrm>
            <a:off x="691077" y="6132049"/>
            <a:ext cx="9154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hlinkClick r:id="rId2"/>
              </a:rPr>
              <a:t>https://learn.microsoft.com/en-us/aspnet/core/release-notes/aspnetcore-8.0?view=aspnetcore-8.0#full-stack-web-ui</a:t>
            </a:r>
            <a:endParaRPr lang="en-US" altLang="zh-C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8B0DCC-A590-743C-3455-3DC92D50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7" y="4582098"/>
            <a:ext cx="10956561" cy="12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5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9238-32C1-6DB0-A251-FFCCA258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F7BC-953A-303A-D75B-53BEAFCE4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75011"/>
            <a:ext cx="6411058" cy="977898"/>
          </a:xfrm>
        </p:spPr>
        <p:txBody>
          <a:bodyPr>
            <a:normAutofit/>
          </a:bodyPr>
          <a:lstStyle/>
          <a:p>
            <a:r>
              <a:rPr lang="en-SG" sz="1200" dirty="0"/>
              <a:t>The components in the server is in the solution's project  </a:t>
            </a:r>
            <a:r>
              <a:rPr lang="en-SG" sz="1200" i="1" dirty="0"/>
              <a:t>Components/Pages </a:t>
            </a:r>
            <a:r>
              <a:rPr lang="en-SG" sz="1200" dirty="0"/>
              <a:t>folder. </a:t>
            </a:r>
          </a:p>
          <a:p>
            <a:r>
              <a:rPr lang="en-SG" sz="1200" dirty="0"/>
              <a:t>The components in the client is in the solution's project </a:t>
            </a:r>
            <a:r>
              <a:rPr lang="en-SG" sz="1200" i="1" dirty="0"/>
              <a:t>Pages</a:t>
            </a:r>
            <a:r>
              <a:rPr lang="en-SG" sz="1200" dirty="0"/>
              <a:t>  folder with a name that ends in </a:t>
            </a:r>
            <a:r>
              <a:rPr lang="en-SG" sz="1200" i="1" dirty="0"/>
              <a:t>.Client</a:t>
            </a:r>
            <a:r>
              <a:rPr lang="en-SG" sz="1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09D38-A1D0-7435-AF83-84B93BA6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210" y="1968973"/>
            <a:ext cx="2687118" cy="4306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F1858-AE1C-46DC-A41B-56E9367FE64A}"/>
              </a:ext>
            </a:extLst>
          </p:cNvPr>
          <p:cNvSpPr txBox="1"/>
          <p:nvPr/>
        </p:nvSpPr>
        <p:spPr>
          <a:xfrm>
            <a:off x="691078" y="4122349"/>
            <a:ext cx="65326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</a:p>
          <a:p>
            <a:r>
              <a:rPr lang="en-SG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support rendering Interactive Server  and </a:t>
            </a:r>
            <a:r>
              <a:rPr lang="en-SG" sz="1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WebAssembly</a:t>
            </a:r>
            <a:r>
              <a:rPr lang="en-SG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  components.</a:t>
            </a:r>
          </a:p>
          <a:p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builder.Services.AddRazorComponents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AddInteractiveServerComponents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	</a:t>
            </a:r>
          </a:p>
          <a:p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AddInteractiveWebAssemblyComponents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SG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//......</a:t>
            </a:r>
          </a:p>
          <a:p>
            <a:endParaRPr lang="en-SG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app.MapRazorComponents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&lt;App&gt;()</a:t>
            </a:r>
          </a:p>
          <a:p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AddInteractiveServerRenderMode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AddInteractiveWebAssemblyRenderMode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AddAdditionalAssemblies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typeof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(Counter).Assembly);</a:t>
            </a:r>
            <a:endParaRPr lang="en-SG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A1D62-3A9E-DB82-5882-4B8528429BD3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24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79B66CE-B281-1267-7507-DB7EDA7A3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10785"/>
              </p:ext>
            </p:extLst>
          </p:nvPr>
        </p:nvGraphicFramePr>
        <p:xfrm>
          <a:off x="691079" y="2909612"/>
          <a:ext cx="982896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775">
                  <a:extLst>
                    <a:ext uri="{9D8B030D-6E8A-4147-A177-3AD203B41FA5}">
                      <a16:colId xmlns:a16="http://schemas.microsoft.com/office/drawing/2014/main" val="3959880116"/>
                    </a:ext>
                  </a:extLst>
                </a:gridCol>
                <a:gridCol w="3012775">
                  <a:extLst>
                    <a:ext uri="{9D8B030D-6E8A-4147-A177-3AD203B41FA5}">
                      <a16:colId xmlns:a16="http://schemas.microsoft.com/office/drawing/2014/main" val="130316117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1329112186"/>
                    </a:ext>
                  </a:extLst>
                </a:gridCol>
                <a:gridCol w="2085135">
                  <a:extLst>
                    <a:ext uri="{9D8B030D-6E8A-4147-A177-3AD203B41FA5}">
                      <a16:colId xmlns:a16="http://schemas.microsoft.com/office/drawing/2014/main" val="3866560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dirty="0"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>
                          <a:effectLst/>
                        </a:rPr>
                        <a:t>Render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dirty="0">
                          <a:effectLst/>
                        </a:rPr>
                        <a:t>Interactive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9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Static server rendering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1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server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5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WebAssembly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endParaRPr lang="en-SG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>
                          <a:effectLst/>
                        </a:rPr>
                        <a:t>Interactive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Interactive client rendering using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Server initially and then </a:t>
                      </a:r>
                      <a:r>
                        <a:rPr lang="en-SG" sz="1200" dirty="0" err="1">
                          <a:effectLst/>
                        </a:rPr>
                        <a:t>WebAssembly</a:t>
                      </a:r>
                      <a:r>
                        <a:rPr lang="en-SG" sz="1200" dirty="0">
                          <a:effectLst/>
                        </a:rPr>
                        <a:t> on subsequent visits after the </a:t>
                      </a:r>
                      <a:r>
                        <a:rPr lang="en-SG" sz="1200" dirty="0" err="1">
                          <a:effectLst/>
                        </a:rPr>
                        <a:t>Blazor</a:t>
                      </a:r>
                      <a:r>
                        <a:rPr lang="en-SG" sz="1200" dirty="0">
                          <a:effectLst/>
                        </a:rPr>
                        <a:t> bundle is 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Server, then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200" dirty="0">
                          <a:effectLst/>
                        </a:rPr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272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566D4A5-6B8C-347A-AFFB-890DD8B7456C}"/>
              </a:ext>
            </a:extLst>
          </p:cNvPr>
          <p:cNvSpPr txBox="1"/>
          <p:nvPr/>
        </p:nvSpPr>
        <p:spPr>
          <a:xfrm>
            <a:off x="691079" y="5468619"/>
            <a:ext cx="98289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hlinkClick r:id="rId2"/>
              </a:rPr>
              <a:t>https://learn.microsoft.com/en-us/aspnet/core/blazor/components/render-modes?view=aspnetcore-8.0#render-modes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29349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1337-155F-A234-EF34-24399408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156E4-E4B7-5D00-5E2B-4423B436962A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5D677A-B117-6FF8-26F5-C21E0BA7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157302"/>
            <a:ext cx="9801225" cy="1428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E30A3D-D380-B091-6D94-228B1EA5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9" y="5019675"/>
            <a:ext cx="9848850" cy="142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37098-6A67-0CCD-3C65-828CBA7C6F78}"/>
              </a:ext>
            </a:extLst>
          </p:cNvPr>
          <p:cNvSpPr txBox="1"/>
          <p:nvPr/>
        </p:nvSpPr>
        <p:spPr>
          <a:xfrm>
            <a:off x="691079" y="2809685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 err="1"/>
              <a:t>WebAssembly</a:t>
            </a:r>
            <a:endParaRPr lang="en-US" altLang="zh-C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5FE38-727E-5A59-E2A2-3E6FEB034947}"/>
              </a:ext>
            </a:extLst>
          </p:cNvPr>
          <p:cNvSpPr txBox="1"/>
          <p:nvPr/>
        </p:nvSpPr>
        <p:spPr>
          <a:xfrm>
            <a:off x="691079" y="4714274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Server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50772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E7CC-0BE8-F708-C4BB-9C48D59F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</a:t>
            </a:r>
            <a:r>
              <a:rPr lang="en-US" altLang="zh-CN" dirty="0"/>
              <a:t>App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0FC21-66C8-C5D9-B690-F922C9BD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3204727"/>
            <a:ext cx="9831172" cy="2372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08F32-3D2A-8830-83C5-6999E0279C07}"/>
              </a:ext>
            </a:extLst>
          </p:cNvPr>
          <p:cNvSpPr txBox="1"/>
          <p:nvPr/>
        </p:nvSpPr>
        <p:spPr>
          <a:xfrm>
            <a:off x="691079" y="2833398"/>
            <a:ext cx="6115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/>
              <a:t>Auto</a:t>
            </a:r>
            <a:endParaRPr lang="en-US" altLang="zh-C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D7CCC-F489-C6EA-C767-6E4B001504E4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</p:spTree>
    <p:extLst>
      <p:ext uri="{BB962C8B-B14F-4D97-AF65-F5344CB8AC3E}">
        <p14:creationId xmlns:p14="http://schemas.microsoft.com/office/powerpoint/2010/main" val="245337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C617-ED7B-1040-B3EE-C0E2729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C4E1-7249-E9E9-8C4A-0D2289D51647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7D6A-E8C4-7F82-99B9-F27FFDE3E92A}"/>
              </a:ext>
            </a:extLst>
          </p:cNvPr>
          <p:cNvSpPr txBox="1"/>
          <p:nvPr/>
        </p:nvSpPr>
        <p:spPr>
          <a:xfrm>
            <a:off x="691079" y="2846824"/>
            <a:ext cx="96455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Component will generate a private __</a:t>
            </a:r>
            <a:r>
              <a:rPr lang="en-SG" sz="1200" dirty="0" err="1"/>
              <a:t>PrivateComponentRenderModeAttribute</a:t>
            </a:r>
            <a:r>
              <a:rPr lang="en-SG" sz="1200" dirty="0"/>
              <a:t> which </a:t>
            </a:r>
            <a:r>
              <a:rPr lang="en-SG" sz="1200" dirty="0" err="1"/>
              <a:t>distingulish</a:t>
            </a:r>
            <a:r>
              <a:rPr lang="en-SG" sz="1200" dirty="0"/>
              <a:t> the </a:t>
            </a:r>
            <a:r>
              <a:rPr lang="en-SG" sz="1200" dirty="0" err="1"/>
              <a:t>RenderMode</a:t>
            </a:r>
            <a:r>
              <a:rPr lang="en-SG" sz="1200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EF619-98B1-95D5-F57B-14E0C088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4295860"/>
            <a:ext cx="7535327" cy="1933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DA9D2-CEC2-D982-E79E-94C04C91E4DF}"/>
              </a:ext>
            </a:extLst>
          </p:cNvPr>
          <p:cNvSpPr txBox="1"/>
          <p:nvPr/>
        </p:nvSpPr>
        <p:spPr>
          <a:xfrm>
            <a:off x="691079" y="3256516"/>
            <a:ext cx="3848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@page </a:t>
            </a:r>
            <a:r>
              <a:rPr lang="en-SG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"/render-mode-2"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@rendermode </a:t>
            </a:r>
            <a:r>
              <a:rPr lang="en-SG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RenderMode</a:t>
            </a:r>
            <a:r>
              <a:rPr lang="en-SG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.InteractiveServer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Server Render Mode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pt-BR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h3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331326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ED8-BB7A-EC5A-FA1B-4FBC962C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Blazor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257D-74B9-76CA-B0B9-BEF5A29BF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41728"/>
            <a:ext cx="4774286" cy="36389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200" b="1" dirty="0"/>
              <a:t>Render </a:t>
            </a:r>
            <a:r>
              <a:rPr lang="en-SG" sz="1200" b="1" dirty="0" err="1"/>
              <a:t>Componment</a:t>
            </a:r>
            <a:r>
              <a:rPr lang="en-SG" sz="1200" b="1" dirty="0"/>
              <a:t>:</a:t>
            </a:r>
          </a:p>
          <a:p>
            <a:pPr marL="0" indent="0">
              <a:buNone/>
            </a:pPr>
            <a:r>
              <a:rPr lang="en-SG" sz="1200" dirty="0" err="1"/>
              <a:t>RazorComponentEndpointInvoker.cs</a:t>
            </a:r>
            <a:endParaRPr lang="en-SG" sz="1200" dirty="0"/>
          </a:p>
          <a:p>
            <a:pPr marL="0" indent="0">
              <a:buNone/>
            </a:pPr>
            <a:endParaRPr lang="en-SG" sz="1200" dirty="0"/>
          </a:p>
          <a:p>
            <a:pPr marL="0" indent="0">
              <a:buNone/>
            </a:pPr>
            <a:r>
              <a:rPr lang="en-SG" sz="1200" dirty="0" err="1"/>
              <a:t>RazorComponentEndpointInvoker.RenderComponentCore</a:t>
            </a:r>
            <a:r>
              <a:rPr lang="en-SG" sz="1200" dirty="0"/>
              <a:t>():</a:t>
            </a:r>
          </a:p>
          <a:p>
            <a:pPr marL="0" indent="0">
              <a:buNone/>
            </a:pPr>
            <a:r>
              <a:rPr lang="en-SG" sz="1200" dirty="0"/>
              <a:t>1. Initialize </a:t>
            </a:r>
            <a:r>
              <a:rPr lang="en-SG" sz="1200" dirty="0" err="1"/>
              <a:t>StreamingRendering</a:t>
            </a:r>
            <a:r>
              <a:rPr lang="en-SG" sz="1200" dirty="0"/>
              <a:t> Framing</a:t>
            </a:r>
          </a:p>
          <a:p>
            <a:pPr marL="0" indent="0">
              <a:buNone/>
            </a:pPr>
            <a:r>
              <a:rPr lang="en-SG" sz="1200" dirty="0"/>
              <a:t>2. Initialize Standard Component Services</a:t>
            </a:r>
          </a:p>
          <a:p>
            <a:pPr marL="0" indent="0">
              <a:buNone/>
            </a:pPr>
            <a:r>
              <a:rPr lang="en-SG" sz="1200" dirty="0"/>
              <a:t>3. Render Endpoint Component </a:t>
            </a:r>
          </a:p>
          <a:p>
            <a:pPr marL="0" indent="0">
              <a:buNone/>
            </a:pPr>
            <a:r>
              <a:rPr lang="en-SG" sz="1200" dirty="0"/>
              <a:t>    3.1 </a:t>
            </a:r>
            <a:r>
              <a:rPr lang="en-SG" sz="1200" dirty="0" err="1"/>
              <a:t>InstantiateComponent</a:t>
            </a:r>
            <a:endParaRPr lang="en-SG" sz="1200" dirty="0"/>
          </a:p>
          <a:p>
            <a:pPr marL="0" indent="0">
              <a:buNone/>
            </a:pPr>
            <a:r>
              <a:rPr lang="en-SG" sz="1200" dirty="0"/>
              <a:t>        </a:t>
            </a:r>
            <a:r>
              <a:rPr lang="en-SG" sz="1200" b="1" dirty="0"/>
              <a:t>3.1.1 </a:t>
            </a:r>
            <a:r>
              <a:rPr lang="en-SG" sz="1200" b="1" dirty="0" err="1"/>
              <a:t>ResolveComponentForRenderMode</a:t>
            </a:r>
            <a:endParaRPr lang="en-SG" sz="1200" b="1" dirty="0"/>
          </a:p>
          <a:p>
            <a:pPr marL="0" indent="0">
              <a:buNone/>
            </a:pPr>
            <a:r>
              <a:rPr lang="en-SG" sz="1200" dirty="0"/>
              <a:t>    3.2 Waiting for </a:t>
            </a:r>
            <a:r>
              <a:rPr lang="en-SG" sz="1200" dirty="0" err="1"/>
              <a:t>quiesence</a:t>
            </a:r>
            <a:r>
              <a:rPr lang="en-SG" sz="1200" dirty="0"/>
              <a:t>(none stream Rendering) complete</a:t>
            </a:r>
          </a:p>
          <a:p>
            <a:pPr marL="0" indent="0">
              <a:buNone/>
            </a:pPr>
            <a:r>
              <a:rPr lang="en-SG" sz="1200" dirty="0"/>
              <a:t>4. write by </a:t>
            </a:r>
            <a:r>
              <a:rPr lang="en-SG" sz="1200" dirty="0" err="1"/>
              <a:t>HttpResponseStreamWriter</a:t>
            </a:r>
            <a:endParaRPr lang="en-SG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FB163-623D-D608-CFF8-944DAE443425}"/>
              </a:ext>
            </a:extLst>
          </p:cNvPr>
          <p:cNvSpPr txBox="1"/>
          <p:nvPr/>
        </p:nvSpPr>
        <p:spPr>
          <a:xfrm>
            <a:off x="691079" y="2354347"/>
            <a:ext cx="186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Render Mode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5C34F-AB6E-B07C-EE51-88D873E3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365" y="2283260"/>
            <a:ext cx="5913358" cy="4265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AEC86-836E-FEC3-00AE-62EF5AF5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379" y="1214224"/>
            <a:ext cx="4788344" cy="8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1236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12004</TotalTime>
  <Words>1052</Words>
  <Application>Microsoft Office PowerPoint</Application>
  <PresentationFormat>Widescreen</PresentationFormat>
  <Paragraphs>291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Cascadia Mono</vt:lpstr>
      <vt:lpstr>Courier New</vt:lpstr>
      <vt:lpstr>Grandview</vt:lpstr>
      <vt:lpstr>Segoe UI</vt:lpstr>
      <vt:lpstr>Wingdings</vt:lpstr>
      <vt:lpstr>CosineVTI</vt:lpstr>
      <vt:lpstr>Blazor in .net 8</vt:lpstr>
      <vt:lpstr>Agenda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Blazor Web App</vt:lpstr>
      <vt:lpstr>PowerPoint Presentation</vt:lpstr>
      <vt:lpstr>WebApplicationBuilder</vt:lpstr>
      <vt:lpstr>PowerPoint Presentation</vt:lpstr>
      <vt:lpstr>PowerPoint Presentation</vt:lpstr>
      <vt:lpstr>Blazor Web App</vt:lpstr>
      <vt:lpstr>Blazor Web App</vt:lpstr>
      <vt:lpstr>Blazor Web App</vt:lpstr>
      <vt:lpstr>Blazor Web App</vt:lpstr>
      <vt:lpstr>New Features</vt:lpstr>
      <vt:lpstr>New Features</vt:lpstr>
      <vt:lpstr>New Features</vt:lpstr>
      <vt:lpstr>New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Cang Yi</dc:creator>
  <cp:lastModifiedBy>Cang Yi Xie (NCS)</cp:lastModifiedBy>
  <cp:revision>47</cp:revision>
  <dcterms:created xsi:type="dcterms:W3CDTF">2023-11-01T06:34:02Z</dcterms:created>
  <dcterms:modified xsi:type="dcterms:W3CDTF">2023-11-14T10:09:42Z</dcterms:modified>
</cp:coreProperties>
</file>