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69" r:id="rId4"/>
    <p:sldId id="270" r:id="rId5"/>
    <p:sldId id="275" r:id="rId6"/>
    <p:sldId id="276" r:id="rId7"/>
    <p:sldId id="271" r:id="rId8"/>
    <p:sldId id="257" r:id="rId9"/>
    <p:sldId id="258" r:id="rId10"/>
    <p:sldId id="259" r:id="rId11"/>
    <p:sldId id="260" r:id="rId12"/>
    <p:sldId id="261" r:id="rId13"/>
    <p:sldId id="262" r:id="rId14"/>
    <p:sldId id="264" r:id="rId15"/>
    <p:sldId id="263" r:id="rId16"/>
    <p:sldId id="274" r:id="rId17"/>
    <p:sldId id="272" r:id="rId18"/>
    <p:sldId id="26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473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625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xmlns=""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6301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63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xmlns=""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3972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672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3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7467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07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xmlns=""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4116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xmlns=""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201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xmlns=""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xmlns=""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6547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aspnet/core/blazor/components/lifecycle?view=aspnetcore-8.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spnet/core/release-notes/aspnetcore-8.0?view=aspnetcore-8.0#route-to-named-elements" TargetMode="External"/><Relationship Id="rId7" Type="http://schemas.openxmlformats.org/officeDocument/2006/relationships/hyperlink" Target="https://learn.microsoft.com/en-us/aspnet/core/release-notes/aspnetcore-8.0?view=aspnetcore-8.0#support-for-dialog-cancel-and-close-events" TargetMode="External"/><Relationship Id="rId2" Type="http://schemas.openxmlformats.org/officeDocument/2006/relationships/hyperlink" Target="https://learn.microsoft.com/en-us/aspnet/core/release-notes/aspnetcore-8.0?view=aspnetcore-8.0#error-page-support" TargetMode="External"/><Relationship Id="rId1" Type="http://schemas.openxmlformats.org/officeDocument/2006/relationships/slideLayout" Target="../slideLayouts/slideLayout2.xml"/><Relationship Id="rId6" Type="http://schemas.openxmlformats.org/officeDocument/2006/relationships/hyperlink" Target="https://learn.microsoft.com/en-us/aspnet/core/release-notes/aspnetcore-8.0?view=aspnetcore-8.0#configure-the-net-webassembly-runtime" TargetMode="External"/><Relationship Id="rId5" Type="http://schemas.openxmlformats.org/officeDocument/2006/relationships/hyperlink" Target="https://learn.microsoft.com/en-us/aspnet/core/release-notes/aspnetcore-8.0?view=aspnetcore-8.0#handle-caught-exceptions-outside-of-a-razor-components-lifecycle" TargetMode="External"/><Relationship Id="rId4" Type="http://schemas.openxmlformats.org/officeDocument/2006/relationships/hyperlink" Target="https://learn.microsoft.com/en-us/aspnet/core/release-notes/aspnetcore-8.0?view=aspnetcore-8.0#web-friendly-webcil-packag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spnet/core/release-notes/aspnetcore-8.0?view=aspnetcore-8.0#render-razor-components-outside-of-aspnet-core" TargetMode="External"/><Relationship Id="rId2" Type="http://schemas.openxmlformats.org/officeDocument/2006/relationships/hyperlink" Target="https://learn.microsoft.com/en-us/aspnet/core/release-notes/aspnetcore-8.0?view=aspnetcore-8.0#quickgri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483025-24FB-9133-4EFB-4F23A25AE312}"/>
              </a:ext>
            </a:extLst>
          </p:cNvPr>
          <p:cNvSpPr>
            <a:spLocks noGrp="1"/>
          </p:cNvSpPr>
          <p:nvPr>
            <p:ph type="ctrTitle"/>
          </p:nvPr>
        </p:nvSpPr>
        <p:spPr>
          <a:xfrm>
            <a:off x="6089726" y="722903"/>
            <a:ext cx="5415521" cy="2706098"/>
          </a:xfrm>
        </p:spPr>
        <p:txBody>
          <a:bodyPr>
            <a:normAutofit/>
          </a:bodyPr>
          <a:lstStyle/>
          <a:p>
            <a:r>
              <a:rPr lang="en-SG" dirty="0" err="1"/>
              <a:t>Blazor</a:t>
            </a:r>
            <a:r>
              <a:rPr lang="en-SG" dirty="0"/>
              <a:t> in </a:t>
            </a:r>
            <a:r>
              <a:rPr lang="en-SG" dirty="0" err="1"/>
              <a:t>.net</a:t>
            </a:r>
            <a:r>
              <a:rPr lang="en-SG" dirty="0"/>
              <a:t> 8</a:t>
            </a:r>
          </a:p>
        </p:txBody>
      </p:sp>
      <p:sp>
        <p:nvSpPr>
          <p:cNvPr id="3" name="Subtitle 2">
            <a:extLst>
              <a:ext uri="{FF2B5EF4-FFF2-40B4-BE49-F238E27FC236}">
                <a16:creationId xmlns:a16="http://schemas.microsoft.com/office/drawing/2014/main" id="{E5B94302-016E-F75D-BF72-572FB2FB1366}"/>
              </a:ext>
            </a:extLst>
          </p:cNvPr>
          <p:cNvSpPr>
            <a:spLocks noGrp="1"/>
          </p:cNvSpPr>
          <p:nvPr>
            <p:ph type="subTitle" idx="1"/>
          </p:nvPr>
        </p:nvSpPr>
        <p:spPr>
          <a:xfrm>
            <a:off x="6089726" y="3674327"/>
            <a:ext cx="5415521" cy="2460770"/>
          </a:xfrm>
        </p:spPr>
        <p:txBody>
          <a:bodyPr>
            <a:normAutofit/>
          </a:bodyPr>
          <a:lstStyle/>
          <a:p>
            <a:endParaRPr lang="en-SG"/>
          </a:p>
        </p:txBody>
      </p:sp>
      <p:pic>
        <p:nvPicPr>
          <p:cNvPr id="4" name="Picture 3" descr="An abstract genetic concept">
            <a:extLst>
              <a:ext uri="{FF2B5EF4-FFF2-40B4-BE49-F238E27FC236}">
                <a16:creationId xmlns:a16="http://schemas.microsoft.com/office/drawing/2014/main" id="{8A31ED6E-481A-A1FF-C60B-3C41DC09922F}"/>
              </a:ext>
            </a:extLst>
          </p:cNvPr>
          <p:cNvPicPr>
            <a:picLocks noChangeAspect="1"/>
          </p:cNvPicPr>
          <p:nvPr/>
        </p:nvPicPr>
        <p:blipFill rotWithShape="1">
          <a:blip r:embed="rId2"/>
          <a:srcRect l="9810" r="4817"/>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597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7C49-3A08-0EA9-B5E0-F822C126D456}"/>
              </a:ext>
            </a:extLst>
          </p:cNvPr>
          <p:cNvSpPr>
            <a:spLocks noGrp="1"/>
          </p:cNvSpPr>
          <p:nvPr>
            <p:ph type="title"/>
          </p:nvPr>
        </p:nvSpPr>
        <p:spPr/>
        <p:txBody>
          <a:bodyPr/>
          <a:lstStyle/>
          <a:p>
            <a:r>
              <a:rPr lang="en-SG" dirty="0" err="1"/>
              <a:t>WebApplicationBuilder</a:t>
            </a:r>
            <a:endParaRPr lang="en-SG" dirty="0"/>
          </a:p>
        </p:txBody>
      </p:sp>
      <p:sp>
        <p:nvSpPr>
          <p:cNvPr id="3" name="Content Placeholder 2">
            <a:extLst>
              <a:ext uri="{FF2B5EF4-FFF2-40B4-BE49-F238E27FC236}">
                <a16:creationId xmlns:a16="http://schemas.microsoft.com/office/drawing/2014/main" id="{0F5245DB-FFAE-26C3-4331-B9550A288425}"/>
              </a:ext>
            </a:extLst>
          </p:cNvPr>
          <p:cNvSpPr>
            <a:spLocks noGrp="1"/>
          </p:cNvSpPr>
          <p:nvPr>
            <p:ph idx="1"/>
          </p:nvPr>
        </p:nvSpPr>
        <p:spPr/>
        <p:txBody>
          <a:bodyPr/>
          <a:lstStyle/>
          <a:p>
            <a:r>
              <a:rPr lang="en-SG" dirty="0" err="1"/>
              <a:t>Blazor.web</a:t>
            </a:r>
            <a:r>
              <a:rPr lang="en-SG" dirty="0"/>
              <a:t> hosting:</a:t>
            </a:r>
          </a:p>
          <a:p>
            <a:r>
              <a:rPr lang="en-SG" dirty="0" err="1"/>
              <a:t>WebApplicationBuilder.Services.AddRazorComponents</a:t>
            </a:r>
            <a:r>
              <a:rPr lang="en-SG" dirty="0"/>
              <a:t>()</a:t>
            </a:r>
          </a:p>
        </p:txBody>
      </p:sp>
    </p:spTree>
    <p:extLst>
      <p:ext uri="{BB962C8B-B14F-4D97-AF65-F5344CB8AC3E}">
        <p14:creationId xmlns:p14="http://schemas.microsoft.com/office/powerpoint/2010/main" val="36098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E1F0E-3A7A-7579-3F32-E2E81B7D4F58}"/>
              </a:ext>
            </a:extLst>
          </p:cNvPr>
          <p:cNvPicPr>
            <a:picLocks noChangeAspect="1"/>
          </p:cNvPicPr>
          <p:nvPr/>
        </p:nvPicPr>
        <p:blipFill>
          <a:blip r:embed="rId2"/>
          <a:stretch>
            <a:fillRect/>
          </a:stretch>
        </p:blipFill>
        <p:spPr>
          <a:xfrm>
            <a:off x="304800" y="450295"/>
            <a:ext cx="11258549" cy="6407705"/>
          </a:xfrm>
          <a:prstGeom prst="rect">
            <a:avLst/>
          </a:prstGeom>
        </p:spPr>
      </p:pic>
    </p:spTree>
    <p:extLst>
      <p:ext uri="{BB962C8B-B14F-4D97-AF65-F5344CB8AC3E}">
        <p14:creationId xmlns:p14="http://schemas.microsoft.com/office/powerpoint/2010/main" val="180752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 name="Group 15">
            <a:extLst>
              <a:ext uri="{FF2B5EF4-FFF2-40B4-BE49-F238E27FC236}">
                <a16:creationId xmlns:a16="http://schemas.microsoft.com/office/drawing/2014/main" id="{67CE0AF2-326F-4B0F-B97A-2C14B3CE193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E8B05B5-D3AB-4AAC-B97A-7D65FF85F8D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47EC12-BFF1-4F97-8364-51C4DF8121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715F011-94BA-47DC-834F-1388B34219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06A0AD-93DC-442E-9F60-B30CEAF7DD5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D3C365-CE85-4FAC-B746-E04C9F92AF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8454BD-0545-4C56-BD44-0FD16077F2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B2AB6B5-F9FA-46C4-9677-F28F2A3BC9F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888551-D4D1-46F5-975D-320FB87DBCE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7C48A2-7C70-4832-8EA1-F4690A5F6BA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B11DE8-28CF-46C2-AB13-7AE20980154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395973-46DA-4BF6-B9C1-F0B4512DEB0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CFEEC4-7A30-4BB7-91CE-1BBA13833D5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A0F616-0997-42B0-83B2-BDF6BB35011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44B0F3E-07AE-40F2-ACA8-84BBAEE5B92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A948B5D-3085-4444-95B3-2ED3F19C16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B0FDF0-2286-4AD5-8409-EC8B706C50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B8842C3-3266-4C74-A6BF-5529C9CC25A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20E458-6F68-46DF-9407-9E6AD8CE21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CB4A57-7F7E-426D-93B5-984A8F8BC64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038EA1-A5C8-4528-9DEC-35C3970C22F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C18C7B-5800-46CC-B5DF-8B8D91A1B3B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AFBA18-1DE7-4213-9CF2-DAA4886EA9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09AD18-3DFF-4A2A-BA06-5B62BC9F303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9349A2-4AE5-4765-852E-EDD390D0ED4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551698-2DD2-4F8E-ABB8-0CBAE048C37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D68F4A-8464-4C0E-8E8F-218BA86E10F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1142AB3-3DD8-414B-8BB3-2E30DBD759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796E03-EB21-459D-96EA-B0EE0109B7F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F4A84E-E201-47CA-85A4-25A9D76623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03A65C-C198-4FD0-8FF6-BBF0C3AA8D3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344B27-CEB6-40F4-A75F-54415ACD54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9" name="Freeform: Shape 48">
            <a:extLst>
              <a:ext uri="{FF2B5EF4-FFF2-40B4-BE49-F238E27FC236}">
                <a16:creationId xmlns:a16="http://schemas.microsoft.com/office/drawing/2014/main" id="{FD965435-B881-4C53-9917-5CDFE76882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ight Triangle 50">
            <a:extLst>
              <a:ext uri="{FF2B5EF4-FFF2-40B4-BE49-F238E27FC236}">
                <a16:creationId xmlns:a16="http://schemas.microsoft.com/office/drawing/2014/main" id="{72D91726-E656-4E99-9757-0A6650CB02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1">
            <a:extLst>
              <a:ext uri="{FF2B5EF4-FFF2-40B4-BE49-F238E27FC236}">
                <a16:creationId xmlns:a16="http://schemas.microsoft.com/office/drawing/2014/main" id="{D57FD1C4-EEAB-30CA-F0C9-46662F3AE738}"/>
              </a:ext>
            </a:extLst>
          </p:cNvPr>
          <p:cNvSpPr>
            <a:spLocks noGrp="1"/>
          </p:cNvSpPr>
          <p:nvPr>
            <p:ph type="title"/>
          </p:nvPr>
        </p:nvSpPr>
        <p:spPr>
          <a:xfrm>
            <a:off x="691079" y="725951"/>
            <a:ext cx="4418418" cy="1918215"/>
          </a:xfrm>
        </p:spPr>
        <p:txBody>
          <a:bodyPr vert="horz" lIns="91440" tIns="45720" rIns="91440" bIns="45720" rtlCol="0" anchor="ctr">
            <a:normAutofit/>
          </a:bodyPr>
          <a:lstStyle/>
          <a:p>
            <a:r>
              <a:rPr lang="en-US" sz="3100"/>
              <a:t>WebApplicationBuilder</a:t>
            </a:r>
          </a:p>
        </p:txBody>
      </p:sp>
      <p:sp>
        <p:nvSpPr>
          <p:cNvPr id="7" name="TextBox 6">
            <a:extLst>
              <a:ext uri="{FF2B5EF4-FFF2-40B4-BE49-F238E27FC236}">
                <a16:creationId xmlns:a16="http://schemas.microsoft.com/office/drawing/2014/main" id="{2C905CF4-765E-AF67-7C4F-7974EDE98A27}"/>
              </a:ext>
            </a:extLst>
          </p:cNvPr>
          <p:cNvSpPr txBox="1"/>
          <p:nvPr/>
        </p:nvSpPr>
        <p:spPr>
          <a:xfrm>
            <a:off x="589516" y="2811127"/>
            <a:ext cx="5696415" cy="423224"/>
          </a:xfrm>
          <a:prstGeom prst="rect">
            <a:avLst/>
          </a:prstGeom>
        </p:spPr>
        <p:txBody>
          <a:bodyPr vert="horz" lIns="91440" tIns="45720" rIns="91440" bIns="45720" rtlCol="0" anchor="ctr">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err="1">
                <a:solidFill>
                  <a:schemeClr val="tx2"/>
                </a:solidFill>
              </a:rPr>
              <a:t>AddInteractiveWebAssemblyComponents</a:t>
            </a:r>
            <a:endParaRPr lang="en-US" dirty="0">
              <a:solidFill>
                <a:schemeClr val="tx2"/>
              </a:solidFill>
            </a:endParaRPr>
          </a:p>
        </p:txBody>
      </p:sp>
      <p:pic>
        <p:nvPicPr>
          <p:cNvPr id="5" name="Picture 4">
            <a:extLst>
              <a:ext uri="{FF2B5EF4-FFF2-40B4-BE49-F238E27FC236}">
                <a16:creationId xmlns:a16="http://schemas.microsoft.com/office/drawing/2014/main" id="{A182EFF3-79C1-8F7C-3C3F-9FEA97EAC875}"/>
              </a:ext>
            </a:extLst>
          </p:cNvPr>
          <p:cNvPicPr>
            <a:picLocks noChangeAspect="1"/>
          </p:cNvPicPr>
          <p:nvPr/>
        </p:nvPicPr>
        <p:blipFill>
          <a:blip r:embed="rId2"/>
          <a:stretch>
            <a:fillRect/>
          </a:stretch>
        </p:blipFill>
        <p:spPr>
          <a:xfrm>
            <a:off x="611056" y="3306704"/>
            <a:ext cx="9450438" cy="3260400"/>
          </a:xfrm>
          <a:prstGeom prst="rect">
            <a:avLst/>
          </a:prstGeom>
        </p:spPr>
      </p:pic>
    </p:spTree>
    <p:extLst>
      <p:ext uri="{BB962C8B-B14F-4D97-AF65-F5344CB8AC3E}">
        <p14:creationId xmlns:p14="http://schemas.microsoft.com/office/powerpoint/2010/main" val="7633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808E4E-6C82-F74E-0E53-0972EB3B3194}"/>
              </a:ext>
            </a:extLst>
          </p:cNvPr>
          <p:cNvPicPr>
            <a:picLocks noChangeAspect="1"/>
          </p:cNvPicPr>
          <p:nvPr/>
        </p:nvPicPr>
        <p:blipFill>
          <a:blip r:embed="rId2"/>
          <a:stretch>
            <a:fillRect/>
          </a:stretch>
        </p:blipFill>
        <p:spPr>
          <a:xfrm>
            <a:off x="0" y="3798719"/>
            <a:ext cx="12192000" cy="3059281"/>
          </a:xfrm>
          <a:prstGeom prst="rect">
            <a:avLst/>
          </a:prstGeom>
        </p:spPr>
      </p:pic>
      <p:sp>
        <p:nvSpPr>
          <p:cNvPr id="7" name="TextBox 6">
            <a:extLst>
              <a:ext uri="{FF2B5EF4-FFF2-40B4-BE49-F238E27FC236}">
                <a16:creationId xmlns:a16="http://schemas.microsoft.com/office/drawing/2014/main" id="{7F801606-C336-0282-0221-C9B190F74CD7}"/>
              </a:ext>
            </a:extLst>
          </p:cNvPr>
          <p:cNvSpPr txBox="1"/>
          <p:nvPr/>
        </p:nvSpPr>
        <p:spPr>
          <a:xfrm>
            <a:off x="251533" y="2760824"/>
            <a:ext cx="6115050" cy="369332"/>
          </a:xfrm>
          <a:prstGeom prst="rect">
            <a:avLst/>
          </a:prstGeom>
          <a:noFill/>
        </p:spPr>
        <p:txBody>
          <a:bodyPr wrap="square">
            <a:spAutoFit/>
          </a:bodyPr>
          <a:lstStyle/>
          <a:p>
            <a:r>
              <a:rPr lang="en-SG" dirty="0" err="1"/>
              <a:t>AddInteractiveServerComponents</a:t>
            </a:r>
            <a:endParaRPr lang="en-SG" dirty="0"/>
          </a:p>
        </p:txBody>
      </p:sp>
    </p:spTree>
    <p:extLst>
      <p:ext uri="{BB962C8B-B14F-4D97-AF65-F5344CB8AC3E}">
        <p14:creationId xmlns:p14="http://schemas.microsoft.com/office/powerpoint/2010/main" val="325226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27BF56-57AF-8E9A-8851-A1A81DF81FDB}"/>
              </a:ext>
            </a:extLst>
          </p:cNvPr>
          <p:cNvPicPr>
            <a:picLocks noChangeAspect="1"/>
          </p:cNvPicPr>
          <p:nvPr/>
        </p:nvPicPr>
        <p:blipFill>
          <a:blip r:embed="rId2"/>
          <a:stretch>
            <a:fillRect/>
          </a:stretch>
        </p:blipFill>
        <p:spPr>
          <a:xfrm>
            <a:off x="862919" y="960811"/>
            <a:ext cx="10671856" cy="5897189"/>
          </a:xfrm>
          <a:prstGeom prst="rect">
            <a:avLst/>
          </a:prstGeom>
        </p:spPr>
      </p:pic>
    </p:spTree>
    <p:extLst>
      <p:ext uri="{BB962C8B-B14F-4D97-AF65-F5344CB8AC3E}">
        <p14:creationId xmlns:p14="http://schemas.microsoft.com/office/powerpoint/2010/main" val="154525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5E0B-638A-67E1-9D08-3A7CEBAD1A6B}"/>
              </a:ext>
            </a:extLst>
          </p:cNvPr>
          <p:cNvSpPr>
            <a:spLocks noGrp="1"/>
          </p:cNvSpPr>
          <p:nvPr>
            <p:ph type="title"/>
          </p:nvPr>
        </p:nvSpPr>
        <p:spPr>
          <a:xfrm>
            <a:off x="673324" y="752584"/>
            <a:ext cx="10325000" cy="1442463"/>
          </a:xfrm>
        </p:spPr>
        <p:txBody>
          <a:bodyPr/>
          <a:lstStyle/>
          <a:p>
            <a:r>
              <a:rPr lang="en-SG" dirty="0"/>
              <a:t>Life Cycle</a:t>
            </a:r>
          </a:p>
        </p:txBody>
      </p:sp>
      <p:graphicFrame>
        <p:nvGraphicFramePr>
          <p:cNvPr id="5" name="Table 5">
            <a:extLst>
              <a:ext uri="{FF2B5EF4-FFF2-40B4-BE49-F238E27FC236}">
                <a16:creationId xmlns:a16="http://schemas.microsoft.com/office/drawing/2014/main" id="{37C4DA37-75AA-A273-63C2-1A775723834B}"/>
              </a:ext>
            </a:extLst>
          </p:cNvPr>
          <p:cNvGraphicFramePr>
            <a:graphicFrameLocks noGrp="1"/>
          </p:cNvGraphicFramePr>
          <p:nvPr>
            <p:ph idx="1"/>
            <p:extLst>
              <p:ext uri="{D42A27DB-BD31-4B8C-83A1-F6EECF244321}">
                <p14:modId xmlns:p14="http://schemas.microsoft.com/office/powerpoint/2010/main" val="1296552289"/>
              </p:ext>
            </p:extLst>
          </p:nvPr>
        </p:nvGraphicFramePr>
        <p:xfrm>
          <a:off x="670365" y="2843887"/>
          <a:ext cx="11119181" cy="3596640"/>
        </p:xfrm>
        <a:graphic>
          <a:graphicData uri="http://schemas.openxmlformats.org/drawingml/2006/table">
            <a:tbl>
              <a:tblPr firstRow="1" bandRow="1">
                <a:tableStyleId>{5C22544A-7EE6-4342-B048-85BDC9FD1C3A}</a:tableStyleId>
              </a:tblPr>
              <a:tblGrid>
                <a:gridCol w="3244687">
                  <a:extLst>
                    <a:ext uri="{9D8B030D-6E8A-4147-A177-3AD203B41FA5}">
                      <a16:colId xmlns:a16="http://schemas.microsoft.com/office/drawing/2014/main" val="2249743438"/>
                    </a:ext>
                  </a:extLst>
                </a:gridCol>
                <a:gridCol w="2681057">
                  <a:extLst>
                    <a:ext uri="{9D8B030D-6E8A-4147-A177-3AD203B41FA5}">
                      <a16:colId xmlns:a16="http://schemas.microsoft.com/office/drawing/2014/main" val="244086357"/>
                    </a:ext>
                  </a:extLst>
                </a:gridCol>
                <a:gridCol w="2725444">
                  <a:extLst>
                    <a:ext uri="{9D8B030D-6E8A-4147-A177-3AD203B41FA5}">
                      <a16:colId xmlns:a16="http://schemas.microsoft.com/office/drawing/2014/main" val="3265164950"/>
                    </a:ext>
                  </a:extLst>
                </a:gridCol>
                <a:gridCol w="2467993">
                  <a:extLst>
                    <a:ext uri="{9D8B030D-6E8A-4147-A177-3AD203B41FA5}">
                      <a16:colId xmlns:a16="http://schemas.microsoft.com/office/drawing/2014/main" val="239806093"/>
                    </a:ext>
                  </a:extLst>
                </a:gridCol>
              </a:tblGrid>
              <a:tr h="0">
                <a:tc>
                  <a:txBody>
                    <a:bodyPr/>
                    <a:lstStyle/>
                    <a:p>
                      <a:r>
                        <a:rPr lang="en-SG" sz="1600" dirty="0" err="1"/>
                        <a:t>Blazor</a:t>
                      </a:r>
                      <a:r>
                        <a:rPr lang="en-SG" sz="1600" dirty="0"/>
                        <a:t> Server/WebAssembly </a:t>
                      </a:r>
                    </a:p>
                    <a:p>
                      <a:r>
                        <a:rPr lang="en-SG" sz="1600" dirty="0" err="1"/>
                        <a:t>.net</a:t>
                      </a:r>
                      <a:r>
                        <a:rPr lang="en-SG" sz="1600" dirty="0"/>
                        <a:t> 6.0/8.0</a:t>
                      </a:r>
                    </a:p>
                  </a:txBody>
                  <a:tcPr/>
                </a:tc>
                <a:tc>
                  <a:txBody>
                    <a:bodyPr/>
                    <a:lstStyle/>
                    <a:p>
                      <a:r>
                        <a:rPr lang="nl-NL" sz="1600" dirty="0"/>
                        <a:t>Blazor Web Server </a:t>
                      </a:r>
                    </a:p>
                    <a:p>
                      <a:r>
                        <a:rPr lang="nl-NL" sz="1600" dirty="0"/>
                        <a:t>.net 8.0</a:t>
                      </a:r>
                      <a:endParaRPr lang="en-SG" sz="1600" dirty="0"/>
                    </a:p>
                  </a:txBody>
                  <a:tcPr/>
                </a:tc>
                <a:tc>
                  <a:txBody>
                    <a:bodyPr/>
                    <a:lstStyle/>
                    <a:p>
                      <a:r>
                        <a:rPr lang="en-SG" sz="1600" dirty="0" err="1"/>
                        <a:t>Blazor</a:t>
                      </a:r>
                      <a:r>
                        <a:rPr lang="en-SG" sz="1600" dirty="0"/>
                        <a:t> Web WebAssembly </a:t>
                      </a:r>
                    </a:p>
                    <a:p>
                      <a:r>
                        <a:rPr lang="en-SG" sz="1600" dirty="0" err="1"/>
                        <a:t>.net</a:t>
                      </a:r>
                      <a:r>
                        <a:rPr lang="en-SG" sz="1600" dirty="0"/>
                        <a:t> 8.0</a:t>
                      </a:r>
                    </a:p>
                  </a:txBody>
                  <a:tcPr/>
                </a:tc>
                <a:tc>
                  <a:txBody>
                    <a:bodyPr/>
                    <a:lstStyle/>
                    <a:p>
                      <a:r>
                        <a:rPr lang="nl-NL" sz="1600" dirty="0"/>
                        <a:t>Blazor Web Static </a:t>
                      </a:r>
                    </a:p>
                    <a:p>
                      <a:r>
                        <a:rPr lang="nl-NL" sz="1600" dirty="0"/>
                        <a:t>.net 8.0</a:t>
                      </a:r>
                      <a:endParaRPr lang="en-SG" sz="1600" dirty="0"/>
                    </a:p>
                  </a:txBody>
                  <a:tcPr/>
                </a:tc>
                <a:extLst>
                  <a:ext uri="{0D108BD9-81ED-4DB2-BD59-A6C34878D82A}">
                    <a16:rowId xmlns:a16="http://schemas.microsoft.com/office/drawing/2014/main" val="1314232258"/>
                  </a:ext>
                </a:extLst>
              </a:tr>
              <a:tr h="2941453">
                <a:tc>
                  <a:txBody>
                    <a:bodyPr/>
                    <a:lstStyle/>
                    <a:p>
                      <a:r>
                        <a:rPr lang="en-SG" sz="1200" dirty="0" err="1"/>
                        <a:t>SetParametersAsync</a:t>
                      </a:r>
                      <a:r>
                        <a:rPr lang="en-SG" sz="1200" dirty="0"/>
                        <a:t> - Begin</a:t>
                      </a:r>
                    </a:p>
                    <a:p>
                      <a:r>
                        <a:rPr lang="en-SG" sz="1200" dirty="0" err="1"/>
                        <a:t>OnInitialized</a:t>
                      </a:r>
                      <a:endParaRPr lang="en-SG" sz="1200" dirty="0"/>
                    </a:p>
                    <a:p>
                      <a:r>
                        <a:rPr lang="en-SG" sz="1200" dirty="0" err="1"/>
                        <a:t>OnInitializedAsync</a:t>
                      </a:r>
                      <a:endParaRPr lang="en-SG" sz="1200" dirty="0"/>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p>
                      <a:r>
                        <a:rPr lang="en-SG" sz="1200" dirty="0" err="1"/>
                        <a:t>OnAfterRender</a:t>
                      </a:r>
                      <a:r>
                        <a:rPr lang="en-SG" sz="1200" dirty="0"/>
                        <a:t> (First render: True)</a:t>
                      </a:r>
                    </a:p>
                    <a:p>
                      <a:r>
                        <a:rPr lang="en-SG" sz="1200" dirty="0" err="1"/>
                        <a:t>OnAfterRenderAsync</a:t>
                      </a:r>
                      <a:r>
                        <a:rPr lang="en-SG" sz="1200" dirty="0"/>
                        <a:t> (First render: True)</a:t>
                      </a:r>
                    </a:p>
                  </a:txBody>
                  <a:tcPr/>
                </a:tc>
                <a:tc>
                  <a:txBody>
                    <a:bodyPr/>
                    <a:lstStyle/>
                    <a:p>
                      <a:r>
                        <a:rPr lang="en-SG" sz="1200" dirty="0" err="1"/>
                        <a:t>SetParametersAsync</a:t>
                      </a:r>
                      <a:r>
                        <a:rPr lang="en-SG" sz="1200" dirty="0"/>
                        <a:t> - Begin</a:t>
                      </a:r>
                    </a:p>
                    <a:p>
                      <a:r>
                        <a:rPr lang="en-SG" sz="1200" dirty="0" err="1"/>
                        <a:t>OnInitialized</a:t>
                      </a:r>
                      <a:endParaRPr lang="en-SG" sz="1200" dirty="0"/>
                    </a:p>
                    <a:p>
                      <a:r>
                        <a:rPr lang="en-SG" sz="1200" dirty="0" err="1"/>
                        <a:t>OnInitializedAsync</a:t>
                      </a:r>
                      <a:endParaRPr lang="en-SG" sz="1200" dirty="0"/>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p>
                      <a:r>
                        <a:rPr lang="en-SG" sz="1200" dirty="0" err="1">
                          <a:solidFill>
                            <a:srgbClr val="FF0000"/>
                          </a:solidFill>
                        </a:rPr>
                        <a:t>SetParametersAsync</a:t>
                      </a:r>
                      <a:r>
                        <a:rPr lang="en-SG" sz="1200" dirty="0">
                          <a:solidFill>
                            <a:srgbClr val="FF0000"/>
                          </a:solidFill>
                        </a:rPr>
                        <a:t> - Begin</a:t>
                      </a:r>
                    </a:p>
                    <a:p>
                      <a:r>
                        <a:rPr lang="en-SG" sz="1200" dirty="0" err="1">
                          <a:solidFill>
                            <a:srgbClr val="FF0000"/>
                          </a:solidFill>
                        </a:rPr>
                        <a:t>OnInitialized</a:t>
                      </a:r>
                      <a:endParaRPr lang="en-SG" sz="1200" dirty="0">
                        <a:solidFill>
                          <a:srgbClr val="FF0000"/>
                        </a:solidFill>
                      </a:endParaRPr>
                    </a:p>
                    <a:p>
                      <a:r>
                        <a:rPr lang="en-SG" sz="1200" dirty="0" err="1">
                          <a:solidFill>
                            <a:srgbClr val="FF0000"/>
                          </a:solidFill>
                        </a:rPr>
                        <a:t>OnInitializedAsync</a:t>
                      </a:r>
                      <a:endParaRPr lang="en-SG" sz="1200" dirty="0">
                        <a:solidFill>
                          <a:srgbClr val="FF0000"/>
                        </a:solidFill>
                      </a:endParaRPr>
                    </a:p>
                    <a:p>
                      <a:r>
                        <a:rPr lang="en-SG" sz="1200" dirty="0" err="1">
                          <a:solidFill>
                            <a:srgbClr val="FF0000"/>
                          </a:solidFill>
                        </a:rPr>
                        <a:t>OnParametersSet</a:t>
                      </a:r>
                      <a:endParaRPr lang="en-SG" sz="1200" dirty="0">
                        <a:solidFill>
                          <a:srgbClr val="FF0000"/>
                        </a:solidFill>
                      </a:endParaRPr>
                    </a:p>
                    <a:p>
                      <a:r>
                        <a:rPr lang="en-SG" sz="1200" dirty="0" err="1">
                          <a:solidFill>
                            <a:srgbClr val="FF0000"/>
                          </a:solidFill>
                        </a:rPr>
                        <a:t>OnParametersSetAsync</a:t>
                      </a:r>
                      <a:endParaRPr lang="en-SG" sz="1200" dirty="0">
                        <a:solidFill>
                          <a:srgbClr val="FF0000"/>
                        </a:solidFill>
                      </a:endParaRPr>
                    </a:p>
                    <a:p>
                      <a:r>
                        <a:rPr lang="en-SG" sz="1200" dirty="0" err="1">
                          <a:solidFill>
                            <a:srgbClr val="FF0000"/>
                          </a:solidFill>
                        </a:rPr>
                        <a:t>SetParametersAsync</a:t>
                      </a:r>
                      <a:r>
                        <a:rPr lang="en-SG" sz="1200" dirty="0">
                          <a:solidFill>
                            <a:srgbClr val="FF0000"/>
                          </a:solidFill>
                        </a:rPr>
                        <a:t> - End</a:t>
                      </a:r>
                    </a:p>
                    <a:p>
                      <a:r>
                        <a:rPr lang="en-SG" sz="1200" dirty="0" err="1"/>
                        <a:t>OnAfterRender</a:t>
                      </a:r>
                      <a:r>
                        <a:rPr lang="en-SG" sz="1200" dirty="0"/>
                        <a:t> (First render: True)</a:t>
                      </a:r>
                    </a:p>
                    <a:p>
                      <a:r>
                        <a:rPr lang="en-SG" sz="1200" dirty="0" err="1"/>
                        <a:t>OnAfterRenderAsync</a:t>
                      </a:r>
                      <a:r>
                        <a:rPr lang="en-SG" sz="1200" dirty="0"/>
                        <a:t> (First render: True)</a:t>
                      </a:r>
                    </a:p>
                  </a:txBody>
                  <a:tcPr/>
                </a:tc>
                <a:tc>
                  <a:txBody>
                    <a:bodyPr/>
                    <a:lstStyle/>
                    <a:p>
                      <a:r>
                        <a:rPr lang="en-SG" sz="1200" dirty="0" err="1"/>
                        <a:t>SetParametersAsync</a:t>
                      </a:r>
                      <a:r>
                        <a:rPr lang="en-SG" sz="1200" dirty="0"/>
                        <a:t> - Begin</a:t>
                      </a:r>
                    </a:p>
                    <a:p>
                      <a:r>
                        <a:rPr lang="en-SG" sz="1200" dirty="0" err="1"/>
                        <a:t>OnInitialized</a:t>
                      </a:r>
                      <a:endParaRPr lang="en-SG" sz="1200" dirty="0"/>
                    </a:p>
                    <a:p>
                      <a:r>
                        <a:rPr lang="en-SG" sz="1200" dirty="0" err="1"/>
                        <a:t>OnInitializedAsync</a:t>
                      </a:r>
                      <a:endParaRPr lang="en-SG" sz="1200" dirty="0"/>
                    </a:p>
                    <a:p>
                      <a:r>
                        <a:rPr lang="en-SG" sz="1200" dirty="0" err="1"/>
                        <a:t>OnParametersSet</a:t>
                      </a:r>
                      <a:endParaRPr lang="en-SG" sz="1200" dirty="0"/>
                    </a:p>
                    <a:p>
                      <a:r>
                        <a:rPr lang="en-SG" sz="1200" dirty="0" err="1"/>
                        <a:t>OnParametersSetAsync</a:t>
                      </a:r>
                      <a:endParaRPr lang="en-SG" sz="1200" dirty="0"/>
                    </a:p>
                    <a:p>
                      <a:r>
                        <a:rPr lang="en-SG" sz="1200" dirty="0" err="1"/>
                        <a:t>OnAfterRender</a:t>
                      </a:r>
                      <a:r>
                        <a:rPr lang="en-SG" sz="1200" dirty="0"/>
                        <a:t> (First render: True)</a:t>
                      </a:r>
                    </a:p>
                    <a:p>
                      <a:r>
                        <a:rPr lang="en-SG" sz="1200" dirty="0" err="1"/>
                        <a:t>OnAfterRenderAsync</a:t>
                      </a:r>
                      <a:r>
                        <a:rPr lang="en-SG" sz="1200" dirty="0"/>
                        <a:t> (First render: True)</a:t>
                      </a:r>
                    </a:p>
                    <a:p>
                      <a:r>
                        <a:rPr lang="en-SG" sz="1200" dirty="0" err="1"/>
                        <a:t>SetParametersAsync</a:t>
                      </a:r>
                      <a:r>
                        <a:rPr lang="en-SG" sz="1200" dirty="0"/>
                        <a:t> - End</a:t>
                      </a:r>
                    </a:p>
                  </a:txBody>
                  <a:tcPr/>
                </a:tc>
                <a:tc>
                  <a:txBody>
                    <a:bodyPr/>
                    <a:lstStyle/>
                    <a:p>
                      <a:r>
                        <a:rPr lang="en-SG" sz="1200" dirty="0" err="1"/>
                        <a:t>SetParametersAsync</a:t>
                      </a:r>
                      <a:r>
                        <a:rPr lang="en-SG" sz="1200" dirty="0"/>
                        <a:t> - Begin</a:t>
                      </a:r>
                    </a:p>
                    <a:p>
                      <a:r>
                        <a:rPr lang="en-SG" sz="1200" dirty="0" err="1"/>
                        <a:t>OnInitialized</a:t>
                      </a:r>
                      <a:endParaRPr lang="en-SG" sz="1200" dirty="0"/>
                    </a:p>
                    <a:p>
                      <a:r>
                        <a:rPr lang="en-SG" sz="1200" dirty="0" err="1"/>
                        <a:t>OnInitializedAsync</a:t>
                      </a:r>
                      <a:endParaRPr lang="en-SG" sz="1200" dirty="0"/>
                    </a:p>
                    <a:p>
                      <a:r>
                        <a:rPr lang="en-SG" sz="1200" dirty="0" err="1"/>
                        <a:t>OnParametersSet</a:t>
                      </a:r>
                      <a:endParaRPr lang="en-SG" sz="1200" dirty="0"/>
                    </a:p>
                    <a:p>
                      <a:r>
                        <a:rPr lang="en-SG" sz="1200" dirty="0" err="1"/>
                        <a:t>OnParametersSetAsync</a:t>
                      </a:r>
                      <a:endParaRPr lang="en-SG" sz="1200" dirty="0"/>
                    </a:p>
                    <a:p>
                      <a:r>
                        <a:rPr lang="en-SG" sz="1200" dirty="0" err="1"/>
                        <a:t>SetParametersAsync</a:t>
                      </a:r>
                      <a:r>
                        <a:rPr lang="en-SG" sz="1200" dirty="0"/>
                        <a:t> - End</a:t>
                      </a:r>
                    </a:p>
                  </a:txBody>
                  <a:tcPr/>
                </a:tc>
                <a:extLst>
                  <a:ext uri="{0D108BD9-81ED-4DB2-BD59-A6C34878D82A}">
                    <a16:rowId xmlns:a16="http://schemas.microsoft.com/office/drawing/2014/main" val="2736259470"/>
                  </a:ext>
                </a:extLst>
              </a:tr>
            </a:tbl>
          </a:graphicData>
        </a:graphic>
      </p:graphicFrame>
      <p:sp>
        <p:nvSpPr>
          <p:cNvPr id="7" name="TextBox 6">
            <a:extLst>
              <a:ext uri="{FF2B5EF4-FFF2-40B4-BE49-F238E27FC236}">
                <a16:creationId xmlns:a16="http://schemas.microsoft.com/office/drawing/2014/main" id="{86CBA759-440D-A2BB-127D-E9B64548322F}"/>
              </a:ext>
            </a:extLst>
          </p:cNvPr>
          <p:cNvSpPr txBox="1"/>
          <p:nvPr/>
        </p:nvSpPr>
        <p:spPr>
          <a:xfrm>
            <a:off x="670365" y="2365578"/>
            <a:ext cx="6116714" cy="307777"/>
          </a:xfrm>
          <a:prstGeom prst="rect">
            <a:avLst/>
          </a:prstGeom>
          <a:noFill/>
        </p:spPr>
        <p:txBody>
          <a:bodyPr wrap="square">
            <a:spAutoFit/>
          </a:bodyPr>
          <a:lstStyle/>
          <a:p>
            <a:r>
              <a:rPr lang="en-SG" sz="1400" dirty="0">
                <a:hlinkClick r:id="rId2"/>
              </a:rPr>
              <a:t>ASP.NET Core Razor component lifecycle</a:t>
            </a:r>
            <a:endParaRPr lang="en-SG" sz="1400" dirty="0"/>
          </a:p>
        </p:txBody>
      </p:sp>
    </p:spTree>
    <p:extLst>
      <p:ext uri="{BB962C8B-B14F-4D97-AF65-F5344CB8AC3E}">
        <p14:creationId xmlns:p14="http://schemas.microsoft.com/office/powerpoint/2010/main" val="373022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SG" dirty="0"/>
              <a:t>Render By different Mode</a:t>
            </a:r>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340131"/>
            <a:ext cx="4457970" cy="3980770"/>
          </a:xfrm>
        </p:spPr>
        <p:txBody>
          <a:bodyPr>
            <a:normAutofit/>
          </a:bodyPr>
          <a:lstStyle/>
          <a:p>
            <a:pPr marL="0" indent="0">
              <a:buNone/>
            </a:pPr>
            <a:r>
              <a:rPr lang="en-SG" sz="1100" b="1" dirty="0"/>
              <a:t>Render </a:t>
            </a:r>
            <a:r>
              <a:rPr lang="en-SG" sz="1100" b="1" dirty="0" err="1"/>
              <a:t>Componment</a:t>
            </a:r>
            <a:r>
              <a:rPr lang="en-SG" sz="1100" b="1" dirty="0"/>
              <a:t>:</a:t>
            </a:r>
          </a:p>
          <a:p>
            <a:pPr marL="0" indent="0">
              <a:buNone/>
            </a:pPr>
            <a:r>
              <a:rPr lang="en-SG" sz="1100" dirty="0" err="1"/>
              <a:t>RazorComponentEndpointInvoker.cs</a:t>
            </a:r>
            <a:endParaRPr lang="en-SG" sz="1100" dirty="0"/>
          </a:p>
          <a:p>
            <a:pPr marL="0" indent="0">
              <a:buNone/>
            </a:pPr>
            <a:endParaRPr lang="en-SG" sz="1100" dirty="0"/>
          </a:p>
          <a:p>
            <a:pPr marL="0" indent="0">
              <a:buNone/>
            </a:pPr>
            <a:r>
              <a:rPr lang="en-SG" sz="1100" dirty="0" err="1"/>
              <a:t>RazorComponentEndpointInvoker.RenderComponentCore</a:t>
            </a:r>
            <a:r>
              <a:rPr lang="en-SG" sz="1100" dirty="0"/>
              <a:t>()</a:t>
            </a:r>
          </a:p>
          <a:p>
            <a:pPr marL="0" indent="0">
              <a:buNone/>
            </a:pPr>
            <a:r>
              <a:rPr lang="en-SG" sz="1100" dirty="0"/>
              <a:t>1. Initialize </a:t>
            </a:r>
            <a:r>
              <a:rPr lang="en-SG" sz="1100" dirty="0" err="1"/>
              <a:t>StreamingRendering</a:t>
            </a:r>
            <a:r>
              <a:rPr lang="en-SG" sz="1100" dirty="0"/>
              <a:t> Framing</a:t>
            </a:r>
          </a:p>
          <a:p>
            <a:pPr marL="0" indent="0">
              <a:buNone/>
            </a:pPr>
            <a:r>
              <a:rPr lang="en-SG" sz="1100" dirty="0"/>
              <a:t>2. Initialize Standard Component Services</a:t>
            </a:r>
          </a:p>
          <a:p>
            <a:pPr marL="0" indent="0">
              <a:buNone/>
            </a:pPr>
            <a:r>
              <a:rPr lang="en-SG" sz="1100" dirty="0"/>
              <a:t>3. Render Endpoint Component </a:t>
            </a:r>
          </a:p>
          <a:p>
            <a:pPr marL="0" indent="0">
              <a:buNone/>
            </a:pPr>
            <a:r>
              <a:rPr lang="en-SG" sz="1100" dirty="0"/>
              <a:t>    3.1 </a:t>
            </a:r>
            <a:r>
              <a:rPr lang="en-SG" sz="1100" dirty="0" err="1"/>
              <a:t>InstantiateComponent</a:t>
            </a:r>
            <a:endParaRPr lang="en-SG" sz="1100" dirty="0"/>
          </a:p>
          <a:p>
            <a:pPr marL="0" indent="0">
              <a:buNone/>
            </a:pPr>
            <a:r>
              <a:rPr lang="en-SG" sz="1100" dirty="0"/>
              <a:t>        </a:t>
            </a:r>
            <a:r>
              <a:rPr lang="en-SG" sz="1100" b="1" dirty="0"/>
              <a:t>3.1.1 </a:t>
            </a:r>
            <a:r>
              <a:rPr lang="en-SG" sz="1100" b="1" dirty="0" err="1"/>
              <a:t>ResolveComponentForRenderMode</a:t>
            </a:r>
            <a:endParaRPr lang="en-SG" sz="1100" b="1" dirty="0"/>
          </a:p>
          <a:p>
            <a:pPr marL="0" indent="0">
              <a:buNone/>
            </a:pPr>
            <a:r>
              <a:rPr lang="en-SG" sz="1100" dirty="0"/>
              <a:t>    3.2 Waiting for </a:t>
            </a:r>
            <a:r>
              <a:rPr lang="en-SG" sz="1100" dirty="0" err="1"/>
              <a:t>quiesence</a:t>
            </a:r>
            <a:r>
              <a:rPr lang="en-SG" sz="1100" dirty="0"/>
              <a:t>(none stream Rendering) complete</a:t>
            </a:r>
          </a:p>
          <a:p>
            <a:pPr marL="0" indent="0">
              <a:buNone/>
            </a:pPr>
            <a:r>
              <a:rPr lang="en-SG" sz="1100" dirty="0"/>
              <a:t>4. write by </a:t>
            </a:r>
            <a:r>
              <a:rPr lang="en-SG" sz="1100" dirty="0" err="1"/>
              <a:t>HttpResponseStreamWriter</a:t>
            </a:r>
            <a:endParaRPr lang="en-SG" sz="1100" dirty="0"/>
          </a:p>
        </p:txBody>
      </p:sp>
      <p:pic>
        <p:nvPicPr>
          <p:cNvPr id="5" name="Picture 4">
            <a:extLst>
              <a:ext uri="{FF2B5EF4-FFF2-40B4-BE49-F238E27FC236}">
                <a16:creationId xmlns:a16="http://schemas.microsoft.com/office/drawing/2014/main" id="{3272BB89-D5ED-8A94-BC98-76EB1332D265}"/>
              </a:ext>
            </a:extLst>
          </p:cNvPr>
          <p:cNvPicPr>
            <a:picLocks noChangeAspect="1"/>
          </p:cNvPicPr>
          <p:nvPr/>
        </p:nvPicPr>
        <p:blipFill>
          <a:blip r:embed="rId2"/>
          <a:stretch>
            <a:fillRect/>
          </a:stretch>
        </p:blipFill>
        <p:spPr>
          <a:xfrm>
            <a:off x="4793689" y="2700098"/>
            <a:ext cx="7398311" cy="3260836"/>
          </a:xfrm>
          <a:prstGeom prst="rect">
            <a:avLst/>
          </a:prstGeom>
        </p:spPr>
      </p:pic>
    </p:spTree>
    <p:extLst>
      <p:ext uri="{BB962C8B-B14F-4D97-AF65-F5344CB8AC3E}">
        <p14:creationId xmlns:p14="http://schemas.microsoft.com/office/powerpoint/2010/main" val="211871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SG" dirty="0"/>
              <a:t>Render By different Mode</a:t>
            </a:r>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340131"/>
            <a:ext cx="10325000" cy="3980770"/>
          </a:xfrm>
        </p:spPr>
        <p:txBody>
          <a:bodyPr>
            <a:normAutofit lnSpcReduction="10000"/>
          </a:bodyPr>
          <a:lstStyle/>
          <a:p>
            <a:pPr marL="0" indent="0">
              <a:buNone/>
            </a:pPr>
            <a:r>
              <a:rPr lang="en-SG" sz="1100" b="1" dirty="0"/>
              <a:t>Render </a:t>
            </a:r>
            <a:r>
              <a:rPr lang="en-SG" sz="1100" b="1" dirty="0" err="1"/>
              <a:t>Componment</a:t>
            </a:r>
            <a:r>
              <a:rPr lang="en-SG" sz="1100" b="1" dirty="0"/>
              <a:t>:</a:t>
            </a:r>
          </a:p>
          <a:p>
            <a:pPr marL="0" indent="0">
              <a:buNone/>
            </a:pPr>
            <a:r>
              <a:rPr lang="en-SG" sz="1100" dirty="0" err="1"/>
              <a:t>RazorComponentEndpointInvoker.cs</a:t>
            </a:r>
            <a:endParaRPr lang="en-SG" sz="1100" dirty="0"/>
          </a:p>
          <a:p>
            <a:pPr marL="0" indent="0">
              <a:buNone/>
            </a:pPr>
            <a:endParaRPr lang="en-SG" sz="1100" dirty="0"/>
          </a:p>
          <a:p>
            <a:pPr marL="0" indent="0">
              <a:buNone/>
            </a:pPr>
            <a:r>
              <a:rPr lang="en-SG" sz="1100" dirty="0" err="1"/>
              <a:t>RazorComponentEndpointInvoker.RenderComponentCore</a:t>
            </a:r>
            <a:r>
              <a:rPr lang="en-SG" sz="1100" dirty="0"/>
              <a:t> -&gt;</a:t>
            </a:r>
          </a:p>
          <a:p>
            <a:pPr marL="0" indent="0">
              <a:buNone/>
            </a:pPr>
            <a:r>
              <a:rPr lang="en-SG" sz="1100" dirty="0"/>
              <a:t>    </a:t>
            </a:r>
            <a:r>
              <a:rPr lang="en-SG" sz="1100" dirty="0" err="1"/>
              <a:t>EndpointHtmlRenderer.InitializeStandardComponentServicesAsync</a:t>
            </a:r>
            <a:endParaRPr lang="en-SG" sz="1100" dirty="0"/>
          </a:p>
          <a:p>
            <a:pPr marL="0" indent="0">
              <a:buNone/>
            </a:pPr>
            <a:r>
              <a:rPr lang="en-SG" sz="1100" dirty="0"/>
              <a:t>    </a:t>
            </a:r>
            <a:r>
              <a:rPr lang="en-SG" sz="1100" dirty="0" err="1"/>
              <a:t>EndpointHtmlRenderer.RenderEndpointComponent</a:t>
            </a:r>
            <a:r>
              <a:rPr lang="en-SG" sz="1100" dirty="0"/>
              <a:t>-&gt;</a:t>
            </a:r>
          </a:p>
          <a:p>
            <a:pPr marL="0" indent="0">
              <a:buNone/>
            </a:pPr>
            <a:r>
              <a:rPr lang="en-SG" sz="1100" dirty="0"/>
              <a:t>        </a:t>
            </a:r>
            <a:r>
              <a:rPr lang="en-SG" sz="1100" dirty="0" err="1"/>
              <a:t>BeginRenderingComponent</a:t>
            </a:r>
            <a:r>
              <a:rPr lang="en-SG" sz="1100" dirty="0"/>
              <a:t>-&gt;</a:t>
            </a:r>
          </a:p>
          <a:p>
            <a:pPr marL="0" indent="0">
              <a:buNone/>
            </a:pPr>
            <a:r>
              <a:rPr lang="en-SG" sz="1100" dirty="0"/>
              <a:t>            </a:t>
            </a:r>
            <a:r>
              <a:rPr lang="en-SG" sz="1100" b="1" dirty="0" err="1">
                <a:solidFill>
                  <a:srgbClr val="FF0000"/>
                </a:solidFill>
              </a:rPr>
              <a:t>ComponentFactory.InstantiateComponent</a:t>
            </a:r>
            <a:endParaRPr lang="en-SG" sz="1100" b="1" dirty="0">
              <a:solidFill>
                <a:srgbClr val="FF0000"/>
              </a:solidFill>
            </a:endParaRPr>
          </a:p>
          <a:p>
            <a:pPr marL="0" indent="0">
              <a:lnSpc>
                <a:spcPct val="120000"/>
              </a:lnSpc>
              <a:buNone/>
            </a:pPr>
            <a:r>
              <a:rPr lang="en-SG" sz="1100" dirty="0"/>
              <a:t>        </a:t>
            </a:r>
            <a:r>
              <a:rPr lang="en-SG" sz="1100" dirty="0" err="1"/>
              <a:t>WaitForResultReady</a:t>
            </a:r>
            <a:r>
              <a:rPr lang="en-SG" sz="1100" dirty="0"/>
              <a:t>() </a:t>
            </a:r>
            <a:r>
              <a:rPr lang="en-SG" sz="1100" dirty="0">
                <a:solidFill>
                  <a:srgbClr val="FF0000"/>
                </a:solidFill>
              </a:rPr>
              <a:t>wait for quiescence of the non-streaming subtrees</a:t>
            </a:r>
          </a:p>
          <a:p>
            <a:pPr marL="0" indent="0">
              <a:buNone/>
            </a:pPr>
            <a:r>
              <a:rPr lang="en-SG" sz="1100" dirty="0"/>
              <a:t>    </a:t>
            </a:r>
            <a:r>
              <a:rPr lang="en-SG" sz="1100" dirty="0" err="1"/>
              <a:t>EndpointHtmlRenderer.PrerenderPersistedStateAsync</a:t>
            </a:r>
            <a:r>
              <a:rPr lang="en-SG" sz="1100" dirty="0"/>
              <a:t> -&gt; </a:t>
            </a:r>
          </a:p>
          <a:p>
            <a:pPr marL="0" indent="0">
              <a:buNone/>
            </a:pPr>
            <a:r>
              <a:rPr lang="en-SG" sz="1100" dirty="0"/>
              <a:t>        return </a:t>
            </a:r>
            <a:r>
              <a:rPr lang="en-SG" sz="1100" dirty="0" err="1"/>
              <a:t>ComponentStateHtmlContent</a:t>
            </a:r>
            <a:r>
              <a:rPr lang="en-SG" sz="1100" dirty="0"/>
              <a:t> with different </a:t>
            </a:r>
            <a:r>
              <a:rPr lang="en-SG" sz="1100" b="1" dirty="0" err="1"/>
              <a:t>PrerenderComponentApplicationStore</a:t>
            </a:r>
            <a:endParaRPr lang="en-SG" sz="1100" b="1" dirty="0"/>
          </a:p>
          <a:p>
            <a:pPr marL="0" indent="0">
              <a:buNone/>
            </a:pPr>
            <a:r>
              <a:rPr lang="en-SG" sz="1100" dirty="0"/>
              <a:t>    </a:t>
            </a:r>
          </a:p>
          <a:p>
            <a:pPr marL="0" indent="0">
              <a:buNone/>
            </a:pPr>
            <a:r>
              <a:rPr lang="en-SG" sz="1100" dirty="0"/>
              <a:t>Write by </a:t>
            </a:r>
            <a:r>
              <a:rPr lang="en-SG" sz="1100" dirty="0" err="1"/>
              <a:t>HttpResponseStreamWriter</a:t>
            </a:r>
            <a:endParaRPr lang="en-SG" sz="1100" dirty="0"/>
          </a:p>
        </p:txBody>
      </p:sp>
    </p:spTree>
    <p:extLst>
      <p:ext uri="{BB962C8B-B14F-4D97-AF65-F5344CB8AC3E}">
        <p14:creationId xmlns:p14="http://schemas.microsoft.com/office/powerpoint/2010/main" val="132977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BED8-BB7A-EC5A-FA1B-4FBC962CE316}"/>
              </a:ext>
            </a:extLst>
          </p:cNvPr>
          <p:cNvSpPr>
            <a:spLocks noGrp="1"/>
          </p:cNvSpPr>
          <p:nvPr>
            <p:ph type="title"/>
          </p:nvPr>
        </p:nvSpPr>
        <p:spPr/>
        <p:txBody>
          <a:bodyPr/>
          <a:lstStyle/>
          <a:p>
            <a:r>
              <a:rPr lang="en-SG" dirty="0"/>
              <a:t>Render By different Mode</a:t>
            </a:r>
          </a:p>
        </p:txBody>
      </p:sp>
      <p:sp>
        <p:nvSpPr>
          <p:cNvPr id="3" name="Content Placeholder 2">
            <a:extLst>
              <a:ext uri="{FF2B5EF4-FFF2-40B4-BE49-F238E27FC236}">
                <a16:creationId xmlns:a16="http://schemas.microsoft.com/office/drawing/2014/main" id="{7979257D-74B9-76CA-B0B9-BEF5A29BF8C2}"/>
              </a:ext>
            </a:extLst>
          </p:cNvPr>
          <p:cNvSpPr>
            <a:spLocks noGrp="1"/>
          </p:cNvSpPr>
          <p:nvPr>
            <p:ph idx="1"/>
          </p:nvPr>
        </p:nvSpPr>
        <p:spPr/>
        <p:txBody>
          <a:bodyPr>
            <a:normAutofit fontScale="92500" lnSpcReduction="10000"/>
          </a:bodyPr>
          <a:lstStyle/>
          <a:p>
            <a:pPr marL="0" indent="0">
              <a:buNone/>
            </a:pPr>
            <a:r>
              <a:rPr lang="en-SG" sz="1200" b="1" dirty="0"/>
              <a:t>Create Component:</a:t>
            </a:r>
          </a:p>
          <a:p>
            <a:pPr marL="0" indent="0">
              <a:buNone/>
            </a:pPr>
            <a:r>
              <a:rPr lang="en-SG" sz="1200" dirty="0" err="1"/>
              <a:t>ComponentFactory.cs</a:t>
            </a:r>
            <a:endParaRPr lang="en-SG" sz="1200" dirty="0"/>
          </a:p>
          <a:p>
            <a:pPr marL="0" indent="0">
              <a:buNone/>
            </a:pPr>
            <a:r>
              <a:rPr lang="en-SG" sz="1200" dirty="0"/>
              <a:t>  </a:t>
            </a:r>
            <a:r>
              <a:rPr lang="en-SG" sz="1200" dirty="0" err="1"/>
              <a:t>ComponentFactory.InstantiateComponent</a:t>
            </a:r>
            <a:endParaRPr lang="en-SG" sz="1200" dirty="0"/>
          </a:p>
          <a:p>
            <a:pPr marL="0" indent="0">
              <a:buNone/>
            </a:pPr>
            <a:r>
              <a:rPr lang="en-SG" sz="1200" dirty="0"/>
              <a:t>    </a:t>
            </a:r>
            <a:r>
              <a:rPr lang="en-SG" sz="1200" b="1" dirty="0" err="1">
                <a:solidFill>
                  <a:srgbClr val="FF0000"/>
                </a:solidFill>
              </a:rPr>
              <a:t>Renderer.ResolveComponentForRenderMode</a:t>
            </a:r>
            <a:r>
              <a:rPr lang="en-SG" sz="1200" b="1" dirty="0">
                <a:solidFill>
                  <a:srgbClr val="FF0000"/>
                </a:solidFill>
              </a:rPr>
              <a:t> </a:t>
            </a:r>
            <a:r>
              <a:rPr lang="en-SG" sz="1200" dirty="0">
                <a:solidFill>
                  <a:srgbClr val="FF0000"/>
                </a:solidFill>
              </a:rPr>
              <a:t>-&gt; override by </a:t>
            </a:r>
            <a:r>
              <a:rPr lang="en-SG" sz="1200" b="1" dirty="0" err="1">
                <a:solidFill>
                  <a:srgbClr val="FF0000"/>
                </a:solidFill>
              </a:rPr>
              <a:t>EndpointHtmlRenderer</a:t>
            </a:r>
            <a:r>
              <a:rPr lang="en-SG" sz="1200" b="1" dirty="0">
                <a:solidFill>
                  <a:srgbClr val="FF0000"/>
                </a:solidFill>
              </a:rPr>
              <a:t>/</a:t>
            </a:r>
            <a:r>
              <a:rPr lang="en-SG" sz="1200" b="1" dirty="0" err="1">
                <a:solidFill>
                  <a:srgbClr val="FF0000"/>
                </a:solidFill>
              </a:rPr>
              <a:t>WebAssemblyRenderer</a:t>
            </a:r>
            <a:r>
              <a:rPr lang="en-SG" sz="1200" b="1" dirty="0">
                <a:solidFill>
                  <a:srgbClr val="FF0000"/>
                </a:solidFill>
              </a:rPr>
              <a:t> : </a:t>
            </a:r>
            <a:r>
              <a:rPr lang="en-SG" sz="1200" b="1" dirty="0" err="1">
                <a:solidFill>
                  <a:srgbClr val="FF0000"/>
                </a:solidFill>
              </a:rPr>
              <a:t>WebRenderer</a:t>
            </a:r>
            <a:r>
              <a:rPr lang="en-SG" sz="1200" b="1" dirty="0">
                <a:solidFill>
                  <a:srgbClr val="FF0000"/>
                </a:solidFill>
              </a:rPr>
              <a:t> / </a:t>
            </a:r>
            <a:r>
              <a:rPr lang="en-SG" sz="1200" b="1" dirty="0" err="1">
                <a:solidFill>
                  <a:srgbClr val="FF0000"/>
                </a:solidFill>
              </a:rPr>
              <a:t>RemoteRenderer</a:t>
            </a:r>
            <a:r>
              <a:rPr lang="en-SG" sz="1200" b="1" dirty="0">
                <a:solidFill>
                  <a:srgbClr val="FF0000"/>
                </a:solidFill>
              </a:rPr>
              <a:t> : </a:t>
            </a:r>
            <a:r>
              <a:rPr lang="en-SG" sz="1200" b="1" dirty="0" err="1">
                <a:solidFill>
                  <a:srgbClr val="FF0000"/>
                </a:solidFill>
              </a:rPr>
              <a:t>WebRenderer</a:t>
            </a:r>
            <a:endParaRPr lang="en-SG" sz="1200" b="1" dirty="0">
              <a:solidFill>
                <a:srgbClr val="FF0000"/>
              </a:solidFill>
            </a:endParaRPr>
          </a:p>
          <a:p>
            <a:pPr marL="0" indent="0">
              <a:buNone/>
            </a:pPr>
            <a:r>
              <a:rPr lang="en-SG" sz="1200" dirty="0"/>
              <a:t>      -&gt;</a:t>
            </a:r>
            <a:r>
              <a:rPr lang="en-SG" sz="1200" dirty="0" err="1"/>
              <a:t>IComponentActivator.CreateInstance</a:t>
            </a:r>
            <a:r>
              <a:rPr lang="en-SG" sz="1200" dirty="0"/>
              <a:t> -&gt;Implement by </a:t>
            </a:r>
            <a:r>
              <a:rPr lang="en-SG" sz="1200" dirty="0" err="1"/>
              <a:t>DefaultComponentActivator</a:t>
            </a:r>
            <a:r>
              <a:rPr lang="en-SG" sz="1200" dirty="0"/>
              <a:t> </a:t>
            </a:r>
          </a:p>
          <a:p>
            <a:pPr marL="0" indent="0">
              <a:buNone/>
            </a:pPr>
            <a:r>
              <a:rPr lang="en-SG" sz="1200" dirty="0"/>
              <a:t>      -&gt;</a:t>
            </a:r>
            <a:r>
              <a:rPr lang="en-SG" sz="1200" dirty="0" err="1"/>
              <a:t>PrerenderPersistedStateAsync</a:t>
            </a:r>
            <a:endParaRPr lang="en-SG" sz="1200" dirty="0"/>
          </a:p>
          <a:p>
            <a:pPr marL="0" indent="0">
              <a:buNone/>
            </a:pPr>
            <a:endParaRPr lang="en-SG" sz="1100" dirty="0"/>
          </a:p>
          <a:p>
            <a:pPr marL="0" indent="0">
              <a:buNone/>
            </a:pPr>
            <a:endParaRPr lang="en-SG" sz="1100" dirty="0"/>
          </a:p>
          <a:p>
            <a:pPr marL="0" indent="0">
              <a:buNone/>
            </a:pPr>
            <a:r>
              <a:rPr lang="en-SG" sz="1100" dirty="0" err="1"/>
              <a:t>RazorComponentEndpointInvoker.RenderComponentCore</a:t>
            </a:r>
            <a:r>
              <a:rPr lang="en-SG" sz="1100" dirty="0"/>
              <a:t> -&gt;</a:t>
            </a:r>
          </a:p>
          <a:p>
            <a:pPr marL="0" indent="0">
              <a:buNone/>
            </a:pPr>
            <a:r>
              <a:rPr lang="en-SG" sz="1100" dirty="0"/>
              <a:t>  </a:t>
            </a:r>
            <a:r>
              <a:rPr lang="en-SG" sz="1100" dirty="0" err="1"/>
              <a:t>EndpointHtmlRenderer.RenderEndpointComponent</a:t>
            </a:r>
            <a:r>
              <a:rPr lang="en-SG" sz="1100" dirty="0"/>
              <a:t>-&gt;</a:t>
            </a:r>
          </a:p>
          <a:p>
            <a:pPr marL="0" indent="0">
              <a:buNone/>
            </a:pPr>
            <a:r>
              <a:rPr lang="en-SG" sz="1100" dirty="0"/>
              <a:t>  </a:t>
            </a:r>
          </a:p>
          <a:p>
            <a:pPr marL="0" indent="0">
              <a:buNone/>
            </a:pPr>
            <a:r>
              <a:rPr lang="en-SG" sz="1100" dirty="0"/>
              <a:t>…-&gt; </a:t>
            </a:r>
            <a:r>
              <a:rPr lang="en-SG" sz="1100" dirty="0" err="1"/>
              <a:t>ComponmentFactory.InstantiateComponent</a:t>
            </a:r>
            <a:endParaRPr lang="en-SG" sz="1100" dirty="0"/>
          </a:p>
          <a:p>
            <a:pPr marL="0" indent="0">
              <a:buNone/>
            </a:pPr>
            <a:endParaRPr lang="en-SG" sz="1000" dirty="0"/>
          </a:p>
        </p:txBody>
      </p:sp>
    </p:spTree>
    <p:extLst>
      <p:ext uri="{BB962C8B-B14F-4D97-AF65-F5344CB8AC3E}">
        <p14:creationId xmlns:p14="http://schemas.microsoft.com/office/powerpoint/2010/main" val="3457719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449-1CBF-093F-CB5F-373C08811612}"/>
              </a:ext>
            </a:extLst>
          </p:cNvPr>
          <p:cNvSpPr>
            <a:spLocks noGrp="1"/>
          </p:cNvSpPr>
          <p:nvPr>
            <p:ph type="title"/>
          </p:nvPr>
        </p:nvSpPr>
        <p:spPr/>
        <p:txBody>
          <a:bodyPr/>
          <a:lstStyle/>
          <a:p>
            <a:endParaRPr lang="en-SG"/>
          </a:p>
        </p:txBody>
      </p:sp>
      <p:pic>
        <p:nvPicPr>
          <p:cNvPr id="11" name="Picture 10">
            <a:extLst>
              <a:ext uri="{FF2B5EF4-FFF2-40B4-BE49-F238E27FC236}">
                <a16:creationId xmlns:a16="http://schemas.microsoft.com/office/drawing/2014/main" id="{5B968F6C-9373-937A-B18C-8EC4AC319DBB}"/>
              </a:ext>
            </a:extLst>
          </p:cNvPr>
          <p:cNvPicPr>
            <a:picLocks noChangeAspect="1"/>
          </p:cNvPicPr>
          <p:nvPr/>
        </p:nvPicPr>
        <p:blipFill>
          <a:blip r:embed="rId2"/>
          <a:stretch>
            <a:fillRect/>
          </a:stretch>
        </p:blipFill>
        <p:spPr>
          <a:xfrm>
            <a:off x="691079" y="2501442"/>
            <a:ext cx="5582429" cy="1038370"/>
          </a:xfrm>
          <a:prstGeom prst="rect">
            <a:avLst/>
          </a:prstGeom>
        </p:spPr>
      </p:pic>
    </p:spTree>
    <p:extLst>
      <p:ext uri="{BB962C8B-B14F-4D97-AF65-F5344CB8AC3E}">
        <p14:creationId xmlns:p14="http://schemas.microsoft.com/office/powerpoint/2010/main" val="182994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7C3C2D0-A48F-4A6F-9C7D-888E9DFE64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useBgFill="1">
        <p:nvSpPr>
          <p:cNvPr id="58" name="Freeform: Shape 57">
            <a:extLst>
              <a:ext uri="{FF2B5EF4-FFF2-40B4-BE49-F238E27FC236}">
                <a16:creationId xmlns:a16="http://schemas.microsoft.com/office/drawing/2014/main" id="{A522AC37-2BE3-4ECF-A007-1DE6CB354F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0" name="Group 59">
            <a:extLst>
              <a:ext uri="{FF2B5EF4-FFF2-40B4-BE49-F238E27FC236}">
                <a16:creationId xmlns:a16="http://schemas.microsoft.com/office/drawing/2014/main" id="{ACAC8F7F-D35D-4520-8F56-4EFA77C73B6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 name="Straight Connector 60">
              <a:extLst>
                <a:ext uri="{FF2B5EF4-FFF2-40B4-BE49-F238E27FC236}">
                  <a16:creationId xmlns:a16="http://schemas.microsoft.com/office/drawing/2014/main" id="{E87C587A-B291-49B1-BE30-198570DDACD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B6C1D58-93FC-4B49-9F8B-2262E08DAAB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965ED9-2FC3-4180-9CAC-D7DF1C7BEF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16CA23-FA2C-4A44-A67C-FC147A715DD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C391CF-E782-40EA-B1EB-05ADC774CC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B322665-68EB-45B5-A6DE-2869B30F1C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B7FA59-83C4-4952-AF38-C1FC950E906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5D6D3A-DE20-486C-BBBF-F9B0E4D8A8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8B1D81-CEF1-437F-8252-036661CB5E4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1B0312A-9358-4743-961A-6F77AEB5D9D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02485F-0EE1-4595-A972-16A13E91914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102D844-6E4F-483E-8E2E-9006EA1801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8766E6-D2D6-447C-B1DC-B7F7C381F1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BBD00C-7AB2-445E-B7DA-98CC7CAF3D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D177E1C-6580-456C-AAAE-89D422A2C18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B85538F-9888-4E68-A9F3-DBB136C0FF1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29B624F-F9D8-43BB-A468-08331D66CCA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0E66F4-AE52-4D19-AF99-540F0CCFD71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CADC852-407F-4870-9F7B-A6004FE77CE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E9CC738-B12D-4154-A4EA-81D4576BC10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A2A84F5-CD6A-4287-A9C1-EED0E65CA9D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3F4EFD5-6D1E-4865-83BA-0F116DF06F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0A8CE11-5C23-4CA3-8D8E-9E094566DBC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5D41DA6-2047-4BB5-8469-509E240E492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AACD460-E6E2-4C46-A780-095B52D1B2B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36364A-122E-43B1-B2B8-F00D83E5D6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9A63098-DBC2-4C59-9D33-809ECCA6233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8F309E4-ACE9-4428-8DDA-20E0F1A1BC9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39F177F-07E3-45BF-85B1-21E231DCCC9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3EC3277-85FC-401E-80E3-B64B9808DE4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9A24ED6-70A5-4DC0-A213-5385E58417F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884877-9750-052A-430D-E79503A7C5AE}"/>
              </a:ext>
            </a:extLst>
          </p:cNvPr>
          <p:cNvSpPr>
            <a:spLocks noGrp="1"/>
          </p:cNvSpPr>
          <p:nvPr>
            <p:ph type="title"/>
          </p:nvPr>
        </p:nvSpPr>
        <p:spPr>
          <a:xfrm>
            <a:off x="691079" y="725951"/>
            <a:ext cx="4923187" cy="5417452"/>
          </a:xfrm>
        </p:spPr>
        <p:txBody>
          <a:bodyPr anchor="ctr">
            <a:normAutofit/>
          </a:bodyPr>
          <a:lstStyle/>
          <a:p>
            <a:r>
              <a:rPr lang="en-US" dirty="0"/>
              <a:t>Agenda</a:t>
            </a:r>
            <a:endParaRPr lang="en-SG" dirty="0"/>
          </a:p>
        </p:txBody>
      </p:sp>
      <p:sp>
        <p:nvSpPr>
          <p:cNvPr id="93" name="Right Triangle 92">
            <a:extLst>
              <a:ext uri="{FF2B5EF4-FFF2-40B4-BE49-F238E27FC236}">
                <a16:creationId xmlns:a16="http://schemas.microsoft.com/office/drawing/2014/main" id="{69F0804E-F8DE-40E7-90F4-68B638136E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ontent Placeholder 2">
            <a:extLst>
              <a:ext uri="{FF2B5EF4-FFF2-40B4-BE49-F238E27FC236}">
                <a16:creationId xmlns:a16="http://schemas.microsoft.com/office/drawing/2014/main" id="{AEADCB7B-6C0B-FBF1-6BA4-7068F45D1C86}"/>
              </a:ext>
            </a:extLst>
          </p:cNvPr>
          <p:cNvSpPr>
            <a:spLocks noGrp="1"/>
          </p:cNvSpPr>
          <p:nvPr>
            <p:ph idx="1"/>
          </p:nvPr>
        </p:nvSpPr>
        <p:spPr>
          <a:xfrm>
            <a:off x="7086745" y="713048"/>
            <a:ext cx="4414176" cy="5449532"/>
          </a:xfrm>
        </p:spPr>
        <p:txBody>
          <a:bodyPr anchor="ctr">
            <a:normAutofit/>
          </a:bodyPr>
          <a:lstStyle/>
          <a:p>
            <a:r>
              <a:rPr lang="en-US" altLang="zh-CN" sz="1600" dirty="0"/>
              <a:t>New Feature</a:t>
            </a:r>
          </a:p>
          <a:p>
            <a:r>
              <a:rPr lang="en-US" altLang="zh-CN" sz="1600" dirty="0" err="1"/>
              <a:t>Blazor</a:t>
            </a:r>
            <a:r>
              <a:rPr lang="en-US" altLang="zh-CN" sz="1600" dirty="0"/>
              <a:t> </a:t>
            </a:r>
            <a:r>
              <a:rPr lang="en-US" altLang="zh-CN" sz="1600" dirty="0" smtClean="0"/>
              <a:t>Web App</a:t>
            </a:r>
          </a:p>
          <a:p>
            <a:pPr marL="707400" indent="-285750">
              <a:buFont typeface="Courier New" panose="02070309020205020404" pitchFamily="49" charset="0"/>
              <a:buChar char="o"/>
            </a:pPr>
            <a:r>
              <a:rPr lang="en-US" altLang="zh-CN" sz="1600" dirty="0"/>
              <a:t>Introduction</a:t>
            </a:r>
            <a:endParaRPr lang="en-US" altLang="zh-CN" sz="1600" dirty="0"/>
          </a:p>
          <a:p>
            <a:pPr marL="707400" indent="-285750">
              <a:buFont typeface="Courier New" panose="02070309020205020404" pitchFamily="49" charset="0"/>
              <a:buChar char="o"/>
            </a:pPr>
            <a:r>
              <a:rPr lang="en-US" altLang="zh-CN" sz="1600" dirty="0"/>
              <a:t>Render Mode</a:t>
            </a:r>
          </a:p>
          <a:p>
            <a:pPr marL="707400" indent="-285750">
              <a:buFont typeface="Courier New" panose="02070309020205020404" pitchFamily="49" charset="0"/>
              <a:buChar char="o"/>
            </a:pPr>
            <a:r>
              <a:rPr lang="en-US" altLang="zh-CN" sz="1600" dirty="0" err="1"/>
              <a:t>LifeCycle</a:t>
            </a:r>
            <a:endParaRPr lang="en-US" altLang="zh-CN" sz="1600" dirty="0"/>
          </a:p>
          <a:p>
            <a:pPr marL="707400" indent="-285750">
              <a:buFont typeface="Courier New" panose="02070309020205020404" pitchFamily="49" charset="0"/>
              <a:buChar char="o"/>
            </a:pPr>
            <a:r>
              <a:rPr lang="en-US" altLang="zh-CN" sz="1600" dirty="0" err="1" smtClean="0"/>
              <a:t>PreRender</a:t>
            </a:r>
            <a:endParaRPr lang="en-SG" altLang="zh-CN" sz="1600" dirty="0"/>
          </a:p>
          <a:p>
            <a:r>
              <a:rPr lang="en-SG" altLang="zh-CN" sz="1600" dirty="0" smtClean="0"/>
              <a:t>Publish</a:t>
            </a:r>
            <a:endParaRPr lang="en-US" altLang="zh-CN" sz="1600" dirty="0"/>
          </a:p>
        </p:txBody>
      </p:sp>
    </p:spTree>
    <p:extLst>
      <p:ext uri="{BB962C8B-B14F-4D97-AF65-F5344CB8AC3E}">
        <p14:creationId xmlns:p14="http://schemas.microsoft.com/office/powerpoint/2010/main" val="60718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108-93BB-A503-2AC0-5EB1993788D3}"/>
              </a:ext>
            </a:extLst>
          </p:cNvPr>
          <p:cNvSpPr>
            <a:spLocks noGrp="1"/>
          </p:cNvSpPr>
          <p:nvPr>
            <p:ph type="title"/>
          </p:nvPr>
        </p:nvSpPr>
        <p:spPr/>
        <p:txBody>
          <a:bodyPr/>
          <a:lstStyle/>
          <a:p>
            <a:r>
              <a:rPr lang="en-US" altLang="zh-CN" dirty="0"/>
              <a:t>New Features</a:t>
            </a:r>
            <a:endParaRPr lang="en-SG" dirty="0"/>
          </a:p>
        </p:txBody>
      </p:sp>
      <p:graphicFrame>
        <p:nvGraphicFramePr>
          <p:cNvPr id="5" name="Table 5">
            <a:extLst>
              <a:ext uri="{FF2B5EF4-FFF2-40B4-BE49-F238E27FC236}">
                <a16:creationId xmlns:a16="http://schemas.microsoft.com/office/drawing/2014/main" id="{5435DB81-87AC-0787-C7EF-1CCCB1D4FD87}"/>
              </a:ext>
            </a:extLst>
          </p:cNvPr>
          <p:cNvGraphicFramePr>
            <a:graphicFrameLocks noGrp="1"/>
          </p:cNvGraphicFramePr>
          <p:nvPr>
            <p:ph idx="1"/>
            <p:extLst>
              <p:ext uri="{D42A27DB-BD31-4B8C-83A1-F6EECF244321}">
                <p14:modId xmlns:p14="http://schemas.microsoft.com/office/powerpoint/2010/main" val="3782255582"/>
              </p:ext>
            </p:extLst>
          </p:nvPr>
        </p:nvGraphicFramePr>
        <p:xfrm>
          <a:off x="690563" y="2339975"/>
          <a:ext cx="10325100" cy="3657600"/>
        </p:xfrm>
        <a:graphic>
          <a:graphicData uri="http://schemas.openxmlformats.org/drawingml/2006/table">
            <a:tbl>
              <a:tblPr firstRow="1" bandRow="1">
                <a:tableStyleId>{5C22544A-7EE6-4342-B048-85BDC9FD1C3A}</a:tableStyleId>
              </a:tblPr>
              <a:tblGrid>
                <a:gridCol w="1919472">
                  <a:extLst>
                    <a:ext uri="{9D8B030D-6E8A-4147-A177-3AD203B41FA5}">
                      <a16:colId xmlns:a16="http://schemas.microsoft.com/office/drawing/2014/main" val="1983259704"/>
                    </a:ext>
                  </a:extLst>
                </a:gridCol>
                <a:gridCol w="4003829">
                  <a:extLst>
                    <a:ext uri="{9D8B030D-6E8A-4147-A177-3AD203B41FA5}">
                      <a16:colId xmlns:a16="http://schemas.microsoft.com/office/drawing/2014/main" val="3331461009"/>
                    </a:ext>
                  </a:extLst>
                </a:gridCol>
                <a:gridCol w="1518082">
                  <a:extLst>
                    <a:ext uri="{9D8B030D-6E8A-4147-A177-3AD203B41FA5}">
                      <a16:colId xmlns:a16="http://schemas.microsoft.com/office/drawing/2014/main" val="879190975"/>
                    </a:ext>
                  </a:extLst>
                </a:gridCol>
                <a:gridCol w="1535837">
                  <a:extLst>
                    <a:ext uri="{9D8B030D-6E8A-4147-A177-3AD203B41FA5}">
                      <a16:colId xmlns:a16="http://schemas.microsoft.com/office/drawing/2014/main" val="740731551"/>
                    </a:ext>
                  </a:extLst>
                </a:gridCol>
                <a:gridCol w="1347880">
                  <a:extLst>
                    <a:ext uri="{9D8B030D-6E8A-4147-A177-3AD203B41FA5}">
                      <a16:colId xmlns:a16="http://schemas.microsoft.com/office/drawing/2014/main" val="639939530"/>
                    </a:ext>
                  </a:extLst>
                </a:gridCol>
              </a:tblGrid>
              <a:tr h="164844">
                <a:tc rowSpan="2">
                  <a:txBody>
                    <a:bodyPr/>
                    <a:lstStyle/>
                    <a:p>
                      <a:r>
                        <a:rPr lang="en-US" altLang="zh-CN" sz="1400" dirty="0"/>
                        <a:t>Feature</a:t>
                      </a:r>
                      <a:endParaRPr lang="en-SG" sz="1400" dirty="0"/>
                    </a:p>
                  </a:txBody>
                  <a:tcPr/>
                </a:tc>
                <a:tc rowSpan="2">
                  <a:txBody>
                    <a:bodyPr/>
                    <a:lstStyle/>
                    <a:p>
                      <a:r>
                        <a:rPr lang="en-US" altLang="zh-CN" sz="1400" dirty="0"/>
                        <a:t>Detail</a:t>
                      </a:r>
                      <a:endParaRPr lang="en-SG" sz="1400" dirty="0"/>
                    </a:p>
                  </a:txBody>
                  <a:tcPr/>
                </a:tc>
                <a:tc gridSpan="3">
                  <a:txBody>
                    <a:bodyPr/>
                    <a:lstStyle/>
                    <a:p>
                      <a:r>
                        <a:rPr lang="en-SG" sz="1400" dirty="0"/>
                        <a:t>Hosting Support</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590653233"/>
                  </a:ext>
                </a:extLst>
              </a:tr>
              <a:tr h="164844">
                <a:tc vMerge="1">
                  <a:txBody>
                    <a:bodyPr/>
                    <a:lstStyle/>
                    <a:p>
                      <a:endParaRPr lang="en-SG"/>
                    </a:p>
                  </a:txBody>
                  <a:tcPr/>
                </a:tc>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Web</a:t>
                      </a:r>
                      <a:endParaRPr lang="en-SG" sz="14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kern="1200" dirty="0">
                          <a:solidFill>
                            <a:schemeClr val="tx1"/>
                          </a:solidFill>
                          <a:latin typeface="+mn-lt"/>
                          <a:ea typeface="+mn-ea"/>
                          <a:cs typeface="+mn-cs"/>
                        </a:rPr>
                        <a:t>WebAssembly</a:t>
                      </a:r>
                    </a:p>
                  </a:txBody>
                  <a:tcPr/>
                </a:tc>
                <a:tc>
                  <a:txBody>
                    <a:bodyPr/>
                    <a:lstStyle/>
                    <a:p>
                      <a:pPr marL="0" algn="l" defTabSz="914400" rtl="0" eaLnBrk="1" latinLnBrk="0" hangingPunct="1"/>
                      <a:r>
                        <a:rPr lang="en-SG" sz="1400" b="1" kern="1200" dirty="0">
                          <a:solidFill>
                            <a:schemeClr val="tx1"/>
                          </a:solidFill>
                          <a:latin typeface="+mn-lt"/>
                          <a:ea typeface="+mn-ea"/>
                          <a:cs typeface="+mn-cs"/>
                        </a:rPr>
                        <a:t>Server(7.0)</a:t>
                      </a:r>
                    </a:p>
                  </a:txBody>
                  <a:tcPr/>
                </a:tc>
                <a:extLst>
                  <a:ext uri="{0D108BD9-81ED-4DB2-BD59-A6C34878D82A}">
                    <a16:rowId xmlns:a16="http://schemas.microsoft.com/office/drawing/2014/main" val="2140035603"/>
                  </a:ext>
                </a:extLst>
              </a:tr>
              <a:tr h="148359">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latin typeface="+mn-lt"/>
                          <a:ea typeface="Microsoft GothicNeo" panose="020B0503020000020004" pitchFamily="34" charset="-127"/>
                          <a:cs typeface="Microsoft GothicNeo" panose="020B0503020000020004" pitchFamily="34" charset="-127"/>
                        </a:rPr>
                        <a:t>F</a:t>
                      </a:r>
                      <a:r>
                        <a:rPr lang="en-SG" sz="1000" dirty="0" err="1">
                          <a:latin typeface="+mn-lt"/>
                          <a:ea typeface="Microsoft GothicNeo" panose="020B0503020000020004" pitchFamily="34" charset="-127"/>
                          <a:cs typeface="Microsoft GothicNeo" panose="020B0503020000020004" pitchFamily="34" charset="-127"/>
                        </a:rPr>
                        <a:t>orm</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dirty="0" err="1">
                          <a:latin typeface="+mn-lt"/>
                          <a:ea typeface="Microsoft GothicNeo" panose="020B0503020000020004" pitchFamily="34" charset="-127"/>
                          <a:cs typeface="Microsoft GothicNeo" panose="020B0503020000020004" pitchFamily="34" charset="-127"/>
                        </a:rPr>
                        <a:t>AntiforgeryToken</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066718458"/>
                  </a:ext>
                </a:extLst>
              </a:tr>
              <a:tr h="148359">
                <a:tc vMerge="1">
                  <a:txBody>
                    <a:bodyPr/>
                    <a:lstStyle/>
                    <a:p>
                      <a:endParaRPr lang="en-SG" sz="1200" dirty="0"/>
                    </a:p>
                  </a:txBody>
                  <a:tcPr/>
                </a:tc>
                <a:tc>
                  <a:txBody>
                    <a:bodyPr/>
                    <a:lstStyle/>
                    <a:p>
                      <a:r>
                        <a:rPr lang="en-SG" sz="1000" dirty="0" err="1">
                          <a:latin typeface="+mn-lt"/>
                          <a:ea typeface="Microsoft GothicNeo" panose="020B0503020000020004" pitchFamily="34" charset="-127"/>
                          <a:cs typeface="Microsoft GothicNeo" panose="020B0503020000020004" pitchFamily="34" charset="-127"/>
                        </a:rPr>
                        <a:t>SupplyParameterFromFormAttribute</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1095249019"/>
                  </a:ext>
                </a:extLst>
              </a:tr>
              <a:tr h="148359">
                <a:tc vMerge="1">
                  <a:txBody>
                    <a:bodyPr/>
                    <a:lstStyle/>
                    <a:p>
                      <a:endParaRPr lang="en-SG" sz="1200" dirty="0"/>
                    </a:p>
                  </a:txBody>
                  <a:tcPr/>
                </a:tc>
                <a:tc>
                  <a:txBody>
                    <a:bodyPr/>
                    <a:lstStyle/>
                    <a:p>
                      <a:r>
                        <a:rPr lang="en-SG" sz="1000" dirty="0">
                          <a:latin typeface="+mn-lt"/>
                          <a:ea typeface="Microsoft GothicNeo" panose="020B0503020000020004" pitchFamily="34" charset="-127"/>
                          <a:cs typeface="Microsoft GothicNeo" panose="020B0503020000020004" pitchFamily="34" charset="-127"/>
                        </a:rPr>
                        <a:t>Enhanced form handling</a:t>
                      </a: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60477185"/>
                  </a:ext>
                </a:extLst>
              </a:tr>
              <a:tr h="148359">
                <a:tc>
                  <a:txBody>
                    <a:bodyPr/>
                    <a:lstStyle/>
                    <a:p>
                      <a:r>
                        <a:rPr lang="en-SG" sz="1000" dirty="0" err="1">
                          <a:latin typeface="+mn-lt"/>
                          <a:ea typeface="Microsoft GothicNeo" panose="020B0503020000020004" pitchFamily="34" charset="-127"/>
                          <a:cs typeface="Microsoft GothicNeo" panose="020B0503020000020004" pitchFamily="34" charset="-127"/>
                        </a:rPr>
                        <a:t>DataBinding</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latin typeface="+mn-lt"/>
                          <a:ea typeface="Microsoft GothicNeo" panose="020B0503020000020004" pitchFamily="34" charset="-127"/>
                          <a:cs typeface="Microsoft GothicNeo" panose="020B0503020000020004" pitchFamily="34" charset="-127"/>
                        </a:rPr>
                        <a:t>Two way binding: @bind:get/set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1671374010"/>
                  </a:ext>
                </a:extLst>
              </a:tr>
              <a:tr h="152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000" dirty="0">
                          <a:latin typeface="+mn-lt"/>
                          <a:ea typeface="Microsoft GothicNeo" panose="020B0503020000020004" pitchFamily="34" charset="-127"/>
                          <a:cs typeface="Microsoft GothicNeo" panose="020B0503020000020004" pitchFamily="34" charset="-127"/>
                        </a:rPr>
                        <a:t>Stream Rendering</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r>
                        <a:rPr lang="en-SG" sz="1000" kern="1200" dirty="0" err="1">
                          <a:solidFill>
                            <a:schemeClr val="dk1"/>
                          </a:solidFill>
                          <a:latin typeface="+mn-lt"/>
                          <a:ea typeface="Microsoft GothicNeo" panose="020B0503020000020004" pitchFamily="34" charset="-127"/>
                          <a:cs typeface="Microsoft GothicNeo" panose="020B0503020000020004" pitchFamily="34" charset="-127"/>
                        </a:rPr>
                        <a:t>StreamRenderingAttribute</a:t>
                      </a:r>
                      <a:endParaRPr lang="en-SG" sz="1000" dirty="0">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✔️(Server)</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3004402171"/>
                  </a:ext>
                </a:extLst>
              </a:tr>
              <a:tr h="148359">
                <a:tc>
                  <a:txBody>
                    <a:bodyPr/>
                    <a:lstStyle/>
                    <a:p>
                      <a:r>
                        <a:rPr lang="en-US" altLang="zh-CN" sz="1000" dirty="0">
                          <a:solidFill>
                            <a:srgbClr val="FF0000"/>
                          </a:solidFill>
                          <a:latin typeface="+mn-lt"/>
                          <a:ea typeface="Microsoft GothicNeo" panose="020B0503020000020004" pitchFamily="34" charset="-127"/>
                          <a:cs typeface="Microsoft GothicNeo" panose="020B0503020000020004" pitchFamily="34" charset="-127"/>
                          <a:hlinkClick r:id="rId2"/>
                        </a:rPr>
                        <a:t>Error Page</a:t>
                      </a:r>
                      <a:endParaRPr lang="en-SG" sz="1000" dirty="0">
                        <a:solidFill>
                          <a:srgbClr val="FF0000"/>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rgbClr val="FF0000"/>
                          </a:solidFill>
                          <a:effectLst/>
                          <a:latin typeface="+mn-lt"/>
                          <a:ea typeface="Microsoft GothicNeo" panose="020B0503020000020004" pitchFamily="34" charset="-127"/>
                          <a:cs typeface="Microsoft GothicNeo" panose="020B0503020000020004" pitchFamily="34" charset="-127"/>
                        </a:rPr>
                        <a:t>Default </a:t>
                      </a:r>
                      <a:r>
                        <a:rPr lang="en-SG" sz="1000" b="0" i="0" kern="1200" dirty="0" err="1">
                          <a:solidFill>
                            <a:srgbClr val="FF0000"/>
                          </a:solidFill>
                          <a:effectLst/>
                          <a:latin typeface="+mn-lt"/>
                          <a:ea typeface="Microsoft GothicNeo" panose="020B0503020000020004" pitchFamily="34" charset="-127"/>
                          <a:cs typeface="Microsoft GothicNeo" panose="020B0503020000020004" pitchFamily="34" charset="-127"/>
                        </a:rPr>
                        <a:t>errorpage</a:t>
                      </a:r>
                      <a:r>
                        <a:rPr lang="en-SG" sz="1000" b="0" i="0" kern="1200" dirty="0">
                          <a:solidFill>
                            <a:srgbClr val="FF0000"/>
                          </a:solidFill>
                          <a:effectLst/>
                          <a:latin typeface="+mn-lt"/>
                          <a:ea typeface="Microsoft GothicNeo" panose="020B0503020000020004" pitchFamily="34" charset="-127"/>
                          <a:cs typeface="Microsoft GothicNeo" panose="020B0503020000020004" pitchFamily="34" charset="-127"/>
                        </a:rPr>
                        <a:t>: /Pages/</a:t>
                      </a:r>
                      <a:r>
                        <a:rPr lang="en-SG" sz="1000" b="0" i="0" kern="1200" dirty="0" err="1">
                          <a:solidFill>
                            <a:srgbClr val="FF0000"/>
                          </a:solidFill>
                          <a:effectLst/>
                          <a:latin typeface="+mn-lt"/>
                          <a:ea typeface="Microsoft GothicNeo" panose="020B0503020000020004" pitchFamily="34" charset="-127"/>
                          <a:cs typeface="Microsoft GothicNeo" panose="020B0503020000020004" pitchFamily="34" charset="-127"/>
                        </a:rPr>
                        <a:t>Error.razor</a:t>
                      </a:r>
                      <a:endParaRPr lang="en-SG" sz="1000" dirty="0">
                        <a:solidFill>
                          <a:srgbClr val="FF0000"/>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3926594878"/>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kern="1200" dirty="0">
                          <a:solidFill>
                            <a:schemeClr val="dk1"/>
                          </a:solidFill>
                          <a:latin typeface="+mn-lt"/>
                          <a:ea typeface="Microsoft GothicNeo" panose="020B0503020000020004" pitchFamily="34" charset="-127"/>
                          <a:cs typeface="Microsoft GothicNeo" panose="020B0503020000020004" pitchFamily="34" charset="-127"/>
                          <a:hlinkClick r:id="rId3"/>
                        </a:rPr>
                        <a:t>Route to named elements</a:t>
                      </a:r>
                      <a:endParaRPr lang="en-SG" sz="1000" kern="1200" dirty="0">
                        <a:solidFill>
                          <a:schemeClr val="dk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Navigation.NavigateTo</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counter#targetElement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2809413951"/>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kern="1200" dirty="0">
                          <a:solidFill>
                            <a:schemeClr val="dk1"/>
                          </a:solidFill>
                          <a:latin typeface="+mn-lt"/>
                          <a:ea typeface="Microsoft GothicNeo" panose="020B0503020000020004" pitchFamily="34" charset="-127"/>
                          <a:cs typeface="Microsoft GothicNeo" panose="020B0503020000020004" pitchFamily="34" charset="-127"/>
                          <a:hlinkClick r:id="rId4"/>
                        </a:rPr>
                        <a:t>Webcil packaging</a:t>
                      </a:r>
                      <a:endParaRPr lang="en-SG" sz="1000" b="1" kern="1200" dirty="0">
                        <a:solidFill>
                          <a:schemeClr val="dk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Published with .</a:t>
                      </a:r>
                      <a:r>
                        <a:rPr lang="en-SG" sz="1000" b="1" i="0" kern="1200" dirty="0" err="1">
                          <a:solidFill>
                            <a:schemeClr val="dk1"/>
                          </a:solidFill>
                          <a:effectLst/>
                          <a:latin typeface="+mn-lt"/>
                          <a:ea typeface="Microsoft GothicNeo" panose="020B0503020000020004" pitchFamily="34" charset="-127"/>
                          <a:cs typeface="Microsoft GothicNeo" panose="020B0503020000020004" pitchFamily="34" charset="-127"/>
                        </a:rPr>
                        <a:t>wasm</a:t>
                      </a: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 instead of .</a:t>
                      </a:r>
                      <a:r>
                        <a:rPr lang="en-SG" sz="1000" b="1" i="0" kern="1200" dirty="0" err="1">
                          <a:solidFill>
                            <a:schemeClr val="dk1"/>
                          </a:solidFill>
                          <a:effectLst/>
                          <a:latin typeface="+mn-lt"/>
                          <a:ea typeface="Microsoft GothicNeo" panose="020B0503020000020004" pitchFamily="34" charset="-127"/>
                          <a:cs typeface="Microsoft GothicNeo" panose="020B0503020000020004" pitchFamily="34" charset="-127"/>
                        </a:rPr>
                        <a:t>dll</a:t>
                      </a: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rPr>
                        <a:t>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✔️(WebAssembly)</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a:t>
                      </a:r>
                      <a:endParaRPr lang="en-SG" sz="1000" dirty="0">
                        <a:latin typeface="+mn-lt"/>
                      </a:endParaRPr>
                    </a:p>
                  </a:txBody>
                  <a:tcPr/>
                </a:tc>
                <a:extLst>
                  <a:ext uri="{0D108BD9-81ED-4DB2-BD59-A6C34878D82A}">
                    <a16:rowId xmlns:a16="http://schemas.microsoft.com/office/drawing/2014/main" val="754395639"/>
                  </a:ext>
                </a:extLst>
              </a:tr>
              <a:tr h="1981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hlinkClick r:id="rId5"/>
                        </a:rPr>
                        <a:t>Handle errors</a:t>
                      </a:r>
                      <a:endParaRPr lang="en-SG" sz="1000" b="1"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Use </a:t>
                      </a:r>
                      <a:r>
                        <a:rPr lang="en-SG" sz="1000" dirty="0" err="1"/>
                        <a:t>ComponentBase.</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DispatchExceptionAsync</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2353715873"/>
                  </a:ext>
                </a:extLst>
              </a:tr>
              <a:tr h="198120">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Use </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rPr>
                        <a:t>IHostEnvironment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874899289"/>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6"/>
                        </a:rPr>
                        <a:t>WebAssembly Runtime</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Configure the .NET WebAssembly runtime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✔️(WebAssembly)</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648467513"/>
                  </a:ext>
                </a:extLst>
              </a:tr>
              <a:tr h="198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7"/>
                        </a:rPr>
                        <a:t>Dialog</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Support for dialog cancel and close events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3623278775"/>
                  </a:ext>
                </a:extLst>
              </a:tr>
            </a:tbl>
          </a:graphicData>
        </a:graphic>
      </p:graphicFrame>
    </p:spTree>
    <p:extLst>
      <p:ext uri="{BB962C8B-B14F-4D97-AF65-F5344CB8AC3E}">
        <p14:creationId xmlns:p14="http://schemas.microsoft.com/office/powerpoint/2010/main" val="3022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108-93BB-A503-2AC0-5EB1993788D3}"/>
              </a:ext>
            </a:extLst>
          </p:cNvPr>
          <p:cNvSpPr>
            <a:spLocks noGrp="1"/>
          </p:cNvSpPr>
          <p:nvPr>
            <p:ph type="title"/>
          </p:nvPr>
        </p:nvSpPr>
        <p:spPr/>
        <p:txBody>
          <a:bodyPr/>
          <a:lstStyle/>
          <a:p>
            <a:r>
              <a:rPr lang="en-US" altLang="zh-CN" dirty="0"/>
              <a:t>New Features</a:t>
            </a:r>
            <a:endParaRPr lang="en-SG" dirty="0"/>
          </a:p>
        </p:txBody>
      </p:sp>
      <p:graphicFrame>
        <p:nvGraphicFramePr>
          <p:cNvPr id="5" name="Table 5">
            <a:extLst>
              <a:ext uri="{FF2B5EF4-FFF2-40B4-BE49-F238E27FC236}">
                <a16:creationId xmlns:a16="http://schemas.microsoft.com/office/drawing/2014/main" id="{5435DB81-87AC-0787-C7EF-1CCCB1D4FD87}"/>
              </a:ext>
            </a:extLst>
          </p:cNvPr>
          <p:cNvGraphicFramePr>
            <a:graphicFrameLocks noGrp="1"/>
          </p:cNvGraphicFramePr>
          <p:nvPr>
            <p:ph idx="1"/>
            <p:extLst>
              <p:ext uri="{D42A27DB-BD31-4B8C-83A1-F6EECF244321}">
                <p14:modId xmlns:p14="http://schemas.microsoft.com/office/powerpoint/2010/main" val="3752628054"/>
              </p:ext>
            </p:extLst>
          </p:nvPr>
        </p:nvGraphicFramePr>
        <p:xfrm>
          <a:off x="690563" y="2339975"/>
          <a:ext cx="10325100" cy="1828800"/>
        </p:xfrm>
        <a:graphic>
          <a:graphicData uri="http://schemas.openxmlformats.org/drawingml/2006/table">
            <a:tbl>
              <a:tblPr firstRow="1" bandRow="1">
                <a:tableStyleId>{5C22544A-7EE6-4342-B048-85BDC9FD1C3A}</a:tableStyleId>
              </a:tblPr>
              <a:tblGrid>
                <a:gridCol w="1883961">
                  <a:extLst>
                    <a:ext uri="{9D8B030D-6E8A-4147-A177-3AD203B41FA5}">
                      <a16:colId xmlns:a16="http://schemas.microsoft.com/office/drawing/2014/main" val="1983259704"/>
                    </a:ext>
                  </a:extLst>
                </a:gridCol>
                <a:gridCol w="4012707">
                  <a:extLst>
                    <a:ext uri="{9D8B030D-6E8A-4147-A177-3AD203B41FA5}">
                      <a16:colId xmlns:a16="http://schemas.microsoft.com/office/drawing/2014/main" val="3331461009"/>
                    </a:ext>
                  </a:extLst>
                </a:gridCol>
                <a:gridCol w="1544715">
                  <a:extLst>
                    <a:ext uri="{9D8B030D-6E8A-4147-A177-3AD203B41FA5}">
                      <a16:colId xmlns:a16="http://schemas.microsoft.com/office/drawing/2014/main" val="879190975"/>
                    </a:ext>
                  </a:extLst>
                </a:gridCol>
                <a:gridCol w="1518081">
                  <a:extLst>
                    <a:ext uri="{9D8B030D-6E8A-4147-A177-3AD203B41FA5}">
                      <a16:colId xmlns:a16="http://schemas.microsoft.com/office/drawing/2014/main" val="740731551"/>
                    </a:ext>
                  </a:extLst>
                </a:gridCol>
                <a:gridCol w="1365636">
                  <a:extLst>
                    <a:ext uri="{9D8B030D-6E8A-4147-A177-3AD203B41FA5}">
                      <a16:colId xmlns:a16="http://schemas.microsoft.com/office/drawing/2014/main" val="639939530"/>
                    </a:ext>
                  </a:extLst>
                </a:gridCol>
              </a:tblGrid>
              <a:tr h="164844">
                <a:tc rowSpan="2">
                  <a:txBody>
                    <a:bodyPr/>
                    <a:lstStyle/>
                    <a:p>
                      <a:r>
                        <a:rPr lang="en-US" altLang="zh-CN" sz="1400" dirty="0"/>
                        <a:t>Feature</a:t>
                      </a:r>
                      <a:endParaRPr lang="en-SG" sz="1400" dirty="0"/>
                    </a:p>
                  </a:txBody>
                  <a:tcPr/>
                </a:tc>
                <a:tc rowSpan="2">
                  <a:txBody>
                    <a:bodyPr/>
                    <a:lstStyle/>
                    <a:p>
                      <a:r>
                        <a:rPr lang="en-US" altLang="zh-CN" sz="1400" dirty="0"/>
                        <a:t>Detail</a:t>
                      </a:r>
                      <a:endParaRPr lang="en-SG" sz="1400" dirty="0"/>
                    </a:p>
                  </a:txBody>
                  <a:tcPr/>
                </a:tc>
                <a:tc gridSpan="3">
                  <a:txBody>
                    <a:bodyPr/>
                    <a:lstStyle/>
                    <a:p>
                      <a:r>
                        <a:rPr lang="en-SG" sz="1400" dirty="0"/>
                        <a:t>Hosting Support</a:t>
                      </a:r>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590653233"/>
                  </a:ext>
                </a:extLst>
              </a:tr>
              <a:tr h="164844">
                <a:tc vMerge="1">
                  <a:txBody>
                    <a:bodyPr/>
                    <a:lstStyle/>
                    <a:p>
                      <a:endParaRPr lang="en-SG"/>
                    </a:p>
                  </a:txBody>
                  <a:tcPr/>
                </a:tc>
                <a:tc vMerge="1">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latin typeface="+mn-lt"/>
                          <a:ea typeface="+mn-ea"/>
                          <a:cs typeface="+mn-cs"/>
                        </a:rPr>
                        <a:t>Web</a:t>
                      </a:r>
                      <a:endParaRPr lang="en-SG" sz="14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b="1" kern="1200" dirty="0">
                          <a:solidFill>
                            <a:schemeClr val="tx1"/>
                          </a:solidFill>
                          <a:latin typeface="+mn-lt"/>
                          <a:ea typeface="+mn-ea"/>
                          <a:cs typeface="+mn-cs"/>
                        </a:rPr>
                        <a:t>WebAssembly</a:t>
                      </a:r>
                    </a:p>
                  </a:txBody>
                  <a:tcPr/>
                </a:tc>
                <a:tc>
                  <a:txBody>
                    <a:bodyPr/>
                    <a:lstStyle/>
                    <a:p>
                      <a:pPr marL="0" algn="l" defTabSz="914400" rtl="0" eaLnBrk="1" latinLnBrk="0" hangingPunct="1"/>
                      <a:r>
                        <a:rPr lang="en-SG" sz="1400" b="1" kern="1200" dirty="0">
                          <a:solidFill>
                            <a:schemeClr val="tx1"/>
                          </a:solidFill>
                          <a:latin typeface="+mn-lt"/>
                          <a:ea typeface="+mn-ea"/>
                          <a:cs typeface="+mn-cs"/>
                        </a:rPr>
                        <a:t>Server(7.0)</a:t>
                      </a:r>
                    </a:p>
                  </a:txBody>
                  <a:tcPr/>
                </a:tc>
                <a:extLst>
                  <a:ext uri="{0D108BD9-81ED-4DB2-BD59-A6C34878D82A}">
                    <a16:rowId xmlns:a16="http://schemas.microsoft.com/office/drawing/2014/main" val="2140035603"/>
                  </a:ext>
                </a:extLst>
              </a:tr>
              <a:tr h="148359">
                <a:tc>
                  <a:txBody>
                    <a:bodyPr/>
                    <a:lstStyle/>
                    <a:p>
                      <a:r>
                        <a:rPr lang="en-US" altLang="zh-CN" sz="1000" kern="1200" dirty="0">
                          <a:solidFill>
                            <a:schemeClr val="tx1"/>
                          </a:solidFill>
                          <a:latin typeface="+mn-lt"/>
                          <a:ea typeface="Microsoft GothicNeo" panose="020B0503020000020004" pitchFamily="34" charset="-127"/>
                          <a:cs typeface="Microsoft GothicNeo" panose="020B0503020000020004" pitchFamily="34" charset="-127"/>
                          <a:hlinkClick r:id="rId2"/>
                        </a:rPr>
                        <a:t>Quick Grid</a:t>
                      </a:r>
                      <a:endParaRPr lang="en-SG" sz="1000" kern="1200" dirty="0">
                        <a:solidFill>
                          <a:schemeClr val="tx1"/>
                        </a:solidFill>
                        <a:latin typeface="+mn-lt"/>
                        <a:ea typeface="Microsoft GothicNeo" panose="020B0503020000020004" pitchFamily="34" charset="-127"/>
                        <a:cs typeface="Microsoft GothicNeo" panose="020B0503020000020004" pitchFamily="34" charset="-127"/>
                      </a:endParaRPr>
                    </a:p>
                  </a:txBody>
                  <a:tcPr/>
                </a:tc>
                <a:tc>
                  <a:txBody>
                    <a:bodyPr/>
                    <a:lstStyle/>
                    <a:p>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Blazor</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a:t>
                      </a:r>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QuickGrid</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component from </a:t>
                      </a:r>
                      <a:r>
                        <a:rPr lang="en-SG" sz="1000" kern="1200" dirty="0" err="1">
                          <a:solidFill>
                            <a:schemeClr val="tx1"/>
                          </a:solidFill>
                          <a:latin typeface="+mn-lt"/>
                          <a:ea typeface="Microsoft GothicNeo" panose="020B0503020000020004" pitchFamily="34" charset="-127"/>
                          <a:cs typeface="Microsoft GothicNeo" panose="020B0503020000020004" pitchFamily="34" charset="-127"/>
                        </a:rPr>
                        <a:t>.net</a:t>
                      </a:r>
                      <a:r>
                        <a:rPr lang="en-SG" sz="1000" kern="1200" dirty="0">
                          <a:solidFill>
                            <a:schemeClr val="tx1"/>
                          </a:solidFill>
                          <a:latin typeface="+mn-lt"/>
                          <a:ea typeface="Microsoft GothicNeo" panose="020B0503020000020004" pitchFamily="34" charset="-127"/>
                          <a:cs typeface="Microsoft GothicNeo" panose="020B0503020000020004" pitchFamily="34" charset="-127"/>
                        </a:rPr>
                        <a:t> 7</a:t>
                      </a: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3926594878"/>
                  </a:ext>
                </a:extLst>
              </a:tr>
              <a:tr h="148359">
                <a:tc>
                  <a:txBody>
                    <a:bodyPr/>
                    <a:lstStyle/>
                    <a:p>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3"/>
                        </a:rPr>
                        <a:t>Render outside asp </a:t>
                      </a:r>
                      <a:r>
                        <a:rPr lang="en-SG" sz="1000" b="0" i="0" kern="1200" dirty="0" err="1">
                          <a:solidFill>
                            <a:schemeClr val="dk1"/>
                          </a:solidFill>
                          <a:effectLst/>
                          <a:latin typeface="+mn-lt"/>
                          <a:ea typeface="Microsoft GothicNeo" panose="020B0503020000020004" pitchFamily="34" charset="-127"/>
                          <a:cs typeface="Microsoft GothicNeo" panose="020B0503020000020004" pitchFamily="34" charset="-127"/>
                          <a:hlinkClick r:id="rId3"/>
                        </a:rPr>
                        <a:t>.net</a:t>
                      </a: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hlinkClick r:id="rId3"/>
                        </a:rPr>
                        <a:t> core</a:t>
                      </a:r>
                      <a:endPar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icrosoft GothicNeo" panose="020B0503020000020004" pitchFamily="34" charset="-127"/>
                          <a:cs typeface="Microsoft GothicNeo" panose="020B0503020000020004" pitchFamily="34" charset="-127"/>
                        </a:rPr>
                        <a:t>Render Razor components outside of ASP.NET Core</a:t>
                      </a:r>
                    </a:p>
                  </a:txBody>
                  <a:tcPr/>
                </a:tc>
                <a:tc>
                  <a:txBody>
                    <a:bodyPr/>
                    <a:lstStyle/>
                    <a:p>
                      <a:endParaRPr lang="en-SG" sz="1200" dirty="0">
                        <a:latin typeface="+mn-lt"/>
                      </a:endParaRPr>
                    </a:p>
                  </a:txBody>
                  <a:tcPr/>
                </a:tc>
                <a:tc>
                  <a:txBody>
                    <a:bodyPr/>
                    <a:lstStyle/>
                    <a:p>
                      <a:endParaRPr lang="en-SG" sz="1200" dirty="0">
                        <a:latin typeface="+mn-lt"/>
                      </a:endParaRPr>
                    </a:p>
                  </a:txBody>
                  <a:tcPr/>
                </a:tc>
                <a:tc>
                  <a:txBody>
                    <a:bodyPr/>
                    <a:lstStyle/>
                    <a:p>
                      <a:endParaRPr lang="en-SG" sz="1200" dirty="0">
                        <a:latin typeface="+mn-lt"/>
                      </a:endParaRPr>
                    </a:p>
                  </a:txBody>
                  <a:tcPr/>
                </a:tc>
                <a:extLst>
                  <a:ext uri="{0D108BD9-81ED-4DB2-BD59-A6C34878D82A}">
                    <a16:rowId xmlns:a16="http://schemas.microsoft.com/office/drawing/2014/main" val="2809413951"/>
                  </a:ext>
                </a:extLst>
              </a:tr>
              <a:tr h="1483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b="0" i="0" kern="1200" dirty="0">
                          <a:solidFill>
                            <a:schemeClr val="dk1"/>
                          </a:solidFill>
                          <a:effectLst/>
                          <a:latin typeface="+mn-lt"/>
                          <a:ea typeface="+mn-ea"/>
                          <a:cs typeface="+mn-cs"/>
                        </a:rPr>
                        <a:t>Identity UI</a:t>
                      </a:r>
                    </a:p>
                  </a:txBody>
                  <a:tcPr/>
                </a:tc>
                <a:tc>
                  <a:txBody>
                    <a:bodyPr/>
                    <a:lstStyle/>
                    <a:p>
                      <a:r>
                        <a:rPr lang="en-SG" sz="1000" b="0" i="0" kern="1200" dirty="0">
                          <a:solidFill>
                            <a:schemeClr val="dk1"/>
                          </a:solidFill>
                          <a:effectLst/>
                          <a:latin typeface="+mn-lt"/>
                          <a:ea typeface="+mn-ea"/>
                          <a:cs typeface="+mn-cs"/>
                        </a:rPr>
                        <a:t>generating a full </a:t>
                      </a:r>
                      <a:r>
                        <a:rPr lang="en-SG" sz="1000" b="0" i="0" kern="1200" dirty="0" err="1">
                          <a:solidFill>
                            <a:schemeClr val="dk1"/>
                          </a:solidFill>
                          <a:effectLst/>
                          <a:latin typeface="+mn-lt"/>
                          <a:ea typeface="+mn-ea"/>
                          <a:cs typeface="+mn-cs"/>
                        </a:rPr>
                        <a:t>Blazor</a:t>
                      </a:r>
                      <a:r>
                        <a:rPr lang="en-SG" sz="1000" b="0" i="0" kern="1200" dirty="0">
                          <a:solidFill>
                            <a:schemeClr val="dk1"/>
                          </a:solidFill>
                          <a:effectLst/>
                          <a:latin typeface="+mn-lt"/>
                          <a:ea typeface="+mn-ea"/>
                          <a:cs typeface="+mn-cs"/>
                        </a:rPr>
                        <a:t>-based Identity UI</a:t>
                      </a:r>
                      <a:endParaRPr lang="en-SG"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dk1"/>
                          </a:solidFill>
                          <a:effectLst/>
                          <a:latin typeface="+mn-lt"/>
                          <a:ea typeface="+mn-ea"/>
                          <a:cs typeface="+mn-cs"/>
                        </a:rPr>
                        <a:t>❌</a:t>
                      </a:r>
                      <a:endParaRPr lang="en-SG" sz="1200" dirty="0">
                        <a:latin typeface="+mn-lt"/>
                      </a:endParaRPr>
                    </a:p>
                  </a:txBody>
                  <a:tcPr/>
                </a:tc>
                <a:extLst>
                  <a:ext uri="{0D108BD9-81ED-4DB2-BD59-A6C34878D82A}">
                    <a16:rowId xmlns:a16="http://schemas.microsoft.com/office/drawing/2014/main" val="754395639"/>
                  </a:ext>
                </a:extLst>
              </a:tr>
              <a:tr h="200560">
                <a:tc>
                  <a:txBody>
                    <a:bodyPr/>
                    <a:lstStyle/>
                    <a:p>
                      <a:endParaRPr lang="en-SG" sz="1200"/>
                    </a:p>
                  </a:txBody>
                  <a:tcPr/>
                </a:tc>
                <a:tc>
                  <a:txBody>
                    <a:bodyPr/>
                    <a:lstStyle/>
                    <a:p>
                      <a:endParaRPr lang="en-SG" sz="1200"/>
                    </a:p>
                  </a:txBody>
                  <a:tcPr/>
                </a:tc>
                <a:tc>
                  <a:txBody>
                    <a:bodyPr/>
                    <a:lstStyle/>
                    <a:p>
                      <a:endParaRPr lang="en-SG" sz="1200"/>
                    </a:p>
                  </a:txBody>
                  <a:tcPr/>
                </a:tc>
                <a:tc>
                  <a:txBody>
                    <a:bodyPr/>
                    <a:lstStyle/>
                    <a:p>
                      <a:endParaRPr lang="en-SG" sz="1200"/>
                    </a:p>
                  </a:txBody>
                  <a:tcPr/>
                </a:tc>
                <a:tc>
                  <a:txBody>
                    <a:bodyPr/>
                    <a:lstStyle/>
                    <a:p>
                      <a:endParaRPr lang="en-SG" sz="1200" dirty="0"/>
                    </a:p>
                  </a:txBody>
                  <a:tcPr/>
                </a:tc>
                <a:extLst>
                  <a:ext uri="{0D108BD9-81ED-4DB2-BD59-A6C34878D82A}">
                    <a16:rowId xmlns:a16="http://schemas.microsoft.com/office/drawing/2014/main" val="1762782667"/>
                  </a:ext>
                </a:extLst>
              </a:tr>
            </a:tbl>
          </a:graphicData>
        </a:graphic>
      </p:graphicFrame>
    </p:spTree>
    <p:extLst>
      <p:ext uri="{BB962C8B-B14F-4D97-AF65-F5344CB8AC3E}">
        <p14:creationId xmlns:p14="http://schemas.microsoft.com/office/powerpoint/2010/main" val="302116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smtClean="0"/>
              <a:t>Blazor</a:t>
            </a:r>
            <a:r>
              <a:rPr lang="en-US" altLang="zh-CN" sz="4400" dirty="0" smtClean="0"/>
              <a:t> Web </a:t>
            </a:r>
            <a:r>
              <a:rPr lang="en-US" altLang="zh-CN" dirty="0"/>
              <a:t>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smtClean="0"/>
              <a:t>Introduction</a:t>
            </a:r>
            <a:endParaRPr lang="en-SG" dirty="0"/>
          </a:p>
        </p:txBody>
      </p:sp>
      <p:sp>
        <p:nvSpPr>
          <p:cNvPr id="7"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793075"/>
            <a:ext cx="8120412" cy="3527825"/>
          </a:xfrm>
        </p:spPr>
        <p:txBody>
          <a:bodyPr>
            <a:normAutofit/>
          </a:bodyPr>
          <a:lstStyle/>
          <a:p>
            <a:pPr marL="0" indent="0">
              <a:buNone/>
            </a:pPr>
            <a:r>
              <a:rPr lang="en-SG" sz="1100" b="1" dirty="0"/>
              <a:t>Render </a:t>
            </a:r>
            <a:r>
              <a:rPr lang="en-SG" sz="1100" b="1" dirty="0" err="1"/>
              <a:t>Componment</a:t>
            </a:r>
            <a:r>
              <a:rPr lang="en-SG" sz="1100" b="1" dirty="0" smtClean="0"/>
              <a:t>:</a:t>
            </a:r>
          </a:p>
          <a:p>
            <a:pPr marL="0" indent="0">
              <a:buNone/>
            </a:pPr>
            <a:r>
              <a:rPr lang="en-US" altLang="zh-CN" sz="1100" dirty="0" smtClean="0"/>
              <a:t>Comparing with </a:t>
            </a:r>
            <a:r>
              <a:rPr lang="en-US" altLang="zh-CN" sz="1100" dirty="0" err="1" smtClean="0"/>
              <a:t>Blazor</a:t>
            </a:r>
            <a:r>
              <a:rPr lang="en-US" altLang="zh-CN" sz="1100" dirty="0" smtClean="0"/>
              <a:t> Server and </a:t>
            </a:r>
            <a:r>
              <a:rPr lang="en-US" altLang="zh-CN" sz="1100" dirty="0" err="1" smtClean="0"/>
              <a:t>Blazor</a:t>
            </a:r>
            <a:r>
              <a:rPr lang="en-US" altLang="zh-CN" sz="1100" dirty="0" smtClean="0"/>
              <a:t> </a:t>
            </a:r>
            <a:r>
              <a:rPr lang="en-US" altLang="zh-CN" sz="1100" dirty="0" err="1" smtClean="0"/>
              <a:t>WebAssembly,Blazor</a:t>
            </a:r>
            <a:r>
              <a:rPr lang="en-US" altLang="zh-CN" sz="1100" dirty="0" smtClean="0"/>
              <a:t> </a:t>
            </a:r>
            <a:r>
              <a:rPr lang="en-US" altLang="zh-CN" sz="1100" dirty="0"/>
              <a:t>Web Apps </a:t>
            </a:r>
            <a:r>
              <a:rPr lang="en-US" altLang="zh-CN" sz="1100" dirty="0" smtClean="0"/>
              <a:t>is a full-stack application mixed with </a:t>
            </a:r>
            <a:r>
              <a:rPr lang="en-US" altLang="zh-CN" sz="1100" dirty="0"/>
              <a:t>server-side and client-side rendering </a:t>
            </a:r>
            <a:r>
              <a:rPr lang="en-US" altLang="zh-CN" sz="1100" dirty="0" smtClean="0"/>
              <a:t>modes.</a:t>
            </a:r>
          </a:p>
          <a:p>
            <a:pPr marL="0" indent="0">
              <a:buNone/>
            </a:pPr>
            <a:endParaRPr lang="en-US" altLang="zh-CN" sz="1100" dirty="0"/>
          </a:p>
          <a:p>
            <a:pPr marL="0" indent="0">
              <a:buNone/>
            </a:pPr>
            <a:endParaRPr lang="en-US" altLang="zh-CN" sz="1100" dirty="0" smtClean="0"/>
          </a:p>
          <a:p>
            <a:pPr marL="0" indent="0">
              <a:buNone/>
            </a:pPr>
            <a:r>
              <a:rPr lang="en-US" altLang="zh-CN" sz="1100" dirty="0"/>
              <a:t>https://learn.microsoft.com/en-us/aspnet/core/blazor/components/render-modes?view=aspnetcore-8.0</a:t>
            </a:r>
            <a:endParaRPr lang="en-US" altLang="zh-CN" sz="1100" dirty="0"/>
          </a:p>
        </p:txBody>
      </p:sp>
    </p:spTree>
    <p:extLst>
      <p:ext uri="{BB962C8B-B14F-4D97-AF65-F5344CB8AC3E}">
        <p14:creationId xmlns:p14="http://schemas.microsoft.com/office/powerpoint/2010/main" val="73925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smtClean="0"/>
              <a:t>Blazor</a:t>
            </a:r>
            <a:r>
              <a:rPr lang="en-US" altLang="zh-CN" sz="4400" dirty="0" smtClean="0"/>
              <a:t> Web </a:t>
            </a:r>
            <a:r>
              <a:rPr lang="en-US" altLang="zh-CN" dirty="0"/>
              <a:t>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
        <p:nvSpPr>
          <p:cNvPr id="7" name="Content Placeholder 2">
            <a:extLst>
              <a:ext uri="{FF2B5EF4-FFF2-40B4-BE49-F238E27FC236}">
                <a16:creationId xmlns:a16="http://schemas.microsoft.com/office/drawing/2014/main" id="{7979257D-74B9-76CA-B0B9-BEF5A29BF8C2}"/>
              </a:ext>
            </a:extLst>
          </p:cNvPr>
          <p:cNvSpPr>
            <a:spLocks noGrp="1"/>
          </p:cNvSpPr>
          <p:nvPr>
            <p:ph idx="1"/>
          </p:nvPr>
        </p:nvSpPr>
        <p:spPr>
          <a:xfrm>
            <a:off x="691079" y="2793075"/>
            <a:ext cx="9749706" cy="3527825"/>
          </a:xfrm>
        </p:spPr>
        <p:txBody>
          <a:bodyPr>
            <a:normAutofit/>
          </a:bodyPr>
          <a:lstStyle/>
          <a:p>
            <a:pPr marL="0" indent="0">
              <a:buNone/>
            </a:pPr>
            <a:r>
              <a:rPr lang="en-US" altLang="zh-CN" sz="1100" b="1" dirty="0"/>
              <a:t>Static render </a:t>
            </a:r>
            <a:r>
              <a:rPr lang="en-US" altLang="zh-CN" sz="1100" b="1" dirty="0" smtClean="0"/>
              <a:t>mode</a:t>
            </a:r>
          </a:p>
          <a:p>
            <a:pPr marL="0" indent="0">
              <a:buNone/>
            </a:pPr>
            <a:r>
              <a:rPr lang="en-US" altLang="zh-CN" sz="1100" dirty="0"/>
              <a:t>The Static render </a:t>
            </a:r>
            <a:r>
              <a:rPr lang="en-US" altLang="zh-CN" sz="1100" dirty="0" smtClean="0"/>
              <a:t> mode is the default </a:t>
            </a:r>
            <a:r>
              <a:rPr lang="en-US" altLang="zh-CN" sz="1100" dirty="0"/>
              <a:t>render mode </a:t>
            </a:r>
            <a:r>
              <a:rPr lang="en-US" altLang="zh-CN" sz="1100" dirty="0" smtClean="0"/>
              <a:t>without </a:t>
            </a:r>
            <a:r>
              <a:rPr lang="en-US" altLang="zh-CN" sz="1100" dirty="0"/>
              <a:t>configure </a:t>
            </a:r>
            <a:r>
              <a:rPr lang="en-US" altLang="zh-CN" sz="1100" dirty="0"/>
              <a:t>@</a:t>
            </a:r>
            <a:r>
              <a:rPr lang="en-US" altLang="zh-CN" sz="1100" dirty="0" err="1"/>
              <a:t>rendermode</a:t>
            </a:r>
            <a:r>
              <a:rPr lang="en-US" altLang="zh-CN" sz="1100" dirty="0"/>
              <a:t> and can’t enable </a:t>
            </a:r>
            <a:r>
              <a:rPr lang="en-US" altLang="zh-CN" sz="1100" dirty="0"/>
              <a:t>interactivity </a:t>
            </a:r>
            <a:endParaRPr lang="en-US" altLang="zh-CN" sz="1100" dirty="0"/>
          </a:p>
          <a:p>
            <a:pPr marL="0" indent="0">
              <a:buNone/>
            </a:pPr>
            <a:r>
              <a:rPr lang="en-US" altLang="zh-CN" sz="1100" b="1" dirty="0"/>
              <a:t>Server render </a:t>
            </a:r>
            <a:r>
              <a:rPr lang="en-US" altLang="zh-CN" sz="1100" b="1" dirty="0" smtClean="0"/>
              <a:t>mode</a:t>
            </a:r>
          </a:p>
          <a:p>
            <a:pPr marL="0" indent="0">
              <a:buNone/>
            </a:pPr>
            <a:r>
              <a:rPr lang="en-US" altLang="zh-CN" sz="1100" dirty="0"/>
              <a:t>The Server render mode renders the component interactively from the server using </a:t>
            </a:r>
            <a:r>
              <a:rPr lang="en-US" altLang="zh-CN" sz="1100" dirty="0" err="1"/>
              <a:t>Blazor</a:t>
            </a:r>
            <a:r>
              <a:rPr lang="en-US" altLang="zh-CN" sz="1100" dirty="0"/>
              <a:t> Server</a:t>
            </a:r>
          </a:p>
          <a:p>
            <a:pPr marL="0" indent="0">
              <a:buNone/>
            </a:pPr>
            <a:r>
              <a:rPr lang="en-US" altLang="zh-CN" sz="1100" b="1" dirty="0" err="1"/>
              <a:t>WebAssembly</a:t>
            </a:r>
            <a:r>
              <a:rPr lang="en-US" altLang="zh-CN" sz="1100" b="1" dirty="0"/>
              <a:t> render mode</a:t>
            </a:r>
          </a:p>
          <a:p>
            <a:pPr marL="0" indent="0">
              <a:buNone/>
            </a:pPr>
            <a:r>
              <a:rPr lang="en-US" altLang="zh-CN" sz="1100" dirty="0"/>
              <a:t>The </a:t>
            </a:r>
            <a:r>
              <a:rPr lang="en-US" altLang="zh-CN" sz="1100" dirty="0" err="1"/>
              <a:t>WebAssembly</a:t>
            </a:r>
            <a:r>
              <a:rPr lang="en-US" altLang="zh-CN" sz="1100" dirty="0"/>
              <a:t> render mode renders the component interactively on the client using </a:t>
            </a:r>
            <a:r>
              <a:rPr lang="en-US" altLang="zh-CN" sz="1100" dirty="0" err="1"/>
              <a:t>Blazor</a:t>
            </a:r>
            <a:r>
              <a:rPr lang="en-US" altLang="zh-CN" sz="1100" dirty="0"/>
              <a:t> </a:t>
            </a:r>
            <a:r>
              <a:rPr lang="en-US" altLang="zh-CN" sz="1100" dirty="0" err="1" smtClean="0"/>
              <a:t>WebAssembly</a:t>
            </a:r>
            <a:endParaRPr lang="en-US" altLang="zh-CN" sz="1100" dirty="0" smtClean="0"/>
          </a:p>
          <a:p>
            <a:pPr marL="0" indent="0">
              <a:buNone/>
            </a:pPr>
            <a:r>
              <a:rPr lang="en-US" altLang="zh-CN" sz="1100" b="1" dirty="0"/>
              <a:t>Auto render mode</a:t>
            </a:r>
          </a:p>
          <a:p>
            <a:pPr marL="0" indent="0">
              <a:buNone/>
            </a:pPr>
            <a:r>
              <a:rPr lang="en-US" altLang="zh-CN" sz="1100" dirty="0"/>
              <a:t>The component is initially rendered server-side with interactivity using the </a:t>
            </a:r>
            <a:r>
              <a:rPr lang="en-US" altLang="zh-CN" sz="1100" dirty="0" err="1"/>
              <a:t>Blazor</a:t>
            </a:r>
            <a:r>
              <a:rPr lang="en-US" altLang="zh-CN" sz="1100" dirty="0"/>
              <a:t> Server hosting model. The .NET runtime and app bundle are downloaded to the client in the background and cached so that they can be used on future visits. Components using the automatic render mode must be built </a:t>
            </a:r>
            <a:r>
              <a:rPr lang="en-US" altLang="zh-CN" sz="1100" dirty="0" smtClean="0"/>
              <a:t>from </a:t>
            </a:r>
            <a:r>
              <a:rPr lang="en-US" altLang="zh-CN" sz="1100" dirty="0"/>
              <a:t>a separate client project that sets up the </a:t>
            </a:r>
            <a:r>
              <a:rPr lang="en-US" altLang="zh-CN" sz="1100" dirty="0" err="1"/>
              <a:t>Blazor</a:t>
            </a:r>
            <a:r>
              <a:rPr lang="en-US" altLang="zh-CN" sz="1100" dirty="0"/>
              <a:t> </a:t>
            </a:r>
            <a:r>
              <a:rPr lang="en-US" altLang="zh-CN" sz="1100" dirty="0" err="1"/>
              <a:t>WebAssembly</a:t>
            </a:r>
            <a:r>
              <a:rPr lang="en-US" altLang="zh-CN" sz="1100" dirty="0"/>
              <a:t> host.</a:t>
            </a:r>
            <a:endParaRPr lang="en-US" altLang="zh-CN" sz="500" dirty="0"/>
          </a:p>
        </p:txBody>
      </p:sp>
    </p:spTree>
    <p:extLst>
      <p:ext uri="{BB962C8B-B14F-4D97-AF65-F5344CB8AC3E}">
        <p14:creationId xmlns:p14="http://schemas.microsoft.com/office/powerpoint/2010/main" val="329349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smtClean="0"/>
              <a:t>Blazor</a:t>
            </a:r>
            <a:r>
              <a:rPr lang="en-US" altLang="zh-CN" sz="4400" dirty="0" smtClean="0"/>
              <a:t> Web App</a:t>
            </a:r>
            <a:endParaRPr lang="en-SG" dirty="0"/>
          </a:p>
        </p:txBody>
      </p:sp>
      <p:sp>
        <p:nvSpPr>
          <p:cNvPr id="4" name="TextBox 3">
            <a:extLst>
              <a:ext uri="{FF2B5EF4-FFF2-40B4-BE49-F238E27FC236}">
                <a16:creationId xmlns:a16="http://schemas.microsoft.com/office/drawing/2014/main" id="{116BC4E1-7249-E9E9-8C4A-0D2289D51647}"/>
              </a:ext>
            </a:extLst>
          </p:cNvPr>
          <p:cNvSpPr txBox="1"/>
          <p:nvPr/>
        </p:nvSpPr>
        <p:spPr>
          <a:xfrm>
            <a:off x="691079" y="2354347"/>
            <a:ext cx="1865690" cy="369332"/>
          </a:xfrm>
          <a:prstGeom prst="rect">
            <a:avLst/>
          </a:prstGeom>
          <a:noFill/>
        </p:spPr>
        <p:txBody>
          <a:bodyPr wrap="square">
            <a:spAutoFit/>
          </a:bodyPr>
          <a:lstStyle/>
          <a:p>
            <a:r>
              <a:rPr lang="en-SG" dirty="0"/>
              <a:t>Render Mode</a:t>
            </a:r>
          </a:p>
        </p:txBody>
      </p:sp>
      <p:sp>
        <p:nvSpPr>
          <p:cNvPr id="8" name="TextBox 7">
            <a:extLst>
              <a:ext uri="{FF2B5EF4-FFF2-40B4-BE49-F238E27FC236}">
                <a16:creationId xmlns:a16="http://schemas.microsoft.com/office/drawing/2014/main" id="{B8617D6A-E8C4-7F82-99B9-F27FFDE3E92A}"/>
              </a:ext>
            </a:extLst>
          </p:cNvPr>
          <p:cNvSpPr txBox="1"/>
          <p:nvPr/>
        </p:nvSpPr>
        <p:spPr>
          <a:xfrm>
            <a:off x="776794" y="3093010"/>
            <a:ext cx="9645590" cy="276999"/>
          </a:xfrm>
          <a:prstGeom prst="rect">
            <a:avLst/>
          </a:prstGeom>
          <a:noFill/>
        </p:spPr>
        <p:txBody>
          <a:bodyPr wrap="square">
            <a:spAutoFit/>
          </a:bodyPr>
          <a:lstStyle/>
          <a:p>
            <a:r>
              <a:rPr lang="en-SG" sz="1200" dirty="0"/>
              <a:t>Component will generate a private __</a:t>
            </a:r>
            <a:r>
              <a:rPr lang="en-SG" sz="1200" dirty="0" err="1"/>
              <a:t>PrivateComponentRenderModeAttribute</a:t>
            </a:r>
            <a:r>
              <a:rPr lang="en-SG" sz="1200" dirty="0"/>
              <a:t> which </a:t>
            </a:r>
            <a:r>
              <a:rPr lang="en-SG" sz="1200" dirty="0" err="1"/>
              <a:t>distingulish</a:t>
            </a:r>
            <a:r>
              <a:rPr lang="en-SG" sz="1200" dirty="0"/>
              <a:t> the </a:t>
            </a:r>
            <a:r>
              <a:rPr lang="en-SG" sz="1200" dirty="0" err="1"/>
              <a:t>RenderMode</a:t>
            </a:r>
            <a:r>
              <a:rPr lang="en-SG" sz="1200" dirty="0"/>
              <a:t>:</a:t>
            </a:r>
          </a:p>
        </p:txBody>
      </p:sp>
      <p:pic>
        <p:nvPicPr>
          <p:cNvPr id="12" name="Picture 11">
            <a:extLst>
              <a:ext uri="{FF2B5EF4-FFF2-40B4-BE49-F238E27FC236}">
                <a16:creationId xmlns:a16="http://schemas.microsoft.com/office/drawing/2014/main" id="{931EF619-98B1-95D5-F57B-14E0C088ABA8}"/>
              </a:ext>
            </a:extLst>
          </p:cNvPr>
          <p:cNvPicPr>
            <a:picLocks noChangeAspect="1"/>
          </p:cNvPicPr>
          <p:nvPr/>
        </p:nvPicPr>
        <p:blipFill>
          <a:blip r:embed="rId2"/>
          <a:stretch>
            <a:fillRect/>
          </a:stretch>
        </p:blipFill>
        <p:spPr>
          <a:xfrm>
            <a:off x="776794" y="3487992"/>
            <a:ext cx="7535327" cy="1933845"/>
          </a:xfrm>
          <a:prstGeom prst="rect">
            <a:avLst/>
          </a:prstGeom>
        </p:spPr>
      </p:pic>
    </p:spTree>
    <p:extLst>
      <p:ext uri="{BB962C8B-B14F-4D97-AF65-F5344CB8AC3E}">
        <p14:creationId xmlns:p14="http://schemas.microsoft.com/office/powerpoint/2010/main" val="331326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617-ED7B-1040-B3EE-C0E272920735}"/>
              </a:ext>
            </a:extLst>
          </p:cNvPr>
          <p:cNvSpPr>
            <a:spLocks noGrp="1"/>
          </p:cNvSpPr>
          <p:nvPr>
            <p:ph type="title"/>
          </p:nvPr>
        </p:nvSpPr>
        <p:spPr/>
        <p:txBody>
          <a:bodyPr/>
          <a:lstStyle/>
          <a:p>
            <a:r>
              <a:rPr lang="en-US" altLang="zh-CN" sz="4400" dirty="0" err="1" smtClean="0"/>
              <a:t>Blazor</a:t>
            </a:r>
            <a:r>
              <a:rPr lang="en-US" altLang="zh-CN" sz="4400" dirty="0" smtClean="0"/>
              <a:t> </a:t>
            </a:r>
            <a:r>
              <a:rPr lang="en-US" altLang="zh-CN" dirty="0"/>
              <a:t>Web App</a:t>
            </a:r>
            <a:endParaRPr lang="en-SG" dirty="0"/>
          </a:p>
        </p:txBody>
      </p:sp>
      <p:pic>
        <p:nvPicPr>
          <p:cNvPr id="6" name="Content Placeholder 4">
            <a:extLst>
              <a:ext uri="{FF2B5EF4-FFF2-40B4-BE49-F238E27FC236}">
                <a16:creationId xmlns:a16="http://schemas.microsoft.com/office/drawing/2014/main" id="{B87CC673-1555-F356-D5F9-B656C03B21E5}"/>
              </a:ext>
            </a:extLst>
          </p:cNvPr>
          <p:cNvPicPr>
            <a:picLocks noChangeAspect="1"/>
          </p:cNvPicPr>
          <p:nvPr/>
        </p:nvPicPr>
        <p:blipFill>
          <a:blip r:embed="rId2"/>
          <a:stretch>
            <a:fillRect/>
          </a:stretch>
        </p:blipFill>
        <p:spPr>
          <a:xfrm>
            <a:off x="0" y="3433134"/>
            <a:ext cx="12186744" cy="3260630"/>
          </a:xfrm>
          <a:prstGeom prst="rect">
            <a:avLst/>
          </a:prstGeom>
        </p:spPr>
      </p:pic>
      <p:sp>
        <p:nvSpPr>
          <p:cNvPr id="4" name="TextBox 3">
            <a:extLst>
              <a:ext uri="{FF2B5EF4-FFF2-40B4-BE49-F238E27FC236}">
                <a16:creationId xmlns:a16="http://schemas.microsoft.com/office/drawing/2014/main" id="{116BC4E1-7249-E9E9-8C4A-0D2289D51647}"/>
              </a:ext>
            </a:extLst>
          </p:cNvPr>
          <p:cNvSpPr txBox="1"/>
          <p:nvPr/>
        </p:nvSpPr>
        <p:spPr>
          <a:xfrm>
            <a:off x="691079" y="2762720"/>
            <a:ext cx="6116714" cy="369332"/>
          </a:xfrm>
          <a:prstGeom prst="rect">
            <a:avLst/>
          </a:prstGeom>
          <a:noFill/>
        </p:spPr>
        <p:txBody>
          <a:bodyPr wrap="square">
            <a:spAutoFit/>
          </a:bodyPr>
          <a:lstStyle/>
          <a:p>
            <a:r>
              <a:rPr lang="en-SG" dirty="0" err="1"/>
              <a:t>WebAssemblyHostBuilder.cs</a:t>
            </a:r>
            <a:endParaRPr lang="en-SG" dirty="0"/>
          </a:p>
        </p:txBody>
      </p:sp>
    </p:spTree>
    <p:extLst>
      <p:ext uri="{BB962C8B-B14F-4D97-AF65-F5344CB8AC3E}">
        <p14:creationId xmlns:p14="http://schemas.microsoft.com/office/powerpoint/2010/main" val="130217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998ED581-5F14-366E-09C4-975D93F42EB5}"/>
              </a:ext>
            </a:extLst>
          </p:cNvPr>
          <p:cNvPicPr>
            <a:picLocks noGrp="1" noChangeAspect="1"/>
          </p:cNvPicPr>
          <p:nvPr>
            <p:ph idx="1"/>
          </p:nvPr>
        </p:nvPicPr>
        <p:blipFill>
          <a:blip r:embed="rId2"/>
          <a:stretch>
            <a:fillRect/>
          </a:stretch>
        </p:blipFill>
        <p:spPr>
          <a:xfrm>
            <a:off x="0" y="3037418"/>
            <a:ext cx="12192000" cy="3820582"/>
          </a:xfrm>
        </p:spPr>
      </p:pic>
      <p:sp>
        <p:nvSpPr>
          <p:cNvPr id="4" name="Title 1">
            <a:extLst>
              <a:ext uri="{FF2B5EF4-FFF2-40B4-BE49-F238E27FC236}">
                <a16:creationId xmlns:a16="http://schemas.microsoft.com/office/drawing/2014/main" id="{F4438394-4326-B683-0E03-3EEBD42F4CF2}"/>
              </a:ext>
            </a:extLst>
          </p:cNvPr>
          <p:cNvSpPr>
            <a:spLocks noGrp="1"/>
          </p:cNvSpPr>
          <p:nvPr>
            <p:ph type="title"/>
          </p:nvPr>
        </p:nvSpPr>
        <p:spPr>
          <a:xfrm>
            <a:off x="691079" y="725951"/>
            <a:ext cx="10325000" cy="1442463"/>
          </a:xfrm>
        </p:spPr>
        <p:txBody>
          <a:bodyPr/>
          <a:lstStyle/>
          <a:p>
            <a:r>
              <a:rPr lang="en-US" altLang="zh-CN" sz="4400" dirty="0" err="1" smtClean="0"/>
              <a:t>Blazor</a:t>
            </a:r>
            <a:r>
              <a:rPr lang="en-US" altLang="zh-CN" sz="4400" dirty="0" smtClean="0"/>
              <a:t> </a:t>
            </a:r>
            <a:r>
              <a:rPr lang="en-US" altLang="zh-CN" dirty="0"/>
              <a:t>Web App</a:t>
            </a:r>
            <a:endParaRPr lang="en-SG" dirty="0"/>
          </a:p>
        </p:txBody>
      </p:sp>
    </p:spTree>
    <p:extLst>
      <p:ext uri="{BB962C8B-B14F-4D97-AF65-F5344CB8AC3E}">
        <p14:creationId xmlns:p14="http://schemas.microsoft.com/office/powerpoint/2010/main" val="3214789743"/>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9281</TotalTime>
  <Words>523</Words>
  <Application>Microsoft Office PowerPoint</Application>
  <PresentationFormat>宽屏</PresentationFormat>
  <Paragraphs>206</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Grandview</vt:lpstr>
      <vt:lpstr>Microsoft GothicNeo</vt:lpstr>
      <vt:lpstr>Arial</vt:lpstr>
      <vt:lpstr>Courier New</vt:lpstr>
      <vt:lpstr>Wingdings</vt:lpstr>
      <vt:lpstr>CosineVTI</vt:lpstr>
      <vt:lpstr>Blazor in .net 8</vt:lpstr>
      <vt:lpstr>Agenda</vt:lpstr>
      <vt:lpstr>New Features</vt:lpstr>
      <vt:lpstr>New Features</vt:lpstr>
      <vt:lpstr>Blazor Web App</vt:lpstr>
      <vt:lpstr>Blazor Web App</vt:lpstr>
      <vt:lpstr>Blazor Web App</vt:lpstr>
      <vt:lpstr>Blazor Web App</vt:lpstr>
      <vt:lpstr>Blazor Web App</vt:lpstr>
      <vt:lpstr>WebApplicationBuilder</vt:lpstr>
      <vt:lpstr>PowerPoint 演示文稿</vt:lpstr>
      <vt:lpstr>WebApplicationBuilder</vt:lpstr>
      <vt:lpstr>PowerPoint 演示文稿</vt:lpstr>
      <vt:lpstr>PowerPoint 演示文稿</vt:lpstr>
      <vt:lpstr>Life Cycle</vt:lpstr>
      <vt:lpstr>Render By different Mode</vt:lpstr>
      <vt:lpstr>Render By different Mode</vt:lpstr>
      <vt:lpstr>Render By different Mode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Cang Yi</dc:creator>
  <cp:lastModifiedBy>Xcy</cp:lastModifiedBy>
  <cp:revision>32</cp:revision>
  <dcterms:created xsi:type="dcterms:W3CDTF">2023-11-01T06:34:02Z</dcterms:created>
  <dcterms:modified xsi:type="dcterms:W3CDTF">2023-11-08T15:36:17Z</dcterms:modified>
</cp:coreProperties>
</file>