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75" r:id="rId4"/>
    <p:sldId id="286" r:id="rId5"/>
    <p:sldId id="276" r:id="rId6"/>
    <p:sldId id="280" r:id="rId7"/>
    <p:sldId id="281" r:id="rId8"/>
    <p:sldId id="271" r:id="rId9"/>
    <p:sldId id="274" r:id="rId10"/>
    <p:sldId id="272" r:id="rId11"/>
    <p:sldId id="265" r:id="rId12"/>
    <p:sldId id="263" r:id="rId13"/>
    <p:sldId id="277" r:id="rId14"/>
    <p:sldId id="279" r:id="rId15"/>
    <p:sldId id="282" r:id="rId16"/>
    <p:sldId id="294" r:id="rId17"/>
    <p:sldId id="288" r:id="rId18"/>
    <p:sldId id="289" r:id="rId19"/>
    <p:sldId id="278" r:id="rId20"/>
    <p:sldId id="287" r:id="rId21"/>
    <p:sldId id="290" r:id="rId22"/>
    <p:sldId id="291" r:id="rId23"/>
    <p:sldId id="293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form-handling-and-model-binding" TargetMode="External"/><Relationship Id="rId1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3" Type="http://schemas.openxmlformats.org/officeDocument/2006/relationships/hyperlink" Target="https://learn.microsoft.com/en-us/aspnet/core/release-notes/aspnetcore-8.0?view=aspnetcore-8.0#quickgrid" TargetMode="External"/><Relationship Id="rId7" Type="http://schemas.openxmlformats.org/officeDocument/2006/relationships/hyperlink" Target="https://learn.microsoft.com/en-us/aspnet/core/release-notes/aspnetcore-8.0?view=aspnetcore-8.0#inject-keyed-services-into-components" TargetMode="External"/><Relationship Id="rId12" Type="http://schemas.openxmlformats.org/officeDocument/2006/relationships/hyperlink" Target="https://learn.microsoft.com/en-us/aspnet/core/release-notes/aspnetcore-8.0?view=aspnetcore-8.0#error-page-support" TargetMode="External"/><Relationship Id="rId2" Type="http://schemas.openxmlformats.org/officeDocument/2006/relationships/hyperlink" Target="https://learn.microsoft.com/en-us/aspnet/core/release-notes/aspnetcore-8.0?view=aspnetcore-8.0#route-to-named-el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root-level-cascading-values" TargetMode="External"/><Relationship Id="rId11" Type="http://schemas.openxmlformats.org/officeDocument/2006/relationships/hyperlink" Target="https://learn.microsoft.com/en-us/aspnet/core/release-notes/aspnetcore-8.0?view=aspnetcore-8.0#support-for-dialog-cancel-and-close-events" TargetMode="External"/><Relationship Id="rId5" Type="http://schemas.openxmlformats.org/officeDocument/2006/relationships/hyperlink" Target="https://learn.microsoft.com/en-us/aspnet/core/release-notes/aspnetcore-8.0?view=aspnetcore-8.0#web-friendly-webcil-packaging" TargetMode="External"/><Relationship Id="rId10" Type="http://schemas.openxmlformats.org/officeDocument/2006/relationships/hyperlink" Target="https://learn.microsoft.com/en-us/aspnet/core/release-notes/aspnetcore-8.0?view=aspnetcore-8.0#virtualize-empty-content" TargetMode="External"/><Relationship Id="rId4" Type="http://schemas.openxmlformats.org/officeDocument/2006/relationships/hyperlink" Target="https://learn.microsoft.com/en-us/aspnet/core/blazor/components/data-binding?view=aspnetcore-8.0" TargetMode="External"/><Relationship Id="rId9" Type="http://schemas.openxmlformats.org/officeDocument/2006/relationships/hyperlink" Target="https://learn.microsoft.com/en-us/aspnet/core/release-notes/aspnetcore-8.0?view=aspnetcore-8.0#sections-support" TargetMode="External"/><Relationship Id="rId14" Type="http://schemas.openxmlformats.org/officeDocument/2006/relationships/hyperlink" Target="https://learn.microsoft.com/en-us/aspnet/core/release-notes/aspnetcore-8.0?view=aspnetcore-8.0#blazo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/blob/main/docs/design/mono/webcil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spnet/core/release-notes/aspnetcore-8.0?view=aspnetcore-8.0#full-stack-web-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render-modes?view=aspnetcore-8.0#render-mo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A31ED6E-481A-A1FF-C60B-3C41DC09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r="481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77230"/>
            <a:ext cx="10325000" cy="3980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1100" b="1" dirty="0"/>
              <a:t>Render </a:t>
            </a:r>
            <a:r>
              <a:rPr lang="en-SG" sz="1100" b="1" dirty="0" err="1"/>
              <a:t>Componment</a:t>
            </a:r>
            <a:r>
              <a:rPr lang="en-SG" sz="1100" b="1" dirty="0"/>
              <a:t>:</a:t>
            </a:r>
          </a:p>
          <a:p>
            <a:pPr marL="0" indent="0">
              <a:buNone/>
            </a:pPr>
            <a:r>
              <a:rPr lang="en-SG" sz="1100" dirty="0" err="1"/>
              <a:t>RazorComponentEndpointInvoker.cs</a:t>
            </a: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EndpointHtmlRenderer.InitializeStandardComponentServicesAsync</a:t>
            </a:r>
            <a:endParaRPr lang="en-SG" sz="1100" dirty="0"/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</a:t>
            </a:r>
            <a:r>
              <a:rPr lang="en-SG" sz="1100" dirty="0" err="1"/>
              <a:t>BeginRenderingComponent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    </a:t>
            </a:r>
            <a:r>
              <a:rPr lang="en-SG" sz="1100" b="1" dirty="0" err="1">
                <a:solidFill>
                  <a:srgbClr val="FF0000"/>
                </a:solidFill>
              </a:rPr>
              <a:t>ComponentFactory.InstantiateComponent</a:t>
            </a:r>
            <a:endParaRPr lang="en-SG" sz="11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SG" sz="1100" dirty="0"/>
              <a:t>        </a:t>
            </a:r>
            <a:r>
              <a:rPr lang="en-SG" sz="1100" dirty="0" err="1"/>
              <a:t>WaitForResultReady</a:t>
            </a:r>
            <a:r>
              <a:rPr lang="en-SG" sz="1100" dirty="0"/>
              <a:t>() </a:t>
            </a:r>
            <a:r>
              <a:rPr lang="en-SG" sz="1100" dirty="0">
                <a:solidFill>
                  <a:srgbClr val="FF0000"/>
                </a:solidFill>
              </a:rPr>
              <a:t>wait for quiescence of the non-streaming subtrees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EndpointHtmlRenderer.PrerenderPersistedStateAsync</a:t>
            </a:r>
            <a:r>
              <a:rPr lang="en-SG" sz="1100" dirty="0"/>
              <a:t> -&gt; </a:t>
            </a:r>
          </a:p>
          <a:p>
            <a:pPr marL="0" indent="0">
              <a:buNone/>
            </a:pPr>
            <a:r>
              <a:rPr lang="en-SG" sz="1100" dirty="0"/>
              <a:t>        return </a:t>
            </a:r>
            <a:r>
              <a:rPr lang="en-SG" sz="1100" dirty="0" err="1"/>
              <a:t>ComponentStateHtmlContent</a:t>
            </a:r>
            <a:r>
              <a:rPr lang="en-SG" sz="1100" dirty="0"/>
              <a:t> with different </a:t>
            </a:r>
            <a:r>
              <a:rPr lang="en-SG" sz="1100" b="1" dirty="0" err="1"/>
              <a:t>PrerenderComponentApplicationStore</a:t>
            </a:r>
            <a:endParaRPr lang="en-SG" sz="1100" b="1" dirty="0"/>
          </a:p>
          <a:p>
            <a:pPr marL="0" indent="0">
              <a:buNone/>
            </a:pPr>
            <a:r>
              <a:rPr lang="en-SG" sz="1100" dirty="0"/>
              <a:t>    </a:t>
            </a:r>
          </a:p>
          <a:p>
            <a:pPr marL="0" indent="0">
              <a:buNone/>
            </a:pPr>
            <a:r>
              <a:rPr lang="en-SG" sz="1100" dirty="0"/>
              <a:t>Write by </a:t>
            </a:r>
            <a:r>
              <a:rPr lang="en-SG" sz="1100" dirty="0" err="1"/>
              <a:t>HttpResponseStreamWriter</a:t>
            </a:r>
            <a:endParaRPr lang="en-SG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8DBD1-6568-DCFE-6947-5003A755FA7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132977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1200" b="1" dirty="0"/>
              <a:t>Create Component:</a:t>
            </a:r>
          </a:p>
          <a:p>
            <a:pPr marL="0" indent="0">
              <a:buNone/>
            </a:pPr>
            <a:r>
              <a:rPr lang="en-SG" sz="1200" dirty="0" err="1"/>
              <a:t>ComponentFactory.cs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</a:t>
            </a:r>
            <a:r>
              <a:rPr lang="en-SG" sz="1200" dirty="0" err="1"/>
              <a:t>ComponentFactory.InstantiateComponent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</a:t>
            </a:r>
            <a:r>
              <a:rPr lang="en-SG" sz="1200" b="1" dirty="0" err="1">
                <a:solidFill>
                  <a:srgbClr val="FF0000"/>
                </a:solidFill>
              </a:rPr>
              <a:t>Renderer.ResolveComponentForRenderMode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  <a:r>
              <a:rPr lang="en-SG" sz="1200" dirty="0">
                <a:solidFill>
                  <a:srgbClr val="FF0000"/>
                </a:solidFill>
              </a:rPr>
              <a:t>-&gt; override by </a:t>
            </a:r>
            <a:r>
              <a:rPr lang="en-SG" sz="1200" b="1" dirty="0" err="1">
                <a:solidFill>
                  <a:srgbClr val="FF0000"/>
                </a:solidFill>
              </a:rPr>
              <a:t>EndpointHtmlRenderer</a:t>
            </a:r>
            <a:r>
              <a:rPr lang="en-SG" sz="1200" b="1" dirty="0">
                <a:solidFill>
                  <a:srgbClr val="FF0000"/>
                </a:solidFill>
              </a:rPr>
              <a:t>/</a:t>
            </a:r>
            <a:r>
              <a:rPr lang="en-SG" sz="1200" b="1" dirty="0" err="1">
                <a:solidFill>
                  <a:srgbClr val="FF0000"/>
                </a:solidFill>
              </a:rPr>
              <a:t>WebAssemblyRenderer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r>
              <a:rPr lang="en-SG" sz="1200" b="1" dirty="0">
                <a:solidFill>
                  <a:srgbClr val="FF0000"/>
                </a:solidFill>
              </a:rPr>
              <a:t> / </a:t>
            </a:r>
            <a:r>
              <a:rPr lang="en-SG" sz="1200" b="1" dirty="0" err="1">
                <a:solidFill>
                  <a:srgbClr val="FF0000"/>
                </a:solidFill>
              </a:rPr>
              <a:t>RemoteRenderer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endParaRPr lang="en-SG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IComponentActivator.CreateInstance</a:t>
            </a:r>
            <a:r>
              <a:rPr lang="en-SG" sz="1200" dirty="0"/>
              <a:t> -&gt;Implement by </a:t>
            </a:r>
            <a:r>
              <a:rPr lang="en-SG" sz="1200" dirty="0" err="1"/>
              <a:t>DefaultComponentActivator</a:t>
            </a:r>
            <a:r>
              <a:rPr lang="en-SG" sz="1200" dirty="0"/>
              <a:t> </a:t>
            </a: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PrerenderPersistedStateAsync</a:t>
            </a:r>
            <a:endParaRPr lang="en-SG" sz="12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</a:p>
          <a:p>
            <a:pPr marL="0" indent="0">
              <a:buNone/>
            </a:pPr>
            <a:r>
              <a:rPr lang="en-SG" sz="1100" dirty="0"/>
              <a:t>…-&gt; </a:t>
            </a:r>
            <a:r>
              <a:rPr lang="en-SG" sz="1100" dirty="0" err="1"/>
              <a:t>ComponmentFactory.InstantiateComponent</a:t>
            </a:r>
            <a:endParaRPr lang="en-SG" sz="1100" dirty="0"/>
          </a:p>
          <a:p>
            <a:pPr marL="0" indent="0">
              <a:buNone/>
            </a:pP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45771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84267"/>
              </p:ext>
            </p:extLst>
          </p:nvPr>
        </p:nvGraphicFramePr>
        <p:xfrm>
          <a:off x="670365" y="3198993"/>
          <a:ext cx="10941628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80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3714902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  </a:t>
                      </a:r>
                    </a:p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nl-NL" sz="1600" dirty="0"/>
                        <a:t>/Auto Mode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Static Mode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/>
                        <a:t>OnInitializedAsync</a:t>
                      </a:r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– End</a:t>
                      </a:r>
                    </a:p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–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80946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BBD7-BBE2-BBA0-EFCE-25CB15FDAB12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Life Cycle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37AF-C50C-AFD0-1A85-3C0214596423}"/>
              </a:ext>
            </a:extLst>
          </p:cNvPr>
          <p:cNvSpPr txBox="1"/>
          <p:nvPr/>
        </p:nvSpPr>
        <p:spPr>
          <a:xfrm>
            <a:off x="8427128" y="5857063"/>
            <a:ext cx="2694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SSR (Server Side Rendering)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08F86-FD3D-70FC-5712-4EDEF3072A73}"/>
              </a:ext>
            </a:extLst>
          </p:cNvPr>
          <p:cNvSpPr/>
          <p:nvPr/>
        </p:nvSpPr>
        <p:spPr>
          <a:xfrm>
            <a:off x="4441895" y="3828863"/>
            <a:ext cx="6939278" cy="117814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56B8AD-A661-2332-0ADD-10887EAD33DF}"/>
              </a:ext>
            </a:extLst>
          </p:cNvPr>
          <p:cNvSpPr/>
          <p:nvPr/>
        </p:nvSpPr>
        <p:spPr>
          <a:xfrm>
            <a:off x="9401452" y="5084021"/>
            <a:ext cx="372862" cy="66951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192ABC-49E3-6CF7-1B1F-574EE0BD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560927"/>
          </a:xfrm>
        </p:spPr>
        <p:txBody>
          <a:bodyPr>
            <a:no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apps that prerender their content on the server, so components call </a:t>
            </a:r>
            <a:r>
              <a:rPr lang="en-SG" sz="1200" b="1" dirty="0" err="1"/>
              <a:t>OnInitialized</a:t>
            </a:r>
            <a:r>
              <a:rPr lang="en-SG" sz="1200" dirty="0"/>
              <a:t> twice</a:t>
            </a:r>
          </a:p>
          <a:p>
            <a:r>
              <a:rPr lang="en-SG" sz="1200" dirty="0"/>
              <a:t>Prerender </a:t>
            </a:r>
            <a:r>
              <a:rPr lang="en-US" altLang="zh-CN" sz="1200" dirty="0"/>
              <a:t>switch on </a:t>
            </a:r>
            <a:r>
              <a:rPr lang="zh-CN" altLang="en-US" sz="1200" dirty="0"/>
              <a:t> </a:t>
            </a:r>
            <a:r>
              <a:rPr lang="en-SG" altLang="zh-CN" sz="1200" dirty="0"/>
              <a:t>by</a:t>
            </a:r>
            <a:r>
              <a:rPr lang="zh-CN" altLang="en-US" sz="1200" dirty="0"/>
              <a:t> </a:t>
            </a:r>
            <a:r>
              <a:rPr lang="en-US" altLang="zh-CN" sz="1200" dirty="0"/>
              <a:t>default</a:t>
            </a:r>
            <a:endParaRPr lang="en-SG" sz="1200" dirty="0"/>
          </a:p>
          <a:p>
            <a:r>
              <a:rPr lang="en-US" altLang="zh-CN" sz="1200" dirty="0"/>
              <a:t>Set </a:t>
            </a:r>
            <a:r>
              <a:rPr lang="en-SG" sz="1200" b="1" dirty="0"/>
              <a:t>@attribute [</a:t>
            </a:r>
            <a:r>
              <a:rPr lang="en-SG" sz="1200" b="1" dirty="0" err="1"/>
              <a:t>RenderModeInteractiveWebAssembly</a:t>
            </a:r>
            <a:r>
              <a:rPr lang="en-SG" sz="1200" b="1" dirty="0"/>
              <a:t>(prerender: false)]/@attribute [</a:t>
            </a:r>
            <a:r>
              <a:rPr lang="en-SG" sz="1200" b="1" dirty="0" err="1"/>
              <a:t>RenderModeInteractiveServer</a:t>
            </a:r>
            <a:r>
              <a:rPr lang="en-SG" sz="1200" b="1" dirty="0"/>
              <a:t>(prerender: false)] </a:t>
            </a:r>
            <a:r>
              <a:rPr lang="en-US" altLang="zh-CN" sz="1200" b="1" dirty="0"/>
              <a:t>/</a:t>
            </a:r>
            <a:r>
              <a:rPr lang="en-US" altLang="zh-CN" sz="1200" dirty="0"/>
              <a:t> </a:t>
            </a:r>
            <a:r>
              <a:rPr lang="en-SG" sz="1200" b="1" dirty="0"/>
              <a:t>@attribute [</a:t>
            </a:r>
            <a:r>
              <a:rPr lang="en-SG" sz="1200" b="1" dirty="0" err="1"/>
              <a:t>RenderModeInteractiveAuto</a:t>
            </a:r>
            <a:r>
              <a:rPr lang="en-SG" sz="1200" b="1" dirty="0"/>
              <a:t>(prerender: false)] </a:t>
            </a:r>
            <a:r>
              <a:rPr lang="en-US" altLang="zh-CN" sz="1200" dirty="0"/>
              <a:t>will disable prerender</a:t>
            </a:r>
          </a:p>
          <a:p>
            <a:r>
              <a:rPr lang="en-SG" sz="1200" dirty="0"/>
              <a:t>Prerender at </a:t>
            </a:r>
            <a:r>
              <a:rPr lang="en-SG" sz="1200" b="1" dirty="0" err="1"/>
              <a:t>SSRRenderModeBoundary.cs</a:t>
            </a:r>
            <a:endParaRPr lang="en-SG" sz="1200" b="1" dirty="0"/>
          </a:p>
          <a:p>
            <a:endParaRPr lang="en-S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5F12-8F24-6C6E-AD50-6F9B7CDF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35" y="4667025"/>
            <a:ext cx="5382376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87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B25F0-2FE7-E08E-2F88-2DF143CA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54347"/>
            <a:ext cx="7938752" cy="445831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enabled and rendering at server side</a:t>
            </a:r>
          </a:p>
        </p:txBody>
      </p:sp>
    </p:spTree>
    <p:extLst>
      <p:ext uri="{BB962C8B-B14F-4D97-AF65-F5344CB8AC3E}">
        <p14:creationId xmlns:p14="http://schemas.microsoft.com/office/powerpoint/2010/main" val="159273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Disabled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30E1-0DB9-DFD5-2B36-7140C0F0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4" y="2354347"/>
            <a:ext cx="5454945" cy="44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0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E7C-39D4-1DD6-BE14-3293581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8CDE7A-FBAC-E8E6-3CA9-7B108C0A5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434257"/>
              </p:ext>
            </p:extLst>
          </p:nvPr>
        </p:nvGraphicFramePr>
        <p:xfrm>
          <a:off x="690979" y="2315088"/>
          <a:ext cx="103251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8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41841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Application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89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358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374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Data 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modifiers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@bind:get/set/after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17910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8.0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049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Webcil packaging</a:t>
                      </a:r>
                      <a:endParaRPr lang="en-SG" sz="1000" b="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5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Add </a:t>
                      </a:r>
                      <a:r>
                        <a:rPr lang="en-SG" sz="1000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CascadingValue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Root-level cascading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5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Inject keyed services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Inject keyed services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F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66267"/>
                  </a:ext>
                </a:extLst>
              </a:tr>
              <a:tr h="217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9"/>
                        </a:rPr>
                        <a:t>Sections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Sections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4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0"/>
                        </a:rPr>
                        <a:t>Virtualize empty content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Virtualize with empty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62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1"/>
                        </a:rPr>
                        <a:t>Dialog Events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80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93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416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502611-242A-EFFB-048B-4A6C0CF3812F}"/>
              </a:ext>
            </a:extLst>
          </p:cNvPr>
          <p:cNvSpPr txBox="1"/>
          <p:nvPr/>
        </p:nvSpPr>
        <p:spPr>
          <a:xfrm>
            <a:off x="690979" y="6540444"/>
            <a:ext cx="9707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200" dirty="0">
                <a:hlinkClick r:id="rId14"/>
              </a:rPr>
              <a:t>https://learn.microsoft.com/en-us/aspnet/core/release-notes/aspnetcore-8.0?view=aspnetcore-8.0#blazor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74238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3AB1-0AF2-6D24-E1E0-D88ED07F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53406-D53C-12AF-849C-A31F7E1BA344}"/>
              </a:ext>
            </a:extLst>
          </p:cNvPr>
          <p:cNvSpPr txBox="1"/>
          <p:nvPr/>
        </p:nvSpPr>
        <p:spPr>
          <a:xfrm>
            <a:off x="956057" y="3202991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 err="1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Navigation.NavigateTo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"/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counter#targetElement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SG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74AF0-C9ED-62D9-C20E-E0364C373494}"/>
              </a:ext>
            </a:extLst>
          </p:cNvPr>
          <p:cNvSpPr txBox="1"/>
          <p:nvPr/>
        </p:nvSpPr>
        <p:spPr>
          <a:xfrm>
            <a:off x="956057" y="3979832"/>
            <a:ext cx="6493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&lt;div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"border border-info rounded 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bg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-info"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style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"height:500px"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&gt;&lt;/div&gt;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&lt;h2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 H2 heading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&lt;/h2&gt;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&lt;p&gt;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Content!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&lt;/p&gt;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32F15A-CF2B-BBF0-1368-51899C03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03397"/>
            <a:ext cx="10325000" cy="314676"/>
          </a:xfrm>
        </p:spPr>
        <p:txBody>
          <a:bodyPr>
            <a:normAutofit/>
          </a:bodyPr>
          <a:lstStyle/>
          <a:p>
            <a:r>
              <a:rPr lang="en-SG" sz="1200" dirty="0"/>
              <a:t>Navigate to a named element using the following approaches with a hashed (#) reference to the element.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4F592-6472-43AB-8E9F-8C370388DB2E}"/>
              </a:ext>
            </a:extLst>
          </p:cNvPr>
          <p:cNvSpPr txBox="1"/>
          <p:nvPr/>
        </p:nvSpPr>
        <p:spPr>
          <a:xfrm>
            <a:off x="956057" y="3583717"/>
            <a:ext cx="6116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Will Navigate to Element: </a:t>
            </a:r>
            <a:r>
              <a:rPr lang="en-SG" sz="1200" b="1" dirty="0"/>
              <a:t>&lt;h2 id="</a:t>
            </a:r>
            <a:r>
              <a:rPr lang="en-SG" sz="1200" b="1" dirty="0" err="1"/>
              <a:t>targetElement</a:t>
            </a:r>
            <a:r>
              <a:rPr lang="en-SG" sz="1200" b="1" dirty="0"/>
              <a:t>"&gt; </a:t>
            </a:r>
            <a:r>
              <a:rPr lang="en-SG" sz="1200" dirty="0"/>
              <a:t>in /counter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83AAF-6C05-6945-AC94-3A0D05C19EC4}"/>
              </a:ext>
            </a:extLst>
          </p:cNvPr>
          <p:cNvSpPr txBox="1"/>
          <p:nvPr/>
        </p:nvSpPr>
        <p:spPr>
          <a:xfrm>
            <a:off x="691078" y="2349147"/>
            <a:ext cx="4067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kern="1200" dirty="0">
                <a:solidFill>
                  <a:schemeClr val="dk1"/>
                </a:solidFill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Route to named elements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2666F2-6650-AB5E-7985-79D323C2717C}"/>
              </a:ext>
            </a:extLst>
          </p:cNvPr>
          <p:cNvSpPr txBox="1">
            <a:spLocks/>
          </p:cNvSpPr>
          <p:nvPr/>
        </p:nvSpPr>
        <p:spPr>
          <a:xfrm>
            <a:off x="691078" y="4997893"/>
            <a:ext cx="10459275" cy="49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>
                <a:solidFill>
                  <a:srgbClr val="161616"/>
                </a:solidFill>
              </a:rPr>
              <a:t>QuickGrid is built to be a simple and convenient way to display your data, while still providing powerful features, such as sorting, filtering, paging, and virtualization.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5A197-1A06-9AD0-2844-5FA055B095F4}"/>
              </a:ext>
            </a:extLst>
          </p:cNvPr>
          <p:cNvSpPr txBox="1"/>
          <p:nvPr/>
        </p:nvSpPr>
        <p:spPr>
          <a:xfrm>
            <a:off x="691079" y="452293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Quick Grid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98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FEC9-DD57-1519-E0D3-BE881ACF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07369"/>
            <a:ext cx="4253783" cy="1155479"/>
          </a:xfrm>
        </p:spPr>
        <p:txBody>
          <a:bodyPr>
            <a:normAutofit/>
          </a:bodyPr>
          <a:lstStyle/>
          <a:p>
            <a:r>
              <a:rPr lang="en-SG" sz="1200" dirty="0"/>
              <a:t>After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</a:p>
          <a:p>
            <a:r>
              <a:rPr lang="en-SG" sz="1200" dirty="0"/>
              <a:t>Two-way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get </a:t>
            </a:r>
            <a:r>
              <a:rPr lang="en-SG" sz="1200" dirty="0"/>
              <a:t>and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7CF5-9F50-24AE-7CCC-2DE0F226FF37}"/>
              </a:ext>
            </a:extLst>
          </p:cNvPr>
          <p:cNvSpPr txBox="1"/>
          <p:nvPr/>
        </p:nvSpPr>
        <p:spPr>
          <a:xfrm>
            <a:off x="691079" y="235322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Modifiers Data</a:t>
            </a:r>
            <a:r>
              <a:rPr lang="en-SG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800" dirty="0"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binding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DF960-440A-BB0A-62ED-F3307A39AC7D}"/>
              </a:ext>
            </a:extLst>
          </p:cNvPr>
          <p:cNvSpPr txBox="1"/>
          <p:nvPr/>
        </p:nvSpPr>
        <p:spPr>
          <a:xfrm>
            <a:off x="4880357" y="2610487"/>
            <a:ext cx="674051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??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.Empty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newValue.Length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&gt; 4 ?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"Long!"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After()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bindAfterValue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"Bind After"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0085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264-F9F3-A37B-5C6C-3977664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F9F-3802-7CE3-A529-E503EB7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000651"/>
            <a:ext cx="4839710" cy="1935333"/>
          </a:xfrm>
        </p:spPr>
        <p:txBody>
          <a:bodyPr>
            <a:normAutofit/>
          </a:bodyPr>
          <a:lstStyle/>
          <a:p>
            <a:r>
              <a:rPr lang="en-SG" sz="1200" dirty="0"/>
              <a:t>Webcil files use a standard </a:t>
            </a:r>
            <a:r>
              <a:rPr lang="en-SG" sz="1200" dirty="0" err="1"/>
              <a:t>WebAssembly</a:t>
            </a:r>
            <a:r>
              <a:rPr lang="en-SG" sz="1200" dirty="0"/>
              <a:t> wrapper, where the assemblies are deployed as </a:t>
            </a:r>
            <a:r>
              <a:rPr lang="en-SG" sz="1200" dirty="0" err="1"/>
              <a:t>WebAssembly</a:t>
            </a:r>
            <a:r>
              <a:rPr lang="en-SG" sz="1200" dirty="0"/>
              <a:t> files that use the standard .</a:t>
            </a:r>
            <a:r>
              <a:rPr lang="en-SG" sz="1200" b="1" dirty="0" err="1"/>
              <a:t>wasm</a:t>
            </a:r>
            <a:r>
              <a:rPr lang="en-SG" sz="1200" b="1" dirty="0"/>
              <a:t> file </a:t>
            </a:r>
            <a:r>
              <a:rPr lang="en-SG" sz="1200" dirty="0"/>
              <a:t>extension instead of </a:t>
            </a:r>
            <a:r>
              <a:rPr lang="en-SG" sz="1200" b="1" dirty="0"/>
              <a:t>.</a:t>
            </a:r>
            <a:r>
              <a:rPr lang="en-SG" sz="1200" b="1" dirty="0" err="1"/>
              <a:t>dll</a:t>
            </a:r>
            <a:r>
              <a:rPr lang="en-SG" sz="1200" b="1" dirty="0"/>
              <a:t> file</a:t>
            </a:r>
            <a:r>
              <a:rPr lang="en-SG" sz="1200" dirty="0"/>
              <a:t>.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</a:t>
            </a:r>
            <a:r>
              <a:rPr lang="en-SG" sz="1200" dirty="0" err="1"/>
              <a:t>WebAssembly</a:t>
            </a:r>
            <a:r>
              <a:rPr lang="en-SG" sz="1200" dirty="0"/>
              <a:t>, output at </a:t>
            </a:r>
            <a:r>
              <a:rPr lang="en-SG" sz="1200" b="1" dirty="0"/>
              <a:t>{Project}.\bin\\{Debug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Web App, output at </a:t>
            </a:r>
            <a:r>
              <a:rPr lang="en-SG" sz="1200" b="1" dirty="0"/>
              <a:t>{Project}.Client\bin\{Debug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9265C-3C51-0443-1675-284EC1D3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23" y="1699934"/>
            <a:ext cx="2648320" cy="399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B773D-B27B-D075-420B-6FA2F53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756" y="1626095"/>
            <a:ext cx="2905530" cy="4505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6D6C23-F685-6E47-6B37-EA47D158AEC7}"/>
              </a:ext>
            </a:extLst>
          </p:cNvPr>
          <p:cNvSpPr txBox="1"/>
          <p:nvPr/>
        </p:nvSpPr>
        <p:spPr>
          <a:xfrm>
            <a:off x="6767743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6.0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2B828-1AB9-CFE2-C0B9-249270A2A664}"/>
              </a:ext>
            </a:extLst>
          </p:cNvPr>
          <p:cNvSpPr txBox="1"/>
          <p:nvPr/>
        </p:nvSpPr>
        <p:spPr>
          <a:xfrm>
            <a:off x="10045082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8.0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0649-CFCC-6D73-FF84-A2B0D8126CDD}"/>
              </a:ext>
            </a:extLst>
          </p:cNvPr>
          <p:cNvSpPr txBox="1"/>
          <p:nvPr/>
        </p:nvSpPr>
        <p:spPr>
          <a:xfrm>
            <a:off x="691078" y="235432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Webcil packaging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7F504-FE7E-1DB8-2984-3352FC756BC3}"/>
              </a:ext>
            </a:extLst>
          </p:cNvPr>
          <p:cNvSpPr txBox="1"/>
          <p:nvPr/>
        </p:nvSpPr>
        <p:spPr>
          <a:xfrm>
            <a:off x="569652" y="6246705"/>
            <a:ext cx="5526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4"/>
              </a:rPr>
              <a:t>https://github.com/dotnet/runtime/blob/main/docs/design/mono/webcil.md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532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Blazor Web App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Introduction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Render Mode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LifeCycle</a:t>
            </a:r>
            <a:endParaRPr lang="en-US" altLang="zh-CN" sz="1400" dirty="0"/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PreRender</a:t>
            </a:r>
            <a:endParaRPr lang="en-SG" altLang="zh-CN" sz="14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New Feature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Route to named elements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Quick Grid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Modifiers Data Binding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 err="1">
                <a:solidFill>
                  <a:schemeClr val="tx1"/>
                </a:solidFill>
              </a:rPr>
              <a:t>Webcil</a:t>
            </a:r>
            <a:r>
              <a:rPr lang="en-SG" sz="1400" dirty="0">
                <a:solidFill>
                  <a:schemeClr val="tx1"/>
                </a:solidFill>
              </a:rPr>
              <a:t> packaging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Add </a:t>
            </a:r>
            <a:r>
              <a:rPr lang="en-SG" sz="1400" dirty="0" err="1">
                <a:solidFill>
                  <a:schemeClr val="tx1"/>
                </a:solidFill>
              </a:rPr>
              <a:t>CascadingValue</a:t>
            </a:r>
            <a:endParaRPr lang="en-SG" sz="1400" dirty="0">
              <a:solidFill>
                <a:schemeClr val="tx1"/>
              </a:solidFill>
            </a:endParaRP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Inject keyed services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Form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Sections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Virtualize empty content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Dialog Events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Error Page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Render outside asp </a:t>
            </a:r>
            <a:r>
              <a:rPr lang="en-SG" sz="1400" dirty="0" err="1">
                <a:solidFill>
                  <a:schemeClr val="tx1"/>
                </a:solidFill>
              </a:rPr>
              <a:t>.net</a:t>
            </a:r>
            <a:r>
              <a:rPr lang="en-SG" sz="1400" dirty="0">
                <a:solidFill>
                  <a:schemeClr val="tx1"/>
                </a:solidFill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C9F-D158-B460-32ED-CF6FE1EA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4B54-8726-31DA-A1DC-0C73129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18216"/>
            <a:ext cx="10325000" cy="1021567"/>
          </a:xfrm>
        </p:spPr>
        <p:txBody>
          <a:bodyPr>
            <a:normAutofit/>
          </a:bodyPr>
          <a:lstStyle/>
          <a:p>
            <a:r>
              <a:rPr lang="en-SG" sz="1200" i="0" dirty="0">
                <a:solidFill>
                  <a:srgbClr val="161616"/>
                </a:solidFill>
                <a:effectLst/>
              </a:rPr>
              <a:t>Root-level cascading values can be registered for the entire component hierarchy. </a:t>
            </a:r>
          </a:p>
          <a:p>
            <a:r>
              <a:rPr lang="en-SG" sz="1200" i="0" dirty="0">
                <a:solidFill>
                  <a:srgbClr val="161616"/>
                </a:solidFill>
                <a:effectLst/>
              </a:rPr>
              <a:t>Named cascading values and subscriptions for update notifications are supported.</a:t>
            </a:r>
          </a:p>
          <a:p>
            <a:r>
              <a:rPr lang="en-SG" sz="1200" dirty="0" err="1">
                <a:solidFill>
                  <a:srgbClr val="000000"/>
                </a:solidFill>
              </a:rPr>
              <a:t>AddCascadingValue</a:t>
            </a:r>
            <a:r>
              <a:rPr lang="en-SG" sz="1200" dirty="0">
                <a:solidFill>
                  <a:srgbClr val="000000"/>
                </a:solidFill>
              </a:rPr>
              <a:t> default lifecycle is </a:t>
            </a:r>
            <a:r>
              <a:rPr lang="en-SG" sz="1200" b="1" dirty="0">
                <a:solidFill>
                  <a:srgbClr val="000000"/>
                </a:solidFill>
              </a:rPr>
              <a:t>Scoped</a:t>
            </a:r>
            <a:endParaRPr lang="en-SG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4F86-9EF0-1DD7-05AC-373C65586FE8}"/>
              </a:ext>
            </a:extLst>
          </p:cNvPr>
          <p:cNvSpPr txBox="1"/>
          <p:nvPr/>
        </p:nvSpPr>
        <p:spPr>
          <a:xfrm>
            <a:off x="691079" y="233623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</a:t>
            </a:r>
            <a:r>
              <a:rPr lang="en-SG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CascadingValue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D4E10-9AF1-CCB7-A8D0-983FC467C8E6}"/>
              </a:ext>
            </a:extLst>
          </p:cNvPr>
          <p:cNvSpPr txBox="1"/>
          <p:nvPr/>
        </p:nvSpPr>
        <p:spPr>
          <a:xfrm>
            <a:off x="910943" y="3995758"/>
            <a:ext cx="83672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(provider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Alpha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8B12D-6C0B-25DB-A4AC-47BE19955CB4}"/>
              </a:ext>
            </a:extLst>
          </p:cNvPr>
          <p:cNvSpPr txBox="1"/>
          <p:nvPr/>
        </p:nvSpPr>
        <p:spPr>
          <a:xfrm>
            <a:off x="910943" y="4631638"/>
            <a:ext cx="484993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Foo { get; set;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AlphaFoo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6313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2B7FF-7609-34ED-C323-540411EEB4F2}"/>
              </a:ext>
            </a:extLst>
          </p:cNvPr>
          <p:cNvSpPr txBox="1"/>
          <p:nvPr/>
        </p:nvSpPr>
        <p:spPr>
          <a:xfrm>
            <a:off x="691079" y="3526410"/>
            <a:ext cx="61167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(Key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5C8A916-BE7B-7B4B-E664-7A7D50FBC410}"/>
              </a:ext>
            </a:extLst>
          </p:cNvPr>
          <p:cNvSpPr txBox="1">
            <a:spLocks/>
          </p:cNvSpPr>
          <p:nvPr/>
        </p:nvSpPr>
        <p:spPr>
          <a:xfrm>
            <a:off x="691079" y="2666920"/>
            <a:ext cx="10325000" cy="43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injecting keyed services using the [Inject] attribute.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8443A-80FC-9468-9563-DF9955A0EF21}"/>
              </a:ext>
            </a:extLst>
          </p:cNvPr>
          <p:cNvSpPr txBox="1"/>
          <p:nvPr/>
        </p:nvSpPr>
        <p:spPr>
          <a:xfrm>
            <a:off x="691079" y="3189502"/>
            <a:ext cx="91378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builder.Services.AddKeyedSingleton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SG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B38EF-3097-A431-8ADD-A44E870B44C1}"/>
              </a:ext>
            </a:extLst>
          </p:cNvPr>
          <p:cNvSpPr txBox="1"/>
          <p:nvPr/>
        </p:nvSpPr>
        <p:spPr>
          <a:xfrm>
            <a:off x="691079" y="2318368"/>
            <a:ext cx="247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Inject keyed services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B548B-68C6-68BC-7D11-99CA9B00B798}"/>
              </a:ext>
            </a:extLst>
          </p:cNvPr>
          <p:cNvSpPr txBox="1"/>
          <p:nvPr/>
        </p:nvSpPr>
        <p:spPr>
          <a:xfrm>
            <a:off x="691079" y="417030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5ACECE-8001-EFE7-C647-896B00803D43}"/>
              </a:ext>
            </a:extLst>
          </p:cNvPr>
          <p:cNvSpPr txBox="1">
            <a:spLocks/>
          </p:cNvSpPr>
          <p:nvPr/>
        </p:nvSpPr>
        <p:spPr>
          <a:xfrm>
            <a:off x="691079" y="4598348"/>
            <a:ext cx="5860641" cy="42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AntiforgeryToken</a:t>
            </a:r>
            <a:r>
              <a:rPr lang="en-SG" sz="1200" dirty="0">
                <a:solidFill>
                  <a:srgbClr val="161616"/>
                </a:solidFill>
              </a:rPr>
              <a:t> component renders an </a:t>
            </a:r>
            <a:r>
              <a:rPr lang="en-SG" sz="1200" dirty="0" err="1">
                <a:solidFill>
                  <a:srgbClr val="161616"/>
                </a:solidFill>
              </a:rPr>
              <a:t>antiforgery</a:t>
            </a:r>
            <a:r>
              <a:rPr lang="en-SG" sz="1200" dirty="0">
                <a:solidFill>
                  <a:srgbClr val="161616"/>
                </a:solidFill>
              </a:rPr>
              <a:t> token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589C7-82B3-8E75-0A20-A98AC9CE6515}"/>
              </a:ext>
            </a:extLst>
          </p:cNvPr>
          <p:cNvSpPr txBox="1"/>
          <p:nvPr/>
        </p:nvSpPr>
        <p:spPr>
          <a:xfrm>
            <a:off x="691079" y="5083985"/>
            <a:ext cx="730188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method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="post"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onsubmit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formname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="starship-plain-form"&gt;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AntiforgeryToken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InputText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b="0" dirty="0">
                <a:solidFill>
                  <a:srgbClr val="800080"/>
                </a:solidFill>
                <a:latin typeface="Cascadia Mono" panose="020B0609020000020004" pitchFamily="49" charset="0"/>
              </a:rPr>
              <a:t>bind-Value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Model!.Id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497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293-D0B0-B25D-D495-52331363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58D3-03AD-C615-8101-BF4546B6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3929"/>
            <a:ext cx="10325000" cy="369332"/>
          </a:xfrm>
        </p:spPr>
        <p:txBody>
          <a:bodyPr>
            <a:norm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supports sections to control the content in a Razor component from a child Razor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5A36-3243-C28D-0A40-68EC2141F37A}"/>
              </a:ext>
            </a:extLst>
          </p:cNvPr>
          <p:cNvSpPr txBox="1"/>
          <p:nvPr/>
        </p:nvSpPr>
        <p:spPr>
          <a:xfrm>
            <a:off x="691079" y="234150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1D9AB-9106-72AB-4087-42B80E4A0DFA}"/>
              </a:ext>
            </a:extLst>
          </p:cNvPr>
          <p:cNvSpPr txBox="1"/>
          <p:nvPr/>
        </p:nvSpPr>
        <p:spPr>
          <a:xfrm>
            <a:off x="824244" y="4078748"/>
            <a:ext cx="469766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"/section"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Section example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="child-content-a"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 /&gt;</a:t>
            </a:r>
          </a:p>
          <a:p>
            <a:endParaRPr lang="en-SG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Content of the child component </a:t>
            </a: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4F164-0C38-4BCB-535F-225C62E52C0D}"/>
              </a:ext>
            </a:extLst>
          </p:cNvPr>
          <p:cNvSpPr txBox="1"/>
          <p:nvPr/>
        </p:nvSpPr>
        <p:spPr>
          <a:xfrm>
            <a:off x="6227684" y="4078748"/>
            <a:ext cx="429235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Trigger a Parent component method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="child-content-p"&gt;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Paragram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Section1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Section2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7D0B5-09D4-AD5E-87D5-12A42AD6CC96}"/>
              </a:ext>
            </a:extLst>
          </p:cNvPr>
          <p:cNvSpPr txBox="1"/>
          <p:nvPr/>
        </p:nvSpPr>
        <p:spPr>
          <a:xfrm>
            <a:off x="824245" y="3712972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Parent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020B-6784-BE82-8DE6-5143D9FDDED2}"/>
              </a:ext>
            </a:extLst>
          </p:cNvPr>
          <p:cNvSpPr txBox="1"/>
          <p:nvPr/>
        </p:nvSpPr>
        <p:spPr>
          <a:xfrm>
            <a:off x="6227684" y="3712971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 err="1">
                <a:solidFill>
                  <a:srgbClr val="FF0000"/>
                </a:solidFill>
              </a:rPr>
              <a:t>Child.razor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66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Virtualize with empty content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8816903" cy="54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>
                <a:solidFill>
                  <a:srgbClr val="161616"/>
                </a:solidFill>
              </a:rPr>
              <a:t>Use the </a:t>
            </a:r>
            <a:r>
              <a:rPr lang="en-SG" sz="1200" dirty="0" err="1">
                <a:solidFill>
                  <a:srgbClr val="161616"/>
                </a:solidFill>
              </a:rPr>
              <a:t>EmptyContent</a:t>
            </a:r>
            <a:r>
              <a:rPr lang="en-SG" sz="1200" dirty="0">
                <a:solidFill>
                  <a:srgbClr val="161616"/>
                </a:solidFill>
              </a:rPr>
              <a:t> parameter to supply content when the component has loaded and either Items is empty or </a:t>
            </a:r>
            <a:r>
              <a:rPr lang="en-SG" sz="1200" dirty="0" err="1">
                <a:solidFill>
                  <a:srgbClr val="161616"/>
                </a:solidFill>
              </a:rPr>
              <a:t>ItemsProviderResult</a:t>
            </a:r>
            <a:r>
              <a:rPr lang="en-SG" sz="1200" dirty="0">
                <a:solidFill>
                  <a:srgbClr val="161616"/>
                </a:solidFill>
              </a:rPr>
              <a:t>&lt;T&gt;.</a:t>
            </a:r>
            <a:r>
              <a:rPr lang="en-SG" sz="1200" dirty="0" err="1">
                <a:solidFill>
                  <a:srgbClr val="161616"/>
                </a:solidFill>
              </a:rPr>
              <a:t>TotalItemCount</a:t>
            </a:r>
            <a:r>
              <a:rPr lang="en-SG" sz="1200" dirty="0">
                <a:solidFill>
                  <a:srgbClr val="161616"/>
                </a:solidFill>
              </a:rPr>
              <a:t> is zero.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404448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Dialog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56492"/>
            <a:ext cx="7698323" cy="1238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the </a:t>
            </a:r>
            <a:r>
              <a:rPr lang="en-SG" sz="1200" b="1" dirty="0"/>
              <a:t>cancel</a:t>
            </a:r>
            <a:r>
              <a:rPr lang="en-SG" sz="1200" dirty="0"/>
              <a:t> </a:t>
            </a:r>
            <a:r>
              <a:rPr lang="en-SG" sz="1200" b="1" dirty="0"/>
              <a:t>and close events</a:t>
            </a:r>
            <a:r>
              <a:rPr lang="en-SG" sz="1200" dirty="0"/>
              <a:t> on the dialog HTML element.</a:t>
            </a:r>
          </a:p>
          <a:p>
            <a:r>
              <a:rPr lang="en-SG" sz="1200" dirty="0" err="1"/>
              <a:t>OnClose</a:t>
            </a:r>
            <a:r>
              <a:rPr lang="en-SG" sz="1200" dirty="0"/>
              <a:t> is called when the my-dialog dialog is closed with the Close button.</a:t>
            </a:r>
          </a:p>
          <a:p>
            <a:r>
              <a:rPr lang="en-SG" sz="1200" dirty="0"/>
              <a:t>Both </a:t>
            </a:r>
            <a:r>
              <a:rPr lang="en-SG" sz="1200" dirty="0" err="1"/>
              <a:t>OnCancel</a:t>
            </a:r>
            <a:r>
              <a:rPr lang="en-SG" sz="1200" dirty="0"/>
              <a:t> and </a:t>
            </a:r>
            <a:r>
              <a:rPr lang="en-SG" sz="1200" dirty="0" err="1"/>
              <a:t>OnClose</a:t>
            </a:r>
            <a:r>
              <a:rPr lang="en-SG" sz="1200" dirty="0"/>
              <a:t> is called when the dialog is </a:t>
            </a:r>
            <a:r>
              <a:rPr lang="en-SG" sz="1200" dirty="0" err="1"/>
              <a:t>canceled</a:t>
            </a:r>
            <a:r>
              <a:rPr lang="en-SG" sz="1200" dirty="0"/>
              <a:t> with the Esc key.</a:t>
            </a:r>
          </a:p>
        </p:txBody>
      </p:sp>
    </p:spTree>
    <p:extLst>
      <p:ext uri="{BB962C8B-B14F-4D97-AF65-F5344CB8AC3E}">
        <p14:creationId xmlns:p14="http://schemas.microsoft.com/office/powerpoint/2010/main" val="168434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Error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9393951" cy="74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Blazor</a:t>
            </a:r>
            <a:r>
              <a:rPr lang="en-SG" sz="1200" dirty="0">
                <a:solidFill>
                  <a:srgbClr val="161616"/>
                </a:solidFill>
              </a:rPr>
              <a:t> Web Apps can define a custom error page for use with the ASP.NET Core exception handling middleware. </a:t>
            </a:r>
          </a:p>
          <a:p>
            <a:r>
              <a:rPr lang="en-US" altLang="zh-CN" sz="1200" dirty="0">
                <a:solidFill>
                  <a:srgbClr val="161616"/>
                </a:solidFill>
              </a:rPr>
              <a:t>D</a:t>
            </a:r>
            <a:r>
              <a:rPr lang="en-SG" sz="1200" dirty="0" err="1">
                <a:solidFill>
                  <a:srgbClr val="161616"/>
                </a:solidFill>
              </a:rPr>
              <a:t>efault</a:t>
            </a:r>
            <a:r>
              <a:rPr lang="en-SG" sz="1200" dirty="0">
                <a:solidFill>
                  <a:srgbClr val="161616"/>
                </a:solidFill>
              </a:rPr>
              <a:t> error page (Components/Pages/</a:t>
            </a:r>
            <a:r>
              <a:rPr lang="en-SG" sz="1200" dirty="0" err="1">
                <a:solidFill>
                  <a:srgbClr val="161616"/>
                </a:solidFill>
              </a:rPr>
              <a:t>Error.razor</a:t>
            </a:r>
            <a:r>
              <a:rPr lang="en-SG" sz="1200" dirty="0">
                <a:solidFill>
                  <a:srgbClr val="161616"/>
                </a:solidFill>
              </a:rPr>
              <a:t>) with similar content to the one used in MVC and Razor Pages apps.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527992"/>
            <a:ext cx="707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Render components outside of ASP.NET Core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97324"/>
            <a:ext cx="7698323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 </a:t>
            </a:r>
            <a:r>
              <a:rPr lang="en-SG" sz="1200" dirty="0" err="1"/>
              <a:t>HtmlRenderer</a:t>
            </a:r>
            <a:r>
              <a:rPr lang="en-SG" sz="1200" dirty="0"/>
              <a:t> </a:t>
            </a:r>
            <a:r>
              <a:rPr lang="en-US" altLang="zh-CN" sz="1200" dirty="0"/>
              <a:t>to</a:t>
            </a:r>
            <a:r>
              <a:rPr lang="en-SG" sz="1200" dirty="0"/>
              <a:t> render the component  </a:t>
            </a:r>
            <a:r>
              <a:rPr lang="en-US" altLang="zh-CN" sz="1200" dirty="0"/>
              <a:t>as static html </a:t>
            </a:r>
            <a:r>
              <a:rPr lang="en-SG" sz="1200" dirty="0"/>
              <a:t>by calling </a:t>
            </a:r>
            <a:r>
              <a:rPr lang="en-SG" sz="1200" dirty="0" err="1"/>
              <a:t>RenderComponentAsync</a:t>
            </a:r>
            <a:r>
              <a:rPr lang="en-SG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ADB-EECB-ED70-21D3-2C21E4132302}"/>
              </a:ext>
            </a:extLst>
          </p:cNvPr>
          <p:cNvSpPr txBox="1"/>
          <p:nvPr/>
        </p:nvSpPr>
        <p:spPr>
          <a:xfrm>
            <a:off x="691080" y="4352942"/>
            <a:ext cx="74675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loggerFactory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html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htmlRenderer.Dispatcher.InvokeAsync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"Message"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from the Render Message component!"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parameters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ParameterView.FromDictionary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(dictionary);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htmlRenderer.RenderComponentAsync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RenderMessage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&gt;(parameters);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output.ToHtmlString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058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793076"/>
            <a:ext cx="9367321" cy="16635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200" dirty="0"/>
              <a:t>Blazor Web is a full-stack 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 UI framework</a:t>
            </a:r>
            <a:r>
              <a:rPr lang="en-US" altLang="zh-CN" sz="1200" dirty="0"/>
              <a:t> 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that render content at either the component or page level with: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Static server rendering to generate static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Server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</a:t>
            </a:r>
            <a:r>
              <a:rPr lang="en-SG" sz="1200" b="0" i="0" dirty="0" err="1">
                <a:solidFill>
                  <a:srgbClr val="161616"/>
                </a:solidFill>
                <a:effectLst/>
              </a:rPr>
              <a:t>WebAssembly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Auto (automatic) rendering.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ECA8-B94B-81AF-D2AE-BBA85EE8A770}"/>
              </a:ext>
            </a:extLst>
          </p:cNvPr>
          <p:cNvSpPr txBox="1"/>
          <p:nvPr/>
        </p:nvSpPr>
        <p:spPr>
          <a:xfrm>
            <a:off x="691077" y="6132049"/>
            <a:ext cx="915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https://learn.microsoft.com/en-us/aspnet/core/release-notes/aspnetcore-8.0?view=aspnetcore-8.0#full-stack-web-ui</a:t>
            </a:r>
            <a:endParaRPr lang="en-US" altLang="zh-C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B0DCC-A590-743C-3455-3DC92D5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7" y="4582098"/>
            <a:ext cx="10956561" cy="12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9238-32C1-6DB0-A251-FFCCA25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7BC-953A-303A-D75B-53BEAFCE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5011"/>
            <a:ext cx="6411058" cy="977898"/>
          </a:xfrm>
        </p:spPr>
        <p:txBody>
          <a:bodyPr>
            <a:normAutofit/>
          </a:bodyPr>
          <a:lstStyle/>
          <a:p>
            <a:r>
              <a:rPr lang="en-SG" sz="1200" dirty="0"/>
              <a:t>The components in the server is in the solution's project  </a:t>
            </a:r>
            <a:r>
              <a:rPr lang="en-SG" sz="1200" i="1" dirty="0"/>
              <a:t>Components/Pages </a:t>
            </a:r>
            <a:r>
              <a:rPr lang="en-SG" sz="1200" dirty="0"/>
              <a:t>folder. </a:t>
            </a:r>
          </a:p>
          <a:p>
            <a:r>
              <a:rPr lang="en-SG" sz="1200" dirty="0"/>
              <a:t>The components in the client is in the solution's project </a:t>
            </a:r>
            <a:r>
              <a:rPr lang="en-SG" sz="1200" i="1" dirty="0"/>
              <a:t>Pages</a:t>
            </a:r>
            <a:r>
              <a:rPr lang="en-SG" sz="1200" dirty="0"/>
              <a:t>  folder with a name that ends in </a:t>
            </a:r>
            <a:r>
              <a:rPr lang="en-SG" sz="1200" i="1" dirty="0"/>
              <a:t>.Client</a:t>
            </a:r>
            <a:r>
              <a:rPr lang="en-SG" sz="1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09D38-A1D0-7435-AF83-84B93BA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1968973"/>
            <a:ext cx="2687118" cy="430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1858-AE1C-46DC-A41B-56E9367FE64A}"/>
              </a:ext>
            </a:extLst>
          </p:cNvPr>
          <p:cNvSpPr txBox="1"/>
          <p:nvPr/>
        </p:nvSpPr>
        <p:spPr>
          <a:xfrm>
            <a:off x="691078" y="4122349"/>
            <a:ext cx="653268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support rendering Interactive Server  and </a:t>
            </a:r>
            <a:r>
              <a:rPr lang="en-SG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WebAssembly</a:t>
            </a:r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  components.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	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//......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&lt;App&gt;()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AddAdditionalAssemblies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(Counter).Assembly);</a:t>
            </a:r>
            <a:endParaRPr lang="en-SG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1D62-3A9E-DB82-5882-4B8528429BD3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24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9B66CE-B281-1267-7507-DB7EDA7A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0785"/>
              </p:ext>
            </p:extLst>
          </p:nvPr>
        </p:nvGraphicFramePr>
        <p:xfrm>
          <a:off x="691079" y="2909612"/>
          <a:ext cx="982896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775">
                  <a:extLst>
                    <a:ext uri="{9D8B030D-6E8A-4147-A177-3AD203B41FA5}">
                      <a16:colId xmlns:a16="http://schemas.microsoft.com/office/drawing/2014/main" val="3959880116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13031611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329112186"/>
                    </a:ext>
                  </a:extLst>
                </a:gridCol>
                <a:gridCol w="2085135">
                  <a:extLst>
                    <a:ext uri="{9D8B030D-6E8A-4147-A177-3AD203B41FA5}">
                      <a16:colId xmlns:a16="http://schemas.microsoft.com/office/drawing/2014/main" val="386656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>
                          <a:effectLst/>
                        </a:rPr>
                        <a:t>Render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>
                          <a:effectLst/>
                        </a:rPr>
                        <a:t>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Static server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endParaRPr lang="en-SG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 initially and then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r>
                        <a:rPr lang="en-SG" sz="1200" dirty="0">
                          <a:effectLst/>
                        </a:rPr>
                        <a:t> on subsequent visits after the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bundle is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Server, then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7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66D4A5-6B8C-347A-AFFB-890DD8B7456C}"/>
              </a:ext>
            </a:extLst>
          </p:cNvPr>
          <p:cNvSpPr txBox="1"/>
          <p:nvPr/>
        </p:nvSpPr>
        <p:spPr>
          <a:xfrm>
            <a:off x="691079" y="5468619"/>
            <a:ext cx="9828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2"/>
              </a:rPr>
              <a:t>https://learn.microsoft.com/en-us/aspnet/core/blazor/components/render-modes?view=aspnetcore-8.0#render-modes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293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337-155F-A234-EF34-243994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156E4-E4B7-5D00-5E2B-4423B436962A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5D677A-B117-6FF8-26F5-C21E0BA7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57302"/>
            <a:ext cx="9801225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30A3D-D380-B091-6D94-228B1EA5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5019675"/>
            <a:ext cx="98488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37098-6A67-0CCD-3C65-828CBA7C6F78}"/>
              </a:ext>
            </a:extLst>
          </p:cNvPr>
          <p:cNvSpPr txBox="1"/>
          <p:nvPr/>
        </p:nvSpPr>
        <p:spPr>
          <a:xfrm>
            <a:off x="691079" y="2809685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WebAssembly</a:t>
            </a:r>
            <a:endParaRPr lang="en-US" altLang="zh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5FE38-727E-5A59-E2A2-3E6FEB034947}"/>
              </a:ext>
            </a:extLst>
          </p:cNvPr>
          <p:cNvSpPr txBox="1"/>
          <p:nvPr/>
        </p:nvSpPr>
        <p:spPr>
          <a:xfrm>
            <a:off x="691079" y="471427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Server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0772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CC-0BE8-F708-C4BB-9C48D59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C21-66C8-C5D9-B690-F922C9BD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204727"/>
            <a:ext cx="9831172" cy="237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08F32-3D2A-8830-83C5-6999E0279C07}"/>
              </a:ext>
            </a:extLst>
          </p:cNvPr>
          <p:cNvSpPr txBox="1"/>
          <p:nvPr/>
        </p:nvSpPr>
        <p:spPr>
          <a:xfrm>
            <a:off x="691079" y="2833398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Auto</a:t>
            </a:r>
            <a:endParaRPr lang="en-US" altLang="zh-C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D7CCC-F489-C6EA-C767-6E4B001504E4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4533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691079" y="2846824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4295860"/>
            <a:ext cx="7535327" cy="193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DA9D2-CEC2-D982-E79E-94C04C91E4DF}"/>
              </a:ext>
            </a:extLst>
          </p:cNvPr>
          <p:cNvSpPr txBox="1"/>
          <p:nvPr/>
        </p:nvSpPr>
        <p:spPr>
          <a:xfrm>
            <a:off x="691079" y="3256516"/>
            <a:ext cx="38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"/render-mode-2"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Server Render Mode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41728"/>
            <a:ext cx="4774286" cy="3638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b="1" dirty="0"/>
              <a:t>Render </a:t>
            </a:r>
            <a:r>
              <a:rPr lang="en-SG" sz="1200" b="1" dirty="0" err="1"/>
              <a:t>Componment</a:t>
            </a:r>
            <a:r>
              <a:rPr lang="en-SG" sz="1200" b="1" dirty="0"/>
              <a:t>:</a:t>
            </a:r>
          </a:p>
          <a:p>
            <a:pPr marL="0" indent="0">
              <a:buNone/>
            </a:pPr>
            <a:r>
              <a:rPr lang="en-SG" sz="1200" dirty="0" err="1"/>
              <a:t>RazorComponentEndpointInvoker.cs</a:t>
            </a:r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r>
              <a:rPr lang="en-SG" sz="1200" dirty="0" err="1"/>
              <a:t>RazorComponentEndpointInvoker.RenderComponentCore</a:t>
            </a:r>
            <a:r>
              <a:rPr lang="en-SG" sz="1200" dirty="0"/>
              <a:t>():</a:t>
            </a:r>
          </a:p>
          <a:p>
            <a:pPr marL="0" indent="0">
              <a:buNone/>
            </a:pPr>
            <a:r>
              <a:rPr lang="en-SG" sz="1200" dirty="0"/>
              <a:t>1. Initialize </a:t>
            </a:r>
            <a:r>
              <a:rPr lang="en-SG" sz="1200" dirty="0" err="1"/>
              <a:t>StreamingRendering</a:t>
            </a:r>
            <a:r>
              <a:rPr lang="en-SG" sz="1200" dirty="0"/>
              <a:t> Framing</a:t>
            </a:r>
          </a:p>
          <a:p>
            <a:pPr marL="0" indent="0">
              <a:buNone/>
            </a:pPr>
            <a:r>
              <a:rPr lang="en-SG" sz="1200" dirty="0"/>
              <a:t>2. Initialize Standard Component Services</a:t>
            </a:r>
          </a:p>
          <a:p>
            <a:pPr marL="0" indent="0">
              <a:buNone/>
            </a:pPr>
            <a:r>
              <a:rPr lang="en-SG" sz="1200" dirty="0"/>
              <a:t>3. Render Endpoint Component </a:t>
            </a:r>
          </a:p>
          <a:p>
            <a:pPr marL="0" indent="0">
              <a:buNone/>
            </a:pPr>
            <a:r>
              <a:rPr lang="en-SG" sz="1200" dirty="0"/>
              <a:t>    3.1 </a:t>
            </a:r>
            <a:r>
              <a:rPr lang="en-SG" sz="1200" dirty="0" err="1"/>
              <a:t>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    </a:t>
            </a:r>
            <a:r>
              <a:rPr lang="en-SG" sz="1200" b="1" dirty="0"/>
              <a:t>3.1.1 </a:t>
            </a:r>
            <a:r>
              <a:rPr lang="en-SG" sz="1200" b="1" dirty="0" err="1"/>
              <a:t>ResolveComponentForRenderMode</a:t>
            </a:r>
            <a:endParaRPr lang="en-SG" sz="1200" b="1" dirty="0"/>
          </a:p>
          <a:p>
            <a:pPr marL="0" indent="0">
              <a:buNone/>
            </a:pPr>
            <a:r>
              <a:rPr lang="en-SG" sz="1200" dirty="0"/>
              <a:t>    3.2 Waiting for </a:t>
            </a:r>
            <a:r>
              <a:rPr lang="en-SG" sz="1200" dirty="0" err="1"/>
              <a:t>quiesence</a:t>
            </a:r>
            <a:r>
              <a:rPr lang="en-SG" sz="1200" dirty="0"/>
              <a:t>(none stream Rendering) complete</a:t>
            </a:r>
          </a:p>
          <a:p>
            <a:pPr marL="0" indent="0">
              <a:buNone/>
            </a:pPr>
            <a:r>
              <a:rPr lang="en-SG" sz="1200" dirty="0"/>
              <a:t>4. write by </a:t>
            </a:r>
            <a:r>
              <a:rPr lang="en-SG" sz="1200" dirty="0" err="1"/>
              <a:t>HttpResponseStreamWriter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5C34F-AB6E-B07C-EE51-88D873E3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65" y="2283260"/>
            <a:ext cx="5913358" cy="4265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AEC86-836E-FEC3-00AE-62EF5AF5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79" y="1214224"/>
            <a:ext cx="4788344" cy="8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13015</TotalTime>
  <Words>1831</Words>
  <Application>Microsoft Office PowerPoint</Application>
  <PresentationFormat>Widescreen</PresentationFormat>
  <Paragraphs>365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Cascadia Code</vt:lpstr>
      <vt:lpstr>Cascadia Mono</vt:lpstr>
      <vt:lpstr>Courier New</vt:lpstr>
      <vt:lpstr>Grandview</vt:lpstr>
      <vt:lpstr>Segoe UI</vt:lpstr>
      <vt:lpstr>Wingdings</vt:lpstr>
      <vt:lpstr>CosineVTI</vt:lpstr>
      <vt:lpstr>Blazor in .net 8</vt:lpstr>
      <vt:lpstr>Agenda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Xie Cang Yi</cp:lastModifiedBy>
  <cp:revision>50</cp:revision>
  <dcterms:created xsi:type="dcterms:W3CDTF">2023-11-01T06:34:02Z</dcterms:created>
  <dcterms:modified xsi:type="dcterms:W3CDTF">2023-11-16T09:53:38Z</dcterms:modified>
</cp:coreProperties>
</file>