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301" r:id="rId4"/>
    <p:sldId id="275" r:id="rId5"/>
    <p:sldId id="286" r:id="rId6"/>
    <p:sldId id="276" r:id="rId7"/>
    <p:sldId id="280" r:id="rId8"/>
    <p:sldId id="281" r:id="rId9"/>
    <p:sldId id="271" r:id="rId10"/>
    <p:sldId id="274" r:id="rId11"/>
    <p:sldId id="306" r:id="rId12"/>
    <p:sldId id="297" r:id="rId13"/>
    <p:sldId id="298" r:id="rId14"/>
    <p:sldId id="300" r:id="rId15"/>
    <p:sldId id="302" r:id="rId16"/>
    <p:sldId id="303" r:id="rId17"/>
    <p:sldId id="299" r:id="rId18"/>
    <p:sldId id="263" r:id="rId19"/>
    <p:sldId id="277" r:id="rId20"/>
    <p:sldId id="305" r:id="rId21"/>
    <p:sldId id="307" r:id="rId22"/>
    <p:sldId id="296" r:id="rId23"/>
    <p:sldId id="279" r:id="rId24"/>
    <p:sldId id="282" r:id="rId25"/>
    <p:sldId id="294" r:id="rId26"/>
    <p:sldId id="288" r:id="rId27"/>
    <p:sldId id="289" r:id="rId28"/>
    <p:sldId id="278" r:id="rId29"/>
    <p:sldId id="287" r:id="rId30"/>
    <p:sldId id="290" r:id="rId31"/>
    <p:sldId id="291" r:id="rId32"/>
    <p:sldId id="293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form-handling-and-model-binding" TargetMode="External"/><Relationship Id="rId1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quickgrid" TargetMode="External"/><Relationship Id="rId7" Type="http://schemas.openxmlformats.org/officeDocument/2006/relationships/hyperlink" Target="https://learn.microsoft.com/en-us/aspnet/core/release-notes/aspnetcore-8.0?view=aspnetcore-8.0#inject-keyed-services-into-components" TargetMode="External"/><Relationship Id="rId12" Type="http://schemas.openxmlformats.org/officeDocument/2006/relationships/hyperlink" Target="https://learn.microsoft.com/en-us/aspnet/core/release-notes/aspnetcore-8.0?view=aspnetcore-8.0#error-page-support" TargetMode="External"/><Relationship Id="rId2" Type="http://schemas.openxmlformats.org/officeDocument/2006/relationships/hyperlink" Target="https://learn.microsoft.com/en-us/aspnet/core/release-notes/aspnetcore-8.0?view=aspnetcore-8.0#route-to-named-el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ot-level-cascading-values" TargetMode="External"/><Relationship Id="rId11" Type="http://schemas.openxmlformats.org/officeDocument/2006/relationships/hyperlink" Target="https://learn.microsoft.com/en-us/aspnet/core/release-notes/aspnetcore-8.0?view=aspnetcore-8.0#support-for-dialog-cancel-and-close-events" TargetMode="External"/><Relationship Id="rId5" Type="http://schemas.openxmlformats.org/officeDocument/2006/relationships/hyperlink" Target="https://learn.microsoft.com/en-us/aspnet/core/release-notes/aspnetcore-8.0?view=aspnetcore-8.0#web-friendly-webcil-packaging" TargetMode="External"/><Relationship Id="rId10" Type="http://schemas.openxmlformats.org/officeDocument/2006/relationships/hyperlink" Target="https://learn.microsoft.com/en-us/aspnet/core/release-notes/aspnetcore-8.0?view=aspnetcore-8.0#virtualize-empty-content" TargetMode="External"/><Relationship Id="rId4" Type="http://schemas.openxmlformats.org/officeDocument/2006/relationships/hyperlink" Target="https://learn.microsoft.com/en-us/aspnet/core/blazor/components/data-binding?view=aspnetcore-8.0" TargetMode="External"/><Relationship Id="rId9" Type="http://schemas.openxmlformats.org/officeDocument/2006/relationships/hyperlink" Target="https://learn.microsoft.com/en-us/aspnet/core/release-notes/aspnetcore-8.0?view=aspnetcore-8.0#sections-support" TargetMode="External"/><Relationship Id="rId14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main/docs/design/mono/webcil.m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7C968E-C5A7-64CE-D04B-D1F91CF3F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0" r="26828"/>
          <a:stretch/>
        </p:blipFill>
        <p:spPr bwMode="auto"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Right Triangle 1069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789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855889-94B7-B6D7-A66E-B92AC3B6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03" y="2306266"/>
            <a:ext cx="7182035" cy="42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38A5B-0C1F-3FB1-DCB2-A19CCE1B2DB2}"/>
              </a:ext>
            </a:extLst>
          </p:cNvPr>
          <p:cNvSpPr txBox="1"/>
          <p:nvPr/>
        </p:nvSpPr>
        <p:spPr>
          <a:xfrm>
            <a:off x="691079" y="2909612"/>
            <a:ext cx="715983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EndpointHtmlRenderer</a:t>
            </a:r>
            <a:r>
              <a:rPr lang="en-SG" sz="1200" dirty="0"/>
              <a:t> _renderer;</a:t>
            </a:r>
          </a:p>
          <a:p>
            <a:endParaRPr lang="en-SG" sz="1200" dirty="0"/>
          </a:p>
          <a:p>
            <a:r>
              <a:rPr lang="en-SG" sz="1200" dirty="0" err="1"/>
              <a:t>RenderComponentCore</a:t>
            </a:r>
            <a:r>
              <a:rPr lang="en-SG" sz="1200" dirty="0"/>
              <a:t>(</a:t>
            </a:r>
            <a:r>
              <a:rPr lang="en-SG" sz="1200" dirty="0" err="1"/>
              <a:t>HttpContext</a:t>
            </a:r>
            <a:r>
              <a:rPr lang="en-SG" sz="1200" dirty="0"/>
              <a:t>)</a:t>
            </a:r>
          </a:p>
          <a:p>
            <a:r>
              <a:rPr lang="en-SG" sz="1200" dirty="0"/>
              <a:t>{</a:t>
            </a:r>
          </a:p>
          <a:p>
            <a:r>
              <a:rPr lang="en-SG" sz="1200" dirty="0"/>
              <a:t>    _</a:t>
            </a:r>
            <a:r>
              <a:rPr lang="en-SG" sz="1200" dirty="0" err="1"/>
              <a:t>renderer.InitializeStreamingRenderingFraming</a:t>
            </a:r>
            <a:r>
              <a:rPr lang="en-SG" sz="1200" dirty="0"/>
              <a:t>()</a:t>
            </a:r>
          </a:p>
          <a:p>
            <a:r>
              <a:rPr lang="en-SG" sz="1200" dirty="0"/>
              <a:t>    {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httpContext.Response.Headers.Add</a:t>
            </a:r>
            <a:r>
              <a:rPr lang="en-SG" sz="1200" dirty="0"/>
              <a:t>("</a:t>
            </a:r>
            <a:r>
              <a:rPr lang="en-SG" sz="1200" dirty="0" err="1"/>
              <a:t>ssr</a:t>
            </a:r>
            <a:r>
              <a:rPr lang="en-SG" sz="1200" dirty="0"/>
              <a:t>-</a:t>
            </a:r>
            <a:r>
              <a:rPr lang="en-SG" sz="1200" dirty="0" err="1"/>
              <a:t>framing",new</a:t>
            </a:r>
            <a:r>
              <a:rPr lang="en-SG" sz="1200" dirty="0"/>
              <a:t> Guid());</a:t>
            </a:r>
          </a:p>
          <a:p>
            <a:r>
              <a:rPr lang="en-SG" sz="1200" dirty="0"/>
              <a:t>    }</a:t>
            </a:r>
          </a:p>
          <a:p>
            <a:endParaRPr lang="en-SG" sz="1200" dirty="0"/>
          </a:p>
          <a:p>
            <a:r>
              <a:rPr lang="en-SG" sz="1200" dirty="0"/>
              <a:t>    ...</a:t>
            </a:r>
          </a:p>
          <a:p>
            <a:r>
              <a:rPr lang="en-SG" sz="1200" dirty="0"/>
              <a:t>    </a:t>
            </a:r>
            <a:r>
              <a:rPr lang="en-SG" sz="1200" dirty="0" err="1"/>
              <a:t>htmlContent</a:t>
            </a:r>
            <a:r>
              <a:rPr lang="en-SG" sz="1200" dirty="0"/>
              <a:t> = _</a:t>
            </a:r>
            <a:r>
              <a:rPr lang="en-SG" sz="1200" dirty="0" err="1"/>
              <a:t>renderer.RenderEndpointComponent</a:t>
            </a:r>
            <a:r>
              <a:rPr lang="en-SG" sz="1200" dirty="0"/>
              <a:t>(</a:t>
            </a:r>
            <a:r>
              <a:rPr lang="en-SG" sz="1200" dirty="0" err="1"/>
              <a:t>HttpContext</a:t>
            </a:r>
            <a:r>
              <a:rPr lang="en-SG" sz="1200" dirty="0"/>
              <a:t>,...)</a:t>
            </a:r>
          </a:p>
          <a:p>
            <a:endParaRPr lang="en-SG" sz="1200" dirty="0"/>
          </a:p>
          <a:p>
            <a:r>
              <a:rPr lang="en-SG" sz="1200" dirty="0"/>
              <a:t>    if (!</a:t>
            </a:r>
            <a:r>
              <a:rPr lang="en-SG" sz="1200" dirty="0" err="1"/>
              <a:t>isErrorHandler</a:t>
            </a:r>
            <a:r>
              <a:rPr lang="en-SG" sz="1200" dirty="0"/>
              <a:t>)</a:t>
            </a:r>
          </a:p>
          <a:p>
            <a:r>
              <a:rPr lang="en-SG" sz="1200" dirty="0"/>
              <a:t>    {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componentStateHtmlContent</a:t>
            </a:r>
            <a:r>
              <a:rPr lang="en-SG" sz="1200" dirty="0"/>
              <a:t> = await _</a:t>
            </a:r>
            <a:r>
              <a:rPr lang="en-SG" sz="1200" dirty="0" err="1"/>
              <a:t>renderer.PrerenderPersistedStateAsync</a:t>
            </a:r>
            <a:r>
              <a:rPr lang="en-SG" sz="1200" dirty="0"/>
              <a:t>(context);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componentStateHtmlContent.WriteTo</a:t>
            </a:r>
            <a:r>
              <a:rPr lang="en-SG" sz="1200" dirty="0"/>
              <a:t>(</a:t>
            </a:r>
            <a:r>
              <a:rPr lang="en-SG" sz="1200" dirty="0" err="1"/>
              <a:t>bufferWriter</a:t>
            </a:r>
            <a:r>
              <a:rPr lang="en-SG" sz="1200" dirty="0"/>
              <a:t>, </a:t>
            </a:r>
            <a:r>
              <a:rPr lang="en-SG" sz="1200" dirty="0" err="1"/>
              <a:t>HtmlEncoder.Default</a:t>
            </a:r>
            <a:r>
              <a:rPr lang="en-SG" sz="1200" dirty="0"/>
              <a:t>);</a:t>
            </a:r>
          </a:p>
          <a:p>
            <a:r>
              <a:rPr lang="en-SG" sz="1200" dirty="0"/>
              <a:t>    }</a:t>
            </a:r>
          </a:p>
          <a:p>
            <a:r>
              <a:rPr lang="en-SG" sz="1200" dirty="0"/>
              <a:t>    await </a:t>
            </a:r>
            <a:r>
              <a:rPr lang="en-SG" sz="1200" dirty="0" err="1"/>
              <a:t>bufferWriter.FlushAsync</a:t>
            </a:r>
            <a:r>
              <a:rPr lang="en-SG" sz="1200" dirty="0"/>
              <a:t>();</a:t>
            </a:r>
          </a:p>
          <a:p>
            <a:r>
              <a:rPr lang="en-SG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80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C54B9-4C98-36DE-A3F2-18478D972B4D}"/>
              </a:ext>
            </a:extLst>
          </p:cNvPr>
          <p:cNvSpPr txBox="1"/>
          <p:nvPr/>
        </p:nvSpPr>
        <p:spPr>
          <a:xfrm>
            <a:off x="691079" y="2778807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RazorComponentEndpointInvoker</a:t>
            </a:r>
            <a:r>
              <a:rPr lang="en-SG" sz="1100" dirty="0"/>
              <a:t> </a:t>
            </a:r>
            <a:r>
              <a:rPr lang="en-SG" sz="1100" dirty="0" err="1"/>
              <a:t>registed</a:t>
            </a:r>
            <a:r>
              <a:rPr lang="en-SG" sz="1100" dirty="0"/>
              <a:t> when </a:t>
            </a:r>
            <a:r>
              <a:rPr lang="en-SG" sz="1100" dirty="0" err="1"/>
              <a:t>AddRazorComponents</a:t>
            </a:r>
            <a:endParaRPr lang="en-SG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8BCABE-7DB7-BC29-A34D-FC53513F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61837"/>
            <a:ext cx="6428812" cy="22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2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29666-3188-0D3A-D388-A6FB68D98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79" y="3512795"/>
            <a:ext cx="10325100" cy="32122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A4487-6847-A149-F124-9654ED421A2A}"/>
              </a:ext>
            </a:extLst>
          </p:cNvPr>
          <p:cNvSpPr txBox="1"/>
          <p:nvPr/>
        </p:nvSpPr>
        <p:spPr>
          <a:xfrm>
            <a:off x="691079" y="2778807"/>
            <a:ext cx="70236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RazorComponentEndpointInvoker.Render</a:t>
            </a:r>
            <a:r>
              <a:rPr lang="en-SG" sz="1100" dirty="0"/>
              <a:t> added to </a:t>
            </a:r>
            <a:r>
              <a:rPr lang="en-SG" sz="1100" dirty="0" err="1"/>
              <a:t>Endpoint.RequestDelegate</a:t>
            </a:r>
            <a:r>
              <a:rPr lang="en-SG" sz="1100" dirty="0"/>
              <a:t> when </a:t>
            </a:r>
            <a:r>
              <a:rPr lang="en-SG" sz="1100" dirty="0" err="1"/>
              <a:t>AddEndpoint</a:t>
            </a:r>
            <a:r>
              <a:rPr lang="en-SG" sz="1100" dirty="0"/>
              <a:t>. </a:t>
            </a:r>
          </a:p>
          <a:p>
            <a:r>
              <a:rPr lang="en-SG" sz="1100" dirty="0"/>
              <a:t>Which means render happen when access the end point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F19502-7178-ED82-9F13-739026E5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2D725-C07C-A863-C830-20045AB417E1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5730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9CEDBD-7F3E-ADA1-4782-EE1385A4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184734"/>
            <a:ext cx="7449590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DAB4F-3B7B-6B9D-9B53-3E6502D5A730}"/>
              </a:ext>
            </a:extLst>
          </p:cNvPr>
          <p:cNvSpPr txBox="1"/>
          <p:nvPr/>
        </p:nvSpPr>
        <p:spPr>
          <a:xfrm>
            <a:off x="691078" y="2778807"/>
            <a:ext cx="7980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Invoke </a:t>
            </a:r>
            <a:r>
              <a:rPr lang="en-SG" sz="1100" dirty="0" err="1"/>
              <a:t>RazorComponentEndpointInvoker.RenderComponentCore</a:t>
            </a:r>
            <a:r>
              <a:rPr lang="en-SG" sz="1100" dirty="0"/>
              <a:t>() at </a:t>
            </a:r>
            <a:r>
              <a:rPr lang="en-SG" sz="1100" dirty="0" err="1"/>
              <a:t>RazorComponentEndpointInvoker</a:t>
            </a:r>
            <a:r>
              <a:rPr lang="en-SG" sz="1100" dirty="0"/>
              <a:t>. Render()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3D486-02BC-FDAB-00DF-FCDEEA54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00AD7-6BDB-8F7A-F0E8-790AFC00E44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91955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EDAB4F-3B7B-6B9D-9B53-3E6502D5A730}"/>
              </a:ext>
            </a:extLst>
          </p:cNvPr>
          <p:cNvSpPr txBox="1"/>
          <p:nvPr/>
        </p:nvSpPr>
        <p:spPr>
          <a:xfrm>
            <a:off x="691078" y="2778807"/>
            <a:ext cx="79804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EndpointHtmlRenderer.WriteComponentHtml</a:t>
            </a:r>
            <a:endParaRPr lang="en-SG" sz="1100" dirty="0"/>
          </a:p>
          <a:p>
            <a:r>
              <a:rPr lang="en-SG" sz="1100" dirty="0"/>
              <a:t>When is </a:t>
            </a:r>
            <a:r>
              <a:rPr lang="en-SG" sz="1100" dirty="0" err="1"/>
              <a:t>SSRRenderModeBoundary</a:t>
            </a:r>
            <a:r>
              <a:rPr lang="en-SG" sz="1100" dirty="0"/>
              <a:t> will go into there: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3D486-02BC-FDAB-00DF-FCDEEA54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00AD7-6BDB-8F7A-F0E8-790AFC00E44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1493F-AD86-86FF-A17E-68FB8546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0" y="3258356"/>
            <a:ext cx="8044549" cy="35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EDAB4F-3B7B-6B9D-9B53-3E6502D5A730}"/>
              </a:ext>
            </a:extLst>
          </p:cNvPr>
          <p:cNvSpPr txBox="1"/>
          <p:nvPr/>
        </p:nvSpPr>
        <p:spPr>
          <a:xfrm>
            <a:off x="691078" y="2802085"/>
            <a:ext cx="7980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/>
              <a:t>EndpointHtmlRenderer.InitializeStreamingRenderingFraming</a:t>
            </a:r>
            <a:endParaRPr lang="en-SG" sz="1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3D486-02BC-FDAB-00DF-FCDEEA54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00AD7-6BDB-8F7A-F0E8-790AFC00E44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B652F-FD87-61B5-95A1-341D4469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403712"/>
            <a:ext cx="7786331" cy="24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F19502-7178-ED82-9F13-739026E5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2D725-C07C-A863-C830-20045AB417E1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A4965-0ABC-E20F-E92A-9CA8A918A518}"/>
              </a:ext>
            </a:extLst>
          </p:cNvPr>
          <p:cNvSpPr txBox="1"/>
          <p:nvPr/>
        </p:nvSpPr>
        <p:spPr>
          <a:xfrm>
            <a:off x="5626581" y="2781437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</a:t>
            </a:r>
            <a:r>
              <a:rPr lang="en-US" altLang="zh-CN" sz="1100" dirty="0" err="1"/>
              <a:t>wasm</a:t>
            </a:r>
            <a:r>
              <a:rPr lang="en-US" altLang="zh-CN" sz="1100" dirty="0"/>
              <a:t>-mode</a:t>
            </a:r>
            <a:endParaRPr lang="en-SG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56B423-D01E-EDB2-DB94-D44075105726}"/>
              </a:ext>
            </a:extLst>
          </p:cNvPr>
          <p:cNvSpPr txBox="1"/>
          <p:nvPr/>
        </p:nvSpPr>
        <p:spPr>
          <a:xfrm>
            <a:off x="691079" y="4772353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server-mode</a:t>
            </a:r>
            <a:endParaRPr lang="en-SG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2A547B-89D0-CB3B-D4EE-A59A84AAFB76}"/>
              </a:ext>
            </a:extLst>
          </p:cNvPr>
          <p:cNvSpPr txBox="1"/>
          <p:nvPr/>
        </p:nvSpPr>
        <p:spPr>
          <a:xfrm>
            <a:off x="691079" y="2767841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static-mode</a:t>
            </a:r>
            <a:endParaRPr lang="en-SG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CE6769-E4A6-9591-5232-D7262803A033}"/>
              </a:ext>
            </a:extLst>
          </p:cNvPr>
          <p:cNvSpPr txBox="1"/>
          <p:nvPr/>
        </p:nvSpPr>
        <p:spPr>
          <a:xfrm>
            <a:off x="5626581" y="4751078"/>
            <a:ext cx="2725714" cy="25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Start with auto-mode</a:t>
            </a:r>
            <a:endParaRPr lang="en-SG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52063-A85F-27BA-42F9-6FCC71D4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6" y="3027557"/>
            <a:ext cx="4590486" cy="1674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6DCC43-CC6F-1F35-EB14-DBEBC691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6" y="5032069"/>
            <a:ext cx="4578915" cy="1677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E32D43-66E0-A595-7AC7-DF234E5C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10" y="3041153"/>
            <a:ext cx="4600012" cy="1660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5D843F-EF37-7524-7060-359E2FFB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581" y="5032069"/>
            <a:ext cx="4601441" cy="16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4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92ABC-49E3-6CF7-1B1F-574EE0BD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server, so components call </a:t>
            </a:r>
            <a:r>
              <a:rPr lang="en-SG" sz="1200" b="1" dirty="0" err="1"/>
              <a:t>OnInitialized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</a:t>
            </a:r>
            <a:r>
              <a:rPr lang="en-US" altLang="zh-CN" sz="1200" dirty="0"/>
              <a:t>switch on </a:t>
            </a:r>
            <a:r>
              <a:rPr lang="zh-CN" altLang="en-US" sz="1200" dirty="0"/>
              <a:t> </a:t>
            </a:r>
            <a:r>
              <a:rPr lang="en-SG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default</a:t>
            </a:r>
            <a:endParaRPr lang="en-SG" sz="1200" dirty="0"/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4207730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Quick Grid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Modifiers Data 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 err="1">
                <a:solidFill>
                  <a:schemeClr val="tx1"/>
                </a:solidFill>
              </a:rPr>
              <a:t>Webcil</a:t>
            </a:r>
            <a:r>
              <a:rPr lang="en-SG" sz="1400" dirty="0">
                <a:solidFill>
                  <a:schemeClr val="tx1"/>
                </a:solidFill>
              </a:rPr>
              <a:t>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Add </a:t>
            </a:r>
            <a:r>
              <a:rPr lang="en-SG" sz="1400" dirty="0" err="1">
                <a:solidFill>
                  <a:schemeClr val="tx1"/>
                </a:solidFill>
              </a:rPr>
              <a:t>CascadingValue</a:t>
            </a:r>
            <a:endParaRPr lang="en-SG" sz="1400" dirty="0">
              <a:solidFill>
                <a:schemeClr val="tx1"/>
              </a:solidFill>
            </a:endParaRP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Virtualize empty content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Dialog Events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Error Page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Render outside asp </a:t>
            </a:r>
            <a:r>
              <a:rPr lang="en-SG" sz="1400" dirty="0" err="1">
                <a:solidFill>
                  <a:schemeClr val="tx1"/>
                </a:solidFill>
              </a:rPr>
              <a:t>.net</a:t>
            </a:r>
            <a:r>
              <a:rPr lang="en-SG" sz="1400" dirty="0">
                <a:solidFill>
                  <a:schemeClr val="tx1"/>
                </a:solidFill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77908"/>
            <a:ext cx="4839710" cy="1762059"/>
          </a:xfrm>
        </p:spPr>
        <p:txBody>
          <a:bodyPr>
            <a:noAutofit/>
          </a:bodyPr>
          <a:lstStyle/>
          <a:p>
            <a:r>
              <a:rPr lang="en-SG" sz="1200" b="1" dirty="0" err="1"/>
              <a:t>SSRRenderModeBoundary</a:t>
            </a:r>
            <a:r>
              <a:rPr lang="en-SG" sz="1200" dirty="0"/>
              <a:t>  is the start of a subtree with a </a:t>
            </a:r>
            <a:r>
              <a:rPr lang="en-SG" sz="1200" dirty="0" err="1"/>
              <a:t>rendermode</a:t>
            </a:r>
            <a:r>
              <a:rPr lang="en-SG" sz="1200" dirty="0"/>
              <a:t>, so introduce a new </a:t>
            </a:r>
            <a:r>
              <a:rPr lang="en-SG" sz="1200" dirty="0" err="1"/>
              <a:t>rendermode</a:t>
            </a:r>
            <a:r>
              <a:rPr lang="en-SG" sz="1200" dirty="0"/>
              <a:t> boundary here</a:t>
            </a:r>
          </a:p>
          <a:p>
            <a:r>
              <a:rPr lang="en-SG" sz="1200" dirty="0" err="1"/>
              <a:t>SSRRenderModeBoundary</a:t>
            </a:r>
            <a:r>
              <a:rPr lang="en-SG" sz="1200" dirty="0"/>
              <a:t> created in </a:t>
            </a:r>
            <a:r>
              <a:rPr lang="en-SG" sz="1100" b="1" dirty="0" err="1"/>
              <a:t>EndpointHtmlRenderer</a:t>
            </a:r>
            <a:r>
              <a:rPr lang="en-SG" sz="1100" b="1" dirty="0"/>
              <a:t>. </a:t>
            </a:r>
            <a:r>
              <a:rPr lang="en-SG" sz="1100" b="1" dirty="0" err="1"/>
              <a:t>ResolveComponentForRenderMode</a:t>
            </a:r>
            <a:r>
              <a:rPr lang="en-SG" sz="1100" dirty="0"/>
              <a:t> and </a:t>
            </a:r>
            <a:r>
              <a:rPr lang="en-SG" sz="1100" b="1" dirty="0" err="1"/>
              <a:t>EndpointHtmlRenderer</a:t>
            </a:r>
            <a:r>
              <a:rPr lang="en-SG" sz="1100" b="1" dirty="0"/>
              <a:t> .</a:t>
            </a:r>
            <a:r>
              <a:rPr lang="en-SG" sz="1100" b="1" dirty="0" err="1"/>
              <a:t>PrerenderComponentAsync</a:t>
            </a:r>
            <a:endParaRPr lang="en-SG" sz="1100" b="1" dirty="0"/>
          </a:p>
          <a:p>
            <a:r>
              <a:rPr lang="en-SG" sz="1200" dirty="0" err="1"/>
              <a:t>EndpointHtmlRenderer.PrerenderComponentAsync</a:t>
            </a:r>
            <a:r>
              <a:rPr lang="en-SG" sz="1200" dirty="0"/>
              <a:t> </a:t>
            </a:r>
            <a:r>
              <a:rPr lang="en-US" altLang="zh-CN" sz="1200" dirty="0"/>
              <a:t>used in </a:t>
            </a:r>
            <a:r>
              <a:rPr lang="en-SG" sz="1200" b="1" dirty="0" err="1"/>
              <a:t>RazorComponentResultExecutor</a:t>
            </a:r>
            <a:r>
              <a:rPr lang="en-SG" sz="1200" b="1" dirty="0"/>
              <a:t>. </a:t>
            </a:r>
            <a:r>
              <a:rPr lang="en-SG" sz="1200" b="1" dirty="0" err="1"/>
              <a:t>RenderComponentToResponse</a:t>
            </a:r>
            <a:endParaRPr lang="en-SG" altLang="zh-CN" sz="1200" b="1" dirty="0"/>
          </a:p>
          <a:p>
            <a:endParaRPr lang="en-SG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EEF46-987C-4539-13AC-E9E84AEF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794196"/>
            <a:ext cx="7581297" cy="1762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DB0F7-8AC3-82CA-483A-E60A83A8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07" y="1285440"/>
            <a:ext cx="6609521" cy="30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F00D4-7616-E2E0-AD57-20D9F02E5141}"/>
              </a:ext>
            </a:extLst>
          </p:cNvPr>
          <p:cNvSpPr txBox="1"/>
          <p:nvPr/>
        </p:nvSpPr>
        <p:spPr>
          <a:xfrm>
            <a:off x="691078" y="3020016"/>
            <a:ext cx="80267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/>
              <a:t>RenderComponentToResponse</a:t>
            </a:r>
            <a:r>
              <a:rPr lang="en-SG" sz="1200" dirty="0"/>
              <a:t>(</a:t>
            </a:r>
            <a:r>
              <a:rPr lang="en-SG" sz="1200" dirty="0" err="1"/>
              <a:t>HttpContext</a:t>
            </a:r>
            <a:r>
              <a:rPr lang="en-SG" sz="1200" dirty="0"/>
              <a:t> </a:t>
            </a:r>
            <a:r>
              <a:rPr lang="en-SG" sz="1200" dirty="0" err="1"/>
              <a:t>httpContext</a:t>
            </a:r>
            <a:r>
              <a:rPr lang="en-SG" sz="1200" dirty="0"/>
              <a:t>,...)</a:t>
            </a:r>
          </a:p>
          <a:p>
            <a:r>
              <a:rPr lang="en-SG" sz="1200" dirty="0"/>
              <a:t>{</a:t>
            </a:r>
          </a:p>
          <a:p>
            <a:r>
              <a:rPr lang="en-SG" sz="1200" dirty="0"/>
              <a:t>    var </a:t>
            </a:r>
            <a:r>
              <a:rPr lang="en-SG" sz="1200" dirty="0" err="1"/>
              <a:t>endpointHtmlRenderer</a:t>
            </a:r>
            <a:r>
              <a:rPr lang="en-SG" sz="1200" dirty="0"/>
              <a:t> = </a:t>
            </a:r>
            <a:r>
              <a:rPr lang="en-SG" sz="1200" dirty="0" err="1"/>
              <a:t>httpContext.RequestServices.GetRequiredService</a:t>
            </a:r>
            <a:r>
              <a:rPr lang="en-SG" sz="1200" dirty="0"/>
              <a:t>&lt;</a:t>
            </a:r>
            <a:r>
              <a:rPr lang="en-SG" sz="1200" dirty="0" err="1"/>
              <a:t>EndpointHtmlRenderer</a:t>
            </a:r>
            <a:r>
              <a:rPr lang="en-SG" sz="1200" dirty="0"/>
              <a:t>&gt;();</a:t>
            </a:r>
          </a:p>
          <a:p>
            <a:r>
              <a:rPr lang="en-SG" sz="1200" dirty="0"/>
              <a:t>    return </a:t>
            </a:r>
            <a:r>
              <a:rPr lang="en-SG" sz="1200" dirty="0" err="1"/>
              <a:t>endpointHtmlRenderer.Dispatcher.InvokeAsync</a:t>
            </a:r>
            <a:r>
              <a:rPr lang="en-SG" sz="1200" dirty="0"/>
              <a:t>()</a:t>
            </a:r>
          </a:p>
          <a:p>
            <a:r>
              <a:rPr lang="en-SG" sz="1200" dirty="0"/>
              <a:t>    {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endpointHtmlRenderer.InitializeStreamingRenderingFraming</a:t>
            </a:r>
            <a:r>
              <a:rPr lang="en-SG" sz="1200" dirty="0"/>
              <a:t>(</a:t>
            </a:r>
            <a:r>
              <a:rPr lang="en-SG" sz="1200" dirty="0" err="1"/>
              <a:t>httpContext</a:t>
            </a:r>
            <a:r>
              <a:rPr lang="en-SG" sz="1200" dirty="0"/>
              <a:t>, </a:t>
            </a:r>
            <a:r>
              <a:rPr lang="en-SG" sz="1200" dirty="0" err="1"/>
              <a:t>isErrorHandler</a:t>
            </a:r>
            <a:r>
              <a:rPr lang="en-SG" sz="1200" dirty="0"/>
              <a:t>)</a:t>
            </a:r>
          </a:p>
          <a:p>
            <a:r>
              <a:rPr lang="en-SG" sz="1200" dirty="0"/>
              <a:t>        {</a:t>
            </a:r>
          </a:p>
          <a:p>
            <a:r>
              <a:rPr lang="en-SG" sz="1200" dirty="0"/>
              <a:t>            </a:t>
            </a:r>
            <a:r>
              <a:rPr lang="en-SG" sz="1200" dirty="0" err="1"/>
              <a:t>httpContext.Response.Headers.Add</a:t>
            </a:r>
            <a:r>
              <a:rPr lang="en-SG" sz="1200" dirty="0"/>
              <a:t>("</a:t>
            </a:r>
            <a:r>
              <a:rPr lang="en-SG" sz="1200" dirty="0" err="1"/>
              <a:t>ssr</a:t>
            </a:r>
            <a:r>
              <a:rPr lang="en-SG" sz="1200" dirty="0"/>
              <a:t>-</a:t>
            </a:r>
            <a:r>
              <a:rPr lang="en-SG" sz="1200" dirty="0" err="1"/>
              <a:t>framing",new</a:t>
            </a:r>
            <a:r>
              <a:rPr lang="en-SG" sz="1200" dirty="0"/>
              <a:t> Guid());</a:t>
            </a:r>
          </a:p>
          <a:p>
            <a:r>
              <a:rPr lang="en-SG" sz="1200" dirty="0"/>
              <a:t>        }</a:t>
            </a:r>
          </a:p>
          <a:p>
            <a:r>
              <a:rPr lang="en-SG" sz="1200" dirty="0"/>
              <a:t>        var </a:t>
            </a:r>
            <a:r>
              <a:rPr lang="en-SG" sz="1200" dirty="0" err="1"/>
              <a:t>htmlContent</a:t>
            </a:r>
            <a:r>
              <a:rPr lang="en-SG" sz="1200" dirty="0"/>
              <a:t> = </a:t>
            </a:r>
            <a:r>
              <a:rPr lang="en-SG" sz="1200" dirty="0" err="1"/>
              <a:t>endpointHtmlRenderer.PrerenderComponentAsync</a:t>
            </a:r>
            <a:r>
              <a:rPr lang="en-SG" sz="1200" dirty="0"/>
              <a:t>(...);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htmlContent.WriteTo</a:t>
            </a:r>
            <a:r>
              <a:rPr lang="en-SG" sz="1200" dirty="0"/>
              <a:t>(</a:t>
            </a:r>
            <a:r>
              <a:rPr lang="en-SG" sz="1200" dirty="0" err="1"/>
              <a:t>bufferWriter</a:t>
            </a:r>
            <a:r>
              <a:rPr lang="en-SG" sz="1200" dirty="0"/>
              <a:t>, </a:t>
            </a:r>
            <a:r>
              <a:rPr lang="en-SG" sz="1200" dirty="0" err="1"/>
              <a:t>HtmlEncoder.Default</a:t>
            </a:r>
            <a:r>
              <a:rPr lang="en-SG" sz="1200" dirty="0"/>
              <a:t>);</a:t>
            </a:r>
          </a:p>
          <a:p>
            <a:r>
              <a:rPr lang="en-SG" sz="1200" dirty="0"/>
              <a:t>        ...</a:t>
            </a:r>
          </a:p>
          <a:p>
            <a:r>
              <a:rPr lang="en-SG" sz="1200" dirty="0"/>
              <a:t>        await </a:t>
            </a:r>
            <a:r>
              <a:rPr lang="en-SG" sz="1200" dirty="0" err="1"/>
              <a:t>bufferWriter.FlushAsync</a:t>
            </a:r>
            <a:r>
              <a:rPr lang="en-SG" sz="1200" dirty="0"/>
              <a:t>();</a:t>
            </a:r>
          </a:p>
          <a:p>
            <a:r>
              <a:rPr lang="en-SG" sz="1200" dirty="0"/>
              <a:t>    }</a:t>
            </a:r>
          </a:p>
          <a:p>
            <a:r>
              <a:rPr lang="en-SG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618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/>
              <a:t>Can disable prerender as follow:</a:t>
            </a:r>
            <a:endParaRPr lang="en-SG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F90-6B7E-D22E-FA96-E5291EC49C22}"/>
              </a:ext>
            </a:extLst>
          </p:cNvPr>
          <p:cNvSpPr txBox="1"/>
          <p:nvPr/>
        </p:nvSpPr>
        <p:spPr>
          <a:xfrm>
            <a:off x="691078" y="3296878"/>
            <a:ext cx="771607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9A815-1487-81D0-C8D5-80EAFBAA3376}"/>
              </a:ext>
            </a:extLst>
          </p:cNvPr>
          <p:cNvSpPr txBox="1"/>
          <p:nvPr/>
        </p:nvSpPr>
        <p:spPr>
          <a:xfrm>
            <a:off x="691078" y="5485718"/>
            <a:ext cx="6038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"/prerendered-counter-server"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.InteractiveWebAssemblyWithoutPrerender</a:t>
            </a:r>
            <a:endParaRPr lang="en-SG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D238-5DAC-D159-E540-842A8CE75F49}"/>
              </a:ext>
            </a:extLst>
          </p:cNvPr>
          <p:cNvSpPr txBox="1"/>
          <p:nvPr/>
        </p:nvSpPr>
        <p:spPr>
          <a:xfrm>
            <a:off x="691078" y="516843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PrerenderedServer.razor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1989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6259-7CFB-7493-C0C3-15DDB03A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40" y="2354347"/>
            <a:ext cx="7865616" cy="43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E7C-39D4-1DD6-BE14-3293581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8CDE7A-FBAC-E8E6-3CA9-7B108C0A5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231334"/>
              </p:ext>
            </p:extLst>
          </p:nvPr>
        </p:nvGraphicFramePr>
        <p:xfrm>
          <a:off x="690979" y="2315088"/>
          <a:ext cx="103251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Application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89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358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7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Data 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modifiers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@bind:get/set/after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17910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8.0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049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Add Cascading 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217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0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1"/>
                        </a:rPr>
                        <a:t>Dialog Events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80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93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16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502611-242A-EFFB-048B-4A6C0CF3812F}"/>
              </a:ext>
            </a:extLst>
          </p:cNvPr>
          <p:cNvSpPr txBox="1"/>
          <p:nvPr/>
        </p:nvSpPr>
        <p:spPr>
          <a:xfrm>
            <a:off x="690979" y="6540444"/>
            <a:ext cx="9707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200" dirty="0">
                <a:hlinkClick r:id="rId14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74238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AB1-0AF2-6D24-E1E0-D88ED07F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53406-D53C-12AF-849C-A31F7E1BA344}"/>
              </a:ext>
            </a:extLst>
          </p:cNvPr>
          <p:cNvSpPr txBox="1"/>
          <p:nvPr/>
        </p:nvSpPr>
        <p:spPr>
          <a:xfrm>
            <a:off x="956057" y="3202991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Navigation.NavigateTo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"/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counter#targetElement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SG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4AF0-C9ED-62D9-C20E-E0364C373494}"/>
              </a:ext>
            </a:extLst>
          </p:cNvPr>
          <p:cNvSpPr txBox="1"/>
          <p:nvPr/>
        </p:nvSpPr>
        <p:spPr>
          <a:xfrm>
            <a:off x="956057" y="3979832"/>
            <a:ext cx="6493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&lt;div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"border border-info rounded 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bg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-info"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style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"height:500px"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&gt;&lt;/div&gt;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&lt;h2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 H2 heading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&lt;/h2&gt;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&lt;p&gt;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Content!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&lt;/p&gt;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32F15A-CF2B-BBF0-1368-51899C0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3397"/>
            <a:ext cx="10325000" cy="314676"/>
          </a:xfrm>
        </p:spPr>
        <p:txBody>
          <a:bodyPr>
            <a:normAutofit/>
          </a:bodyPr>
          <a:lstStyle/>
          <a:p>
            <a:r>
              <a:rPr lang="en-SG" sz="1200" dirty="0"/>
              <a:t>Navigate to a named element using the following approaches with a hashed (#) reference to the element.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F592-6472-43AB-8E9F-8C370388DB2E}"/>
              </a:ext>
            </a:extLst>
          </p:cNvPr>
          <p:cNvSpPr txBox="1"/>
          <p:nvPr/>
        </p:nvSpPr>
        <p:spPr>
          <a:xfrm>
            <a:off x="956057" y="3583717"/>
            <a:ext cx="611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Will Navigate to Element: </a:t>
            </a:r>
            <a:r>
              <a:rPr lang="en-SG" sz="1200" b="1" dirty="0"/>
              <a:t>&lt;h2 id="</a:t>
            </a:r>
            <a:r>
              <a:rPr lang="en-SG" sz="1200" b="1" dirty="0" err="1"/>
              <a:t>targetElement</a:t>
            </a:r>
            <a:r>
              <a:rPr lang="en-SG" sz="1200" b="1" dirty="0"/>
              <a:t>"&gt; </a:t>
            </a:r>
            <a:r>
              <a:rPr lang="en-SG" sz="1200" dirty="0"/>
              <a:t>in /counter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3AAF-6C05-6945-AC94-3A0D05C19EC4}"/>
              </a:ext>
            </a:extLst>
          </p:cNvPr>
          <p:cNvSpPr txBox="1"/>
          <p:nvPr/>
        </p:nvSpPr>
        <p:spPr>
          <a:xfrm>
            <a:off x="691078" y="2349147"/>
            <a:ext cx="4067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kern="1200" dirty="0">
                <a:solidFill>
                  <a:schemeClr val="dk1"/>
                </a:solidFill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Route to named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666F2-6650-AB5E-7985-79D323C2717C}"/>
              </a:ext>
            </a:extLst>
          </p:cNvPr>
          <p:cNvSpPr txBox="1">
            <a:spLocks/>
          </p:cNvSpPr>
          <p:nvPr/>
        </p:nvSpPr>
        <p:spPr>
          <a:xfrm>
            <a:off x="691078" y="4997893"/>
            <a:ext cx="10459275" cy="49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QuickGrid</a:t>
            </a:r>
            <a:r>
              <a:rPr lang="en-SG" sz="1200" dirty="0">
                <a:solidFill>
                  <a:srgbClr val="161616"/>
                </a:solidFill>
              </a:rPr>
              <a:t> is built to be a simple and convenient way to display your data, while still providing powerful features, such as sorting, filtering, paging, and virtualization.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A197-1A06-9AD0-2844-5FA055B095F4}"/>
              </a:ext>
            </a:extLst>
          </p:cNvPr>
          <p:cNvSpPr txBox="1"/>
          <p:nvPr/>
        </p:nvSpPr>
        <p:spPr>
          <a:xfrm>
            <a:off x="691079" y="452293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Quick Grid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C9696-5A41-8E1B-510D-2A8E12DC79B4}"/>
              </a:ext>
            </a:extLst>
          </p:cNvPr>
          <p:cNvSpPr txBox="1"/>
          <p:nvPr/>
        </p:nvSpPr>
        <p:spPr>
          <a:xfrm>
            <a:off x="956057" y="5526092"/>
            <a:ext cx="84809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Items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@people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p.PersonId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p.PromotionDate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Format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yyyy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-MM-dd"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0698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FEC9-DD57-1519-E0D3-BE881ACF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07369"/>
            <a:ext cx="4253783" cy="1155479"/>
          </a:xfrm>
        </p:spPr>
        <p:txBody>
          <a:bodyPr>
            <a:normAutofit/>
          </a:bodyPr>
          <a:lstStyle/>
          <a:p>
            <a:r>
              <a:rPr lang="en-SG" sz="1200" dirty="0"/>
              <a:t>After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</a:p>
          <a:p>
            <a:r>
              <a:rPr lang="en-SG" sz="1200" dirty="0"/>
              <a:t>Two-way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get </a:t>
            </a:r>
            <a:r>
              <a:rPr lang="en-SG" sz="1200" dirty="0"/>
              <a:t>and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7CF5-9F50-24AE-7CCC-2DE0F226FF37}"/>
              </a:ext>
            </a:extLst>
          </p:cNvPr>
          <p:cNvSpPr txBox="1"/>
          <p:nvPr/>
        </p:nvSpPr>
        <p:spPr>
          <a:xfrm>
            <a:off x="691079" y="235322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Modifiers Data</a:t>
            </a:r>
            <a:r>
              <a:rPr lang="en-SG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800" dirty="0"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binding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F960-440A-BB0A-62ED-F3307A39AC7D}"/>
              </a:ext>
            </a:extLst>
          </p:cNvPr>
          <p:cNvSpPr txBox="1"/>
          <p:nvPr/>
        </p:nvSpPr>
        <p:spPr>
          <a:xfrm>
            <a:off x="4880357" y="2610487"/>
            <a:ext cx="674051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??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newValue.Length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4 ?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"Long!"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After()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bindAfterValue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"Bind After"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085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000651"/>
            <a:ext cx="4839710" cy="1935333"/>
          </a:xfrm>
        </p:spPr>
        <p:txBody>
          <a:bodyPr>
            <a:normAutofit/>
          </a:bodyPr>
          <a:lstStyle/>
          <a:p>
            <a:r>
              <a:rPr lang="en-SG" sz="1200" dirty="0"/>
              <a:t>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</a:t>
            </a:r>
            <a:r>
              <a:rPr lang="en-SG" sz="1200" dirty="0" err="1"/>
              <a:t>WebAssembly</a:t>
            </a:r>
            <a:r>
              <a:rPr lang="en-SG" sz="1200" dirty="0"/>
              <a:t>, output at </a:t>
            </a:r>
            <a:r>
              <a:rPr lang="en-SG" sz="1200" b="1" dirty="0"/>
              <a:t>{Project}.\bin\\{Debug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Web App, output at </a:t>
            </a:r>
            <a:r>
              <a:rPr lang="en-SG" sz="1200" b="1" dirty="0"/>
              <a:t>{Project}.Client\bin\{Debug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3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56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767743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1004508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691078" y="235432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F504-FE7E-1DB8-2984-3352FC756BC3}"/>
              </a:ext>
            </a:extLst>
          </p:cNvPr>
          <p:cNvSpPr txBox="1"/>
          <p:nvPr/>
        </p:nvSpPr>
        <p:spPr>
          <a:xfrm>
            <a:off x="569652" y="6246705"/>
            <a:ext cx="5526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4"/>
              </a:rPr>
              <a:t>https://github.com/dotnet/runtime/blob/main/docs/design/mono/webcil.md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18216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default lifecycle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691079" y="233623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F37C-6850-FEEA-0216-F9413B79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4483-8521-C2ED-C523-D74D1288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Q1:difference between </a:t>
            </a:r>
            <a:r>
              <a:rPr lang="en-SG" sz="1400" dirty="0" err="1">
                <a:solidFill>
                  <a:srgbClr val="00B050"/>
                </a:solidFill>
              </a:rPr>
              <a:t>wasm</a:t>
            </a:r>
            <a:r>
              <a:rPr lang="en-SG" sz="1400" dirty="0">
                <a:solidFill>
                  <a:srgbClr val="00B050"/>
                </a:solidFill>
              </a:rPr>
              <a:t> and auto render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A</a:t>
            </a:r>
            <a:r>
              <a:rPr lang="en-SG" altLang="zh-CN" sz="1400" dirty="0">
                <a:solidFill>
                  <a:srgbClr val="00B050"/>
                </a:solidFill>
              </a:rPr>
              <a:t>: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altLang="zh-CN" sz="1400" dirty="0">
                <a:solidFill>
                  <a:srgbClr val="00B050"/>
                </a:solidFill>
              </a:rPr>
              <a:t>auto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altLang="zh-CN" sz="1400" dirty="0">
                <a:solidFill>
                  <a:srgbClr val="00B050"/>
                </a:solidFill>
              </a:rPr>
              <a:t>render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altLang="zh-CN" sz="1400" dirty="0">
                <a:solidFill>
                  <a:srgbClr val="00B050"/>
                </a:solidFill>
              </a:rPr>
              <a:t>can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SG" sz="1400" dirty="0">
                <a:solidFill>
                  <a:srgbClr val="00B050"/>
                </a:solidFill>
                <a:effectLst/>
              </a:rPr>
              <a:t>Interactive before </a:t>
            </a:r>
            <a:r>
              <a:rPr lang="en-SG" sz="1400" dirty="0" err="1">
                <a:solidFill>
                  <a:srgbClr val="00B050"/>
                </a:solidFill>
                <a:effectLst/>
              </a:rPr>
              <a:t>wasm</a:t>
            </a:r>
            <a:r>
              <a:rPr lang="en-SG" sz="1400" dirty="0">
                <a:solidFill>
                  <a:srgbClr val="00B050"/>
                </a:solidFill>
                <a:effectLst/>
              </a:rPr>
              <a:t> load complete, </a:t>
            </a:r>
            <a:r>
              <a:rPr lang="en-SG" sz="1400" dirty="0" err="1">
                <a:solidFill>
                  <a:srgbClr val="00B050"/>
                </a:solidFill>
                <a:effectLst/>
              </a:rPr>
              <a:t>wasm</a:t>
            </a:r>
            <a:r>
              <a:rPr lang="en-SG" sz="1400" dirty="0">
                <a:solidFill>
                  <a:srgbClr val="00B050"/>
                </a:solidFill>
                <a:effectLst/>
              </a:rPr>
              <a:t> can only Interactive after load complete</a:t>
            </a:r>
            <a:endParaRPr lang="en-SG" sz="1400" dirty="0">
              <a:solidFill>
                <a:srgbClr val="00B050"/>
              </a:solidFill>
            </a:endParaRPr>
          </a:p>
          <a:p>
            <a:r>
              <a:rPr lang="en-SG" sz="1400" dirty="0"/>
              <a:t>Q2:difference between prerender and SSR Render</a:t>
            </a:r>
          </a:p>
          <a:p>
            <a:r>
              <a:rPr lang="en-SG" sz="1400" dirty="0">
                <a:solidFill>
                  <a:srgbClr val="00B050"/>
                </a:solidFill>
              </a:rPr>
              <a:t>Q3:entrance of render</a:t>
            </a:r>
          </a:p>
          <a:p>
            <a:r>
              <a:rPr lang="en-SG" sz="1400" dirty="0">
                <a:solidFill>
                  <a:srgbClr val="00B050"/>
                </a:solidFill>
              </a:rPr>
              <a:t>A: render as a </a:t>
            </a:r>
            <a:r>
              <a:rPr lang="en-SG" sz="1400" dirty="0" err="1">
                <a:solidFill>
                  <a:srgbClr val="00B050"/>
                </a:solidFill>
              </a:rPr>
              <a:t>DelegateRequest</a:t>
            </a:r>
            <a:r>
              <a:rPr lang="en-SG" sz="1400" dirty="0">
                <a:solidFill>
                  <a:srgbClr val="00B050"/>
                </a:solidFill>
              </a:rPr>
              <a:t>  invoked in endpoint</a:t>
            </a:r>
          </a:p>
          <a:p>
            <a:r>
              <a:rPr lang="en-SG" sz="1400" dirty="0"/>
              <a:t>Q4:Blazor web using </a:t>
            </a:r>
            <a:r>
              <a:rPr lang="en-SG" sz="1400" dirty="0" err="1"/>
              <a:t>sensario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421849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2B7FF-7609-34ED-C323-540411EEB4F2}"/>
              </a:ext>
            </a:extLst>
          </p:cNvPr>
          <p:cNvSpPr txBox="1"/>
          <p:nvPr/>
        </p:nvSpPr>
        <p:spPr>
          <a:xfrm>
            <a:off x="691079" y="3526410"/>
            <a:ext cx="61167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(Key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5C8A916-BE7B-7B4B-E664-7A7D50FBC410}"/>
              </a:ext>
            </a:extLst>
          </p:cNvPr>
          <p:cNvSpPr txBox="1">
            <a:spLocks/>
          </p:cNvSpPr>
          <p:nvPr/>
        </p:nvSpPr>
        <p:spPr>
          <a:xfrm>
            <a:off x="691079" y="2666920"/>
            <a:ext cx="10325000" cy="43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injecting keyed services using the [Inject] attribute.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8443A-80FC-9468-9563-DF9955A0EF21}"/>
              </a:ext>
            </a:extLst>
          </p:cNvPr>
          <p:cNvSpPr txBox="1"/>
          <p:nvPr/>
        </p:nvSpPr>
        <p:spPr>
          <a:xfrm>
            <a:off x="691079" y="3189502"/>
            <a:ext cx="9137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builder.Services.AddKeyedSingleton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G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B38EF-3097-A431-8ADD-A44E870B44C1}"/>
              </a:ext>
            </a:extLst>
          </p:cNvPr>
          <p:cNvSpPr txBox="1"/>
          <p:nvPr/>
        </p:nvSpPr>
        <p:spPr>
          <a:xfrm>
            <a:off x="691079" y="2318368"/>
            <a:ext cx="247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Inject keyed services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B548B-68C6-68BC-7D11-99CA9B00B798}"/>
              </a:ext>
            </a:extLst>
          </p:cNvPr>
          <p:cNvSpPr txBox="1"/>
          <p:nvPr/>
        </p:nvSpPr>
        <p:spPr>
          <a:xfrm>
            <a:off x="691079" y="417030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5ACECE-8001-EFE7-C647-896B00803D43}"/>
              </a:ext>
            </a:extLst>
          </p:cNvPr>
          <p:cNvSpPr txBox="1">
            <a:spLocks/>
          </p:cNvSpPr>
          <p:nvPr/>
        </p:nvSpPr>
        <p:spPr>
          <a:xfrm>
            <a:off x="691079" y="4598348"/>
            <a:ext cx="5860641" cy="42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AntiforgeryToken</a:t>
            </a:r>
            <a:r>
              <a:rPr lang="en-SG" sz="1200" dirty="0">
                <a:solidFill>
                  <a:srgbClr val="161616"/>
                </a:solidFill>
              </a:rPr>
              <a:t> component renders an </a:t>
            </a:r>
            <a:r>
              <a:rPr lang="en-SG" sz="1200" dirty="0" err="1">
                <a:solidFill>
                  <a:srgbClr val="161616"/>
                </a:solidFill>
              </a:rPr>
              <a:t>antiforgery</a:t>
            </a:r>
            <a:r>
              <a:rPr lang="en-SG" sz="1200" dirty="0">
                <a:solidFill>
                  <a:srgbClr val="161616"/>
                </a:solidFill>
              </a:rPr>
              <a:t>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589C7-82B3-8E75-0A20-A98AC9CE6515}"/>
              </a:ext>
            </a:extLst>
          </p:cNvPr>
          <p:cNvSpPr txBox="1"/>
          <p:nvPr/>
        </p:nvSpPr>
        <p:spPr>
          <a:xfrm>
            <a:off x="691079" y="5083985"/>
            <a:ext cx="73018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onsubmit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formname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="starship-plain-form"&gt;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AntiforgeryToken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InputText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b="0" dirty="0">
                <a:solidFill>
                  <a:srgbClr val="800080"/>
                </a:solidFill>
                <a:latin typeface="Cascadia Mono" panose="020B0609020000020004" pitchFamily="49" charset="0"/>
              </a:rPr>
              <a:t>bind-Value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Model!.Id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975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293-D0B0-B25D-D495-52331363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58D3-03AD-C615-8101-BF4546B6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3929"/>
            <a:ext cx="10325000" cy="369332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supports sections to control the content in a Razor component from a child Razor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5A36-3243-C28D-0A40-68EC2141F37A}"/>
              </a:ext>
            </a:extLst>
          </p:cNvPr>
          <p:cNvSpPr txBox="1"/>
          <p:nvPr/>
        </p:nvSpPr>
        <p:spPr>
          <a:xfrm>
            <a:off x="691079" y="234150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1D9AB-9106-72AB-4087-42B80E4A0DFA}"/>
              </a:ext>
            </a:extLst>
          </p:cNvPr>
          <p:cNvSpPr txBox="1"/>
          <p:nvPr/>
        </p:nvSpPr>
        <p:spPr>
          <a:xfrm>
            <a:off x="824244" y="4078748"/>
            <a:ext cx="46976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"/section"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Section example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="child-content-a"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 /&gt;</a:t>
            </a:r>
          </a:p>
          <a:p>
            <a:endParaRPr lang="en-SG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Content of the child component </a:t>
            </a: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4F164-0C38-4BCB-535F-225C62E52C0D}"/>
              </a:ext>
            </a:extLst>
          </p:cNvPr>
          <p:cNvSpPr txBox="1"/>
          <p:nvPr/>
        </p:nvSpPr>
        <p:spPr>
          <a:xfrm>
            <a:off x="6227684" y="4078748"/>
            <a:ext cx="429235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Trigger a Parent component method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="child-content-p"&gt;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Paragram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Section1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Section2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7D0B5-09D4-AD5E-87D5-12A42AD6CC96}"/>
              </a:ext>
            </a:extLst>
          </p:cNvPr>
          <p:cNvSpPr txBox="1"/>
          <p:nvPr/>
        </p:nvSpPr>
        <p:spPr>
          <a:xfrm>
            <a:off x="824245" y="3712972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Parent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020B-6784-BE82-8DE6-5143D9FDDED2}"/>
              </a:ext>
            </a:extLst>
          </p:cNvPr>
          <p:cNvSpPr txBox="1"/>
          <p:nvPr/>
        </p:nvSpPr>
        <p:spPr>
          <a:xfrm>
            <a:off x="6227684" y="3712971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 err="1">
                <a:solidFill>
                  <a:srgbClr val="FF0000"/>
                </a:solidFill>
              </a:rPr>
              <a:t>Child.razor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6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Virtualize with empty 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8816903" cy="54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>
                <a:solidFill>
                  <a:srgbClr val="161616"/>
                </a:solidFill>
              </a:rPr>
              <a:t>Use the </a:t>
            </a:r>
            <a:r>
              <a:rPr lang="en-SG" sz="1200" dirty="0" err="1">
                <a:solidFill>
                  <a:srgbClr val="161616"/>
                </a:solidFill>
              </a:rPr>
              <a:t>EmptyContent</a:t>
            </a:r>
            <a:r>
              <a:rPr lang="en-SG" sz="1200" dirty="0">
                <a:solidFill>
                  <a:srgbClr val="161616"/>
                </a:solidFill>
              </a:rPr>
              <a:t> parameter to supply content when the component has loaded and either Items is empty or </a:t>
            </a:r>
            <a:r>
              <a:rPr lang="en-SG" sz="1200" dirty="0" err="1">
                <a:solidFill>
                  <a:srgbClr val="161616"/>
                </a:solidFill>
              </a:rPr>
              <a:t>ItemsProviderResult</a:t>
            </a:r>
            <a:r>
              <a:rPr lang="en-SG" sz="1200" dirty="0">
                <a:solidFill>
                  <a:srgbClr val="161616"/>
                </a:solidFill>
              </a:rPr>
              <a:t>&lt;T&gt;.</a:t>
            </a:r>
            <a:r>
              <a:rPr lang="en-SG" sz="1200" dirty="0" err="1">
                <a:solidFill>
                  <a:srgbClr val="161616"/>
                </a:solidFill>
              </a:rPr>
              <a:t>TotalItemCount</a:t>
            </a:r>
            <a:r>
              <a:rPr lang="en-SG" sz="1200" dirty="0">
                <a:solidFill>
                  <a:srgbClr val="161616"/>
                </a:solidFill>
              </a:rPr>
              <a:t> is zero.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404448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56492"/>
            <a:ext cx="7698323" cy="123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the </a:t>
            </a:r>
            <a:r>
              <a:rPr lang="en-SG" sz="1200" b="1" dirty="0"/>
              <a:t>cancel</a:t>
            </a:r>
            <a:r>
              <a:rPr lang="en-SG" sz="1200" dirty="0"/>
              <a:t> </a:t>
            </a:r>
            <a:r>
              <a:rPr lang="en-SG" sz="1200" b="1" dirty="0"/>
              <a:t>and close events</a:t>
            </a:r>
            <a:r>
              <a:rPr lang="en-SG" sz="1200" dirty="0"/>
              <a:t> on the dialog HTML element.</a:t>
            </a:r>
          </a:p>
          <a:p>
            <a:r>
              <a:rPr lang="en-SG" sz="1200" dirty="0" err="1"/>
              <a:t>OnClose</a:t>
            </a:r>
            <a:r>
              <a:rPr lang="en-SG" sz="1200" dirty="0"/>
              <a:t> is called when the my-dialog dialog is closed with the Close button.</a:t>
            </a:r>
          </a:p>
          <a:p>
            <a:r>
              <a:rPr lang="en-SG" sz="1200" dirty="0"/>
              <a:t>Both </a:t>
            </a:r>
            <a:r>
              <a:rPr lang="en-SG" sz="1200" dirty="0" err="1"/>
              <a:t>OnCancel</a:t>
            </a:r>
            <a:r>
              <a:rPr lang="en-SG" sz="1200" dirty="0"/>
              <a:t> and </a:t>
            </a:r>
            <a:r>
              <a:rPr lang="en-SG" sz="1200" dirty="0" err="1"/>
              <a:t>OnClose</a:t>
            </a:r>
            <a:r>
              <a:rPr lang="en-SG" sz="1200" dirty="0"/>
              <a:t> is called when the dialog is </a:t>
            </a:r>
            <a:r>
              <a:rPr lang="en-SG" sz="1200" dirty="0" err="1"/>
              <a:t>canceled</a:t>
            </a:r>
            <a:r>
              <a:rPr lang="en-SG" sz="1200" dirty="0"/>
              <a:t> with the Esc key.</a:t>
            </a:r>
          </a:p>
        </p:txBody>
      </p:sp>
    </p:spTree>
    <p:extLst>
      <p:ext uri="{BB962C8B-B14F-4D97-AF65-F5344CB8AC3E}">
        <p14:creationId xmlns:p14="http://schemas.microsoft.com/office/powerpoint/2010/main" val="168434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Error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9393951" cy="74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Blazor</a:t>
            </a:r>
            <a:r>
              <a:rPr lang="en-SG" sz="1200" dirty="0">
                <a:solidFill>
                  <a:srgbClr val="161616"/>
                </a:solidFill>
              </a:rPr>
              <a:t> Web Apps can define a custom error page for use with the ASP.NET Core exception handling middleware. </a:t>
            </a:r>
          </a:p>
          <a:p>
            <a:r>
              <a:rPr lang="en-US" altLang="zh-CN" sz="1200" dirty="0">
                <a:solidFill>
                  <a:srgbClr val="161616"/>
                </a:solidFill>
              </a:rPr>
              <a:t>D</a:t>
            </a:r>
            <a:r>
              <a:rPr lang="en-SG" sz="1200" dirty="0" err="1">
                <a:solidFill>
                  <a:srgbClr val="161616"/>
                </a:solidFill>
              </a:rPr>
              <a:t>efault</a:t>
            </a:r>
            <a:r>
              <a:rPr lang="en-SG" sz="1200" dirty="0">
                <a:solidFill>
                  <a:srgbClr val="161616"/>
                </a:solidFill>
              </a:rPr>
              <a:t> error page (Components/Pages/</a:t>
            </a:r>
            <a:r>
              <a:rPr lang="en-SG" sz="1200" dirty="0" err="1">
                <a:solidFill>
                  <a:srgbClr val="161616"/>
                </a:solidFill>
              </a:rPr>
              <a:t>Error.razor</a:t>
            </a:r>
            <a:r>
              <a:rPr lang="en-SG" sz="1200" dirty="0">
                <a:solidFill>
                  <a:srgbClr val="161616"/>
                </a:solidFill>
              </a:rPr>
              <a:t>) with similar content to the one used in MVC and Razor Pages apps.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527992"/>
            <a:ext cx="707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Render components outside of ASP.NET Core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97324"/>
            <a:ext cx="7698323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 </a:t>
            </a:r>
            <a:r>
              <a:rPr lang="en-SG" sz="1200" dirty="0" err="1"/>
              <a:t>HtmlRenderer</a:t>
            </a:r>
            <a:r>
              <a:rPr lang="en-SG" sz="1200" dirty="0"/>
              <a:t> </a:t>
            </a:r>
            <a:r>
              <a:rPr lang="en-US" altLang="zh-CN" sz="1200" dirty="0"/>
              <a:t>to</a:t>
            </a:r>
            <a:r>
              <a:rPr lang="en-SG" sz="1200" dirty="0"/>
              <a:t> render the component  </a:t>
            </a:r>
            <a:r>
              <a:rPr lang="en-US" altLang="zh-CN" sz="1200" dirty="0"/>
              <a:t>as static html </a:t>
            </a:r>
            <a:r>
              <a:rPr lang="en-SG" sz="1200" dirty="0"/>
              <a:t>by calling </a:t>
            </a:r>
            <a:r>
              <a:rPr lang="en-SG" sz="1200" dirty="0" err="1"/>
              <a:t>RenderComponentAsync</a:t>
            </a:r>
            <a:r>
              <a:rPr lang="en-SG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ADB-EECB-ED70-21D3-2C21E4132302}"/>
              </a:ext>
            </a:extLst>
          </p:cNvPr>
          <p:cNvSpPr txBox="1"/>
          <p:nvPr/>
        </p:nvSpPr>
        <p:spPr>
          <a:xfrm>
            <a:off x="691080" y="4352942"/>
            <a:ext cx="74675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loggerFactory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html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htmlRenderer.Dispatcher.InvokeAsync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from the Render Message component!"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parameters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ParameterView.FromDictionary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(dictionary);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htmlRenderer.RenderComponentAsync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&gt;(parameters);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output.ToHtmlString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0583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7" y="4122349"/>
            <a:ext cx="730238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17280</TotalTime>
  <Words>2153</Words>
  <Application>Microsoft Office PowerPoint</Application>
  <PresentationFormat>Widescreen</PresentationFormat>
  <Paragraphs>419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Cascadia Code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PowerPoint Presentation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63</cp:revision>
  <dcterms:created xsi:type="dcterms:W3CDTF">2023-11-01T06:34:02Z</dcterms:created>
  <dcterms:modified xsi:type="dcterms:W3CDTF">2023-12-09T14:23:35Z</dcterms:modified>
</cp:coreProperties>
</file>