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244A1-14BA-4E1C-BB88-ECA3F3E511C2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7C4C6C9D-5FC8-461D-A230-A35F9742A582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서버</a:t>
          </a:r>
          <a:r>
            <a: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: </a:t>
          </a:r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주문</a:t>
          </a:r>
          <a:r>
            <a: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(</a:t>
          </a:r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테이블</a:t>
          </a:r>
          <a:r>
            <a: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-</a:t>
          </a:r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음식</a:t>
          </a:r>
          <a:r>
            <a: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)</a:t>
          </a:r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 데이터 입력</a:t>
          </a:r>
          <a:r>
            <a: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, </a:t>
          </a:r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메뉴 서빙 순서 정리</a:t>
          </a:r>
        </a:p>
      </dgm:t>
    </dgm:pt>
    <dgm:pt modelId="{60873546-DBE2-49AB-94A5-E11A066F9579}" type="parTrans" cxnId="{905ADDB7-6EAF-49C6-A06C-3CCA6D8166BB}">
      <dgm:prSet/>
      <dgm:spPr/>
      <dgm:t>
        <a:bodyPr/>
        <a:lstStyle/>
        <a:p>
          <a:pPr latinLnBrk="1"/>
          <a:endParaRPr lang="ko-KR" altLang="en-US"/>
        </a:p>
      </dgm:t>
    </dgm:pt>
    <dgm:pt modelId="{82644AFA-F462-477E-88DD-132A6CCC86CE}" type="sibTrans" cxnId="{905ADDB7-6EAF-49C6-A06C-3CCA6D8166BB}">
      <dgm:prSet/>
      <dgm:spPr/>
      <dgm:t>
        <a:bodyPr/>
        <a:lstStyle/>
        <a:p>
          <a:pPr latinLnBrk="1"/>
          <a:endParaRPr lang="ko-KR" altLang="en-US"/>
        </a:p>
      </dgm:t>
    </dgm:pt>
    <dgm:pt modelId="{A6A2C0EA-7AC4-435A-8222-6A56AB576862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카메라 상에 음식을 비추면</a:t>
          </a:r>
          <a:r>
            <a: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, </a:t>
          </a:r>
          <a:r>
            <a:rPr lang="ko-KR" altLang="en-US" sz="18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서빙해야할</a:t>
          </a:r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 테이블 출력</a:t>
          </a:r>
        </a:p>
      </dgm:t>
    </dgm:pt>
    <dgm:pt modelId="{47FDD845-E790-49BD-8F94-3867E0FBDD01}" type="parTrans" cxnId="{C2E6B033-1017-484A-A24C-D20AAED4F21A}">
      <dgm:prSet/>
      <dgm:spPr/>
      <dgm:t>
        <a:bodyPr/>
        <a:lstStyle/>
        <a:p>
          <a:pPr latinLnBrk="1"/>
          <a:endParaRPr lang="ko-KR" altLang="en-US"/>
        </a:p>
      </dgm:t>
    </dgm:pt>
    <dgm:pt modelId="{89D484A0-53F2-4AA6-A4CD-28AB939ADF55}" type="sibTrans" cxnId="{C2E6B033-1017-484A-A24C-D20AAED4F21A}">
      <dgm:prSet/>
      <dgm:spPr/>
      <dgm:t>
        <a:bodyPr/>
        <a:lstStyle/>
        <a:p>
          <a:pPr latinLnBrk="1"/>
          <a:endParaRPr lang="ko-KR" altLang="en-US"/>
        </a:p>
      </dgm:t>
    </dgm:pt>
    <dgm:pt modelId="{B2234F98-8B8C-42FA-8461-00CBB21CADEC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rPr>
            <a:t>종업원이 음식을 가져가면 주문 목록에서 서빙 완료 처리</a:t>
          </a:r>
        </a:p>
      </dgm:t>
    </dgm:pt>
    <dgm:pt modelId="{55F3A9EE-CCC1-40A8-AA07-73A3F6F0B0E9}" type="parTrans" cxnId="{A1B97194-AD09-4A0B-A292-5CB77815A968}">
      <dgm:prSet/>
      <dgm:spPr/>
      <dgm:t>
        <a:bodyPr/>
        <a:lstStyle/>
        <a:p>
          <a:pPr latinLnBrk="1"/>
          <a:endParaRPr lang="ko-KR" altLang="en-US"/>
        </a:p>
      </dgm:t>
    </dgm:pt>
    <dgm:pt modelId="{056A970F-FF3C-47C5-8ED4-2416C41B7B86}" type="sibTrans" cxnId="{A1B97194-AD09-4A0B-A292-5CB77815A968}">
      <dgm:prSet/>
      <dgm:spPr/>
      <dgm:t>
        <a:bodyPr/>
        <a:lstStyle/>
        <a:p>
          <a:pPr latinLnBrk="1"/>
          <a:endParaRPr lang="ko-KR" altLang="en-US"/>
        </a:p>
      </dgm:t>
    </dgm:pt>
    <dgm:pt modelId="{19ED94EB-F7EF-48B8-A6D5-F7202A175E1F}" type="pres">
      <dgm:prSet presAssocID="{18F244A1-14BA-4E1C-BB88-ECA3F3E511C2}" presName="Name0" presStyleCnt="0">
        <dgm:presLayoutVars>
          <dgm:dir/>
          <dgm:resizeHandles val="exact"/>
        </dgm:presLayoutVars>
      </dgm:prSet>
      <dgm:spPr/>
    </dgm:pt>
    <dgm:pt modelId="{C85F0492-CBA4-405A-993D-986FD9D000A2}" type="pres">
      <dgm:prSet presAssocID="{7C4C6C9D-5FC8-461D-A230-A35F9742A582}" presName="node" presStyleLbl="node1" presStyleIdx="0" presStyleCnt="3">
        <dgm:presLayoutVars>
          <dgm:bulletEnabled val="1"/>
        </dgm:presLayoutVars>
      </dgm:prSet>
      <dgm:spPr/>
    </dgm:pt>
    <dgm:pt modelId="{24AE3B47-DB59-4939-808D-1FC4ABE7ADFD}" type="pres">
      <dgm:prSet presAssocID="{82644AFA-F462-477E-88DD-132A6CCC86CE}" presName="sibTrans" presStyleLbl="sibTrans2D1" presStyleIdx="0" presStyleCnt="2"/>
      <dgm:spPr/>
    </dgm:pt>
    <dgm:pt modelId="{8301452A-9C20-45A4-BE99-1870DFE20B8C}" type="pres">
      <dgm:prSet presAssocID="{82644AFA-F462-477E-88DD-132A6CCC86CE}" presName="connectorText" presStyleLbl="sibTrans2D1" presStyleIdx="0" presStyleCnt="2"/>
      <dgm:spPr/>
    </dgm:pt>
    <dgm:pt modelId="{C97AB177-4DF9-4BD6-9BD3-0EF9945DABDD}" type="pres">
      <dgm:prSet presAssocID="{A6A2C0EA-7AC4-435A-8222-6A56AB576862}" presName="node" presStyleLbl="node1" presStyleIdx="1" presStyleCnt="3">
        <dgm:presLayoutVars>
          <dgm:bulletEnabled val="1"/>
        </dgm:presLayoutVars>
      </dgm:prSet>
      <dgm:spPr/>
    </dgm:pt>
    <dgm:pt modelId="{D84F013F-988B-437B-8633-7F1F6205A818}" type="pres">
      <dgm:prSet presAssocID="{89D484A0-53F2-4AA6-A4CD-28AB939ADF55}" presName="sibTrans" presStyleLbl="sibTrans2D1" presStyleIdx="1" presStyleCnt="2"/>
      <dgm:spPr/>
    </dgm:pt>
    <dgm:pt modelId="{C9E8F173-647C-4518-B9E4-0E7C668E3D49}" type="pres">
      <dgm:prSet presAssocID="{89D484A0-53F2-4AA6-A4CD-28AB939ADF55}" presName="connectorText" presStyleLbl="sibTrans2D1" presStyleIdx="1" presStyleCnt="2"/>
      <dgm:spPr/>
    </dgm:pt>
    <dgm:pt modelId="{723DB4C4-A95B-4545-B995-45FB704E7AC9}" type="pres">
      <dgm:prSet presAssocID="{B2234F98-8B8C-42FA-8461-00CBB21CADEC}" presName="node" presStyleLbl="node1" presStyleIdx="2" presStyleCnt="3">
        <dgm:presLayoutVars>
          <dgm:bulletEnabled val="1"/>
        </dgm:presLayoutVars>
      </dgm:prSet>
      <dgm:spPr/>
    </dgm:pt>
  </dgm:ptLst>
  <dgm:cxnLst>
    <dgm:cxn modelId="{A7127111-B456-43C3-9C95-3291A8471494}" type="presOf" srcId="{7C4C6C9D-5FC8-461D-A230-A35F9742A582}" destId="{C85F0492-CBA4-405A-993D-986FD9D000A2}" srcOrd="0" destOrd="0" presId="urn:microsoft.com/office/officeart/2005/8/layout/process1"/>
    <dgm:cxn modelId="{FE8E9D17-81CC-4329-9727-1D188293EA51}" type="presOf" srcId="{B2234F98-8B8C-42FA-8461-00CBB21CADEC}" destId="{723DB4C4-A95B-4545-B995-45FB704E7AC9}" srcOrd="0" destOrd="0" presId="urn:microsoft.com/office/officeart/2005/8/layout/process1"/>
    <dgm:cxn modelId="{C2E6B033-1017-484A-A24C-D20AAED4F21A}" srcId="{18F244A1-14BA-4E1C-BB88-ECA3F3E511C2}" destId="{A6A2C0EA-7AC4-435A-8222-6A56AB576862}" srcOrd="1" destOrd="0" parTransId="{47FDD845-E790-49BD-8F94-3867E0FBDD01}" sibTransId="{89D484A0-53F2-4AA6-A4CD-28AB939ADF55}"/>
    <dgm:cxn modelId="{A45B763A-4788-4F7F-ABEB-2FA6D72D6CB2}" type="presOf" srcId="{18F244A1-14BA-4E1C-BB88-ECA3F3E511C2}" destId="{19ED94EB-F7EF-48B8-A6D5-F7202A175E1F}" srcOrd="0" destOrd="0" presId="urn:microsoft.com/office/officeart/2005/8/layout/process1"/>
    <dgm:cxn modelId="{ABD5663C-F970-4473-A4AE-E1CA02CD667E}" type="presOf" srcId="{82644AFA-F462-477E-88DD-132A6CCC86CE}" destId="{24AE3B47-DB59-4939-808D-1FC4ABE7ADFD}" srcOrd="0" destOrd="0" presId="urn:microsoft.com/office/officeart/2005/8/layout/process1"/>
    <dgm:cxn modelId="{659D5687-39A4-478A-8B7F-A5EEE1AFE005}" type="presOf" srcId="{A6A2C0EA-7AC4-435A-8222-6A56AB576862}" destId="{C97AB177-4DF9-4BD6-9BD3-0EF9945DABDD}" srcOrd="0" destOrd="0" presId="urn:microsoft.com/office/officeart/2005/8/layout/process1"/>
    <dgm:cxn modelId="{A1B97194-AD09-4A0B-A292-5CB77815A968}" srcId="{18F244A1-14BA-4E1C-BB88-ECA3F3E511C2}" destId="{B2234F98-8B8C-42FA-8461-00CBB21CADEC}" srcOrd="2" destOrd="0" parTransId="{55F3A9EE-CCC1-40A8-AA07-73A3F6F0B0E9}" sibTransId="{056A970F-FF3C-47C5-8ED4-2416C41B7B86}"/>
    <dgm:cxn modelId="{7F656DB0-130C-434A-8804-985B9E409C18}" type="presOf" srcId="{89D484A0-53F2-4AA6-A4CD-28AB939ADF55}" destId="{D84F013F-988B-437B-8633-7F1F6205A818}" srcOrd="0" destOrd="0" presId="urn:microsoft.com/office/officeart/2005/8/layout/process1"/>
    <dgm:cxn modelId="{905ADDB7-6EAF-49C6-A06C-3CCA6D8166BB}" srcId="{18F244A1-14BA-4E1C-BB88-ECA3F3E511C2}" destId="{7C4C6C9D-5FC8-461D-A230-A35F9742A582}" srcOrd="0" destOrd="0" parTransId="{60873546-DBE2-49AB-94A5-E11A066F9579}" sibTransId="{82644AFA-F462-477E-88DD-132A6CCC86CE}"/>
    <dgm:cxn modelId="{DECC20C7-AE5B-41D9-9E63-4ADB5CAB04DE}" type="presOf" srcId="{89D484A0-53F2-4AA6-A4CD-28AB939ADF55}" destId="{C9E8F173-647C-4518-B9E4-0E7C668E3D49}" srcOrd="1" destOrd="0" presId="urn:microsoft.com/office/officeart/2005/8/layout/process1"/>
    <dgm:cxn modelId="{99AE63D1-1BBE-4353-8F8C-E60A788B6954}" type="presOf" srcId="{82644AFA-F462-477E-88DD-132A6CCC86CE}" destId="{8301452A-9C20-45A4-BE99-1870DFE20B8C}" srcOrd="1" destOrd="0" presId="urn:microsoft.com/office/officeart/2005/8/layout/process1"/>
    <dgm:cxn modelId="{6C1E4B17-C430-4AFE-8B6C-8C5D95697697}" type="presParOf" srcId="{19ED94EB-F7EF-48B8-A6D5-F7202A175E1F}" destId="{C85F0492-CBA4-405A-993D-986FD9D000A2}" srcOrd="0" destOrd="0" presId="urn:microsoft.com/office/officeart/2005/8/layout/process1"/>
    <dgm:cxn modelId="{872E997B-1501-4086-BFE0-77D2E4244EF8}" type="presParOf" srcId="{19ED94EB-F7EF-48B8-A6D5-F7202A175E1F}" destId="{24AE3B47-DB59-4939-808D-1FC4ABE7ADFD}" srcOrd="1" destOrd="0" presId="urn:microsoft.com/office/officeart/2005/8/layout/process1"/>
    <dgm:cxn modelId="{B71EE50D-650C-46B2-8091-991256E3FE15}" type="presParOf" srcId="{24AE3B47-DB59-4939-808D-1FC4ABE7ADFD}" destId="{8301452A-9C20-45A4-BE99-1870DFE20B8C}" srcOrd="0" destOrd="0" presId="urn:microsoft.com/office/officeart/2005/8/layout/process1"/>
    <dgm:cxn modelId="{5E78FC03-4299-4A0E-B93C-6DC54480EFE3}" type="presParOf" srcId="{19ED94EB-F7EF-48B8-A6D5-F7202A175E1F}" destId="{C97AB177-4DF9-4BD6-9BD3-0EF9945DABDD}" srcOrd="2" destOrd="0" presId="urn:microsoft.com/office/officeart/2005/8/layout/process1"/>
    <dgm:cxn modelId="{51810A8C-CF71-4C7D-A878-41C652A8608A}" type="presParOf" srcId="{19ED94EB-F7EF-48B8-A6D5-F7202A175E1F}" destId="{D84F013F-988B-437B-8633-7F1F6205A818}" srcOrd="3" destOrd="0" presId="urn:microsoft.com/office/officeart/2005/8/layout/process1"/>
    <dgm:cxn modelId="{AD2B4401-D769-4E73-A5B4-FFDA3B6F0C15}" type="presParOf" srcId="{D84F013F-988B-437B-8633-7F1F6205A818}" destId="{C9E8F173-647C-4518-B9E4-0E7C668E3D49}" srcOrd="0" destOrd="0" presId="urn:microsoft.com/office/officeart/2005/8/layout/process1"/>
    <dgm:cxn modelId="{7A414E40-4D2A-4D82-900C-7724244F8E8D}" type="presParOf" srcId="{19ED94EB-F7EF-48B8-A6D5-F7202A175E1F}" destId="{723DB4C4-A95B-4545-B995-45FB704E7AC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F0492-CBA4-405A-993D-986FD9D000A2}">
      <dsp:nvSpPr>
        <dsp:cNvPr id="0" name=""/>
        <dsp:cNvSpPr/>
      </dsp:nvSpPr>
      <dsp:spPr>
        <a:xfrm>
          <a:off x="9242" y="595855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서버</a:t>
          </a:r>
          <a:r>
            <a:rPr lang="en-US" altLang="ko-KR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: </a:t>
          </a: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주문</a:t>
          </a:r>
          <a:r>
            <a:rPr lang="en-US" altLang="ko-KR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(</a:t>
          </a: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테이블</a:t>
          </a:r>
          <a:r>
            <a:rPr lang="en-US" altLang="ko-KR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-</a:t>
          </a: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음식</a:t>
          </a:r>
          <a:r>
            <a:rPr lang="en-US" altLang="ko-KR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)</a:t>
          </a: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데이터 입력</a:t>
          </a:r>
          <a:r>
            <a:rPr lang="en-US" altLang="ko-KR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, </a:t>
          </a: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메뉴 서빙 순서 정리</a:t>
          </a:r>
        </a:p>
      </dsp:txBody>
      <dsp:txXfrm>
        <a:off x="57787" y="644400"/>
        <a:ext cx="2665308" cy="1560349"/>
      </dsp:txXfrm>
    </dsp:sp>
    <dsp:sp modelId="{24AE3B47-DB59-4939-808D-1FC4ABE7ADFD}">
      <dsp:nvSpPr>
        <dsp:cNvPr id="0" name=""/>
        <dsp:cNvSpPr/>
      </dsp:nvSpPr>
      <dsp:spPr>
        <a:xfrm>
          <a:off x="3047880" y="108203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/>
        </a:p>
      </dsp:txBody>
      <dsp:txXfrm>
        <a:off x="3047880" y="1219053"/>
        <a:ext cx="409940" cy="411044"/>
      </dsp:txXfrm>
    </dsp:sp>
    <dsp:sp modelId="{C97AB177-4DF9-4BD6-9BD3-0EF9945DABDD}">
      <dsp:nvSpPr>
        <dsp:cNvPr id="0" name=""/>
        <dsp:cNvSpPr/>
      </dsp:nvSpPr>
      <dsp:spPr>
        <a:xfrm>
          <a:off x="3876600" y="595855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카메라 상에 음식을 비추면</a:t>
          </a:r>
          <a:r>
            <a:rPr lang="en-US" altLang="ko-KR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, </a:t>
          </a:r>
          <a:r>
            <a:rPr lang="ko-KR" altLang="en-US" sz="1800" kern="1200" dirty="0" err="1">
              <a:latin typeface="한컴 고딕" panose="02000500000000000000" pitchFamily="2" charset="-127"/>
              <a:ea typeface="한컴 고딕" panose="02000500000000000000" pitchFamily="2" charset="-127"/>
            </a:rPr>
            <a:t>서빙해야할</a:t>
          </a: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 테이블 출력</a:t>
          </a:r>
        </a:p>
      </dsp:txBody>
      <dsp:txXfrm>
        <a:off x="3925145" y="644400"/>
        <a:ext cx="2665308" cy="1560349"/>
      </dsp:txXfrm>
    </dsp:sp>
    <dsp:sp modelId="{D84F013F-988B-437B-8633-7F1F6205A818}">
      <dsp:nvSpPr>
        <dsp:cNvPr id="0" name=""/>
        <dsp:cNvSpPr/>
      </dsp:nvSpPr>
      <dsp:spPr>
        <a:xfrm>
          <a:off x="6915239" y="1082038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/>
        </a:p>
      </dsp:txBody>
      <dsp:txXfrm>
        <a:off x="6915239" y="1219053"/>
        <a:ext cx="409940" cy="411044"/>
      </dsp:txXfrm>
    </dsp:sp>
    <dsp:sp modelId="{723DB4C4-A95B-4545-B995-45FB704E7AC9}">
      <dsp:nvSpPr>
        <dsp:cNvPr id="0" name=""/>
        <dsp:cNvSpPr/>
      </dsp:nvSpPr>
      <dsp:spPr>
        <a:xfrm>
          <a:off x="7743958" y="595855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한컴 고딕" panose="02000500000000000000" pitchFamily="2" charset="-127"/>
              <a:ea typeface="한컴 고딕" panose="02000500000000000000" pitchFamily="2" charset="-127"/>
            </a:rPr>
            <a:t>종업원이 음식을 가져가면 주문 목록에서 서빙 완료 처리</a:t>
          </a:r>
        </a:p>
      </dsp:txBody>
      <dsp:txXfrm>
        <a:off x="7792503" y="644400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8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7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6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7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05E108-EB52-41AE-9676-75C5D2EF3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DCA362-CEAA-4588-881C-D36A1C9B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13DCC-25B8-4092-8893-7902C44A5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CE190B-C702-4C5A-8BF0-5C3519F7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403" y="2949700"/>
            <a:ext cx="8490581" cy="958599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음식 인식을 통한</a:t>
            </a:r>
            <a:br>
              <a:rPr lang="en-US" altLang="ko-KR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Serving Helper</a:t>
            </a:r>
            <a:endParaRPr lang="ko-KR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514615-40D0-400F-8B55-BD06D45DD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6255" y="5490225"/>
            <a:ext cx="3303457" cy="116250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</a:schemeClr>
                </a:solidFill>
              </a:rPr>
              <a:t>2012741078</a:t>
            </a:r>
          </a:p>
          <a:p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김대관</a:t>
            </a:r>
          </a:p>
        </p:txBody>
      </p:sp>
      <p:sp>
        <p:nvSpPr>
          <p:cNvPr id="5" name="AutoShape 2" descr="문서 무료 아이콘">
            <a:extLst>
              <a:ext uri="{FF2B5EF4-FFF2-40B4-BE49-F238E27FC236}">
                <a16:creationId xmlns:a16="http://schemas.microsoft.com/office/drawing/2014/main" id="{76057ACE-C4EE-4D80-B69F-B3E878488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C6FE00-4A5D-437F-B6E1-9989FC852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281A75-AFD1-4153-9E5B-9489F8F1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952501"/>
            <a:ext cx="4749729" cy="4936614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b="1" dirty="0">
                <a:solidFill>
                  <a:schemeClr val="tx2">
                    <a:lumMod val="10000"/>
                    <a:alpha val="75000"/>
                  </a:schemeClr>
                </a:solidFill>
              </a:rPr>
              <a:t>목차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7D501B-FF0E-40BD-A255-F790FDEC6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8966" y="952500"/>
            <a:ext cx="0" cy="5049579"/>
          </a:xfrm>
          <a:prstGeom prst="line">
            <a:avLst/>
          </a:prstGeom>
          <a:ln w="1905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6D339-AB30-4157-A126-73A19CF2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0" y="647700"/>
            <a:ext cx="4610100" cy="5562600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2">
                    <a:lumMod val="10000"/>
                    <a:alpha val="85000"/>
                  </a:schemeClr>
                </a:solidFill>
              </a:rPr>
              <a:t>Intro</a:t>
            </a:r>
          </a:p>
          <a:p>
            <a:r>
              <a:rPr lang="ko-KR" altLang="en-US" dirty="0">
                <a:solidFill>
                  <a:schemeClr val="tx2">
                    <a:lumMod val="10000"/>
                    <a:alpha val="85000"/>
                  </a:schemeClr>
                </a:solidFill>
              </a:rPr>
              <a:t>시나리오 및 작품 소개</a:t>
            </a:r>
            <a:endParaRPr lang="en-US" altLang="ko-KR" dirty="0">
              <a:solidFill>
                <a:schemeClr val="tx2">
                  <a:lumMod val="10000"/>
                  <a:alpha val="85000"/>
                </a:schemeClr>
              </a:solidFill>
            </a:endParaRPr>
          </a:p>
          <a:p>
            <a:r>
              <a:rPr lang="ko-KR" altLang="en-US" dirty="0">
                <a:solidFill>
                  <a:schemeClr val="tx2">
                    <a:lumMod val="10000"/>
                    <a:alpha val="85000"/>
                  </a:schemeClr>
                </a:solidFill>
              </a:rPr>
              <a:t>알고리즘</a:t>
            </a:r>
            <a:endParaRPr lang="en-US" altLang="ko-KR" dirty="0">
              <a:solidFill>
                <a:schemeClr val="tx2">
                  <a:lumMod val="10000"/>
                  <a:alpha val="85000"/>
                </a:schemeClr>
              </a:solidFill>
            </a:endParaRPr>
          </a:p>
          <a:p>
            <a:r>
              <a:rPr lang="ko-KR" altLang="en-US" dirty="0">
                <a:solidFill>
                  <a:schemeClr val="tx2">
                    <a:lumMod val="10000"/>
                    <a:alpha val="85000"/>
                  </a:schemeClr>
                </a:solidFill>
              </a:rPr>
              <a:t>기대효과 및 발전 방향</a:t>
            </a:r>
          </a:p>
        </p:txBody>
      </p:sp>
    </p:spTree>
    <p:extLst>
      <p:ext uri="{BB962C8B-B14F-4D97-AF65-F5344CB8AC3E}">
        <p14:creationId xmlns:p14="http://schemas.microsoft.com/office/powerpoint/2010/main" val="347504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D7FF6-DA88-4E56-A29F-37DB5EF1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FDDA9-293C-4E5D-90F6-3F65A66A31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2071">
            <a:off x="503341" y="2245737"/>
            <a:ext cx="5592659" cy="372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CAAB1D-DC14-453F-A519-5B9E232192E6}"/>
              </a:ext>
            </a:extLst>
          </p:cNvPr>
          <p:cNvSpPr/>
          <p:nvPr/>
        </p:nvSpPr>
        <p:spPr>
          <a:xfrm>
            <a:off x="8145625" y="2041365"/>
            <a:ext cx="2761860" cy="4339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서빙</a:t>
            </a:r>
            <a:endParaRPr lang="en-US" altLang="ko-KR" dirty="0"/>
          </a:p>
          <a:p>
            <a:pPr algn="ctr"/>
            <a:r>
              <a:rPr lang="en-US" altLang="ko-KR" sz="1400" dirty="0"/>
              <a:t>1.</a:t>
            </a:r>
            <a:r>
              <a:rPr lang="ko-KR" altLang="en-US" sz="1400" dirty="0"/>
              <a:t> 주문 메뉴를 주방에 알린다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주문을 정리하고 기억해야 한다</a:t>
            </a:r>
            <a:r>
              <a:rPr lang="en-US" altLang="ko-KR" sz="1000" dirty="0"/>
              <a:t>!)</a:t>
            </a:r>
          </a:p>
          <a:p>
            <a:pPr algn="ctr"/>
            <a:r>
              <a:rPr lang="en-US" altLang="ko-KR" sz="1000" dirty="0"/>
              <a:t>ex. </a:t>
            </a:r>
            <a:r>
              <a:rPr lang="ko-KR" altLang="en-US" sz="1000" dirty="0"/>
              <a:t>메뉴 </a:t>
            </a:r>
            <a:r>
              <a:rPr lang="en-US" altLang="ko-KR" sz="1000" dirty="0"/>
              <a:t>-</a:t>
            </a:r>
            <a:r>
              <a:rPr lang="ko-KR" altLang="en-US" sz="1000" dirty="0"/>
              <a:t> 테이블 번호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300" dirty="0"/>
              <a:t>2. </a:t>
            </a:r>
            <a:r>
              <a:rPr lang="ko-KR" altLang="en-US" sz="1300" dirty="0"/>
              <a:t>주방에서 음식이 나오면 주문서를 훑어보며 서빙 순서도를 만들고 해당 테이블에 음식을 </a:t>
            </a:r>
            <a:r>
              <a:rPr lang="ko-KR" altLang="en-US" sz="1300" dirty="0" err="1"/>
              <a:t>서빙한다</a:t>
            </a:r>
            <a:r>
              <a:rPr lang="en-US" altLang="ko-KR" sz="1300" dirty="0"/>
              <a:t>.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3. </a:t>
            </a:r>
            <a:r>
              <a:rPr lang="ko-KR" altLang="en-US" sz="1300" dirty="0"/>
              <a:t>서빙 후</a:t>
            </a:r>
            <a:r>
              <a:rPr lang="en-US" altLang="ko-KR" sz="1300" dirty="0"/>
              <a:t>, </a:t>
            </a:r>
            <a:r>
              <a:rPr lang="ko-KR" altLang="en-US" sz="1300" dirty="0"/>
              <a:t>끝난 주문을 정리한다</a:t>
            </a:r>
            <a:r>
              <a:rPr lang="en-US" altLang="ko-KR" sz="1300" dirty="0"/>
              <a:t>.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*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*</a:t>
            </a:r>
            <a:r>
              <a:rPr lang="ko-KR" altLang="en-US" sz="1300" dirty="0"/>
              <a:t>순서도 정리</a:t>
            </a:r>
            <a:r>
              <a:rPr lang="en-US" altLang="ko-KR" sz="1300" dirty="0"/>
              <a:t>! </a:t>
            </a:r>
          </a:p>
          <a:p>
            <a:pPr algn="ctr"/>
            <a:r>
              <a:rPr lang="en-US" altLang="ko-KR" sz="1300" dirty="0"/>
              <a:t>*</a:t>
            </a:r>
            <a:r>
              <a:rPr lang="ko-KR" altLang="en-US" sz="1300" dirty="0"/>
              <a:t>이미 나간 메뉴 정리</a:t>
            </a:r>
            <a:r>
              <a:rPr lang="en-US" altLang="ko-KR" sz="1300" dirty="0"/>
              <a:t>!</a:t>
            </a:r>
          </a:p>
          <a:p>
            <a:pPr algn="ctr"/>
            <a:r>
              <a:rPr lang="en-US" altLang="ko-KR" sz="1300" dirty="0"/>
              <a:t>*</a:t>
            </a:r>
            <a:r>
              <a:rPr lang="ko-KR" altLang="en-US" sz="1300" dirty="0"/>
              <a:t>메뉴</a:t>
            </a:r>
            <a:r>
              <a:rPr lang="en-US" altLang="ko-KR" sz="1300" dirty="0"/>
              <a:t>-</a:t>
            </a:r>
            <a:r>
              <a:rPr lang="ko-KR" altLang="en-US" sz="1300" dirty="0"/>
              <a:t>테이블 매칭</a:t>
            </a:r>
            <a:r>
              <a:rPr lang="en-US" altLang="ko-KR" sz="1300" dirty="0"/>
              <a:t>!</a:t>
            </a:r>
          </a:p>
          <a:p>
            <a:pPr marL="342900" indent="-342900" algn="ctr">
              <a:buAutoNum type="arabicPeriod"/>
            </a:pPr>
            <a:endParaRPr lang="en-US" altLang="ko-KR" sz="15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1B02CE-FB27-40C7-9B15-CF7601B18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031">
            <a:off x="5462890" y="1877039"/>
            <a:ext cx="2099512" cy="46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A470B-0E51-47AE-A63F-CEB56102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34" y="738391"/>
            <a:ext cx="10515600" cy="819738"/>
          </a:xfrm>
        </p:spPr>
        <p:txBody>
          <a:bodyPr>
            <a:normAutofit/>
          </a:bodyPr>
          <a:lstStyle/>
          <a:p>
            <a:r>
              <a:rPr lang="ko-KR" altLang="en-US" sz="3800" b="1" dirty="0"/>
              <a:t>시나리오 및 작품 소개</a:t>
            </a:r>
          </a:p>
        </p:txBody>
      </p:sp>
      <p:pic>
        <p:nvPicPr>
          <p:cNvPr id="1028" name="Picture 4" descr="Amazon.com: Raspberry Pi 7&quot; Touch Screen Display: Computers &amp; Accessories">
            <a:extLst>
              <a:ext uri="{FF2B5EF4-FFF2-40B4-BE49-F238E27FC236}">
                <a16:creationId xmlns:a16="http://schemas.microsoft.com/office/drawing/2014/main" id="{EDC34E71-5642-449D-A39F-369261C47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4" r="40485" b="27070"/>
          <a:stretch/>
        </p:blipFill>
        <p:spPr bwMode="auto">
          <a:xfrm>
            <a:off x="3512746" y="3895419"/>
            <a:ext cx="2641691" cy="17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tson Nano 2GB Developer Kit | NVIDIA Developer">
            <a:extLst>
              <a:ext uri="{FF2B5EF4-FFF2-40B4-BE49-F238E27FC236}">
                <a16:creationId xmlns:a16="http://schemas.microsoft.com/office/drawing/2014/main" id="{A4B1F1C2-A663-4509-B4A9-896F704DA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10114" r="3067" b="10114"/>
          <a:stretch/>
        </p:blipFill>
        <p:spPr bwMode="auto">
          <a:xfrm>
            <a:off x="1252871" y="3831589"/>
            <a:ext cx="2259875" cy="194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528B48C-ED44-4122-A3A0-2E79BE945521}"/>
              </a:ext>
            </a:extLst>
          </p:cNvPr>
          <p:cNvSpPr/>
          <p:nvPr/>
        </p:nvSpPr>
        <p:spPr>
          <a:xfrm>
            <a:off x="1232814" y="2979174"/>
            <a:ext cx="4224089" cy="3469605"/>
          </a:xfrm>
          <a:custGeom>
            <a:avLst/>
            <a:gdLst>
              <a:gd name="connsiteX0" fmla="*/ 4224089 w 4224089"/>
              <a:gd name="connsiteY0" fmla="*/ 0 h 3469605"/>
              <a:gd name="connsiteX1" fmla="*/ 1235083 w 4224089"/>
              <a:gd name="connsiteY1" fmla="*/ 875071 h 3469605"/>
              <a:gd name="connsiteX2" fmla="*/ 15883 w 4224089"/>
              <a:gd name="connsiteY2" fmla="*/ 1818968 h 3469605"/>
              <a:gd name="connsiteX3" fmla="*/ 507496 w 4224089"/>
              <a:gd name="connsiteY3" fmla="*/ 2153265 h 3469605"/>
              <a:gd name="connsiteX4" fmla="*/ 507496 w 4224089"/>
              <a:gd name="connsiteY4" fmla="*/ 2153265 h 3469605"/>
              <a:gd name="connsiteX5" fmla="*/ 1461225 w 4224089"/>
              <a:gd name="connsiteY5" fmla="*/ 3323303 h 3469605"/>
              <a:gd name="connsiteX6" fmla="*/ 3122876 w 4224089"/>
              <a:gd name="connsiteY6" fmla="*/ 3362632 h 3469605"/>
              <a:gd name="connsiteX7" fmla="*/ 3663651 w 4224089"/>
              <a:gd name="connsiteY7" fmla="*/ 2507226 h 346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4089" h="3469605">
                <a:moveTo>
                  <a:pt x="4224089" y="0"/>
                </a:moveTo>
                <a:cubicBezTo>
                  <a:pt x="3080270" y="285955"/>
                  <a:pt x="1936451" y="571910"/>
                  <a:pt x="1235083" y="875071"/>
                </a:cubicBezTo>
                <a:cubicBezTo>
                  <a:pt x="533715" y="1178232"/>
                  <a:pt x="137147" y="1605936"/>
                  <a:pt x="15883" y="1818968"/>
                </a:cubicBezTo>
                <a:cubicBezTo>
                  <a:pt x="-105382" y="2032000"/>
                  <a:pt x="507496" y="2153265"/>
                  <a:pt x="507496" y="2153265"/>
                </a:cubicBezTo>
                <a:lnTo>
                  <a:pt x="507496" y="2153265"/>
                </a:lnTo>
                <a:cubicBezTo>
                  <a:pt x="666451" y="2348271"/>
                  <a:pt x="1025328" y="3121742"/>
                  <a:pt x="1461225" y="3323303"/>
                </a:cubicBezTo>
                <a:cubicBezTo>
                  <a:pt x="1897122" y="3524864"/>
                  <a:pt x="2755805" y="3498645"/>
                  <a:pt x="3122876" y="3362632"/>
                </a:cubicBezTo>
                <a:cubicBezTo>
                  <a:pt x="3489947" y="3226619"/>
                  <a:pt x="3480116" y="2689123"/>
                  <a:pt x="3663651" y="250722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D8D7868D-0354-412A-BE53-512F0367A1D3}"/>
              </a:ext>
            </a:extLst>
          </p:cNvPr>
          <p:cNvSpPr/>
          <p:nvPr/>
        </p:nvSpPr>
        <p:spPr>
          <a:xfrm rot="18304840">
            <a:off x="6060451" y="1652980"/>
            <a:ext cx="4096069" cy="4090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Raspberry Pi Camera Module V2.1 | Raspberry Pi, Camera Module, CSI-2 with  3280 x 2464 Resolution | RS Components">
            <a:extLst>
              <a:ext uri="{FF2B5EF4-FFF2-40B4-BE49-F238E27FC236}">
                <a16:creationId xmlns:a16="http://schemas.microsoft.com/office/drawing/2014/main" id="{517B7040-00CB-4F96-83EC-EC64F1E58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7719" flipH="1">
            <a:off x="5436699" y="2188920"/>
            <a:ext cx="1318603" cy="99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짜장면 - 나무위키">
            <a:extLst>
              <a:ext uri="{FF2B5EF4-FFF2-40B4-BE49-F238E27FC236}">
                <a16:creationId xmlns:a16="http://schemas.microsoft.com/office/drawing/2014/main" id="{85135A40-F6CD-4753-A7FB-F81544A9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506">
            <a:off x="7932330" y="3831589"/>
            <a:ext cx="3253966" cy="21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838B1-B4AD-433B-B22D-FE9BA192BE43}"/>
              </a:ext>
            </a:extLst>
          </p:cNvPr>
          <p:cNvSpPr txBox="1"/>
          <p:nvPr/>
        </p:nvSpPr>
        <p:spPr>
          <a:xfrm>
            <a:off x="3793357" y="4168470"/>
            <a:ext cx="229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짜장면 </a:t>
            </a:r>
            <a:r>
              <a:rPr lang="en-US" altLang="ko-KR" dirty="0"/>
              <a:t>- 2</a:t>
            </a:r>
            <a:r>
              <a:rPr lang="ko-KR" altLang="en-US" dirty="0"/>
              <a:t>번 테이블</a:t>
            </a:r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AC185F72-5D1C-4C38-B41B-40168FF2FE0D}"/>
              </a:ext>
            </a:extLst>
          </p:cNvPr>
          <p:cNvSpPr/>
          <p:nvPr/>
        </p:nvSpPr>
        <p:spPr>
          <a:xfrm>
            <a:off x="819334" y="2846997"/>
            <a:ext cx="1268361" cy="125041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번</a:t>
            </a:r>
            <a:r>
              <a:rPr lang="en-US" altLang="ko-KR" sz="1100" dirty="0"/>
              <a:t>-</a:t>
            </a:r>
            <a:r>
              <a:rPr lang="ko-KR" altLang="en-US" sz="1100" dirty="0"/>
              <a:t> 짬뽕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볶음밥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번 </a:t>
            </a:r>
            <a:r>
              <a:rPr lang="en-US" altLang="ko-KR" sz="1100" dirty="0"/>
              <a:t>– </a:t>
            </a:r>
            <a:r>
              <a:rPr lang="ko-KR" altLang="en-US" sz="1100" dirty="0"/>
              <a:t>짜장면</a:t>
            </a:r>
            <a:r>
              <a:rPr lang="en-US" altLang="ko-KR" sz="1100" dirty="0"/>
              <a:t>,</a:t>
            </a:r>
            <a:r>
              <a:rPr lang="ko-KR" altLang="en-US" sz="1100" dirty="0"/>
              <a:t> 탕수육</a:t>
            </a:r>
          </a:p>
        </p:txBody>
      </p:sp>
    </p:spTree>
    <p:extLst>
      <p:ext uri="{BB962C8B-B14F-4D97-AF65-F5344CB8AC3E}">
        <p14:creationId xmlns:p14="http://schemas.microsoft.com/office/powerpoint/2010/main" val="32186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CFAED-A97A-4580-B552-C89E26E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95000"/>
                    <a:alpha val="75000"/>
                  </a:schemeClr>
                </a:solidFill>
              </a:rPr>
              <a:t>알고리즘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5106A3F-81CA-4882-BE64-6633F6CAF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216931"/>
              </p:ext>
            </p:extLst>
          </p:nvPr>
        </p:nvGraphicFramePr>
        <p:xfrm>
          <a:off x="838200" y="1811339"/>
          <a:ext cx="10515600" cy="284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Jetson Nano Developer Kit">
            <a:extLst>
              <a:ext uri="{FF2B5EF4-FFF2-40B4-BE49-F238E27FC236}">
                <a16:creationId xmlns:a16="http://schemas.microsoft.com/office/drawing/2014/main" id="{48F3BE15-905D-4070-9DF0-F9859E24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43" y="4507052"/>
            <a:ext cx="2069611" cy="16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4DF3828F-78A1-4340-8A49-D67AF03521AB}"/>
              </a:ext>
            </a:extLst>
          </p:cNvPr>
          <p:cNvSpPr/>
          <p:nvPr/>
        </p:nvSpPr>
        <p:spPr>
          <a:xfrm rot="2519773">
            <a:off x="151925" y="2003732"/>
            <a:ext cx="1204768" cy="49194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 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</a:t>
            </a:r>
          </a:p>
        </p:txBody>
      </p:sp>
      <p:pic>
        <p:nvPicPr>
          <p:cNvPr id="9" name="Picture 2" descr="Raspberry Pi Camera Module V2.1 | Raspberry Pi, Camera Module, CSI-2 with  3280 x 2464 Resolution | RS Components">
            <a:extLst>
              <a:ext uri="{FF2B5EF4-FFF2-40B4-BE49-F238E27FC236}">
                <a16:creationId xmlns:a16="http://schemas.microsoft.com/office/drawing/2014/main" id="{7BD73673-A840-4B8A-B386-EF03C409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306" y="4312433"/>
            <a:ext cx="1386294" cy="10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mazon.com: Raspberry Pi 7&quot; Touch Screen Display: Computers &amp; Accessories">
            <a:extLst>
              <a:ext uri="{FF2B5EF4-FFF2-40B4-BE49-F238E27FC236}">
                <a16:creationId xmlns:a16="http://schemas.microsoft.com/office/drawing/2014/main" id="{DAAE8BC2-E80C-4ACF-823D-F83E80561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4" r="40485" b="27070"/>
          <a:stretch/>
        </p:blipFill>
        <p:spPr bwMode="auto">
          <a:xfrm>
            <a:off x="5268028" y="5490164"/>
            <a:ext cx="1488850" cy="9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6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4CA3ED-0658-4E02-92E2-A81EE4075C5F}"/>
              </a:ext>
            </a:extLst>
          </p:cNvPr>
          <p:cNvSpPr/>
          <p:nvPr/>
        </p:nvSpPr>
        <p:spPr>
          <a:xfrm>
            <a:off x="838200" y="1811756"/>
            <a:ext cx="10515600" cy="4346997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8F937F-7B19-4E24-B1F3-CE713B4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기대효과 및 발전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F1847-492B-4F87-BF62-8C9E0275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32875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컴퓨터가 정해진 규칙대로 주문 정리 </a:t>
            </a:r>
            <a:r>
              <a:rPr lang="en-US" altLang="ko-KR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ko-KR" altLang="en-US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서빙 오류 줄어든다</a:t>
            </a:r>
            <a:endParaRPr lang="en-US" altLang="ko-KR" b="1" dirty="0">
              <a:solidFill>
                <a:schemeClr val="bg2">
                  <a:lumMod val="10000"/>
                  <a:lumOff val="90000"/>
                  <a:alpha val="8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종업원은 편하게 손님 응대에 집중할 수 있다</a:t>
            </a:r>
            <a:endParaRPr lang="en-US" altLang="ko-KR" b="1" dirty="0">
              <a:solidFill>
                <a:schemeClr val="bg2">
                  <a:lumMod val="10000"/>
                  <a:lumOff val="90000"/>
                  <a:alpha val="8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자동화 식당에서 필요한 기능</a:t>
            </a:r>
            <a:r>
              <a:rPr lang="en-US" altLang="ko-KR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홀 시스템과 주방 시스템을 연결해주는 역할</a:t>
            </a:r>
            <a:r>
              <a:rPr lang="en-US" altLang="ko-KR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음식의 정량 비교 가능</a:t>
            </a:r>
            <a:endParaRPr lang="en-US" altLang="ko-KR" b="1" dirty="0">
              <a:solidFill>
                <a:schemeClr val="bg2">
                  <a:lumMod val="10000"/>
                  <a:lumOff val="90000"/>
                  <a:alpha val="8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음식의 시각적 평가 가능</a:t>
            </a:r>
            <a:endParaRPr lang="en-US" altLang="ko-KR" b="1" dirty="0">
              <a:solidFill>
                <a:schemeClr val="bg2">
                  <a:lumMod val="10000"/>
                  <a:lumOff val="90000"/>
                  <a:alpha val="8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2">
                  <a:lumMod val="10000"/>
                  <a:lumOff val="90000"/>
                  <a:alpha val="8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+) </a:t>
            </a:r>
            <a:r>
              <a:rPr lang="ko-KR" altLang="en-US" sz="1800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예상 한계점</a:t>
            </a:r>
            <a:r>
              <a:rPr lang="en-US" altLang="ko-KR" sz="1800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800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차돌박이 짬뽕 </a:t>
            </a:r>
            <a:r>
              <a:rPr lang="en-US" altLang="ko-KR" sz="1800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</a:t>
            </a:r>
            <a:r>
              <a:rPr lang="ko-KR" altLang="en-US" sz="1800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일반 짬뽕  구별이 가능할까</a:t>
            </a:r>
            <a:r>
              <a:rPr lang="en-US" altLang="ko-KR" sz="1800" b="1" dirty="0">
                <a:solidFill>
                  <a:schemeClr val="bg2">
                    <a:lumMod val="10000"/>
                    <a:lumOff val="90000"/>
                    <a:alpha val="8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91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FED685-C0AD-4EE9-A5BA-B5A7673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BA7FE2-41D5-4988-9631-96FE60E4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3030726"/>
            <a:ext cx="7775276" cy="7965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5500" dirty="0"/>
              <a:t>Q &amp; 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FD710E0-DB5F-481F-B5F6-6D8C7BE8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04692" flipH="1">
            <a:off x="5534075" y="175756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60902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194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한컴 고딕</vt:lpstr>
      <vt:lpstr>함초롬바탕</vt:lpstr>
      <vt:lpstr>Arial</vt:lpstr>
      <vt:lpstr>Dante</vt:lpstr>
      <vt:lpstr>PineVTI</vt:lpstr>
      <vt:lpstr>음식 인식을 통한 Serving Helper</vt:lpstr>
      <vt:lpstr>목차</vt:lpstr>
      <vt:lpstr>Intro</vt:lpstr>
      <vt:lpstr>시나리오 및 작품 소개</vt:lpstr>
      <vt:lpstr>알고리즘</vt:lpstr>
      <vt:lpstr>기대효과 및 발전 방향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음식 메뉴 인식을 통한 Serving Helper</dc:title>
  <dc:creator>김 대관</dc:creator>
  <cp:lastModifiedBy>김 대관</cp:lastModifiedBy>
  <cp:revision>14</cp:revision>
  <dcterms:created xsi:type="dcterms:W3CDTF">2020-10-08T14:52:41Z</dcterms:created>
  <dcterms:modified xsi:type="dcterms:W3CDTF">2020-10-09T02:52:08Z</dcterms:modified>
</cp:coreProperties>
</file>