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59" r:id="rId10"/>
    <p:sldId id="272" r:id="rId11"/>
    <p:sldId id="273" r:id="rId12"/>
    <p:sldId id="274" r:id="rId13"/>
    <p:sldId id="275" r:id="rId14"/>
    <p:sldId id="276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E6ED"/>
    <a:srgbClr val="7ADCE6"/>
    <a:srgbClr val="C3DFB3"/>
    <a:srgbClr val="54D1DE"/>
    <a:srgbClr val="96EE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E452C-F731-4C85-88B7-BBC1ACAE70C5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777CE-F88B-4851-8666-20B121E02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78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E3FA3-AF49-5C69-7D77-DA4DF8955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F61827-2A46-B1D8-78F1-891C56A67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E8F9F-6AD3-44E6-8224-CDBC8ED81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D05D-6717-4374-B87D-096DC22F5C0A}" type="datetime1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4BECE-4946-FE03-2D16-771001407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Premenná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78AB9-C51B-4B54-B0C7-B806C8763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5CD45-02CB-81D0-B41C-F55345549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39C4E-B576-0001-87CB-A63FAD363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4059D-5D35-BC4E-BAA9-1232BA215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E689-FABD-46E8-9079-363D5217DC67}" type="datetime1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D23D0-A281-D6CA-F043-D0DC49500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Premenná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E4AAF-60E1-B86B-C19C-055451F2C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6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7D3148-A91C-4900-6FC8-7ECBEB1DEF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611E1-A48C-B0C4-0C30-4B84A672A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BB67F-12EA-E712-CF60-9D2D0A9BB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767F-3E70-431A-96D0-53C1C74B7CF1}" type="datetime1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6BAF3-D46E-B86F-C7CE-69FB7FF5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Premenná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1ED9C-A8E2-2275-F225-5F3401AAF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4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93A54-2A39-C253-9649-E33F5E2B5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4B91-F723-49ED-2EAE-9AF4D9E14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A96F4-5517-A482-81E7-CC1E7001A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3329C-A707-4F4C-9488-666D7E6FCA82}" type="datetime1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F9490-F3B0-8FAF-12AF-D209AE368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Premenná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DF77F-90A5-BC2F-0502-7DC414350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8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B0FEE-8040-BD9C-C730-719A9F8B2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93D59-C6EB-E1ED-F827-256A180FE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6C64A-0F5F-9245-34B9-7359D2CB7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440D3-466D-451C-AC41-A4BB3EDA577B}" type="datetime1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7AC23-ACE5-A24F-23A0-FB9160CFE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Premenná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AE3F3-DB6E-8C58-3A30-625512882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4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3AF1B-2CB5-8A7C-9FA3-5AE211157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26558-213F-9869-F55D-9C67850B6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5619B-425A-43DA-ABF8-EC896AEB8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D5C41-BD36-4E50-7E06-27B9270D2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B4A12-0031-4BBA-BCE1-3A2EAAAE01D8}" type="datetime1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580FA-09B4-7802-F7CA-C1F43AF20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Premenná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65289-0497-D7A6-A37B-B9AE70F41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FBEE9-185A-5EA1-383E-CB8E2B4F6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4D1E9-8C61-9070-205D-754454565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9E8C9-B3B1-A03D-ECEA-B26177890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3AE23-4AC8-9E33-A444-DB70734636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4B7161-0AD4-782D-216E-932E34032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43DB7F-9100-015A-DD31-64277323F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716FE-8BA3-4B67-9033-93ECD6D9DF7B}" type="datetime1">
              <a:rPr lang="en-US" smtClean="0"/>
              <a:t>5/13/2024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6D1E36-BE48-D4F5-401C-1E3C00C73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Premenná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FFB1BD-AA4D-78F7-1845-92333E211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85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11EB9-73E2-1F9B-D836-69C20F4C5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ADD82A-2CE8-FC1D-F8BE-249A0DA4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1AC9B-27C7-4D05-957C-2DB12FFC9F42}" type="datetime1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A1AE40-C636-1B6C-40DA-10A08619F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Premenná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7D8364-950F-500B-8851-45BF46D6F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5BDB5C-2017-C6CB-5789-C4E24CDCC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8BF7-5A64-4505-8614-3700F02F7D08}" type="datetime1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40A441-C34E-3F22-2EA2-C1B29A7E8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Premenná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8F309-FFA2-DB4C-AE61-BA8797CB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2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7332E-B7EE-00E8-39BA-2FB05958A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8F09F-F1E6-206A-F155-CE43D315E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1E013-B25D-BA8D-A7D2-2B74F4D81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29B6E-6911-2C27-AF19-4684C1D4E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2A7B-E0D0-415D-9F1B-912E5143548D}" type="datetime1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87A92-0C08-622D-685E-19F3147EB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Premenná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B9568-5289-23CC-C897-2FB571E0E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0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914EC-2FDB-6B53-F71F-28CF16968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5AE2E7-3240-D074-6D89-4570FAFB8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F60B3F-D2A3-7E0B-A2E4-7A5F09957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3B55A-CFA7-75EC-17CF-F2D09408A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7CB9-878F-4670-A099-60864DF2AE35}" type="datetime1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0985B-B4DD-8E39-2A3C-9CBC59755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Premenná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851B6-A20C-A739-49D5-B7A3CD054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3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9107C0-D7AD-132B-27E0-6F610CD48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8FB3D-4776-7394-5405-A2FAA863C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E5487-FDE1-4EB7-8153-EE6A8EF43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3BBEC-6EF5-41A6-877E-E3970359EA7A}" type="datetime1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C6091-F683-B986-DD71-C222EB410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Jupyter Notebook - Premenná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2B08F-10CF-455B-47A9-0C2A9456F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1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68343-0FF4-2F49-585A-E2BF86ADFF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sz="6000" b="1" dirty="0">
                <a:ln w="22225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</a:rPr>
              <a:t>Premenná</a:t>
            </a:r>
            <a:endParaRPr lang="en-US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D3ED1-B0A5-55DE-34DF-D0BB670E6C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Bc. Rebeka Černianska </a:t>
            </a:r>
          </a:p>
          <a:p>
            <a:r>
              <a:rPr lang="sk-SK" dirty="0"/>
              <a:t>Lekcie programovania s Jupyter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644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Vysvetlenie pojmov – Vstupné funkcie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94789"/>
            <a:ext cx="10515600" cy="2261552"/>
          </a:xfrm>
          <a:solidFill>
            <a:srgbClr val="A1E6ED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algn="just"/>
            <a:r>
              <a:rPr lang="sk-SK" b="1" dirty="0">
                <a:solidFill>
                  <a:srgbClr val="0070C0"/>
                </a:solidFill>
              </a:rPr>
              <a:t>i</a:t>
            </a:r>
            <a:r>
              <a:rPr lang="en-US" b="1" dirty="0" err="1">
                <a:solidFill>
                  <a:srgbClr val="0070C0"/>
                </a:solidFill>
              </a:rPr>
              <a:t>nput</a:t>
            </a:r>
            <a:r>
              <a:rPr lang="sk-SK" b="1" dirty="0">
                <a:solidFill>
                  <a:srgbClr val="0070C0"/>
                </a:solidFill>
              </a:rPr>
              <a:t>()</a:t>
            </a:r>
            <a:r>
              <a:rPr lang="sk-SK" dirty="0">
                <a:solidFill>
                  <a:srgbClr val="0070C0"/>
                </a:solidFill>
              </a:rPr>
              <a:t> - </a:t>
            </a:r>
            <a:r>
              <a:rPr lang="en-US" dirty="0" err="1">
                <a:solidFill>
                  <a:srgbClr val="0070C0"/>
                </a:solidFill>
              </a:rPr>
              <a:t>beh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programu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dočasne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zastaví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pokým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uživateľ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napíše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niečo</a:t>
            </a:r>
            <a:r>
              <a:rPr lang="en-US" dirty="0">
                <a:solidFill>
                  <a:srgbClr val="0070C0"/>
                </a:solidFill>
              </a:rPr>
              <a:t> do </a:t>
            </a:r>
            <a:r>
              <a:rPr lang="en-US" dirty="0" err="1">
                <a:solidFill>
                  <a:srgbClr val="0070C0"/>
                </a:solidFill>
              </a:rPr>
              <a:t>terminálu</a:t>
            </a:r>
            <a:r>
              <a:rPr lang="en-US" dirty="0">
                <a:solidFill>
                  <a:srgbClr val="0070C0"/>
                </a:solidFill>
              </a:rPr>
              <a:t> a </a:t>
            </a:r>
            <a:r>
              <a:rPr lang="en-US" dirty="0" err="1">
                <a:solidFill>
                  <a:srgbClr val="0070C0"/>
                </a:solidFill>
              </a:rPr>
              <a:t>stlačí</a:t>
            </a:r>
            <a:r>
              <a:rPr lang="en-US" dirty="0">
                <a:solidFill>
                  <a:srgbClr val="0070C0"/>
                </a:solidFill>
              </a:rPr>
              <a:t> enter</a:t>
            </a:r>
            <a:endParaRPr lang="sk-SK" dirty="0">
              <a:solidFill>
                <a:srgbClr val="0070C0"/>
              </a:solidFill>
            </a:endParaRPr>
          </a:p>
          <a:p>
            <a:pPr algn="just"/>
            <a:r>
              <a:rPr lang="en-US" dirty="0" err="1">
                <a:solidFill>
                  <a:srgbClr val="0070C0"/>
                </a:solidFill>
              </a:rPr>
              <a:t>funkcia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má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návratovú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hodnotu</a:t>
            </a:r>
            <a:r>
              <a:rPr lang="sk-SK" dirty="0">
                <a:solidFill>
                  <a:srgbClr val="0070C0"/>
                </a:solidFill>
              </a:rPr>
              <a:t> -</a:t>
            </a:r>
            <a:r>
              <a:rPr lang="en-US" dirty="0">
                <a:solidFill>
                  <a:srgbClr val="0070C0"/>
                </a:solidFill>
              </a:rPr>
              <a:t> po </a:t>
            </a:r>
            <a:r>
              <a:rPr lang="en-US" dirty="0" err="1">
                <a:solidFill>
                  <a:srgbClr val="0070C0"/>
                </a:solidFill>
              </a:rPr>
              <a:t>jej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vykonaní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vráti</a:t>
            </a:r>
            <a:r>
              <a:rPr lang="sk-SK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hodnotu</a:t>
            </a:r>
            <a:endParaRPr lang="sk-SK" dirty="0">
              <a:solidFill>
                <a:srgbClr val="0070C0"/>
              </a:solidFill>
            </a:endParaRPr>
          </a:p>
          <a:p>
            <a:pPr algn="just"/>
            <a:r>
              <a:rPr lang="sk-SK" dirty="0">
                <a:solidFill>
                  <a:srgbClr val="0070C0"/>
                </a:solidFill>
              </a:rPr>
              <a:t>v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tomto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prípade</a:t>
            </a:r>
            <a:r>
              <a:rPr lang="en-US" dirty="0">
                <a:solidFill>
                  <a:srgbClr val="0070C0"/>
                </a:solidFill>
              </a:rPr>
              <a:t> je </a:t>
            </a:r>
            <a:r>
              <a:rPr lang="en-US" dirty="0" err="1">
                <a:solidFill>
                  <a:srgbClr val="0070C0"/>
                </a:solidFill>
              </a:rPr>
              <a:t>návratová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hodnota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práve</a:t>
            </a:r>
            <a:r>
              <a:rPr lang="en-US" dirty="0">
                <a:solidFill>
                  <a:srgbClr val="0070C0"/>
                </a:solidFill>
              </a:rPr>
              <a:t> ten </a:t>
            </a:r>
            <a:r>
              <a:rPr lang="en-US" dirty="0" err="1">
                <a:solidFill>
                  <a:srgbClr val="0070C0"/>
                </a:solidFill>
              </a:rPr>
              <a:t>obsah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ktorý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uživateľ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napísal</a:t>
            </a:r>
            <a:endParaRPr lang="sk-SK" dirty="0">
              <a:solidFill>
                <a:srgbClr val="0070C0"/>
              </a:solidFill>
            </a:endParaRPr>
          </a:p>
          <a:p>
            <a:pPr algn="just"/>
            <a:r>
              <a:rPr lang="sk-SK" dirty="0">
                <a:solidFill>
                  <a:srgbClr val="0070C0"/>
                </a:solidFill>
              </a:rPr>
              <a:t>t</a:t>
            </a:r>
            <a:r>
              <a:rPr lang="en-US" dirty="0" err="1">
                <a:solidFill>
                  <a:srgbClr val="0070C0"/>
                </a:solidFill>
              </a:rPr>
              <a:t>úto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hodnotu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môž</a:t>
            </a:r>
            <a:r>
              <a:rPr lang="sk-SK" dirty="0">
                <a:solidFill>
                  <a:srgbClr val="0070C0"/>
                </a:solidFill>
              </a:rPr>
              <a:t>e</a:t>
            </a:r>
            <a:r>
              <a:rPr lang="en-US" dirty="0">
                <a:solidFill>
                  <a:srgbClr val="0070C0"/>
                </a:solidFill>
              </a:rPr>
              <a:t>me </a:t>
            </a:r>
            <a:r>
              <a:rPr lang="en-US" dirty="0" err="1">
                <a:solidFill>
                  <a:srgbClr val="0070C0"/>
                </a:solidFill>
              </a:rPr>
              <a:t>uložiť</a:t>
            </a:r>
            <a:r>
              <a:rPr lang="en-US" dirty="0">
                <a:solidFill>
                  <a:srgbClr val="0070C0"/>
                </a:solidFill>
              </a:rPr>
              <a:t> do </a:t>
            </a:r>
            <a:r>
              <a:rPr lang="en-US" dirty="0" err="1">
                <a:solidFill>
                  <a:srgbClr val="0070C0"/>
                </a:solidFill>
              </a:rPr>
              <a:t>premennej</a:t>
            </a:r>
            <a:r>
              <a:rPr lang="en-US" dirty="0">
                <a:solidFill>
                  <a:srgbClr val="0070C0"/>
                </a:solidFill>
              </a:rPr>
              <a:t> a </a:t>
            </a:r>
            <a:r>
              <a:rPr lang="en-US" dirty="0" err="1">
                <a:solidFill>
                  <a:srgbClr val="0070C0"/>
                </a:solidFill>
              </a:rPr>
              <a:t>neskôr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použiť</a:t>
            </a:r>
            <a:r>
              <a:rPr lang="en-US" dirty="0">
                <a:solidFill>
                  <a:srgbClr val="0070C0"/>
                </a:solidFill>
              </a:rPr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Premenná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10</a:t>
            </a:fld>
            <a:r>
              <a:rPr lang="sk-SK" sz="1600" dirty="0"/>
              <a:t> /15</a:t>
            </a:r>
            <a:endParaRPr lang="en-US" sz="1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E8FD5D6-92B9-38C3-F20D-D59ECF86A6BB}"/>
              </a:ext>
            </a:extLst>
          </p:cNvPr>
          <p:cNvSpPr txBox="1">
            <a:spLocks/>
          </p:cNvSpPr>
          <p:nvPr/>
        </p:nvSpPr>
        <p:spPr>
          <a:xfrm>
            <a:off x="838200" y="1888650"/>
            <a:ext cx="10515600" cy="1004093"/>
          </a:xfrm>
          <a:prstGeom prst="rect">
            <a:avLst/>
          </a:prstGeom>
          <a:solidFill>
            <a:srgbClr val="A1E6ED"/>
          </a:solidFill>
          <a:ln w="12700" cap="flat" cmpd="sng" algn="ctr">
            <a:noFill/>
            <a:prstDash val="solid"/>
            <a:miter lim="800000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sk-SK" b="1" dirty="0">
                <a:solidFill>
                  <a:srgbClr val="0070C0"/>
                </a:solidFill>
              </a:rPr>
              <a:t>     </a:t>
            </a:r>
            <a:r>
              <a:rPr lang="en-US" b="1" dirty="0" err="1">
                <a:solidFill>
                  <a:srgbClr val="0070C0"/>
                </a:solidFill>
              </a:rPr>
              <a:t>input_text</a:t>
            </a:r>
            <a:r>
              <a:rPr lang="en-US" b="1" dirty="0">
                <a:solidFill>
                  <a:srgbClr val="0070C0"/>
                </a:solidFill>
              </a:rPr>
              <a:t> = input()</a:t>
            </a:r>
            <a:endParaRPr lang="sk-SK" b="1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rgbClr val="0070C0"/>
                </a:solidFill>
              </a:rPr>
              <a:t>print(</a:t>
            </a:r>
            <a:r>
              <a:rPr lang="en-US" b="1" dirty="0" err="1">
                <a:solidFill>
                  <a:srgbClr val="0070C0"/>
                </a:solidFill>
              </a:rPr>
              <a:t>input_text</a:t>
            </a:r>
            <a:r>
              <a:rPr lang="en-US" b="1" dirty="0">
                <a:solidFill>
                  <a:srgbClr val="0070C0"/>
                </a:solidFill>
              </a:rPr>
              <a:t>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902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Vysvetlenie pojmov – Vstupné funkcie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27909"/>
            <a:ext cx="10515600" cy="570469"/>
          </a:xfrm>
          <a:solidFill>
            <a:srgbClr val="A1E6ED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sk-SK" dirty="0">
                <a:solidFill>
                  <a:srgbClr val="0070C0"/>
                </a:solidFill>
              </a:rPr>
              <a:t>na to, aby sme uložili návratovú hodnotu používame premennú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Premenná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11</a:t>
            </a:fld>
            <a:r>
              <a:rPr lang="sk-SK" sz="1600" dirty="0"/>
              <a:t> /15</a:t>
            </a:r>
            <a:endParaRPr lang="en-US" sz="1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E8FD5D6-92B9-38C3-F20D-D59ECF86A6BB}"/>
              </a:ext>
            </a:extLst>
          </p:cNvPr>
          <p:cNvSpPr txBox="1">
            <a:spLocks/>
          </p:cNvSpPr>
          <p:nvPr/>
        </p:nvSpPr>
        <p:spPr>
          <a:xfrm>
            <a:off x="838200" y="2167890"/>
            <a:ext cx="10515600" cy="1004093"/>
          </a:xfrm>
          <a:prstGeom prst="rect">
            <a:avLst/>
          </a:prstGeom>
          <a:solidFill>
            <a:srgbClr val="A1E6ED"/>
          </a:solidFill>
          <a:ln w="12700" cap="flat" cmpd="sng" algn="ctr">
            <a:noFill/>
            <a:prstDash val="solid"/>
            <a:miter lim="800000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sk-SK" b="1" dirty="0">
                <a:solidFill>
                  <a:srgbClr val="0070C0"/>
                </a:solidFill>
              </a:rPr>
              <a:t>     </a:t>
            </a:r>
            <a:r>
              <a:rPr lang="en-US" b="1" dirty="0" err="1">
                <a:solidFill>
                  <a:srgbClr val="0070C0"/>
                </a:solidFill>
              </a:rPr>
              <a:t>input_text</a:t>
            </a:r>
            <a:r>
              <a:rPr lang="en-US" b="1" dirty="0">
                <a:solidFill>
                  <a:srgbClr val="0070C0"/>
                </a:solidFill>
              </a:rPr>
              <a:t> = input()</a:t>
            </a:r>
            <a:endParaRPr lang="sk-SK" b="1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rgbClr val="0070C0"/>
                </a:solidFill>
              </a:rPr>
              <a:t>print(</a:t>
            </a:r>
            <a:r>
              <a:rPr lang="en-US" b="1" dirty="0" err="1">
                <a:solidFill>
                  <a:srgbClr val="0070C0"/>
                </a:solidFill>
              </a:rPr>
              <a:t>input_text</a:t>
            </a:r>
            <a:r>
              <a:rPr lang="en-US" b="1" dirty="0">
                <a:solidFill>
                  <a:srgbClr val="0070C0"/>
                </a:solidFill>
              </a:rPr>
              <a:t>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980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Úlohy na precvičenie</a:t>
            </a:r>
            <a:endParaRPr lang="en-US" sz="5400" b="1" dirty="0">
              <a:ln w="22225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AC86AB-3608-0C2F-D6CD-5F9C03EF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Premenná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0FD4C-DC5B-15D2-6108-A6822A3EF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12</a:t>
            </a:fld>
            <a:r>
              <a:rPr lang="sk-SK" sz="1600" dirty="0"/>
              <a:t> /15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23992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Vysvetlenie pojmov – Vstupné funkcie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4375944"/>
            <a:ext cx="10515600" cy="548639"/>
          </a:xfrm>
          <a:solidFill>
            <a:srgbClr val="A1E6ED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sk-SK" dirty="0">
                <a:solidFill>
                  <a:srgbClr val="0070C0"/>
                </a:solidFill>
              </a:rPr>
              <a:t>funkcia môže uživateľovi vypísať oznam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Premenná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13</a:t>
            </a:fld>
            <a:r>
              <a:rPr lang="sk-SK" sz="1600" dirty="0"/>
              <a:t> /15</a:t>
            </a:r>
            <a:endParaRPr lang="en-US" sz="1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A185D8D-9C1C-BCA6-746D-8AE560B8B11A}"/>
              </a:ext>
            </a:extLst>
          </p:cNvPr>
          <p:cNvSpPr txBox="1">
            <a:spLocks/>
          </p:cNvSpPr>
          <p:nvPr/>
        </p:nvSpPr>
        <p:spPr>
          <a:xfrm>
            <a:off x="914400" y="2398553"/>
            <a:ext cx="10515600" cy="1091247"/>
          </a:xfrm>
          <a:prstGeom prst="rect">
            <a:avLst/>
          </a:prstGeom>
          <a:solidFill>
            <a:srgbClr val="A1E6ED"/>
          </a:solidFill>
          <a:ln w="12700" cap="flat" cmpd="sng" algn="ctr">
            <a:noFill/>
            <a:prstDash val="solid"/>
            <a:miter lim="800000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sk-SK" b="1" dirty="0">
                <a:solidFill>
                  <a:srgbClr val="0070C0"/>
                </a:solidFill>
              </a:rPr>
              <a:t>user_input = input("Meno a priezvisko")</a:t>
            </a:r>
          </a:p>
          <a:p>
            <a:pPr marL="0" indent="0" algn="just">
              <a:buNone/>
            </a:pPr>
            <a:r>
              <a:rPr lang="sk-SK" b="1" dirty="0">
                <a:solidFill>
                  <a:srgbClr val="0070C0"/>
                </a:solidFill>
              </a:rPr>
              <a:t>print(user_input) </a:t>
            </a:r>
            <a:endParaRPr lang="en-US" b="1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endParaRPr lang="sk-SK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176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Úlohy na precvičenie</a:t>
            </a:r>
            <a:endParaRPr lang="en-US" sz="5400" b="1" dirty="0">
              <a:ln w="22225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AC86AB-3608-0C2F-D6CD-5F9C03EF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Premenná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0FD4C-DC5B-15D2-6108-A6822A3EF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14</a:t>
            </a:fld>
            <a:r>
              <a:rPr lang="sk-SK" sz="1600" dirty="0"/>
              <a:t> /15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56715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</a:rPr>
              <a:t>Otázky?</a:t>
            </a:r>
            <a:endParaRPr lang="en-US" sz="5400" b="1" dirty="0">
              <a:ln w="22225">
                <a:solidFill>
                  <a:schemeClr val="accent4">
                    <a:lumMod val="75000"/>
                  </a:schemeClr>
                </a:solidFill>
                <a:prstDash val="solid"/>
              </a:ln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AC86AB-3608-0C2F-D6CD-5F9C03EF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Premenná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0FD4C-DC5B-15D2-6108-A6822A3EF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15</a:t>
            </a:fld>
            <a:r>
              <a:rPr lang="sk-SK" sz="1600" dirty="0"/>
              <a:t> /15</a:t>
            </a:r>
          </a:p>
        </p:txBody>
      </p:sp>
    </p:spTree>
    <p:extLst>
      <p:ext uri="{BB962C8B-B14F-4D97-AF65-F5344CB8AC3E}">
        <p14:creationId xmlns:p14="http://schemas.microsoft.com/office/powerpoint/2010/main" val="3799303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Úvodná úloha</a:t>
            </a:r>
            <a:endParaRPr lang="en-US" sz="5400" b="1" dirty="0">
              <a:ln w="22225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83865"/>
            <a:ext cx="10515600" cy="1141095"/>
          </a:xfr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sk-SK" sz="3200" b="1" dirty="0">
                <a:solidFill>
                  <a:schemeClr val="accent6">
                    <a:lumMod val="50000"/>
                  </a:schemeClr>
                </a:solidFill>
              </a:rPr>
              <a:t>Vypočítajte 234 x 891 x 93 x 117 x 508 x 634, vypíšte medzivýsledky medzi každým násobením a celkový výsledok</a:t>
            </a:r>
            <a:r>
              <a:rPr lang="sk-SK" sz="3200" b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en-US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E22808-A6D5-44AC-2593-DED34781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err="1"/>
              <a:t>Jupyter</a:t>
            </a:r>
            <a:r>
              <a:rPr lang="en-US" sz="1600" dirty="0"/>
              <a:t> Notebook - </a:t>
            </a:r>
            <a:r>
              <a:rPr lang="en-US" sz="1600" dirty="0" err="1"/>
              <a:t>Premenná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A2EE2-FA1A-2D59-45C1-FFD211B7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2</a:t>
            </a:fld>
            <a:r>
              <a:rPr lang="sk-SK" sz="1600" dirty="0"/>
              <a:t>/15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65834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Vysvetlenie pojmov - Premenná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1088"/>
            <a:ext cx="10515600" cy="2576512"/>
          </a:xfrm>
          <a:solidFill>
            <a:srgbClr val="A1E6ED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algn="just"/>
            <a:r>
              <a:rPr lang="en-US" dirty="0" err="1">
                <a:solidFill>
                  <a:srgbClr val="0070C0"/>
                </a:solidFill>
              </a:rPr>
              <a:t>pamäťové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miesto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ktoré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má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pridelený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identifikátor</a:t>
            </a:r>
            <a:r>
              <a:rPr lang="en-US" dirty="0">
                <a:solidFill>
                  <a:srgbClr val="0070C0"/>
                </a:solidFill>
              </a:rPr>
              <a:t>, a </a:t>
            </a:r>
            <a:r>
              <a:rPr lang="en-US" dirty="0" err="1">
                <a:solidFill>
                  <a:srgbClr val="0070C0"/>
                </a:solidFill>
              </a:rPr>
              <a:t>zároveň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môže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ukladať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informáciu</a:t>
            </a:r>
            <a:endParaRPr lang="sk-SK" dirty="0">
              <a:solidFill>
                <a:srgbClr val="0070C0"/>
              </a:solidFill>
            </a:endParaRPr>
          </a:p>
          <a:p>
            <a:pPr algn="just"/>
            <a:r>
              <a:rPr lang="en-US" dirty="0" err="1">
                <a:solidFill>
                  <a:srgbClr val="0070C0"/>
                </a:solidFill>
              </a:rPr>
              <a:t>potrebujeme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uložiť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nejakú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hodnotu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alebo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informáciu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neskôr</a:t>
            </a:r>
            <a:endParaRPr lang="sk-SK" dirty="0">
              <a:solidFill>
                <a:srgbClr val="0070C0"/>
              </a:solidFill>
            </a:endParaRPr>
          </a:p>
          <a:p>
            <a:pPr algn="just"/>
            <a:r>
              <a:rPr lang="en-US" dirty="0" err="1">
                <a:solidFill>
                  <a:srgbClr val="0070C0"/>
                </a:solidFill>
              </a:rPr>
              <a:t>malé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úložisko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kde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vieme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odložiť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nejakú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hodnotu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napríklad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číslo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alebo</a:t>
            </a:r>
            <a:r>
              <a:rPr lang="en-US" dirty="0">
                <a:solidFill>
                  <a:srgbClr val="0070C0"/>
                </a:solidFill>
              </a:rPr>
              <a:t> text</a:t>
            </a:r>
            <a:endParaRPr lang="sk-SK" dirty="0">
              <a:solidFill>
                <a:srgbClr val="0070C0"/>
              </a:solidFill>
            </a:endParaRPr>
          </a:p>
          <a:p>
            <a:pPr algn="just"/>
            <a:r>
              <a:rPr lang="sk-SK" dirty="0">
                <a:solidFill>
                  <a:srgbClr val="0070C0"/>
                </a:solidFill>
              </a:rPr>
              <a:t>m</a:t>
            </a:r>
            <a:r>
              <a:rPr lang="en-US" dirty="0" err="1">
                <a:solidFill>
                  <a:srgbClr val="0070C0"/>
                </a:solidFill>
              </a:rPr>
              <a:t>eno</a:t>
            </a:r>
            <a:r>
              <a:rPr lang="sk-SK" dirty="0">
                <a:solidFill>
                  <a:srgbClr val="0070C0"/>
                </a:solidFill>
              </a:rPr>
              <a:t> premennej - </a:t>
            </a:r>
            <a:r>
              <a:rPr lang="en-US" dirty="0" err="1">
                <a:solidFill>
                  <a:srgbClr val="0070C0"/>
                </a:solidFill>
              </a:rPr>
              <a:t>nazýva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sk-SK" dirty="0">
                <a:solidFill>
                  <a:srgbClr val="0070C0"/>
                </a:solidFill>
              </a:rPr>
              <a:t>sa </a:t>
            </a:r>
            <a:r>
              <a:rPr lang="en-US" dirty="0" err="1">
                <a:solidFill>
                  <a:srgbClr val="0070C0"/>
                </a:solidFill>
              </a:rPr>
              <a:t>indetifikátor</a:t>
            </a:r>
            <a:r>
              <a:rPr lang="en-US" dirty="0">
                <a:solidFill>
                  <a:srgbClr val="0070C0"/>
                </a:solidFill>
              </a:rPr>
              <a:t> a </a:t>
            </a:r>
            <a:r>
              <a:rPr lang="en-US" dirty="0" err="1">
                <a:solidFill>
                  <a:srgbClr val="0070C0"/>
                </a:solidFill>
              </a:rPr>
              <a:t>existujú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nejaké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pravidlá</a:t>
            </a:r>
            <a:r>
              <a:rPr lang="en-US" dirty="0">
                <a:solidFill>
                  <a:srgbClr val="0070C0"/>
                </a:solidFill>
              </a:rPr>
              <a:t> a </a:t>
            </a:r>
            <a:r>
              <a:rPr lang="en-US" dirty="0" err="1">
                <a:solidFill>
                  <a:srgbClr val="0070C0"/>
                </a:solidFill>
              </a:rPr>
              <a:t>obmedzenia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ako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može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vyzerať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Premenná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3</a:t>
            </a:fld>
            <a:r>
              <a:rPr lang="sk-SK" sz="1600" dirty="0"/>
              <a:t> /15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07777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Syntax - Premenná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120" y="2503965"/>
            <a:ext cx="10515600" cy="463232"/>
          </a:xfrm>
          <a:solidFill>
            <a:srgbClr val="A1E6ED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err="1">
                <a:solidFill>
                  <a:srgbClr val="0070C0"/>
                </a:solidFill>
              </a:rPr>
              <a:t>identifikátor</a:t>
            </a:r>
            <a:r>
              <a:rPr lang="en-US" dirty="0">
                <a:solidFill>
                  <a:srgbClr val="0070C0"/>
                </a:solidFill>
              </a:rPr>
              <a:t> = </a:t>
            </a:r>
            <a:r>
              <a:rPr lang="en-US" dirty="0" err="1">
                <a:solidFill>
                  <a:srgbClr val="0070C0"/>
                </a:solidFill>
              </a:rPr>
              <a:t>hodnota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Premenná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4</a:t>
            </a:fld>
            <a:r>
              <a:rPr lang="sk-SK" sz="1600" dirty="0"/>
              <a:t> /15</a:t>
            </a:r>
            <a:endParaRPr lang="en-US" sz="1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E1114D1-9AF5-6444-6FF6-91D5BF01065A}"/>
              </a:ext>
            </a:extLst>
          </p:cNvPr>
          <p:cNvSpPr txBox="1">
            <a:spLocks/>
          </p:cNvSpPr>
          <p:nvPr/>
        </p:nvSpPr>
        <p:spPr>
          <a:xfrm>
            <a:off x="833120" y="4070589"/>
            <a:ext cx="10515600" cy="950753"/>
          </a:xfrm>
          <a:prstGeom prst="rect">
            <a:avLst/>
          </a:prstGeom>
          <a:solidFill>
            <a:srgbClr val="A1E6ED"/>
          </a:solidFill>
          <a:ln w="12700" cap="flat" cmpd="sng" algn="ctr">
            <a:noFill/>
            <a:prstDash val="solid"/>
            <a:miter lim="800000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70C0"/>
                </a:solidFill>
              </a:rPr>
              <a:t>Je </a:t>
            </a:r>
            <a:r>
              <a:rPr lang="en-US" dirty="0" err="1">
                <a:solidFill>
                  <a:srgbClr val="0070C0"/>
                </a:solidFill>
              </a:rPr>
              <a:t>dôležité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všimnúť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znak</a:t>
            </a:r>
            <a:r>
              <a:rPr lang="sk-SK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=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sk-SK" dirty="0">
                <a:solidFill>
                  <a:srgbClr val="0070C0"/>
                </a:solidFill>
              </a:rPr>
              <a:t>v programovaní </a:t>
            </a:r>
            <a:r>
              <a:rPr lang="en-US" dirty="0" err="1">
                <a:solidFill>
                  <a:srgbClr val="0070C0"/>
                </a:solidFill>
              </a:rPr>
              <a:t>tento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znak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neznamená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rovnosť</a:t>
            </a:r>
            <a:r>
              <a:rPr lang="en-US" dirty="0">
                <a:solidFill>
                  <a:srgbClr val="0070C0"/>
                </a:solidFill>
              </a:rPr>
              <a:t>, ale </a:t>
            </a:r>
            <a:r>
              <a:rPr lang="en-US" dirty="0" err="1">
                <a:solidFill>
                  <a:srgbClr val="0070C0"/>
                </a:solidFill>
              </a:rPr>
              <a:t>priradenie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hodnoty</a:t>
            </a:r>
            <a:r>
              <a:rPr lang="en-US" dirty="0">
                <a:solidFill>
                  <a:srgbClr val="0070C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38059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Príklady - Premenná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1813"/>
            <a:ext cx="10515600" cy="1773872"/>
          </a:xfrm>
          <a:solidFill>
            <a:srgbClr val="A1E6ED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k-SK" dirty="0">
                <a:solidFill>
                  <a:srgbClr val="0070C0"/>
                </a:solidFill>
              </a:rPr>
              <a:t>premenna = 3</a:t>
            </a:r>
          </a:p>
          <a:p>
            <a:pPr marL="0" indent="0">
              <a:buNone/>
            </a:pPr>
            <a:r>
              <a:rPr lang="sk-SK" dirty="0">
                <a:solidFill>
                  <a:srgbClr val="0070C0"/>
                </a:solidFill>
              </a:rPr>
              <a:t>variable = 42.59</a:t>
            </a:r>
          </a:p>
          <a:p>
            <a:pPr marL="0" indent="0">
              <a:buNone/>
            </a:pPr>
            <a:r>
              <a:rPr lang="sk-SK" dirty="0">
                <a:solidFill>
                  <a:srgbClr val="0070C0"/>
                </a:solidFill>
              </a:rPr>
              <a:t>var_2 = True</a:t>
            </a:r>
          </a:p>
          <a:p>
            <a:pPr marL="0" indent="0">
              <a:buNone/>
            </a:pPr>
            <a:r>
              <a:rPr lang="sk-SK" dirty="0">
                <a:solidFill>
                  <a:srgbClr val="0070C0"/>
                </a:solidFill>
              </a:rPr>
              <a:t>varName = "hello"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Premenná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5</a:t>
            </a:fld>
            <a:r>
              <a:rPr lang="sk-SK" sz="1600" dirty="0"/>
              <a:t> /15</a:t>
            </a:r>
            <a:endParaRPr lang="en-US" sz="1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9211B73-72D7-F81C-211A-CF99B0F91EA9}"/>
              </a:ext>
            </a:extLst>
          </p:cNvPr>
          <p:cNvSpPr txBox="1">
            <a:spLocks/>
          </p:cNvSpPr>
          <p:nvPr/>
        </p:nvSpPr>
        <p:spPr>
          <a:xfrm>
            <a:off x="833120" y="4095332"/>
            <a:ext cx="10515600" cy="2143960"/>
          </a:xfrm>
          <a:prstGeom prst="rect">
            <a:avLst/>
          </a:prstGeom>
          <a:solidFill>
            <a:srgbClr val="A1E6ED"/>
          </a:solidFill>
          <a:ln w="12700" cap="flat" cmpd="sng" algn="ctr">
            <a:noFill/>
            <a:prstDash val="solid"/>
            <a:miter lim="800000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>
                <a:solidFill>
                  <a:srgbClr val="0070C0"/>
                </a:solidFill>
              </a:rPr>
              <a:t>identifikátor</a:t>
            </a:r>
            <a:r>
              <a:rPr lang="en-US" dirty="0">
                <a:solidFill>
                  <a:srgbClr val="0070C0"/>
                </a:solidFill>
              </a:rPr>
              <a:t> - </a:t>
            </a:r>
            <a:r>
              <a:rPr lang="en-US" dirty="0" err="1">
                <a:solidFill>
                  <a:srgbClr val="0070C0"/>
                </a:solidFill>
              </a:rPr>
              <a:t>meno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premennej</a:t>
            </a:r>
            <a:endParaRPr lang="en-US" dirty="0">
              <a:solidFill>
                <a:srgbClr val="0070C0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>
                <a:solidFill>
                  <a:srgbClr val="0070C0"/>
                </a:solidFill>
              </a:rPr>
              <a:t>priradenie</a:t>
            </a:r>
            <a:r>
              <a:rPr lang="sk-SK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- do </a:t>
            </a:r>
            <a:r>
              <a:rPr lang="en-US" dirty="0" err="1">
                <a:solidFill>
                  <a:srgbClr val="0070C0"/>
                </a:solidFill>
              </a:rPr>
              <a:t>premennej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priradzuje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hodnotu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prepojenie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identifikátora</a:t>
            </a:r>
            <a:r>
              <a:rPr lang="en-US" dirty="0">
                <a:solidFill>
                  <a:srgbClr val="0070C0"/>
                </a:solidFill>
              </a:rPr>
              <a:t> s </a:t>
            </a:r>
            <a:r>
              <a:rPr lang="en-US" dirty="0" err="1">
                <a:solidFill>
                  <a:srgbClr val="0070C0"/>
                </a:solidFill>
              </a:rPr>
              <a:t>hodnotou</a:t>
            </a:r>
            <a:endParaRPr lang="en-US" dirty="0">
              <a:solidFill>
                <a:srgbClr val="0070C0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>
                <a:solidFill>
                  <a:srgbClr val="0070C0"/>
                </a:solidFill>
              </a:rPr>
              <a:t>hodnota</a:t>
            </a:r>
            <a:r>
              <a:rPr lang="en-US" dirty="0">
                <a:solidFill>
                  <a:srgbClr val="0070C0"/>
                </a:solidFill>
              </a:rPr>
              <a:t> - </a:t>
            </a:r>
            <a:r>
              <a:rPr lang="en-US" dirty="0" err="1">
                <a:solidFill>
                  <a:srgbClr val="0070C0"/>
                </a:solidFill>
              </a:rPr>
              <a:t>ukladaná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informácia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807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Vysvetlenie pojmov - Premenná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1088"/>
            <a:ext cx="10515600" cy="2576512"/>
          </a:xfrm>
          <a:solidFill>
            <a:srgbClr val="A1E6ED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>
                <a:solidFill>
                  <a:srgbClr val="0070C0"/>
                </a:solidFill>
              </a:rPr>
              <a:t>Obmedzenia</a:t>
            </a:r>
            <a:r>
              <a:rPr lang="en-US" dirty="0">
                <a:solidFill>
                  <a:srgbClr val="0070C0"/>
                </a:solidFill>
              </a:rPr>
              <a:t> pre </a:t>
            </a:r>
            <a:r>
              <a:rPr lang="en-US" dirty="0" err="1">
                <a:solidFill>
                  <a:srgbClr val="0070C0"/>
                </a:solidFill>
              </a:rPr>
              <a:t>identifiká</a:t>
            </a:r>
            <a:r>
              <a:rPr lang="sk-SK" dirty="0">
                <a:solidFill>
                  <a:srgbClr val="0070C0"/>
                </a:solidFill>
              </a:rPr>
              <a:t>t</a:t>
            </a:r>
            <a:r>
              <a:rPr lang="en-US" dirty="0">
                <a:solidFill>
                  <a:srgbClr val="0070C0"/>
                </a:solidFill>
              </a:rPr>
              <a:t>o</a:t>
            </a:r>
            <a:r>
              <a:rPr lang="sk-SK" dirty="0">
                <a:solidFill>
                  <a:srgbClr val="0070C0"/>
                </a:solidFill>
              </a:rPr>
              <a:t>r</a:t>
            </a:r>
            <a:r>
              <a:rPr lang="en-US" dirty="0">
                <a:solidFill>
                  <a:srgbClr val="0070C0"/>
                </a:solidFill>
              </a:rPr>
              <a:t>y:</a:t>
            </a:r>
          </a:p>
          <a:p>
            <a:pPr algn="just"/>
            <a:r>
              <a:rPr lang="en-US" dirty="0" err="1">
                <a:solidFill>
                  <a:srgbClr val="0070C0"/>
                </a:solidFill>
              </a:rPr>
              <a:t>môže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obsahovať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iba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znaky</a:t>
            </a:r>
            <a:r>
              <a:rPr lang="en-US" dirty="0">
                <a:solidFill>
                  <a:srgbClr val="0070C0"/>
                </a:solidFill>
              </a:rPr>
              <a:t> A-Z, a-z, 0-9 a _</a:t>
            </a:r>
          </a:p>
          <a:p>
            <a:pPr algn="just"/>
            <a:r>
              <a:rPr lang="en-US" dirty="0" err="1">
                <a:solidFill>
                  <a:srgbClr val="0070C0"/>
                </a:solidFill>
              </a:rPr>
              <a:t>nemôže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začínať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číslom</a:t>
            </a:r>
            <a:endParaRPr lang="en-US" dirty="0">
              <a:solidFill>
                <a:srgbClr val="0070C0"/>
              </a:solidFill>
            </a:endParaRPr>
          </a:p>
          <a:p>
            <a:pPr algn="just"/>
            <a:r>
              <a:rPr lang="en-US" dirty="0" err="1">
                <a:solidFill>
                  <a:srgbClr val="0070C0"/>
                </a:solidFill>
              </a:rPr>
              <a:t>sú</a:t>
            </a:r>
            <a:r>
              <a:rPr lang="en-US" dirty="0">
                <a:solidFill>
                  <a:srgbClr val="0070C0"/>
                </a:solidFill>
              </a:rPr>
              <a:t> case-sensitive - </a:t>
            </a:r>
            <a:r>
              <a:rPr lang="en-US" dirty="0" err="1">
                <a:solidFill>
                  <a:srgbClr val="0070C0"/>
                </a:solidFill>
              </a:rPr>
              <a:t>záleží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veľkosti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písmen</a:t>
            </a:r>
            <a:endParaRPr lang="en-US" dirty="0">
              <a:solidFill>
                <a:srgbClr val="0070C0"/>
              </a:solidFill>
            </a:endParaRPr>
          </a:p>
          <a:p>
            <a:pPr algn="just"/>
            <a:r>
              <a:rPr lang="en-US" dirty="0" err="1">
                <a:solidFill>
                  <a:srgbClr val="0070C0"/>
                </a:solidFill>
              </a:rPr>
              <a:t>nemôže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byť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žiadne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kľúčové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slovo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Premenná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6</a:t>
            </a:fld>
            <a:r>
              <a:rPr lang="sk-SK" sz="1600" dirty="0"/>
              <a:t> /15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9147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Vysvetlenie pojmov - Premenná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7968"/>
            <a:ext cx="10515600" cy="1773872"/>
          </a:xfrm>
          <a:solidFill>
            <a:srgbClr val="A1E6ED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0070C0"/>
                </a:solidFill>
              </a:rPr>
              <a:t>je </a:t>
            </a:r>
            <a:r>
              <a:rPr lang="en-US" dirty="0" err="1">
                <a:solidFill>
                  <a:srgbClr val="0070C0"/>
                </a:solidFill>
              </a:rPr>
              <a:t>možné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manipulovať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rovnako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ako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pracuje</a:t>
            </a:r>
            <a:r>
              <a:rPr lang="en-US" dirty="0">
                <a:solidFill>
                  <a:srgbClr val="0070C0"/>
                </a:solidFill>
              </a:rPr>
              <a:t> s </a:t>
            </a:r>
            <a:r>
              <a:rPr lang="en-US" dirty="0" err="1">
                <a:solidFill>
                  <a:srgbClr val="0070C0"/>
                </a:solidFill>
              </a:rPr>
              <a:t>konkrétnymi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hodnotami</a:t>
            </a:r>
            <a:endParaRPr lang="sk-SK" dirty="0">
              <a:solidFill>
                <a:srgbClr val="0070C0"/>
              </a:solidFill>
            </a:endParaRPr>
          </a:p>
          <a:p>
            <a:pPr algn="just"/>
            <a:r>
              <a:rPr lang="en-US" dirty="0" err="1">
                <a:solidFill>
                  <a:srgbClr val="0070C0"/>
                </a:solidFill>
              </a:rPr>
              <a:t>pri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číse</a:t>
            </a:r>
            <a:r>
              <a:rPr lang="sk-SK" dirty="0">
                <a:solidFill>
                  <a:srgbClr val="0070C0"/>
                </a:solidFill>
              </a:rPr>
              <a:t>l</a:t>
            </a:r>
            <a:r>
              <a:rPr lang="en-US" dirty="0" err="1">
                <a:solidFill>
                  <a:srgbClr val="0070C0"/>
                </a:solidFill>
              </a:rPr>
              <a:t>ných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hodnotách</a:t>
            </a:r>
            <a:r>
              <a:rPr lang="en-US" dirty="0">
                <a:solidFill>
                  <a:srgbClr val="0070C0"/>
                </a:solidFill>
              </a:rPr>
              <a:t> je </a:t>
            </a:r>
            <a:r>
              <a:rPr lang="en-US" dirty="0" err="1">
                <a:solidFill>
                  <a:srgbClr val="0070C0"/>
                </a:solidFill>
              </a:rPr>
              <a:t>možné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premennej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používať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aritmetické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operátory</a:t>
            </a:r>
            <a:r>
              <a:rPr lang="en-US" dirty="0">
                <a:solidFill>
                  <a:srgbClr val="0070C0"/>
                </a:solidFill>
              </a:rPr>
              <a:t>, a </a:t>
            </a:r>
            <a:r>
              <a:rPr lang="en-US" dirty="0" err="1">
                <a:solidFill>
                  <a:srgbClr val="0070C0"/>
                </a:solidFill>
              </a:rPr>
              <a:t>podobne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Premenná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7</a:t>
            </a:fld>
            <a:r>
              <a:rPr lang="sk-SK" sz="1600" dirty="0"/>
              <a:t> /15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74209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Vysvetlenie pojmov - Premenná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06688"/>
            <a:ext cx="10515600" cy="1773872"/>
          </a:xfrm>
          <a:solidFill>
            <a:srgbClr val="A1E6ED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algn="just"/>
            <a:r>
              <a:rPr lang="en-US" dirty="0">
                <a:solidFill>
                  <a:srgbClr val="0070C0"/>
                </a:solidFill>
              </a:rPr>
              <a:t>je </a:t>
            </a:r>
            <a:r>
              <a:rPr lang="en-US" dirty="0" err="1">
                <a:solidFill>
                  <a:srgbClr val="0070C0"/>
                </a:solidFill>
              </a:rPr>
              <a:t>možné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manipulovať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rovnako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ako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konkrét</a:t>
            </a:r>
            <a:r>
              <a:rPr lang="sk-SK" dirty="0">
                <a:solidFill>
                  <a:srgbClr val="0070C0"/>
                </a:solidFill>
              </a:rPr>
              <a:t>ne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hodnot</a:t>
            </a:r>
            <a:r>
              <a:rPr lang="sk-SK" dirty="0">
                <a:solidFill>
                  <a:srgbClr val="0070C0"/>
                </a:solidFill>
              </a:rPr>
              <a:t>y</a:t>
            </a:r>
          </a:p>
          <a:p>
            <a:pPr algn="just"/>
            <a:r>
              <a:rPr lang="en-US" dirty="0" err="1">
                <a:solidFill>
                  <a:srgbClr val="0070C0"/>
                </a:solidFill>
              </a:rPr>
              <a:t>pri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číslených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hodnotách</a:t>
            </a:r>
            <a:r>
              <a:rPr lang="en-US" dirty="0">
                <a:solidFill>
                  <a:srgbClr val="0070C0"/>
                </a:solidFill>
              </a:rPr>
              <a:t> je </a:t>
            </a:r>
            <a:r>
              <a:rPr lang="en-US" dirty="0" err="1">
                <a:solidFill>
                  <a:srgbClr val="0070C0"/>
                </a:solidFill>
              </a:rPr>
              <a:t>možné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premennej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používať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aritmetické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operátory</a:t>
            </a:r>
            <a:r>
              <a:rPr lang="en-US" dirty="0">
                <a:solidFill>
                  <a:srgbClr val="0070C0"/>
                </a:solidFill>
              </a:rPr>
              <a:t>, a </a:t>
            </a:r>
            <a:r>
              <a:rPr lang="en-US" dirty="0" err="1">
                <a:solidFill>
                  <a:srgbClr val="0070C0"/>
                </a:solidFill>
              </a:rPr>
              <a:t>podobne</a:t>
            </a:r>
            <a:endParaRPr lang="sk-SK" dirty="0">
              <a:solidFill>
                <a:srgbClr val="0070C0"/>
              </a:solidFill>
            </a:endParaRPr>
          </a:p>
          <a:p>
            <a:pPr algn="just"/>
            <a:r>
              <a:rPr lang="sk-SK" dirty="0">
                <a:solidFill>
                  <a:srgbClr val="0070C0"/>
                </a:solidFill>
              </a:rPr>
              <a:t>f</a:t>
            </a:r>
            <a:r>
              <a:rPr lang="en-US" dirty="0" err="1">
                <a:solidFill>
                  <a:srgbClr val="0070C0"/>
                </a:solidFill>
              </a:rPr>
              <a:t>unkcia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print() </a:t>
            </a:r>
            <a:r>
              <a:rPr lang="en-US" dirty="0" err="1">
                <a:solidFill>
                  <a:srgbClr val="0070C0"/>
                </a:solidFill>
              </a:rPr>
              <a:t>môže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prijímať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ako</a:t>
            </a:r>
            <a:r>
              <a:rPr lang="en-US" dirty="0">
                <a:solidFill>
                  <a:srgbClr val="0070C0"/>
                </a:solidFill>
              </a:rPr>
              <a:t> parameter </a:t>
            </a:r>
            <a:r>
              <a:rPr lang="en-US" dirty="0" err="1">
                <a:solidFill>
                  <a:srgbClr val="0070C0"/>
                </a:solidFill>
              </a:rPr>
              <a:t>aj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premenné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Premenná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8</a:t>
            </a:fld>
            <a:r>
              <a:rPr lang="sk-SK" sz="1600" dirty="0"/>
              <a:t> /15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4583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Úlohy na precvičenie</a:t>
            </a:r>
            <a:endParaRPr lang="en-US" sz="5400" b="1" dirty="0">
              <a:ln w="22225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AC86AB-3608-0C2F-D6CD-5F9C03EF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Premenná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0FD4C-DC5B-15D2-6108-A6822A3EF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9</a:t>
            </a:fld>
            <a:r>
              <a:rPr lang="sk-SK" sz="1600" dirty="0"/>
              <a:t> /15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17638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3107</TotalTime>
  <Words>494</Words>
  <Application>Microsoft Office PowerPoint</Application>
  <PresentationFormat>Widescreen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Premenná</vt:lpstr>
      <vt:lpstr>Úvodná úloha</vt:lpstr>
      <vt:lpstr>Vysvetlenie pojmov - Premenná</vt:lpstr>
      <vt:lpstr>Syntax - Premenná</vt:lpstr>
      <vt:lpstr>Príklady - Premenná</vt:lpstr>
      <vt:lpstr>Vysvetlenie pojmov - Premenná</vt:lpstr>
      <vt:lpstr>Vysvetlenie pojmov - Premenná</vt:lpstr>
      <vt:lpstr>Vysvetlenie pojmov - Premenná</vt:lpstr>
      <vt:lpstr>Úlohy na precvičenie</vt:lpstr>
      <vt:lpstr>Vysvetlenie pojmov – Vstupné funkcie</vt:lpstr>
      <vt:lpstr>Vysvetlenie pojmov – Vstupné funkcie</vt:lpstr>
      <vt:lpstr>Úlohy na precvičenie</vt:lpstr>
      <vt:lpstr>Vysvetlenie pojmov – Vstupné funkcie</vt:lpstr>
      <vt:lpstr>Úlohy na precvičenie</vt:lpstr>
      <vt:lpstr>Otázky?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 Černianska</dc:creator>
  <cp:lastModifiedBy>Rebeka Černianska</cp:lastModifiedBy>
  <cp:revision>4</cp:revision>
  <dcterms:created xsi:type="dcterms:W3CDTF">2024-05-11T12:20:18Z</dcterms:created>
  <dcterms:modified xsi:type="dcterms:W3CDTF">2024-05-13T16:37:06Z</dcterms:modified>
</cp:coreProperties>
</file>