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1" r:id="rId4"/>
    <p:sldId id="258" r:id="rId5"/>
    <p:sldId id="282" r:id="rId6"/>
    <p:sldId id="275" r:id="rId7"/>
    <p:sldId id="259" r:id="rId8"/>
    <p:sldId id="28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6ED"/>
    <a:srgbClr val="7ADCE6"/>
    <a:srgbClr val="C3DFB3"/>
    <a:srgbClr val="54D1DE"/>
    <a:srgbClr val="96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E452C-F731-4C85-88B7-BBC1ACAE70C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777CE-F88B-4851-8666-20B121E0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3FA3-AF49-5C69-7D77-DA4DF895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61827-2A46-B1D8-78F1-891C56A67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8F9F-6AD3-44E6-8224-CDBC8ED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9894-3951-4942-9C6E-3B5E6453F345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BECE-4946-FE03-2D16-77100140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Jupyter Notebook - Pole a zoznam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78AB9-C51B-4B54-B0C7-B806C876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CD45-02CB-81D0-B41C-F5534554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39C4E-B576-0001-87CB-A63FAD363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059D-5D35-BC4E-BAA9-1232BA21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8FDB-B3CF-442A-8134-3576A72E4359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23D0-A281-D6CA-F043-D0DC4950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Jupyter Notebook - Pole a zoznam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4AAF-60E1-B86B-C19C-055451F2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6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D3148-A91C-4900-6FC8-7ECBEB1DE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611E1-A48C-B0C4-0C30-4B84A672A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B67F-12EA-E712-CF60-9D2D0A9B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D809-5380-489A-910E-801580FB4918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BAF3-D46E-B86F-C7CE-69FB7FF5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Jupyter Notebook - Pole a zoznam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ED9C-A8E2-2275-F225-5F3401AA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3A54-2A39-C253-9649-E33F5E2B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4B91-F723-49ED-2EAE-9AF4D9E1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96F4-5517-A482-81E7-CC1E7001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9B5-4754-44A0-B2E9-A412F7F515FB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9490-F3B0-8FAF-12AF-D209AE36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Jupyter Notebook - Pole a zoznam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F77F-90A5-BC2F-0502-7DC41435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0FEE-8040-BD9C-C730-719A9F8B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93D59-C6EB-E1ED-F827-256A180F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6C64A-0F5F-9245-34B9-7359D2CB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72ED-CFE3-4537-BD46-84D796377309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AC23-ACE5-A24F-23A0-FB9160C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Jupyter Notebook - Pole a zoznam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E3F3-DB6E-8C58-3A30-62551288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AF1B-2CB5-8A7C-9FA3-5AE21115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6558-213F-9869-F55D-9C67850B6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5619B-425A-43DA-ABF8-EC896AEB8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5C41-BD36-4E50-7E06-27B9270D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3356-8E63-4483-9B66-42FBDA1D0F43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580FA-09B4-7802-F7CA-C1F43AF2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Jupyter Notebook - Pole a zoznam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65289-0497-D7A6-A37B-B9AE70F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BEE9-185A-5EA1-383E-CB8E2B4F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4D1E9-8C61-9070-205D-75445456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9E8C9-B3B1-A03D-ECEA-B26177890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3AE23-4AC8-9E33-A444-DB7073463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B7161-0AD4-782D-216E-932E3403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3DB7F-9100-015A-DD31-64277323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5E86-D23A-45E0-B8D3-01BAA93C5513}" type="datetime1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D1E36-BE48-D4F5-401C-1E3C00C7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Jupyter Notebook - Pole a zoznam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FB1BD-AA4D-78F7-1845-92333E21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1EB9-73E2-1F9B-D836-69C20F4C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DD82A-2CE8-FC1D-F8BE-249A0DA4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98E-2609-4E81-9927-D820B4954036}" type="datetime1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1AE40-C636-1B6C-40DA-10A08619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Jupyter Notebook - Pole a zoznam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D8364-950F-500B-8851-45BF46D6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BDB5C-2017-C6CB-5789-C4E24CDC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FB50-FC90-400C-B4EE-90F6CF54AB6F}" type="datetime1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0A441-C34E-3F22-2EA2-C1B29A7E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Jupyter Notebook - Pole a zoznam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F309-FFA2-DB4C-AE61-BA8797CB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332E-B7EE-00E8-39BA-2FB05958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F09F-F1E6-206A-F155-CE43D315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1E013-B25D-BA8D-A7D2-2B74F4D8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29B6E-6911-2C27-AF19-4684C1D4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664B-4506-4C1D-9AFF-702524B9581E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87A92-0C08-622D-685E-19F3147E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Jupyter Notebook - Pole a zoznam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B9568-5289-23CC-C897-2FB571E0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14EC-2FDB-6B53-F71F-28CF1696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AE2E7-3240-D074-6D89-4570FAFB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60B3F-D2A3-7E0B-A2E4-7A5F0995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3B55A-CFA7-75EC-17CF-F2D09408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3688-04A2-48F9-919F-F32132373722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0985B-B4DD-8E39-2A3C-9CBC5975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Jupyter Notebook - Pole a zoznam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51B6-A20C-A739-49D5-B7A3CD05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107C0-D7AD-132B-27E0-6F610CD4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8FB3D-4776-7394-5405-A2FAA863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487-FDE1-4EB7-8153-EE6A8EF43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2D0F-A5D8-4245-98AF-974B4C23D309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6091-F683-B986-DD71-C222EB410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Jupyter Notebook - Pole a zoznam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B08F-10CF-455B-47A9-0C2A9456F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1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8343-0FF4-2F49-585A-E2BF86ADF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60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rPr>
              <a:t>Pole a zoznam</a:t>
            </a:r>
            <a:endParaRPr lang="en-US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3ED1-B0A5-55DE-34DF-D0BB670E6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Bc. Rebeka Černianska </a:t>
            </a:r>
          </a:p>
          <a:p>
            <a:r>
              <a:rPr lang="sk-SK" dirty="0"/>
              <a:t>Lekcie programovania s 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4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Úvodná úloha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0345"/>
            <a:ext cx="10515600" cy="1659255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Potrebujeme zistiť a uložiť výšku všetkých ľudí v skupine. Tieto informácie potrebujeme, aby sme zistili priemernú výšku v skupine, preto nie je potrebné vedieť mená. Nájdite spôsob zápisu týchto informácií. </a:t>
            </a:r>
            <a:endParaRPr lang="en-US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22808-A6D5-44AC-2593-DED34781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600"/>
              <a:t>Jupyter Notebook - Pole a zoznam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2EE2-FA1A-2D59-45C1-FFD211B7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2</a:t>
            </a:fld>
            <a:r>
              <a:rPr lang="sk-SK" sz="1600" dirty="0"/>
              <a:t> / 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583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Úvodná úloha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8825"/>
            <a:ext cx="10515600" cy="1019175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Zapíšte tieto informácie pomocou programovacích konštrukcií ktoré poznáte.</a:t>
            </a:r>
            <a:endParaRPr lang="en-US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22808-A6D5-44AC-2593-DED34781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600"/>
              <a:t>Jupyter Notebook - Pole a zoznam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2EE2-FA1A-2D59-45C1-FFD211B7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3</a:t>
            </a:fld>
            <a:r>
              <a:rPr lang="sk-SK" sz="1600" dirty="0"/>
              <a:t> / 9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565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Pole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2186940"/>
            <a:ext cx="10515600" cy="96266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Pole je </a:t>
            </a:r>
            <a:r>
              <a:rPr lang="en-US" dirty="0" err="1">
                <a:solidFill>
                  <a:srgbClr val="0070C0"/>
                </a:solidFill>
              </a:rPr>
              <a:t>dátová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štruktúra</a:t>
            </a:r>
            <a:r>
              <a:rPr lang="en-US" dirty="0">
                <a:solidFill>
                  <a:srgbClr val="0070C0"/>
                </a:solidFill>
              </a:rPr>
              <a:t>, v </a:t>
            </a:r>
            <a:r>
              <a:rPr lang="en-US" dirty="0" err="1">
                <a:solidFill>
                  <a:srgbClr val="0070C0"/>
                </a:solidFill>
              </a:rPr>
              <a:t>ktorej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vyskytujú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prvky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rovnakého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dátového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typu</a:t>
            </a:r>
            <a:r>
              <a:rPr lang="sk-SK" dirty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600"/>
              <a:t>Jupyter Notebook - Pole a zoznam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4</a:t>
            </a:fld>
            <a:r>
              <a:rPr lang="sk-SK" sz="1600" dirty="0"/>
              <a:t> / 9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27ADA1-D1B0-5B3F-064A-43D78475B45E}"/>
              </a:ext>
            </a:extLst>
          </p:cNvPr>
          <p:cNvSpPr txBox="1">
            <a:spLocks/>
          </p:cNvSpPr>
          <p:nvPr/>
        </p:nvSpPr>
        <p:spPr>
          <a:xfrm>
            <a:off x="939800" y="3434080"/>
            <a:ext cx="10515600" cy="2922270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0070C0"/>
                </a:solidFill>
              </a:rPr>
              <a:t>je </a:t>
            </a:r>
            <a:r>
              <a:rPr lang="en-US" dirty="0" err="1">
                <a:solidFill>
                  <a:srgbClr val="0070C0"/>
                </a:solidFill>
              </a:rPr>
              <a:t>zložený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dátový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typ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pozostáva</a:t>
            </a:r>
            <a:r>
              <a:rPr lang="en-US" dirty="0">
                <a:solidFill>
                  <a:srgbClr val="0070C0"/>
                </a:solidFill>
              </a:rPr>
              <a:t> z </a:t>
            </a:r>
            <a:r>
              <a:rPr lang="en-US" dirty="0" err="1">
                <a:solidFill>
                  <a:srgbClr val="0070C0"/>
                </a:solidFill>
              </a:rPr>
              <a:t>viacerých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hodnôt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rovnakého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dátového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typu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</a:rPr>
              <a:t>je </a:t>
            </a:r>
            <a:r>
              <a:rPr lang="en-US" dirty="0" err="1">
                <a:solidFill>
                  <a:srgbClr val="0070C0"/>
                </a:solidFill>
              </a:rPr>
              <a:t>možné</a:t>
            </a:r>
            <a:r>
              <a:rPr lang="sk-SK" dirty="0">
                <a:solidFill>
                  <a:srgbClr val="0070C0"/>
                </a:solidFill>
              </a:rPr>
              <a:t> si 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predstaviť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veľa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premenných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spolu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prepojené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má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svoj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identifikátor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tak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isto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premenná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pozostáva</a:t>
            </a:r>
            <a:r>
              <a:rPr lang="en-US" dirty="0">
                <a:solidFill>
                  <a:srgbClr val="0070C0"/>
                </a:solidFill>
              </a:rPr>
              <a:t> zo </a:t>
            </a:r>
            <a:r>
              <a:rPr lang="en-US" dirty="0" err="1">
                <a:solidFill>
                  <a:srgbClr val="0070C0"/>
                </a:solidFill>
              </a:rPr>
              <a:t>samotných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hodnôt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sú</a:t>
            </a:r>
            <a:r>
              <a:rPr lang="en-US" dirty="0">
                <a:solidFill>
                  <a:srgbClr val="0070C0"/>
                </a:solidFill>
              </a:rPr>
              <a:t> v </a:t>
            </a:r>
            <a:r>
              <a:rPr lang="en-US" dirty="0" err="1">
                <a:solidFill>
                  <a:srgbClr val="0070C0"/>
                </a:solidFill>
              </a:rPr>
              <a:t>ňom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uložené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algn="just"/>
            <a:r>
              <a:rPr lang="sk-SK" dirty="0">
                <a:solidFill>
                  <a:srgbClr val="0070C0"/>
                </a:solidFill>
              </a:rPr>
              <a:t>k </a:t>
            </a:r>
            <a:r>
              <a:rPr lang="en-US" dirty="0" err="1">
                <a:solidFill>
                  <a:srgbClr val="0070C0"/>
                </a:solidFill>
              </a:rPr>
              <a:t>hodnotám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možné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pristupovať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cez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indexovanie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Každá</a:t>
            </a:r>
            <a:r>
              <a:rPr lang="sk-SK" dirty="0">
                <a:solidFill>
                  <a:srgbClr val="0070C0"/>
                </a:solidFill>
              </a:rPr>
              <a:t> hodnota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vložená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prvú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voľnú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očíslovanú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pozíciu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č</a:t>
            </a:r>
            <a:r>
              <a:rPr lang="en-US" dirty="0" err="1">
                <a:solidFill>
                  <a:srgbClr val="0070C0"/>
                </a:solidFill>
              </a:rPr>
              <a:t>íslovanie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začína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čísle</a:t>
            </a:r>
            <a:r>
              <a:rPr lang="en-US" dirty="0">
                <a:solidFill>
                  <a:srgbClr val="0070C0"/>
                </a:solidFill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90777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Pole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2186940"/>
            <a:ext cx="10515600" cy="96266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sk-SK" dirty="0">
                <a:solidFill>
                  <a:srgbClr val="0070C0"/>
                </a:solidFill>
              </a:rPr>
              <a:t>Syntax: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70C0"/>
                </a:solidFill>
              </a:rPr>
              <a:t>identifikátor</a:t>
            </a:r>
            <a:r>
              <a:rPr lang="en-US" dirty="0">
                <a:solidFill>
                  <a:srgbClr val="0070C0"/>
                </a:solidFill>
              </a:rPr>
              <a:t> = [prvok1, prvok2, prvok3, ...]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600"/>
              <a:t>Jupyter Notebook - Pole a zoznam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5</a:t>
            </a:fld>
            <a:r>
              <a:rPr lang="sk-SK" sz="1600" dirty="0"/>
              <a:t> / 9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27ADA1-D1B0-5B3F-064A-43D78475B45E}"/>
              </a:ext>
            </a:extLst>
          </p:cNvPr>
          <p:cNvSpPr txBox="1">
            <a:spLocks/>
          </p:cNvSpPr>
          <p:nvPr/>
        </p:nvSpPr>
        <p:spPr>
          <a:xfrm>
            <a:off x="939800" y="3805238"/>
            <a:ext cx="10515600" cy="1996122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 err="1">
                <a:solidFill>
                  <a:srgbClr val="0070C0"/>
                </a:solidFill>
              </a:rPr>
              <a:t>identifikátor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názov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meno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poľa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=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priradenie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hodnôt</a:t>
            </a:r>
            <a:r>
              <a:rPr lang="en-US" dirty="0">
                <a:solidFill>
                  <a:srgbClr val="0070C0"/>
                </a:solidFill>
              </a:rPr>
              <a:t> k </a:t>
            </a:r>
            <a:r>
              <a:rPr lang="en-US" dirty="0" err="1">
                <a:solidFill>
                  <a:srgbClr val="0070C0"/>
                </a:solidFill>
              </a:rPr>
              <a:t>identifikátoru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[prvok1, prvok2, ...]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hranaté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zátvorky</a:t>
            </a:r>
            <a:r>
              <a:rPr lang="en-US" dirty="0">
                <a:solidFill>
                  <a:srgbClr val="0070C0"/>
                </a:solidFill>
              </a:rPr>
              <a:t>, v </a:t>
            </a:r>
            <a:r>
              <a:rPr lang="en-US" dirty="0" err="1">
                <a:solidFill>
                  <a:srgbClr val="0070C0"/>
                </a:solidFill>
              </a:rPr>
              <a:t>ktorých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čiarkami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oddelené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prvky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do </a:t>
            </a:r>
            <a:r>
              <a:rPr lang="en-US" dirty="0" err="1">
                <a:solidFill>
                  <a:srgbClr val="0070C0"/>
                </a:solidFill>
              </a:rPr>
              <a:t>pola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priradia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8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Príklad – Pole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600"/>
              <a:t>Jupyter Notebook - Pole a zoznam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6</a:t>
            </a:fld>
            <a:r>
              <a:rPr lang="sk-SK" sz="1600" dirty="0"/>
              <a:t> / 9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932790-4544-BA72-B8F2-A4C4009F1ED4}"/>
              </a:ext>
            </a:extLst>
          </p:cNvPr>
          <p:cNvSpPr txBox="1">
            <a:spLocks/>
          </p:cNvSpPr>
          <p:nvPr/>
        </p:nvSpPr>
        <p:spPr>
          <a:xfrm>
            <a:off x="1351280" y="1831339"/>
            <a:ext cx="3642360" cy="1597661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70C0"/>
                </a:solidFill>
              </a:rPr>
              <a:t>pole = [5, 15, 10]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0070C0"/>
                </a:solidFill>
              </a:rPr>
              <a:t>print</a:t>
            </a:r>
            <a:r>
              <a:rPr lang="fr-FR" dirty="0">
                <a:solidFill>
                  <a:srgbClr val="0070C0"/>
                </a:solidFill>
              </a:rPr>
              <a:t>(pole)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93CD9D-8B97-9322-5FA9-F019806377DD}"/>
              </a:ext>
            </a:extLst>
          </p:cNvPr>
          <p:cNvSpPr txBox="1">
            <a:spLocks/>
          </p:cNvSpPr>
          <p:nvPr/>
        </p:nvSpPr>
        <p:spPr>
          <a:xfrm>
            <a:off x="6708140" y="1831339"/>
            <a:ext cx="3642360" cy="1501141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70C0"/>
                </a:solidFill>
              </a:rPr>
              <a:t>pole = [5, 15, 10]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0070C0"/>
                </a:solidFill>
              </a:rPr>
              <a:t>print</a:t>
            </a:r>
            <a:r>
              <a:rPr lang="fr-FR" dirty="0">
                <a:solidFill>
                  <a:srgbClr val="0070C0"/>
                </a:solidFill>
              </a:rPr>
              <a:t>(pole[1])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92C42D-8D61-0885-130C-F9442B674ED0}"/>
              </a:ext>
            </a:extLst>
          </p:cNvPr>
          <p:cNvSpPr txBox="1">
            <a:spLocks/>
          </p:cNvSpPr>
          <p:nvPr/>
        </p:nvSpPr>
        <p:spPr>
          <a:xfrm>
            <a:off x="1351280" y="4045585"/>
            <a:ext cx="3642360" cy="1597661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70C0"/>
                </a:solidFill>
              </a:rPr>
              <a:t>pole = [5, 15, 10]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70C0"/>
                </a:solidFill>
              </a:rPr>
              <a:t>pole[1] = 3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0070C0"/>
                </a:solidFill>
              </a:rPr>
              <a:t>print</a:t>
            </a:r>
            <a:r>
              <a:rPr lang="fr-FR" dirty="0">
                <a:solidFill>
                  <a:srgbClr val="0070C0"/>
                </a:solidFill>
              </a:rPr>
              <a:t>(pole)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D093C38-D9F5-B08F-46BA-A72C042D2647}"/>
              </a:ext>
            </a:extLst>
          </p:cNvPr>
          <p:cNvSpPr txBox="1">
            <a:spLocks/>
          </p:cNvSpPr>
          <p:nvPr/>
        </p:nvSpPr>
        <p:spPr>
          <a:xfrm>
            <a:off x="6708140" y="4045585"/>
            <a:ext cx="3642360" cy="1597661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70C0"/>
                </a:solidFill>
              </a:rPr>
              <a:t>pole = [5, 15, 10]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0070C0"/>
                </a:solidFill>
              </a:rPr>
              <a:t>print</a:t>
            </a:r>
            <a:r>
              <a:rPr lang="fr-FR" dirty="0">
                <a:solidFill>
                  <a:srgbClr val="0070C0"/>
                </a:solidFill>
              </a:rPr>
              <a:t>(</a:t>
            </a:r>
            <a:r>
              <a:rPr lang="fr-FR" dirty="0" err="1">
                <a:solidFill>
                  <a:srgbClr val="0070C0"/>
                </a:solidFill>
              </a:rPr>
              <a:t>len</a:t>
            </a:r>
            <a:r>
              <a:rPr lang="fr-FR" dirty="0">
                <a:solidFill>
                  <a:srgbClr val="0070C0"/>
                </a:solidFill>
              </a:rPr>
              <a:t>(pole))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4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600"/>
              <a:t>Jupyter Notebook - Pole a zoznam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7</a:t>
            </a:fld>
            <a:r>
              <a:rPr lang="sk-SK" sz="1600" dirty="0"/>
              <a:t> / 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763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Zoznam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2331403"/>
            <a:ext cx="10515600" cy="96266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dirty="0">
                <a:solidFill>
                  <a:srgbClr val="0070C0"/>
                </a:solidFill>
              </a:rPr>
              <a:t>Zoznam je konštrukcia podobná polu. Rozdielom je, že prvky v zozname nemusia byť rovnakého dátového typu.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600"/>
              <a:t>Jupyter Notebook - Pole a zoznam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8</a:t>
            </a:fld>
            <a:r>
              <a:rPr lang="sk-SK" sz="1600" dirty="0"/>
              <a:t> / 9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27ADA1-D1B0-5B3F-064A-43D78475B45E}"/>
              </a:ext>
            </a:extLst>
          </p:cNvPr>
          <p:cNvSpPr txBox="1">
            <a:spLocks/>
          </p:cNvSpPr>
          <p:nvPr/>
        </p:nvSpPr>
        <p:spPr>
          <a:xfrm>
            <a:off x="939800" y="3934778"/>
            <a:ext cx="10515600" cy="1092200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l-PL" dirty="0">
                <a:solidFill>
                  <a:srgbClr val="0070C0"/>
                </a:solidFill>
              </a:rPr>
              <a:t>zoznam = [5, 4.3, "auto", "python"]</a:t>
            </a:r>
          </a:p>
          <a:p>
            <a:pPr marL="0" indent="0" algn="just">
              <a:buNone/>
            </a:pPr>
            <a:r>
              <a:rPr lang="pl-PL" dirty="0">
                <a:solidFill>
                  <a:srgbClr val="0070C0"/>
                </a:solidFill>
              </a:rPr>
              <a:t>print(zoznam)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3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Otázky?</a:t>
            </a:r>
            <a:endParaRPr lang="en-US" sz="54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600"/>
              <a:t>Jupyter Notebook - Pole a zoznam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9</a:t>
            </a:fld>
            <a:r>
              <a:rPr lang="sk-SK" sz="1600" dirty="0"/>
              <a:t> / 9</a:t>
            </a:r>
          </a:p>
        </p:txBody>
      </p:sp>
    </p:spTree>
    <p:extLst>
      <p:ext uri="{BB962C8B-B14F-4D97-AF65-F5344CB8AC3E}">
        <p14:creationId xmlns:p14="http://schemas.microsoft.com/office/powerpoint/2010/main" val="379930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</TotalTime>
  <Words>375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Pole a zoznam</vt:lpstr>
      <vt:lpstr>Úvodná úloha</vt:lpstr>
      <vt:lpstr>Úvodná úloha</vt:lpstr>
      <vt:lpstr>Vysvetlenie pojmov – Pole</vt:lpstr>
      <vt:lpstr>Vysvetlenie pojmov – Pole</vt:lpstr>
      <vt:lpstr>Príklad – Pole</vt:lpstr>
      <vt:lpstr>Úlohy na precvičenie</vt:lpstr>
      <vt:lpstr>Vysvetlenie pojmov – Zoznam</vt:lpstr>
      <vt:lpstr>Otázky?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 Černianska</dc:creator>
  <cp:lastModifiedBy>Rebeka Černianska</cp:lastModifiedBy>
  <cp:revision>14</cp:revision>
  <dcterms:created xsi:type="dcterms:W3CDTF">2024-05-11T12:20:18Z</dcterms:created>
  <dcterms:modified xsi:type="dcterms:W3CDTF">2024-05-13T23:10:20Z</dcterms:modified>
</cp:coreProperties>
</file>