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74" r:id="rId5"/>
    <p:sldId id="275" r:id="rId6"/>
    <p:sldId id="276" r:id="rId7"/>
    <p:sldId id="259" r:id="rId8"/>
    <p:sldId id="277" r:id="rId9"/>
    <p:sldId id="278" r:id="rId10"/>
    <p:sldId id="279" r:id="rId11"/>
    <p:sldId id="28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E6ED"/>
    <a:srgbClr val="7ADCE6"/>
    <a:srgbClr val="C3DFB3"/>
    <a:srgbClr val="54D1DE"/>
    <a:srgbClr val="96EE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E452C-F731-4C85-88B7-BBC1ACAE70C5}"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777CE-F88B-4851-8666-20B121E02059}" type="slidenum">
              <a:rPr lang="en-US" smtClean="0"/>
              <a:t>‹#›</a:t>
            </a:fld>
            <a:endParaRPr lang="en-US"/>
          </a:p>
        </p:txBody>
      </p:sp>
    </p:spTree>
    <p:extLst>
      <p:ext uri="{BB962C8B-B14F-4D97-AF65-F5344CB8AC3E}">
        <p14:creationId xmlns:p14="http://schemas.microsoft.com/office/powerpoint/2010/main" val="197117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3FA3-AF49-5C69-7D77-DA4DF8955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F61827-2A46-B1D8-78F1-891C56A67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E8F9F-6AD3-44E6-8224-CDBC8ED81E6F}"/>
              </a:ext>
            </a:extLst>
          </p:cNvPr>
          <p:cNvSpPr>
            <a:spLocks noGrp="1"/>
          </p:cNvSpPr>
          <p:nvPr>
            <p:ph type="dt" sz="half" idx="10"/>
          </p:nvPr>
        </p:nvSpPr>
        <p:spPr/>
        <p:txBody>
          <a:bodyPr/>
          <a:lstStyle/>
          <a:p>
            <a:fld id="{1E341B9A-4869-41FD-8B36-412642BB00A9}" type="datetime1">
              <a:rPr lang="en-US" smtClean="0"/>
              <a:t>5/14/2024</a:t>
            </a:fld>
            <a:endParaRPr lang="en-US"/>
          </a:p>
        </p:txBody>
      </p:sp>
      <p:sp>
        <p:nvSpPr>
          <p:cNvPr id="5" name="Footer Placeholder 4">
            <a:extLst>
              <a:ext uri="{FF2B5EF4-FFF2-40B4-BE49-F238E27FC236}">
                <a16:creationId xmlns:a16="http://schemas.microsoft.com/office/drawing/2014/main" id="{0334BECE-4946-FE03-2D16-7710014075CB}"/>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8BB78AB9-C51B-4B54-B0C7-B806C87630CE}"/>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6305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CD45-02CB-81D0-B41C-F55345549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539C4E-B576-0001-87CB-A63FAD3632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4059D-5D35-BC4E-BAA9-1232BA21504A}"/>
              </a:ext>
            </a:extLst>
          </p:cNvPr>
          <p:cNvSpPr>
            <a:spLocks noGrp="1"/>
          </p:cNvSpPr>
          <p:nvPr>
            <p:ph type="dt" sz="half" idx="10"/>
          </p:nvPr>
        </p:nvSpPr>
        <p:spPr/>
        <p:txBody>
          <a:bodyPr/>
          <a:lstStyle/>
          <a:p>
            <a:fld id="{3528D826-F39E-4FD3-AFE7-ABCA3BEC6E13}" type="datetime1">
              <a:rPr lang="en-US" smtClean="0"/>
              <a:t>5/14/2024</a:t>
            </a:fld>
            <a:endParaRPr lang="en-US"/>
          </a:p>
        </p:txBody>
      </p:sp>
      <p:sp>
        <p:nvSpPr>
          <p:cNvPr id="5" name="Footer Placeholder 4">
            <a:extLst>
              <a:ext uri="{FF2B5EF4-FFF2-40B4-BE49-F238E27FC236}">
                <a16:creationId xmlns:a16="http://schemas.microsoft.com/office/drawing/2014/main" id="{710D23D0-A281-D6CA-F043-D0DC49500F18}"/>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783E4AAF-60E1-B86B-C19C-055451F2C2C5}"/>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251296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D3148-A91C-4900-6FC8-7ECBEB1DE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2611E1-A48C-B0C4-0C30-4B84A672A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BB67F-12EA-E712-CF60-9D2D0A9BB5DC}"/>
              </a:ext>
            </a:extLst>
          </p:cNvPr>
          <p:cNvSpPr>
            <a:spLocks noGrp="1"/>
          </p:cNvSpPr>
          <p:nvPr>
            <p:ph type="dt" sz="half" idx="10"/>
          </p:nvPr>
        </p:nvSpPr>
        <p:spPr/>
        <p:txBody>
          <a:bodyPr/>
          <a:lstStyle/>
          <a:p>
            <a:fld id="{905D728B-871E-4EC0-8A0C-1D4593B2CB90}" type="datetime1">
              <a:rPr lang="en-US" smtClean="0"/>
              <a:t>5/14/2024</a:t>
            </a:fld>
            <a:endParaRPr lang="en-US"/>
          </a:p>
        </p:txBody>
      </p:sp>
      <p:sp>
        <p:nvSpPr>
          <p:cNvPr id="5" name="Footer Placeholder 4">
            <a:extLst>
              <a:ext uri="{FF2B5EF4-FFF2-40B4-BE49-F238E27FC236}">
                <a16:creationId xmlns:a16="http://schemas.microsoft.com/office/drawing/2014/main" id="{79F6BAF3-D46E-B86F-C7CE-69FB7FF5E5E3}"/>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2CB1ED9C-A8E2-2275-F225-5F3401AAF366}"/>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42154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3A54-2A39-C253-9649-E33F5E2B5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64B91-F723-49ED-2EAE-9AF4D9E14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A96F4-5517-A482-81E7-CC1E7001AEF3}"/>
              </a:ext>
            </a:extLst>
          </p:cNvPr>
          <p:cNvSpPr>
            <a:spLocks noGrp="1"/>
          </p:cNvSpPr>
          <p:nvPr>
            <p:ph type="dt" sz="half" idx="10"/>
          </p:nvPr>
        </p:nvSpPr>
        <p:spPr/>
        <p:txBody>
          <a:bodyPr/>
          <a:lstStyle/>
          <a:p>
            <a:fld id="{E4A6FED4-18E3-4775-B3BC-0F155AFAAC04}" type="datetime1">
              <a:rPr lang="en-US" smtClean="0"/>
              <a:t>5/14/2024</a:t>
            </a:fld>
            <a:endParaRPr lang="en-US"/>
          </a:p>
        </p:txBody>
      </p:sp>
      <p:sp>
        <p:nvSpPr>
          <p:cNvPr id="5" name="Footer Placeholder 4">
            <a:extLst>
              <a:ext uri="{FF2B5EF4-FFF2-40B4-BE49-F238E27FC236}">
                <a16:creationId xmlns:a16="http://schemas.microsoft.com/office/drawing/2014/main" id="{CA1F9490-F3B0-8FAF-12AF-D209AE368B5D}"/>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43CDF77F-90A5-BC2F-0502-7DC414350E52}"/>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2381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0FEE-8040-BD9C-C730-719A9F8B2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E93D59-C6EB-E1ED-F827-256A180FE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6C64A-0F5F-9245-34B9-7359D2CB721E}"/>
              </a:ext>
            </a:extLst>
          </p:cNvPr>
          <p:cNvSpPr>
            <a:spLocks noGrp="1"/>
          </p:cNvSpPr>
          <p:nvPr>
            <p:ph type="dt" sz="half" idx="10"/>
          </p:nvPr>
        </p:nvSpPr>
        <p:spPr/>
        <p:txBody>
          <a:bodyPr/>
          <a:lstStyle/>
          <a:p>
            <a:fld id="{4F62A339-E5D9-4DC1-9E3A-2DFF125449EC}" type="datetime1">
              <a:rPr lang="en-US" smtClean="0"/>
              <a:t>5/14/2024</a:t>
            </a:fld>
            <a:endParaRPr lang="en-US"/>
          </a:p>
        </p:txBody>
      </p:sp>
      <p:sp>
        <p:nvSpPr>
          <p:cNvPr id="5" name="Footer Placeholder 4">
            <a:extLst>
              <a:ext uri="{FF2B5EF4-FFF2-40B4-BE49-F238E27FC236}">
                <a16:creationId xmlns:a16="http://schemas.microsoft.com/office/drawing/2014/main" id="{8737AC23-ACE5-A24F-23A0-FB9160CFEC58}"/>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AD7AE3F3-DB6E-8C58-3A30-625512882A2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4307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F1B-2CB5-8A7C-9FA3-5AE211157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26558-213F-9869-F55D-9C67850B6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5619B-425A-43DA-ABF8-EC896AEB8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7D5C41-BD36-4E50-7E06-27B9270D290D}"/>
              </a:ext>
            </a:extLst>
          </p:cNvPr>
          <p:cNvSpPr>
            <a:spLocks noGrp="1"/>
          </p:cNvSpPr>
          <p:nvPr>
            <p:ph type="dt" sz="half" idx="10"/>
          </p:nvPr>
        </p:nvSpPr>
        <p:spPr/>
        <p:txBody>
          <a:bodyPr/>
          <a:lstStyle/>
          <a:p>
            <a:fld id="{6D095F2C-556F-4BF3-8003-DB32D03571F4}" type="datetime1">
              <a:rPr lang="en-US" smtClean="0"/>
              <a:t>5/14/2024</a:t>
            </a:fld>
            <a:endParaRPr lang="en-US"/>
          </a:p>
        </p:txBody>
      </p:sp>
      <p:sp>
        <p:nvSpPr>
          <p:cNvPr id="6" name="Footer Placeholder 5">
            <a:extLst>
              <a:ext uri="{FF2B5EF4-FFF2-40B4-BE49-F238E27FC236}">
                <a16:creationId xmlns:a16="http://schemas.microsoft.com/office/drawing/2014/main" id="{CD0580FA-09B4-7802-F7CA-C1F43AF20B4A}"/>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30265289-0497-D7A6-A37B-B9AE70F41DA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0987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BEE9-185A-5EA1-383E-CB8E2B4F6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4D1E9-8C61-9070-205D-754454565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9E8C9-B3B1-A03D-ECEA-B26177890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3AE23-4AC8-9E33-A444-DB7073463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B7161-0AD4-782D-216E-932E34032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43DB7F-9100-015A-DD31-64277323F799}"/>
              </a:ext>
            </a:extLst>
          </p:cNvPr>
          <p:cNvSpPr>
            <a:spLocks noGrp="1"/>
          </p:cNvSpPr>
          <p:nvPr>
            <p:ph type="dt" sz="half" idx="10"/>
          </p:nvPr>
        </p:nvSpPr>
        <p:spPr/>
        <p:txBody>
          <a:bodyPr/>
          <a:lstStyle/>
          <a:p>
            <a:fld id="{599B0886-6AE3-4F78-8CE4-F73E1CB9AD1D}" type="datetime1">
              <a:rPr lang="en-US" smtClean="0"/>
              <a:t>5/14/2024</a:t>
            </a:fld>
            <a:endParaRPr lang="en-US"/>
          </a:p>
        </p:txBody>
      </p:sp>
      <p:sp>
        <p:nvSpPr>
          <p:cNvPr id="8" name="Footer Placeholder 7">
            <a:extLst>
              <a:ext uri="{FF2B5EF4-FFF2-40B4-BE49-F238E27FC236}">
                <a16:creationId xmlns:a16="http://schemas.microsoft.com/office/drawing/2014/main" id="{0B6D1E36-BE48-D4F5-401C-1E3C00C73043}"/>
              </a:ext>
            </a:extLst>
          </p:cNvPr>
          <p:cNvSpPr>
            <a:spLocks noGrp="1"/>
          </p:cNvSpPr>
          <p:nvPr>
            <p:ph type="ftr" sz="quarter" idx="11"/>
          </p:nvPr>
        </p:nvSpPr>
        <p:spPr/>
        <p:txBody>
          <a:bodyPr/>
          <a:lstStyle/>
          <a:p>
            <a:r>
              <a:rPr lang="en-US"/>
              <a:t>Jupyter Notebook - Funkcie</a:t>
            </a:r>
          </a:p>
        </p:txBody>
      </p:sp>
      <p:sp>
        <p:nvSpPr>
          <p:cNvPr id="9" name="Slide Number Placeholder 8">
            <a:extLst>
              <a:ext uri="{FF2B5EF4-FFF2-40B4-BE49-F238E27FC236}">
                <a16:creationId xmlns:a16="http://schemas.microsoft.com/office/drawing/2014/main" id="{09FFB1BD-AA4D-78F7-1845-92333E211C9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38678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1EB9-73E2-1F9B-D836-69C20F4C5F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DD82A-2CE8-FC1D-F8BE-249A0DA4FB3F}"/>
              </a:ext>
            </a:extLst>
          </p:cNvPr>
          <p:cNvSpPr>
            <a:spLocks noGrp="1"/>
          </p:cNvSpPr>
          <p:nvPr>
            <p:ph type="dt" sz="half" idx="10"/>
          </p:nvPr>
        </p:nvSpPr>
        <p:spPr/>
        <p:txBody>
          <a:bodyPr/>
          <a:lstStyle/>
          <a:p>
            <a:fld id="{FE318B18-6B83-47A7-A774-3D9E4432206C}" type="datetime1">
              <a:rPr lang="en-US" smtClean="0"/>
              <a:t>5/14/2024</a:t>
            </a:fld>
            <a:endParaRPr lang="en-US"/>
          </a:p>
        </p:txBody>
      </p:sp>
      <p:sp>
        <p:nvSpPr>
          <p:cNvPr id="4" name="Footer Placeholder 3">
            <a:extLst>
              <a:ext uri="{FF2B5EF4-FFF2-40B4-BE49-F238E27FC236}">
                <a16:creationId xmlns:a16="http://schemas.microsoft.com/office/drawing/2014/main" id="{E7A1AE40-C636-1B6C-40DA-10A08619F18F}"/>
              </a:ext>
            </a:extLst>
          </p:cNvPr>
          <p:cNvSpPr>
            <a:spLocks noGrp="1"/>
          </p:cNvSpPr>
          <p:nvPr>
            <p:ph type="ftr" sz="quarter" idx="11"/>
          </p:nvPr>
        </p:nvSpPr>
        <p:spPr/>
        <p:txBody>
          <a:bodyPr/>
          <a:lstStyle/>
          <a:p>
            <a:r>
              <a:rPr lang="en-US"/>
              <a:t>Jupyter Notebook - Funkcie</a:t>
            </a:r>
          </a:p>
        </p:txBody>
      </p:sp>
      <p:sp>
        <p:nvSpPr>
          <p:cNvPr id="5" name="Slide Number Placeholder 4">
            <a:extLst>
              <a:ext uri="{FF2B5EF4-FFF2-40B4-BE49-F238E27FC236}">
                <a16:creationId xmlns:a16="http://schemas.microsoft.com/office/drawing/2014/main" id="{B97D8364-950F-500B-8851-45BF46D6F82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704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BDB5C-2017-C6CB-5789-C4E24CDCCA6C}"/>
              </a:ext>
            </a:extLst>
          </p:cNvPr>
          <p:cNvSpPr>
            <a:spLocks noGrp="1"/>
          </p:cNvSpPr>
          <p:nvPr>
            <p:ph type="dt" sz="half" idx="10"/>
          </p:nvPr>
        </p:nvSpPr>
        <p:spPr/>
        <p:txBody>
          <a:bodyPr/>
          <a:lstStyle/>
          <a:p>
            <a:fld id="{E5803665-5E40-4F2E-90D4-21FFFEFF8427}" type="datetime1">
              <a:rPr lang="en-US" smtClean="0"/>
              <a:t>5/14/2024</a:t>
            </a:fld>
            <a:endParaRPr lang="en-US"/>
          </a:p>
        </p:txBody>
      </p:sp>
      <p:sp>
        <p:nvSpPr>
          <p:cNvPr id="3" name="Footer Placeholder 2">
            <a:extLst>
              <a:ext uri="{FF2B5EF4-FFF2-40B4-BE49-F238E27FC236}">
                <a16:creationId xmlns:a16="http://schemas.microsoft.com/office/drawing/2014/main" id="{1840A441-C34E-3F22-2EA2-C1B29A7E8CA4}"/>
              </a:ext>
            </a:extLst>
          </p:cNvPr>
          <p:cNvSpPr>
            <a:spLocks noGrp="1"/>
          </p:cNvSpPr>
          <p:nvPr>
            <p:ph type="ftr" sz="quarter" idx="11"/>
          </p:nvPr>
        </p:nvSpPr>
        <p:spPr/>
        <p:txBody>
          <a:bodyPr/>
          <a:lstStyle/>
          <a:p>
            <a:r>
              <a:rPr lang="en-US"/>
              <a:t>Jupyter Notebook - Funkcie</a:t>
            </a:r>
          </a:p>
        </p:txBody>
      </p:sp>
      <p:sp>
        <p:nvSpPr>
          <p:cNvPr id="4" name="Slide Number Placeholder 3">
            <a:extLst>
              <a:ext uri="{FF2B5EF4-FFF2-40B4-BE49-F238E27FC236}">
                <a16:creationId xmlns:a16="http://schemas.microsoft.com/office/drawing/2014/main" id="{F3D8F309-FFA2-DB4C-AE61-BA8797CB7B0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023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332E-B7EE-00E8-39BA-2FB05958A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8F09F-F1E6-206A-F155-CE43D315E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1E013-B25D-BA8D-A7D2-2B74F4D81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29B6E-6911-2C27-AF19-4684C1D4E38F}"/>
              </a:ext>
            </a:extLst>
          </p:cNvPr>
          <p:cNvSpPr>
            <a:spLocks noGrp="1"/>
          </p:cNvSpPr>
          <p:nvPr>
            <p:ph type="dt" sz="half" idx="10"/>
          </p:nvPr>
        </p:nvSpPr>
        <p:spPr/>
        <p:txBody>
          <a:bodyPr/>
          <a:lstStyle/>
          <a:p>
            <a:fld id="{F2D4AEE7-B37E-485C-A835-69915DCEAFAC}" type="datetime1">
              <a:rPr lang="en-US" smtClean="0"/>
              <a:t>5/14/2024</a:t>
            </a:fld>
            <a:endParaRPr lang="en-US"/>
          </a:p>
        </p:txBody>
      </p:sp>
      <p:sp>
        <p:nvSpPr>
          <p:cNvPr id="6" name="Footer Placeholder 5">
            <a:extLst>
              <a:ext uri="{FF2B5EF4-FFF2-40B4-BE49-F238E27FC236}">
                <a16:creationId xmlns:a16="http://schemas.microsoft.com/office/drawing/2014/main" id="{16187A92-0C08-622D-685E-19F3147EBF80}"/>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DF9B9568-5289-23CC-C897-2FB571E0ECC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23614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14EC-2FDB-6B53-F71F-28CF16968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AE2E7-3240-D074-6D89-4570FAFB8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60B3F-D2A3-7E0B-A2E4-7A5F0995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3B55A-CFA7-75EC-17CF-F2D09408A4F1}"/>
              </a:ext>
            </a:extLst>
          </p:cNvPr>
          <p:cNvSpPr>
            <a:spLocks noGrp="1"/>
          </p:cNvSpPr>
          <p:nvPr>
            <p:ph type="dt" sz="half" idx="10"/>
          </p:nvPr>
        </p:nvSpPr>
        <p:spPr/>
        <p:txBody>
          <a:bodyPr/>
          <a:lstStyle/>
          <a:p>
            <a:fld id="{683EC0A9-450D-4355-AAF5-3DE78CD31C40}" type="datetime1">
              <a:rPr lang="en-US" smtClean="0"/>
              <a:t>5/14/2024</a:t>
            </a:fld>
            <a:endParaRPr lang="en-US"/>
          </a:p>
        </p:txBody>
      </p:sp>
      <p:sp>
        <p:nvSpPr>
          <p:cNvPr id="6" name="Footer Placeholder 5">
            <a:extLst>
              <a:ext uri="{FF2B5EF4-FFF2-40B4-BE49-F238E27FC236}">
                <a16:creationId xmlns:a16="http://schemas.microsoft.com/office/drawing/2014/main" id="{C200985B-B4DD-8E39-2A3C-9CBC59755404}"/>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472851B6-A20C-A739-49D5-B7A3CD0548A6}"/>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18333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107C0-D7AD-132B-27E0-6F610CD48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8FB3D-4776-7394-5405-A2FAA863C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5487-FDE1-4EB7-8153-EE6A8EF43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4FC27-C2F9-4870-897A-B670107A2E7C}" type="datetime1">
              <a:rPr lang="en-US" smtClean="0"/>
              <a:t>5/14/2024</a:t>
            </a:fld>
            <a:endParaRPr lang="en-US"/>
          </a:p>
        </p:txBody>
      </p:sp>
      <p:sp>
        <p:nvSpPr>
          <p:cNvPr id="5" name="Footer Placeholder 4">
            <a:extLst>
              <a:ext uri="{FF2B5EF4-FFF2-40B4-BE49-F238E27FC236}">
                <a16:creationId xmlns:a16="http://schemas.microsoft.com/office/drawing/2014/main" id="{8D6C6091-F683-B986-DD71-C222EB410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Jupyter Notebook - Funkcie</a:t>
            </a:r>
          </a:p>
        </p:txBody>
      </p:sp>
      <p:sp>
        <p:nvSpPr>
          <p:cNvPr id="6" name="Slide Number Placeholder 5">
            <a:extLst>
              <a:ext uri="{FF2B5EF4-FFF2-40B4-BE49-F238E27FC236}">
                <a16:creationId xmlns:a16="http://schemas.microsoft.com/office/drawing/2014/main" id="{E2C2B08F-10CF-455B-47A9-0C2A9456F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7A19F-963B-4719-A2DE-D734F2967F92}" type="slidenum">
              <a:rPr lang="en-US" smtClean="0"/>
              <a:t>‹#›</a:t>
            </a:fld>
            <a:endParaRPr lang="en-US"/>
          </a:p>
        </p:txBody>
      </p:sp>
    </p:spTree>
    <p:extLst>
      <p:ext uri="{BB962C8B-B14F-4D97-AF65-F5344CB8AC3E}">
        <p14:creationId xmlns:p14="http://schemas.microsoft.com/office/powerpoint/2010/main" val="167701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343-0FF4-2F49-585A-E2BF86ADFFD5}"/>
              </a:ext>
            </a:extLst>
          </p:cNvPr>
          <p:cNvSpPr>
            <a:spLocks noGrp="1"/>
          </p:cNvSpPr>
          <p:nvPr>
            <p:ph type="ctrTitle"/>
          </p:nvPr>
        </p:nvSpPr>
        <p:spPr/>
        <p:txBody>
          <a:bodyPr/>
          <a:lstStyle/>
          <a:p>
            <a:r>
              <a:rPr lang="sk-SK" sz="6000" b="1" dirty="0">
                <a:ln w="22225">
                  <a:solidFill>
                    <a:schemeClr val="bg2">
                      <a:lumMod val="10000"/>
                    </a:schemeClr>
                  </a:solidFill>
                  <a:prstDash val="solid"/>
                </a:ln>
                <a:solidFill>
                  <a:schemeClr val="bg2">
                    <a:lumMod val="25000"/>
                  </a:schemeClr>
                </a:solidFill>
              </a:rPr>
              <a:t>Funkcie</a:t>
            </a:r>
            <a:endParaRPr lang="en-US" dirty="0">
              <a:ln>
                <a:solidFill>
                  <a:schemeClr val="bg2">
                    <a:lumMod val="10000"/>
                  </a:schemeClr>
                </a:solidFill>
              </a:ln>
              <a:solidFill>
                <a:schemeClr val="bg2">
                  <a:lumMod val="25000"/>
                </a:schemeClr>
              </a:solidFill>
            </a:endParaRPr>
          </a:p>
        </p:txBody>
      </p:sp>
      <p:sp>
        <p:nvSpPr>
          <p:cNvPr id="3" name="Subtitle 2">
            <a:extLst>
              <a:ext uri="{FF2B5EF4-FFF2-40B4-BE49-F238E27FC236}">
                <a16:creationId xmlns:a16="http://schemas.microsoft.com/office/drawing/2014/main" id="{582D3ED1-B0A5-55DE-34DF-D0BB670E6CFE}"/>
              </a:ext>
            </a:extLst>
          </p:cNvPr>
          <p:cNvSpPr>
            <a:spLocks noGrp="1"/>
          </p:cNvSpPr>
          <p:nvPr>
            <p:ph type="subTitle" idx="1"/>
          </p:nvPr>
        </p:nvSpPr>
        <p:spPr/>
        <p:txBody>
          <a:bodyPr/>
          <a:lstStyle/>
          <a:p>
            <a:r>
              <a:rPr lang="sk-SK" dirty="0"/>
              <a:t>Bc. Rebeka Černianska </a:t>
            </a:r>
          </a:p>
          <a:p>
            <a:r>
              <a:rPr lang="sk-SK" dirty="0"/>
              <a:t>Lekcie programovania s Jupyter Notebook</a:t>
            </a:r>
            <a:endParaRPr lang="en-US" dirty="0"/>
          </a:p>
        </p:txBody>
      </p:sp>
    </p:spTree>
    <p:extLst>
      <p:ext uri="{BB962C8B-B14F-4D97-AF65-F5344CB8AC3E}">
        <p14:creationId xmlns:p14="http://schemas.microsoft.com/office/powerpoint/2010/main" val="390964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Úlohy na precvičenie</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10</a:t>
            </a:fld>
            <a:r>
              <a:rPr lang="sk-SK" sz="1600" dirty="0"/>
              <a:t> /12</a:t>
            </a:r>
            <a:endParaRPr lang="en-US" sz="1600" dirty="0"/>
          </a:p>
        </p:txBody>
      </p:sp>
    </p:spTree>
    <p:extLst>
      <p:ext uri="{BB962C8B-B14F-4D97-AF65-F5344CB8AC3E}">
        <p14:creationId xmlns:p14="http://schemas.microsoft.com/office/powerpoint/2010/main" val="65428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11</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235517"/>
            <a:ext cx="10515600" cy="97504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None/>
            </a:pPr>
            <a:r>
              <a:rPr lang="sk-SK" b="1" dirty="0">
                <a:solidFill>
                  <a:srgbClr val="0070C0"/>
                </a:solidFill>
              </a:rPr>
              <a:t>Lokálna premenná </a:t>
            </a:r>
            <a:r>
              <a:rPr lang="sk-SK" dirty="0">
                <a:solidFill>
                  <a:srgbClr val="0070C0"/>
                </a:solidFill>
              </a:rPr>
              <a:t>je definovaná v tele funkcie. Nie je možné k nej pristúpiť z vonka, iba v danej funkcii. </a:t>
            </a:r>
            <a:endParaRPr lang="en-US" b="1" dirty="0">
              <a:solidFill>
                <a:srgbClr val="0070C0"/>
              </a:solidFill>
            </a:endParaRPr>
          </a:p>
        </p:txBody>
      </p:sp>
      <p:sp>
        <p:nvSpPr>
          <p:cNvPr id="3" name="Content Placeholder 2">
            <a:extLst>
              <a:ext uri="{FF2B5EF4-FFF2-40B4-BE49-F238E27FC236}">
                <a16:creationId xmlns:a16="http://schemas.microsoft.com/office/drawing/2014/main" id="{971A8BD1-9094-CD74-9F71-838C99852D76}"/>
              </a:ext>
            </a:extLst>
          </p:cNvPr>
          <p:cNvSpPr txBox="1">
            <a:spLocks/>
          </p:cNvSpPr>
          <p:nvPr/>
        </p:nvSpPr>
        <p:spPr>
          <a:xfrm>
            <a:off x="980440" y="3861752"/>
            <a:ext cx="10515600" cy="97504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None/>
            </a:pPr>
            <a:r>
              <a:rPr lang="sk-SK" b="1" dirty="0">
                <a:solidFill>
                  <a:srgbClr val="0070C0"/>
                </a:solidFill>
              </a:rPr>
              <a:t>Globálna premenná </a:t>
            </a:r>
            <a:r>
              <a:rPr lang="sk-SK" dirty="0">
                <a:solidFill>
                  <a:srgbClr val="0070C0"/>
                </a:solidFill>
              </a:rPr>
              <a:t>je definovaná mimo hociakej funkcie, väčšinou priamo na začiatku programu, a je dostupná vo všetkých blokoch a funkciách. </a:t>
            </a:r>
            <a:endParaRPr lang="en-US" dirty="0">
              <a:solidFill>
                <a:srgbClr val="0070C0"/>
              </a:solidFill>
            </a:endParaRPr>
          </a:p>
        </p:txBody>
      </p:sp>
    </p:spTree>
    <p:extLst>
      <p:ext uri="{BB962C8B-B14F-4D97-AF65-F5344CB8AC3E}">
        <p14:creationId xmlns:p14="http://schemas.microsoft.com/office/powerpoint/2010/main" val="293816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4">
                      <a:lumMod val="75000"/>
                    </a:schemeClr>
                  </a:solidFill>
                  <a:prstDash val="solid"/>
                </a:ln>
                <a:solidFill>
                  <a:schemeClr val="accent4">
                    <a:lumMod val="60000"/>
                    <a:lumOff val="40000"/>
                  </a:schemeClr>
                </a:solidFill>
              </a:rPr>
              <a:t>Otázky?</a:t>
            </a:r>
            <a:endParaRPr lang="en-US" sz="5400" b="1" dirty="0">
              <a:ln w="22225">
                <a:solidFill>
                  <a:schemeClr val="accent4">
                    <a:lumMod val="75000"/>
                  </a:schemeClr>
                </a:solidFill>
                <a:prstDash val="solid"/>
              </a:ln>
              <a:solidFill>
                <a:schemeClr val="accent4">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12</a:t>
            </a:fld>
            <a:r>
              <a:rPr lang="sk-SK" sz="1600" dirty="0"/>
              <a:t> /12</a:t>
            </a:r>
          </a:p>
        </p:txBody>
      </p:sp>
    </p:spTree>
    <p:extLst>
      <p:ext uri="{BB962C8B-B14F-4D97-AF65-F5344CB8AC3E}">
        <p14:creationId xmlns:p14="http://schemas.microsoft.com/office/powerpoint/2010/main" val="37993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Úvodná úloha</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838200" y="2760345"/>
            <a:ext cx="10515600" cy="2390775"/>
          </a:xfrm>
          <a:solidFill>
            <a:schemeClr val="accent6">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sk-SK" dirty="0">
                <a:ln>
                  <a:solidFill>
                    <a:schemeClr val="accent6">
                      <a:lumMod val="50000"/>
                    </a:schemeClr>
                  </a:solidFill>
                </a:ln>
                <a:solidFill>
                  <a:schemeClr val="accent6">
                    <a:lumMod val="75000"/>
                  </a:schemeClr>
                </a:solidFill>
              </a:rPr>
              <a:t>V domácnosti máte robota, ktorý vám pomáha upratovať. Je však potrebné dávať mu pokyny na každý úkon (utri prach, povysávaj, ...). Spíšte návod, podľa ktorého môže upratať každú miestnosť. Vy nebudete musieť každý pokyn opakovať v každej miestnosti a robot bude môcť rýchlejšie pokyny plniť.</a:t>
            </a:r>
            <a:endParaRPr lang="en-US" dirty="0">
              <a:ln>
                <a:solidFill>
                  <a:schemeClr val="accent6">
                    <a:lumMod val="50000"/>
                  </a:schemeClr>
                </a:solidFill>
              </a:ln>
              <a:solidFill>
                <a:schemeClr val="accent6">
                  <a:lumMod val="75000"/>
                </a:schemeClr>
              </a:solidFill>
            </a:endParaRPr>
          </a:p>
        </p:txBody>
      </p:sp>
      <p:sp>
        <p:nvSpPr>
          <p:cNvPr id="4" name="Footer Placeholder 3">
            <a:extLst>
              <a:ext uri="{FF2B5EF4-FFF2-40B4-BE49-F238E27FC236}">
                <a16:creationId xmlns:a16="http://schemas.microsoft.com/office/drawing/2014/main" id="{E0E22808-A6D5-44AC-2593-DED34781F5A6}"/>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FB5A2EE2-FA1A-2D59-45C1-FFD211B7408C}"/>
              </a:ext>
            </a:extLst>
          </p:cNvPr>
          <p:cNvSpPr>
            <a:spLocks noGrp="1"/>
          </p:cNvSpPr>
          <p:nvPr>
            <p:ph type="sldNum" sz="quarter" idx="12"/>
          </p:nvPr>
        </p:nvSpPr>
        <p:spPr/>
        <p:txBody>
          <a:bodyPr/>
          <a:lstStyle/>
          <a:p>
            <a:fld id="{5057A19F-963B-4719-A2DE-D734F2967F92}" type="slidenum">
              <a:rPr lang="en-US" sz="1600" smtClean="0"/>
              <a:t>2</a:t>
            </a:fld>
            <a:r>
              <a:rPr lang="sk-SK" sz="1600" dirty="0"/>
              <a:t>/12</a:t>
            </a:r>
            <a:endParaRPr lang="en-US" sz="1600" dirty="0"/>
          </a:p>
        </p:txBody>
      </p:sp>
    </p:spTree>
    <p:extLst>
      <p:ext uri="{BB962C8B-B14F-4D97-AF65-F5344CB8AC3E}">
        <p14:creationId xmlns:p14="http://schemas.microsoft.com/office/powerpoint/2010/main" val="176583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939800" y="2877820"/>
            <a:ext cx="10515600" cy="1816100"/>
          </a:xfrm>
          <a:solidFill>
            <a:srgbClr val="A1E6ED"/>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lnSpcReduction="10000"/>
          </a:bodyPr>
          <a:lstStyle/>
          <a:p>
            <a:pPr algn="just"/>
            <a:r>
              <a:rPr lang="sk-SK" dirty="0">
                <a:solidFill>
                  <a:srgbClr val="0070C0"/>
                </a:solidFill>
              </a:rPr>
              <a:t>časť kódu, ktorý je možne opakovane použiť v programe</a:t>
            </a:r>
          </a:p>
          <a:p>
            <a:pPr algn="just"/>
            <a:r>
              <a:rPr lang="en-US" dirty="0">
                <a:solidFill>
                  <a:srgbClr val="0070C0"/>
                </a:solidFill>
              </a:rPr>
              <a:t>je </a:t>
            </a:r>
            <a:r>
              <a:rPr lang="en-US" dirty="0" err="1">
                <a:solidFill>
                  <a:srgbClr val="0070C0"/>
                </a:solidFill>
              </a:rPr>
              <a:t>definovaná</a:t>
            </a:r>
            <a:r>
              <a:rPr lang="en-US" dirty="0">
                <a:solidFill>
                  <a:srgbClr val="0070C0"/>
                </a:solidFill>
              </a:rPr>
              <a:t> </a:t>
            </a:r>
            <a:r>
              <a:rPr lang="en-US" dirty="0" err="1">
                <a:solidFill>
                  <a:srgbClr val="0070C0"/>
                </a:solidFill>
              </a:rPr>
              <a:t>identifikátorom</a:t>
            </a:r>
            <a:r>
              <a:rPr lang="en-US" dirty="0">
                <a:solidFill>
                  <a:srgbClr val="0070C0"/>
                </a:solidFill>
              </a:rPr>
              <a:t>, </a:t>
            </a:r>
            <a:r>
              <a:rPr lang="en-US" dirty="0" err="1">
                <a:solidFill>
                  <a:srgbClr val="0070C0"/>
                </a:solidFill>
              </a:rPr>
              <a:t>parametrami</a:t>
            </a:r>
            <a:r>
              <a:rPr lang="en-US" dirty="0">
                <a:solidFill>
                  <a:srgbClr val="0070C0"/>
                </a:solidFill>
              </a:rPr>
              <a:t>, a </a:t>
            </a:r>
            <a:r>
              <a:rPr lang="en-US" dirty="0" err="1">
                <a:solidFill>
                  <a:srgbClr val="0070C0"/>
                </a:solidFill>
              </a:rPr>
              <a:t>blokom</a:t>
            </a:r>
            <a:r>
              <a:rPr lang="en-US" dirty="0">
                <a:solidFill>
                  <a:srgbClr val="0070C0"/>
                </a:solidFill>
              </a:rPr>
              <a:t> </a:t>
            </a:r>
            <a:r>
              <a:rPr lang="en-US" dirty="0" err="1">
                <a:solidFill>
                  <a:srgbClr val="0070C0"/>
                </a:solidFill>
              </a:rPr>
              <a:t>kódu</a:t>
            </a:r>
            <a:r>
              <a:rPr lang="en-US" dirty="0">
                <a:solidFill>
                  <a:srgbClr val="0070C0"/>
                </a:solidFill>
              </a:rPr>
              <a:t>, </a:t>
            </a:r>
            <a:r>
              <a:rPr lang="en-US" dirty="0" err="1">
                <a:solidFill>
                  <a:srgbClr val="0070C0"/>
                </a:solidFill>
              </a:rPr>
              <a:t>ktorý</a:t>
            </a:r>
            <a:r>
              <a:rPr lang="en-US" dirty="0">
                <a:solidFill>
                  <a:srgbClr val="0070C0"/>
                </a:solidFill>
              </a:rPr>
              <a:t> </a:t>
            </a:r>
            <a:r>
              <a:rPr lang="en-US" dirty="0" err="1">
                <a:solidFill>
                  <a:srgbClr val="0070C0"/>
                </a:solidFill>
              </a:rPr>
              <a:t>sa</a:t>
            </a:r>
            <a:r>
              <a:rPr lang="en-US" dirty="0">
                <a:solidFill>
                  <a:srgbClr val="0070C0"/>
                </a:solidFill>
              </a:rPr>
              <a:t> </a:t>
            </a:r>
            <a:r>
              <a:rPr lang="en-US" dirty="0" err="1">
                <a:solidFill>
                  <a:srgbClr val="0070C0"/>
                </a:solidFill>
              </a:rPr>
              <a:t>má</a:t>
            </a:r>
            <a:r>
              <a:rPr lang="en-US" dirty="0">
                <a:solidFill>
                  <a:srgbClr val="0070C0"/>
                </a:solidFill>
              </a:rPr>
              <a:t> </a:t>
            </a:r>
            <a:r>
              <a:rPr lang="en-US" dirty="0" err="1">
                <a:solidFill>
                  <a:srgbClr val="0070C0"/>
                </a:solidFill>
              </a:rPr>
              <a:t>vykonať</a:t>
            </a:r>
            <a:r>
              <a:rPr lang="en-US" dirty="0">
                <a:solidFill>
                  <a:srgbClr val="0070C0"/>
                </a:solidFill>
              </a:rPr>
              <a:t> po </a:t>
            </a:r>
            <a:r>
              <a:rPr lang="en-US" dirty="0" err="1">
                <a:solidFill>
                  <a:srgbClr val="0070C0"/>
                </a:solidFill>
              </a:rPr>
              <a:t>zavolaní</a:t>
            </a:r>
            <a:r>
              <a:rPr lang="en-US" dirty="0">
                <a:solidFill>
                  <a:srgbClr val="0070C0"/>
                </a:solidFill>
              </a:rPr>
              <a:t> </a:t>
            </a:r>
            <a:r>
              <a:rPr lang="en-US" dirty="0" err="1">
                <a:solidFill>
                  <a:srgbClr val="0070C0"/>
                </a:solidFill>
              </a:rPr>
              <a:t>funkcie</a:t>
            </a:r>
            <a:endParaRPr lang="sk-SK" dirty="0">
              <a:solidFill>
                <a:srgbClr val="0070C0"/>
              </a:solidFill>
            </a:endParaRPr>
          </a:p>
          <a:p>
            <a:pPr algn="just"/>
            <a:r>
              <a:rPr lang="sk-SK" dirty="0">
                <a:solidFill>
                  <a:srgbClr val="0070C0"/>
                </a:solidFill>
              </a:rPr>
              <a:t>m</a:t>
            </a:r>
            <a:r>
              <a:rPr lang="en-US" dirty="0" err="1">
                <a:solidFill>
                  <a:srgbClr val="0070C0"/>
                </a:solidFill>
              </a:rPr>
              <a:t>ôže</a:t>
            </a:r>
            <a:r>
              <a:rPr lang="en-US" dirty="0">
                <a:solidFill>
                  <a:srgbClr val="0070C0"/>
                </a:solidFill>
              </a:rPr>
              <a:t> </a:t>
            </a:r>
            <a:r>
              <a:rPr lang="en-US" dirty="0" err="1">
                <a:solidFill>
                  <a:srgbClr val="0070C0"/>
                </a:solidFill>
              </a:rPr>
              <a:t>mať</a:t>
            </a:r>
            <a:r>
              <a:rPr lang="en-US" dirty="0">
                <a:solidFill>
                  <a:srgbClr val="0070C0"/>
                </a:solidFill>
              </a:rPr>
              <a:t> </a:t>
            </a:r>
            <a:r>
              <a:rPr lang="en-US" dirty="0" err="1">
                <a:solidFill>
                  <a:srgbClr val="0070C0"/>
                </a:solidFill>
              </a:rPr>
              <a:t>aj</a:t>
            </a:r>
            <a:r>
              <a:rPr lang="en-US" dirty="0">
                <a:solidFill>
                  <a:srgbClr val="0070C0"/>
                </a:solidFill>
              </a:rPr>
              <a:t> </a:t>
            </a:r>
            <a:r>
              <a:rPr lang="en-US" dirty="0" err="1">
                <a:solidFill>
                  <a:srgbClr val="0070C0"/>
                </a:solidFill>
              </a:rPr>
              <a:t>návratovú</a:t>
            </a:r>
            <a:r>
              <a:rPr lang="en-US" dirty="0">
                <a:solidFill>
                  <a:srgbClr val="0070C0"/>
                </a:solidFill>
              </a:rPr>
              <a:t> </a:t>
            </a:r>
            <a:r>
              <a:rPr lang="en-US" dirty="0" err="1">
                <a:solidFill>
                  <a:srgbClr val="0070C0"/>
                </a:solidFill>
              </a:rPr>
              <a:t>hodnotu</a:t>
            </a:r>
            <a:endParaRPr lang="en-US" dirty="0">
              <a:solidFill>
                <a:srgbClr val="0070C0"/>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3</a:t>
            </a:fld>
            <a:r>
              <a:rPr lang="sk-SK" sz="1600" dirty="0"/>
              <a:t> /12</a:t>
            </a:r>
            <a:endParaRPr lang="en-US" sz="1600" dirty="0"/>
          </a:p>
        </p:txBody>
      </p:sp>
    </p:spTree>
    <p:extLst>
      <p:ext uri="{BB962C8B-B14F-4D97-AF65-F5344CB8AC3E}">
        <p14:creationId xmlns:p14="http://schemas.microsoft.com/office/powerpoint/2010/main" val="290777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838200" y="3787775"/>
            <a:ext cx="10515600" cy="2120900"/>
          </a:xfrm>
          <a:solidFill>
            <a:srgbClr val="A1E6ED"/>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lgn="just">
              <a:buNone/>
            </a:pPr>
            <a:r>
              <a:rPr lang="sk-SK" b="1" dirty="0">
                <a:solidFill>
                  <a:srgbClr val="0070C0"/>
                </a:solidFill>
              </a:rPr>
              <a:t>def - </a:t>
            </a:r>
            <a:r>
              <a:rPr lang="sk-SK" dirty="0">
                <a:solidFill>
                  <a:srgbClr val="0070C0"/>
                </a:solidFill>
              </a:rPr>
              <a:t>kľúčové slovo definujúce funkciu</a:t>
            </a:r>
          </a:p>
          <a:p>
            <a:pPr marL="0" indent="0" algn="just">
              <a:buNone/>
            </a:pPr>
            <a:r>
              <a:rPr lang="sk-SK" b="1" dirty="0">
                <a:solidFill>
                  <a:srgbClr val="0070C0"/>
                </a:solidFill>
              </a:rPr>
              <a:t>identifikátor - </a:t>
            </a:r>
            <a:r>
              <a:rPr lang="sk-SK" dirty="0">
                <a:solidFill>
                  <a:srgbClr val="0070C0"/>
                </a:solidFill>
              </a:rPr>
              <a:t>meno funkcie</a:t>
            </a:r>
          </a:p>
          <a:p>
            <a:pPr marL="0" indent="0" algn="just">
              <a:buNone/>
            </a:pPr>
            <a:r>
              <a:rPr lang="sk-SK" b="1" dirty="0">
                <a:solidFill>
                  <a:srgbClr val="0070C0"/>
                </a:solidFill>
              </a:rPr>
              <a:t>príkazy - </a:t>
            </a:r>
            <a:r>
              <a:rPr lang="sk-SK" dirty="0">
                <a:solidFill>
                  <a:srgbClr val="0070C0"/>
                </a:solidFill>
              </a:rPr>
              <a:t>príkazy, ktoré patria do bloku funkcie, budú vykonané pri zavolaní funkcie</a:t>
            </a:r>
          </a:p>
          <a:p>
            <a:pPr marL="0" indent="0" algn="just">
              <a:buNone/>
            </a:pPr>
            <a:r>
              <a:rPr lang="sk-SK" b="1" dirty="0">
                <a:solidFill>
                  <a:srgbClr val="0070C0"/>
                </a:solidFill>
              </a:rPr>
              <a:t>return - </a:t>
            </a:r>
            <a:r>
              <a:rPr lang="sk-SK" dirty="0">
                <a:solidFill>
                  <a:srgbClr val="0070C0"/>
                </a:solidFill>
              </a:rPr>
              <a:t>kľúčové slovo, za ktoré sa dá hodnota, ktorú funkcia vráti po svojom vykonaní</a:t>
            </a:r>
            <a:endParaRPr lang="en-US" dirty="0">
              <a:solidFill>
                <a:srgbClr val="0070C0"/>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4</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838200" y="1546224"/>
            <a:ext cx="10515600" cy="179387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sk-SK" dirty="0">
                <a:solidFill>
                  <a:srgbClr val="0070C0"/>
                </a:solidFill>
              </a:rPr>
              <a:t>Syntax:</a:t>
            </a:r>
          </a:p>
          <a:p>
            <a:pPr marL="0" indent="0" algn="just">
              <a:buFont typeface="Arial" panose="020B0604020202020204" pitchFamily="34" charset="0"/>
              <a:buNone/>
            </a:pPr>
            <a:endParaRPr lang="sk-SK" dirty="0">
              <a:solidFill>
                <a:srgbClr val="0070C0"/>
              </a:solidFill>
            </a:endParaRPr>
          </a:p>
          <a:p>
            <a:pPr marL="0" indent="0" algn="just">
              <a:buFont typeface="Arial" panose="020B0604020202020204" pitchFamily="34" charset="0"/>
              <a:buNone/>
            </a:pPr>
            <a:r>
              <a:rPr lang="sk-SK" dirty="0">
                <a:solidFill>
                  <a:srgbClr val="0070C0"/>
                </a:solidFill>
              </a:rPr>
              <a:t>def identifikátor():</a:t>
            </a:r>
          </a:p>
          <a:p>
            <a:pPr marL="0" indent="0" algn="just">
              <a:buFont typeface="Arial" panose="020B0604020202020204" pitchFamily="34" charset="0"/>
              <a:buNone/>
            </a:pPr>
            <a:r>
              <a:rPr lang="sk-SK" dirty="0">
                <a:solidFill>
                  <a:srgbClr val="0070C0"/>
                </a:solidFill>
              </a:rPr>
              <a:t>    príkazy</a:t>
            </a:r>
          </a:p>
          <a:p>
            <a:pPr marL="0" indent="0" algn="just">
              <a:buFont typeface="Arial" panose="020B0604020202020204" pitchFamily="34" charset="0"/>
              <a:buNone/>
            </a:pPr>
            <a:r>
              <a:rPr lang="sk-SK" dirty="0">
                <a:solidFill>
                  <a:srgbClr val="0070C0"/>
                </a:solidFill>
              </a:rPr>
              <a:t>    return</a:t>
            </a:r>
            <a:endParaRPr lang="en-US" dirty="0">
              <a:solidFill>
                <a:srgbClr val="0070C0"/>
              </a:solidFill>
            </a:endParaRPr>
          </a:p>
        </p:txBody>
      </p:sp>
    </p:spTree>
    <p:extLst>
      <p:ext uri="{BB962C8B-B14F-4D97-AF65-F5344CB8AC3E}">
        <p14:creationId xmlns:p14="http://schemas.microsoft.com/office/powerpoint/2010/main" val="45269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Príklad–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5</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520315"/>
            <a:ext cx="10515600" cy="2466976"/>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sk-SK" dirty="0">
                <a:solidFill>
                  <a:srgbClr val="0070C0"/>
                </a:solidFill>
              </a:rPr>
              <a:t>#definovanie funkcie</a:t>
            </a:r>
          </a:p>
          <a:p>
            <a:pPr marL="0" indent="0" algn="just">
              <a:buFont typeface="Arial" panose="020B0604020202020204" pitchFamily="34" charset="0"/>
              <a:buNone/>
            </a:pPr>
            <a:r>
              <a:rPr lang="sk-SK" b="1" dirty="0">
                <a:solidFill>
                  <a:srgbClr val="0070C0"/>
                </a:solidFill>
              </a:rPr>
              <a:t>def funkcia():</a:t>
            </a:r>
          </a:p>
          <a:p>
            <a:pPr marL="0" indent="0" algn="just">
              <a:buFont typeface="Arial" panose="020B0604020202020204" pitchFamily="34" charset="0"/>
              <a:buNone/>
            </a:pPr>
            <a:r>
              <a:rPr lang="sk-SK" b="1" dirty="0">
                <a:solidFill>
                  <a:srgbClr val="0070C0"/>
                </a:solidFill>
              </a:rPr>
              <a:t>    print("Hello world")</a:t>
            </a:r>
          </a:p>
          <a:p>
            <a:pPr marL="0" indent="0" algn="just">
              <a:buFont typeface="Arial" panose="020B0604020202020204" pitchFamily="34" charset="0"/>
              <a:buNone/>
            </a:pPr>
            <a:r>
              <a:rPr lang="sk-SK" b="1" dirty="0">
                <a:solidFill>
                  <a:srgbClr val="0070C0"/>
                </a:solidFill>
              </a:rPr>
              <a:t>    return 0</a:t>
            </a:r>
          </a:p>
          <a:p>
            <a:pPr marL="0" indent="0" algn="just">
              <a:buFont typeface="Arial" panose="020B0604020202020204" pitchFamily="34" charset="0"/>
              <a:buNone/>
            </a:pPr>
            <a:endParaRPr lang="sk-SK" dirty="0">
              <a:solidFill>
                <a:srgbClr val="0070C0"/>
              </a:solidFill>
            </a:endParaRPr>
          </a:p>
          <a:p>
            <a:pPr marL="0" indent="0" algn="just">
              <a:buFont typeface="Arial" panose="020B0604020202020204" pitchFamily="34" charset="0"/>
              <a:buNone/>
            </a:pPr>
            <a:r>
              <a:rPr lang="sk-SK" dirty="0">
                <a:solidFill>
                  <a:srgbClr val="0070C0"/>
                </a:solidFill>
              </a:rPr>
              <a:t>#zavolanie funkcie</a:t>
            </a:r>
          </a:p>
          <a:p>
            <a:pPr marL="0" indent="0" algn="just">
              <a:buFont typeface="Arial" panose="020B0604020202020204" pitchFamily="34" charset="0"/>
              <a:buNone/>
            </a:pPr>
            <a:r>
              <a:rPr lang="sk-SK" b="1" dirty="0">
                <a:solidFill>
                  <a:srgbClr val="0070C0"/>
                </a:solidFill>
              </a:rPr>
              <a:t>funkcia()</a:t>
            </a:r>
            <a:endParaRPr lang="en-US" b="1" dirty="0">
              <a:solidFill>
                <a:srgbClr val="0070C0"/>
              </a:solidFill>
            </a:endParaRPr>
          </a:p>
        </p:txBody>
      </p:sp>
    </p:spTree>
    <p:extLst>
      <p:ext uri="{BB962C8B-B14F-4D97-AF65-F5344CB8AC3E}">
        <p14:creationId xmlns:p14="http://schemas.microsoft.com/office/powerpoint/2010/main" val="418324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6</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103437"/>
            <a:ext cx="10515600" cy="132556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za identifikítorom funkcie sa nachádzajú okrúhle zátvorky a dvojbodka</a:t>
            </a:r>
          </a:p>
          <a:p>
            <a:pPr algn="just"/>
            <a:r>
              <a:rPr lang="sk-SK" dirty="0">
                <a:solidFill>
                  <a:srgbClr val="0070C0"/>
                </a:solidFill>
              </a:rPr>
              <a:t>všetky príkazy patriace do bloku funkcie musia byť odsadené, ako je pravidlom v Pythone</a:t>
            </a:r>
            <a:endParaRPr lang="en-US" b="1" dirty="0">
              <a:solidFill>
                <a:srgbClr val="0070C0"/>
              </a:solidFill>
            </a:endParaRPr>
          </a:p>
        </p:txBody>
      </p:sp>
      <p:sp>
        <p:nvSpPr>
          <p:cNvPr id="3" name="Content Placeholder 2">
            <a:extLst>
              <a:ext uri="{FF2B5EF4-FFF2-40B4-BE49-F238E27FC236}">
                <a16:creationId xmlns:a16="http://schemas.microsoft.com/office/drawing/2014/main" id="{567F2C36-3ABD-029E-E67A-B739BD845E3B}"/>
              </a:ext>
            </a:extLst>
          </p:cNvPr>
          <p:cNvSpPr txBox="1">
            <a:spLocks/>
          </p:cNvSpPr>
          <p:nvPr/>
        </p:nvSpPr>
        <p:spPr>
          <a:xfrm>
            <a:off x="980440" y="4096306"/>
            <a:ext cx="10515600" cy="1043464"/>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na volanie funkcie sa používa jej identifikátor, za ktorý sa dávajú okrúhle zátvorky</a:t>
            </a:r>
            <a:endParaRPr lang="en-US" b="1" dirty="0">
              <a:solidFill>
                <a:srgbClr val="0070C0"/>
              </a:solidFill>
            </a:endParaRPr>
          </a:p>
        </p:txBody>
      </p:sp>
    </p:spTree>
    <p:extLst>
      <p:ext uri="{BB962C8B-B14F-4D97-AF65-F5344CB8AC3E}">
        <p14:creationId xmlns:p14="http://schemas.microsoft.com/office/powerpoint/2010/main" val="380841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Úlohy na precvičenie</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7</a:t>
            </a:fld>
            <a:r>
              <a:rPr lang="sk-SK" sz="1600" dirty="0"/>
              <a:t> /12</a:t>
            </a:r>
            <a:endParaRPr lang="en-US" sz="1600" dirty="0"/>
          </a:p>
        </p:txBody>
      </p:sp>
    </p:spTree>
    <p:extLst>
      <p:ext uri="{BB962C8B-B14F-4D97-AF65-F5344CB8AC3E}">
        <p14:creationId xmlns:p14="http://schemas.microsoft.com/office/powerpoint/2010/main" val="201763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8</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235517"/>
            <a:ext cx="10515600" cy="311880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funkcia môže mať parametre</a:t>
            </a:r>
          </a:p>
          <a:p>
            <a:pPr algn="just"/>
            <a:r>
              <a:rPr lang="sk-SK" dirty="0">
                <a:solidFill>
                  <a:srgbClr val="0070C0"/>
                </a:solidFill>
              </a:rPr>
              <a:t>ide o vstupné dáta, ktoré posielame funkcii pri jej zavolaní</a:t>
            </a:r>
          </a:p>
          <a:p>
            <a:pPr algn="just"/>
            <a:r>
              <a:rPr lang="sk-SK" dirty="0">
                <a:solidFill>
                  <a:srgbClr val="0070C0"/>
                </a:solidFill>
              </a:rPr>
              <a:t>funkcia môže následne s týmito hodnotami pracovať</a:t>
            </a:r>
          </a:p>
          <a:p>
            <a:pPr algn="just"/>
            <a:r>
              <a:rPr lang="sk-SK" dirty="0">
                <a:solidFill>
                  <a:srgbClr val="0070C0"/>
                </a:solidFill>
              </a:rPr>
              <a:t>formálne parametre je potrebné definovať pri definovaní funkcie, majú svoje meno, ktorým potom môžeme pracovať s hodnotami v rámci funkcie</a:t>
            </a:r>
          </a:p>
          <a:p>
            <a:pPr algn="just"/>
            <a:r>
              <a:rPr lang="sk-SK" dirty="0">
                <a:solidFill>
                  <a:srgbClr val="0070C0"/>
                </a:solidFill>
              </a:rPr>
              <a:t>keď je funkcia zavolaná, na miesto parametrov sa dosadia konkrétne hodnoty a tie sa nazývajú skutočné parametre</a:t>
            </a:r>
            <a:endParaRPr lang="en-US" b="1" dirty="0">
              <a:solidFill>
                <a:srgbClr val="0070C0"/>
              </a:solidFill>
            </a:endParaRPr>
          </a:p>
        </p:txBody>
      </p:sp>
    </p:spTree>
    <p:extLst>
      <p:ext uri="{BB962C8B-B14F-4D97-AF65-F5344CB8AC3E}">
        <p14:creationId xmlns:p14="http://schemas.microsoft.com/office/powerpoint/2010/main" val="180202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Príklad–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9</a:t>
            </a:fld>
            <a:r>
              <a:rPr lang="sk-SK" sz="1600" dirty="0"/>
              <a:t>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1132840" y="2520315"/>
            <a:ext cx="4597400" cy="180784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pt-BR" sz="2000" dirty="0">
                <a:solidFill>
                  <a:srgbClr val="0070C0"/>
                </a:solidFill>
              </a:rPr>
              <a:t>def funkcia(parameter1, parameter2):</a:t>
            </a:r>
          </a:p>
          <a:p>
            <a:pPr marL="0" indent="0">
              <a:buFont typeface="Arial" panose="020B0604020202020204" pitchFamily="34" charset="0"/>
              <a:buNone/>
            </a:pPr>
            <a:r>
              <a:rPr lang="pt-BR" sz="2000" dirty="0">
                <a:solidFill>
                  <a:srgbClr val="0070C0"/>
                </a:solidFill>
              </a:rPr>
              <a:t>    príkazy</a:t>
            </a:r>
          </a:p>
          <a:p>
            <a:pPr marL="0" indent="0">
              <a:buFont typeface="Arial" panose="020B0604020202020204" pitchFamily="34" charset="0"/>
              <a:buNone/>
            </a:pPr>
            <a:r>
              <a:rPr lang="pt-BR" sz="2000" dirty="0">
                <a:solidFill>
                  <a:srgbClr val="0070C0"/>
                </a:solidFill>
              </a:rPr>
              <a:t>    return 0</a:t>
            </a:r>
            <a:endParaRPr lang="en-US" sz="2000" b="1" dirty="0">
              <a:solidFill>
                <a:srgbClr val="0070C0"/>
              </a:solidFill>
            </a:endParaRPr>
          </a:p>
        </p:txBody>
      </p:sp>
      <p:sp>
        <p:nvSpPr>
          <p:cNvPr id="3" name="Content Placeholder 2">
            <a:extLst>
              <a:ext uri="{FF2B5EF4-FFF2-40B4-BE49-F238E27FC236}">
                <a16:creationId xmlns:a16="http://schemas.microsoft.com/office/drawing/2014/main" id="{B236F286-AC4D-2381-71C7-53D756F3D2A1}"/>
              </a:ext>
            </a:extLst>
          </p:cNvPr>
          <p:cNvSpPr txBox="1">
            <a:spLocks/>
          </p:cNvSpPr>
          <p:nvPr/>
        </p:nvSpPr>
        <p:spPr>
          <a:xfrm>
            <a:off x="6771640" y="2520315"/>
            <a:ext cx="4114800" cy="180784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pl-PL" sz="2000" dirty="0">
                <a:solidFill>
                  <a:srgbClr val="0070C0"/>
                </a:solidFill>
              </a:rPr>
              <a:t>#zavolanie funkcie</a:t>
            </a:r>
          </a:p>
          <a:p>
            <a:pPr marL="0" indent="0" algn="just">
              <a:buFont typeface="Arial" panose="020B0604020202020204" pitchFamily="34" charset="0"/>
              <a:buNone/>
            </a:pPr>
            <a:r>
              <a:rPr lang="pl-PL" sz="2000" dirty="0">
                <a:solidFill>
                  <a:srgbClr val="0070C0"/>
                </a:solidFill>
              </a:rPr>
              <a:t>argument1 = 1</a:t>
            </a:r>
          </a:p>
          <a:p>
            <a:pPr marL="0" indent="0" algn="just">
              <a:buFont typeface="Arial" panose="020B0604020202020204" pitchFamily="34" charset="0"/>
              <a:buNone/>
            </a:pPr>
            <a:r>
              <a:rPr lang="pl-PL" sz="2000" dirty="0">
                <a:solidFill>
                  <a:srgbClr val="0070C0"/>
                </a:solidFill>
              </a:rPr>
              <a:t>argument2 = 2</a:t>
            </a:r>
          </a:p>
          <a:p>
            <a:pPr marL="0" indent="0" algn="just">
              <a:buFont typeface="Arial" panose="020B0604020202020204" pitchFamily="34" charset="0"/>
              <a:buNone/>
            </a:pPr>
            <a:r>
              <a:rPr lang="pl-PL" sz="2000" dirty="0">
                <a:solidFill>
                  <a:srgbClr val="0070C0"/>
                </a:solidFill>
              </a:rPr>
              <a:t>funkcia(argument1, argument2)</a:t>
            </a:r>
            <a:endParaRPr lang="en-US" sz="2000" b="1" dirty="0">
              <a:solidFill>
                <a:srgbClr val="0070C0"/>
              </a:solidFill>
            </a:endParaRPr>
          </a:p>
        </p:txBody>
      </p:sp>
    </p:spTree>
    <p:extLst>
      <p:ext uri="{BB962C8B-B14F-4D97-AF65-F5344CB8AC3E}">
        <p14:creationId xmlns:p14="http://schemas.microsoft.com/office/powerpoint/2010/main" val="151856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TotalTime>
  <Words>451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Funkcie</vt:lpstr>
      <vt:lpstr>Úvodná úloha</vt:lpstr>
      <vt:lpstr>Vysvetlenie pojmov – Funkcie</vt:lpstr>
      <vt:lpstr>Vysvetlenie pojmov – Funkcie</vt:lpstr>
      <vt:lpstr>Príklad– Funkcie</vt:lpstr>
      <vt:lpstr>Vysvetlenie pojmov – Funkcie</vt:lpstr>
      <vt:lpstr>Úlohy na precvičenie</vt:lpstr>
      <vt:lpstr>Vysvetlenie pojmov – Funkcie</vt:lpstr>
      <vt:lpstr>Príklad– Funkcie</vt:lpstr>
      <vt:lpstr>Úlohy na precvičenie</vt:lpstr>
      <vt:lpstr>Vysvetlenie pojmov – Funkcie</vt:lpstr>
      <vt:lpstr>Otázky?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 Černianska</dc:creator>
  <cp:lastModifiedBy>Rebeka Černianska</cp:lastModifiedBy>
  <cp:revision>11</cp:revision>
  <dcterms:created xsi:type="dcterms:W3CDTF">2024-05-11T12:20:18Z</dcterms:created>
  <dcterms:modified xsi:type="dcterms:W3CDTF">2024-05-13T23:00:02Z</dcterms:modified>
</cp:coreProperties>
</file>