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1" r:id="rId4"/>
    <p:sldId id="258" r:id="rId5"/>
    <p:sldId id="282" r:id="rId6"/>
    <p:sldId id="275" r:id="rId7"/>
    <p:sldId id="259" r:id="rId8"/>
    <p:sldId id="28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9894-3951-4942-9C6E-3B5E6453F34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8FDB-B3CF-442A-8134-3576A72E435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D809-5380-489A-910E-801580FB491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C9B5-4754-44A0-B2E9-A412F7F515F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2ED-CFE3-4537-BD46-84D7963773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3356-8E63-4483-9B66-42FBDA1D0F43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25E86-D23A-45E0-B8D3-01BAA93C5513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998E-2609-4E81-9927-D820B4954036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FB50-FC90-400C-B4EE-90F6CF54AB6F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664B-4506-4C1D-9AFF-702524B9581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688-04A2-48F9-919F-F32132373722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2D0F-A5D8-4245-98AF-974B4C23D309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Jupyter Notebook - Pole a zoznam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Pole a zoznam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345"/>
            <a:ext cx="10515600" cy="165925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Potrebujeme zistiť a uložiť výšku všetkých ľudí v skupine. Tieto informácie potrebujeme, aby sme zistili priemernú výšku v skupine, preto nie je potrebné vedieť mená. Nájdite spôsob zápisu týchto informácií. 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825"/>
            <a:ext cx="10515600" cy="1019175"/>
          </a:xfr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Zapíšte tieto informácie pomocou programovacích konštrukcií ktoré poznáte.</a:t>
            </a:r>
            <a:endParaRPr lang="en-US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 9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56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Pole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690688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</a:rPr>
              <a:t>Pole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dátová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štruktúra</a:t>
            </a:r>
            <a:r>
              <a:rPr lang="en-US" dirty="0">
                <a:solidFill>
                  <a:srgbClr val="0070C0"/>
                </a:solidFill>
              </a:rPr>
              <a:t>, v </a:t>
            </a:r>
            <a:r>
              <a:rPr lang="en-US" dirty="0" err="1">
                <a:solidFill>
                  <a:srgbClr val="0070C0"/>
                </a:solidFill>
              </a:rPr>
              <a:t>ktorej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vyskytujú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prvky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r>
              <a:rPr lang="sk-SK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7ADA1-D1B0-5B3F-064A-43D78475B45E}"/>
              </a:ext>
            </a:extLst>
          </p:cNvPr>
          <p:cNvSpPr txBox="1">
            <a:spLocks/>
          </p:cNvSpPr>
          <p:nvPr/>
        </p:nvSpPr>
        <p:spPr>
          <a:xfrm>
            <a:off x="939800" y="3016251"/>
            <a:ext cx="10515600" cy="3340099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zložený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pozostáva</a:t>
            </a:r>
            <a:r>
              <a:rPr lang="en-US" dirty="0">
                <a:solidFill>
                  <a:srgbClr val="0070C0"/>
                </a:solidFill>
              </a:rPr>
              <a:t> z </a:t>
            </a:r>
            <a:r>
              <a:rPr lang="en-US" dirty="0" err="1">
                <a:solidFill>
                  <a:srgbClr val="0070C0"/>
                </a:solidFill>
              </a:rPr>
              <a:t>viacerých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hodnôt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rovnakého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dátového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typu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sk-SK" dirty="0">
                <a:solidFill>
                  <a:srgbClr val="0070C0"/>
                </a:solidFill>
              </a:rPr>
              <a:t> si 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predstaviť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veľa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premenných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spolu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prepojené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svoj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tak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isto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premenná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pozostáva</a:t>
            </a:r>
            <a:r>
              <a:rPr lang="en-US" dirty="0">
                <a:solidFill>
                  <a:srgbClr val="0070C0"/>
                </a:solidFill>
              </a:rPr>
              <a:t> zo </a:t>
            </a:r>
            <a:r>
              <a:rPr lang="en-US" dirty="0" err="1">
                <a:solidFill>
                  <a:srgbClr val="0070C0"/>
                </a:solidFill>
              </a:rPr>
              <a:t>samotných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hodnôt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v </a:t>
            </a:r>
            <a:r>
              <a:rPr lang="en-US" dirty="0" err="1">
                <a:solidFill>
                  <a:srgbClr val="0070C0"/>
                </a:solidFill>
              </a:rPr>
              <a:t>ňom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uložené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 </a:t>
            </a:r>
            <a:r>
              <a:rPr lang="en-US" dirty="0" err="1">
                <a:solidFill>
                  <a:srgbClr val="0070C0"/>
                </a:solidFill>
              </a:rPr>
              <a:t>hodnotám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pristupovať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indexovanie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k</a:t>
            </a:r>
            <a:r>
              <a:rPr lang="en-US" dirty="0" err="1">
                <a:solidFill>
                  <a:srgbClr val="0070C0"/>
                </a:solidFill>
              </a:rPr>
              <a:t>aždá</a:t>
            </a:r>
            <a:r>
              <a:rPr lang="sk-SK" dirty="0">
                <a:solidFill>
                  <a:srgbClr val="0070C0"/>
                </a:solidFill>
              </a:rPr>
              <a:t> hodnota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vložená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voľnú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očíslovanú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pozíciu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č</a:t>
            </a:r>
            <a:r>
              <a:rPr lang="en-US" dirty="0" err="1">
                <a:solidFill>
                  <a:srgbClr val="0070C0"/>
                </a:solidFill>
              </a:rPr>
              <a:t>íslovanie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začína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čísle</a:t>
            </a:r>
            <a:r>
              <a:rPr lang="en-US" dirty="0">
                <a:solidFill>
                  <a:srgbClr val="0070C0"/>
                </a:solidFill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Pole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186940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>
                <a:solidFill>
                  <a:srgbClr val="0070C0"/>
                </a:solidFill>
              </a:rPr>
              <a:t>Syntax:</a:t>
            </a:r>
          </a:p>
          <a:p>
            <a:pPr marL="0" indent="0" algn="just">
              <a:buNone/>
            </a:pPr>
            <a:r>
              <a:rPr lang="en-US" b="1" dirty="0" err="1">
                <a:solidFill>
                  <a:srgbClr val="0070C0"/>
                </a:solidFill>
              </a:rPr>
              <a:t>identifikátor</a:t>
            </a:r>
            <a:r>
              <a:rPr lang="en-US" b="1" dirty="0">
                <a:solidFill>
                  <a:srgbClr val="0070C0"/>
                </a:solidFill>
              </a:rPr>
              <a:t> = [prvok1, prvok2, prvok3, ...]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7ADA1-D1B0-5B3F-064A-43D78475B45E}"/>
              </a:ext>
            </a:extLst>
          </p:cNvPr>
          <p:cNvSpPr txBox="1">
            <a:spLocks/>
          </p:cNvSpPr>
          <p:nvPr/>
        </p:nvSpPr>
        <p:spPr>
          <a:xfrm>
            <a:off x="939800" y="3805238"/>
            <a:ext cx="10515600" cy="1996122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err="1">
                <a:solidFill>
                  <a:srgbClr val="0070C0"/>
                </a:solidFill>
              </a:rPr>
              <a:t>identifikátor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názov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meno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poľa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priradenie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hodnôt</a:t>
            </a:r>
            <a:r>
              <a:rPr lang="en-US" dirty="0">
                <a:solidFill>
                  <a:srgbClr val="0070C0"/>
                </a:solidFill>
              </a:rPr>
              <a:t> k </a:t>
            </a:r>
            <a:r>
              <a:rPr lang="en-US" dirty="0" err="1">
                <a:solidFill>
                  <a:srgbClr val="0070C0"/>
                </a:solidFill>
              </a:rPr>
              <a:t>identifikátoru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[prvok1, prvok2, ...]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hranaté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zátvorky</a:t>
            </a:r>
            <a:r>
              <a:rPr lang="en-US" dirty="0">
                <a:solidFill>
                  <a:srgbClr val="0070C0"/>
                </a:solidFill>
              </a:rPr>
              <a:t>, v </a:t>
            </a:r>
            <a:r>
              <a:rPr lang="en-US" dirty="0" err="1">
                <a:solidFill>
                  <a:srgbClr val="0070C0"/>
                </a:solidFill>
              </a:rPr>
              <a:t>ktorých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čiarkami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oddelené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prvky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pola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priradia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– Pole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932790-4544-BA72-B8F2-A4C4009F1ED4}"/>
              </a:ext>
            </a:extLst>
          </p:cNvPr>
          <p:cNvSpPr txBox="1">
            <a:spLocks/>
          </p:cNvSpPr>
          <p:nvPr/>
        </p:nvSpPr>
        <p:spPr>
          <a:xfrm>
            <a:off x="1351280" y="1831339"/>
            <a:ext cx="3642360" cy="159766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 err="1">
                <a:solidFill>
                  <a:srgbClr val="0070C0"/>
                </a:solidFill>
              </a:rPr>
              <a:t>print</a:t>
            </a:r>
            <a:r>
              <a:rPr lang="fr-FR" b="1" dirty="0">
                <a:solidFill>
                  <a:srgbClr val="0070C0"/>
                </a:solidFill>
              </a:rPr>
              <a:t>(pole)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93CD9D-8B97-9322-5FA9-F019806377DD}"/>
              </a:ext>
            </a:extLst>
          </p:cNvPr>
          <p:cNvSpPr txBox="1">
            <a:spLocks/>
          </p:cNvSpPr>
          <p:nvPr/>
        </p:nvSpPr>
        <p:spPr>
          <a:xfrm>
            <a:off x="6708140" y="1831339"/>
            <a:ext cx="3642360" cy="150114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 err="1">
                <a:solidFill>
                  <a:srgbClr val="0070C0"/>
                </a:solidFill>
              </a:rPr>
              <a:t>print</a:t>
            </a:r>
            <a:r>
              <a:rPr lang="fr-FR" b="1" dirty="0">
                <a:solidFill>
                  <a:srgbClr val="0070C0"/>
                </a:solidFill>
              </a:rPr>
              <a:t>(pole[1])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92C42D-8D61-0885-130C-F9442B674ED0}"/>
              </a:ext>
            </a:extLst>
          </p:cNvPr>
          <p:cNvSpPr txBox="1">
            <a:spLocks/>
          </p:cNvSpPr>
          <p:nvPr/>
        </p:nvSpPr>
        <p:spPr>
          <a:xfrm>
            <a:off x="1351280" y="4045585"/>
            <a:ext cx="3642360" cy="159766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70C0"/>
                </a:solidFill>
              </a:rPr>
              <a:t>pole[1] = 3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 err="1">
                <a:solidFill>
                  <a:srgbClr val="0070C0"/>
                </a:solidFill>
              </a:rPr>
              <a:t>print</a:t>
            </a:r>
            <a:r>
              <a:rPr lang="fr-FR" b="1" dirty="0">
                <a:solidFill>
                  <a:srgbClr val="0070C0"/>
                </a:solidFill>
              </a:rPr>
              <a:t>(pole)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D093C38-D9F5-B08F-46BA-A72C042D2647}"/>
              </a:ext>
            </a:extLst>
          </p:cNvPr>
          <p:cNvSpPr txBox="1">
            <a:spLocks/>
          </p:cNvSpPr>
          <p:nvPr/>
        </p:nvSpPr>
        <p:spPr>
          <a:xfrm>
            <a:off x="6708140" y="4045585"/>
            <a:ext cx="3642360" cy="1597661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>
                <a:solidFill>
                  <a:srgbClr val="0070C0"/>
                </a:solidFill>
              </a:rPr>
              <a:t>pole = [5, 15, 10]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b="1" dirty="0" err="1">
                <a:solidFill>
                  <a:srgbClr val="0070C0"/>
                </a:solidFill>
              </a:rPr>
              <a:t>print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len</a:t>
            </a:r>
            <a:r>
              <a:rPr lang="fr-FR" b="1" dirty="0">
                <a:solidFill>
                  <a:srgbClr val="0070C0"/>
                </a:solidFill>
              </a:rPr>
              <a:t>(pole))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 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– Zoznam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2331403"/>
            <a:ext cx="10515600" cy="96266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b="1" dirty="0">
                <a:solidFill>
                  <a:srgbClr val="0070C0"/>
                </a:solidFill>
              </a:rPr>
              <a:t>Zoznam</a:t>
            </a:r>
            <a:r>
              <a:rPr lang="sk-SK" dirty="0">
                <a:solidFill>
                  <a:srgbClr val="0070C0"/>
                </a:solidFill>
              </a:rPr>
              <a:t> je konštrukcia podobná polu. Rozdielom je, že prvky v zozname nemusia byť rovnakého dátového typu.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 9</a:t>
            </a:r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27ADA1-D1B0-5B3F-064A-43D78475B45E}"/>
              </a:ext>
            </a:extLst>
          </p:cNvPr>
          <p:cNvSpPr txBox="1">
            <a:spLocks/>
          </p:cNvSpPr>
          <p:nvPr/>
        </p:nvSpPr>
        <p:spPr>
          <a:xfrm>
            <a:off x="939800" y="3934778"/>
            <a:ext cx="10515600" cy="1092200"/>
          </a:xfrm>
          <a:prstGeom prst="rect">
            <a:avLst/>
          </a:prstGeom>
          <a:solidFill>
            <a:srgbClr val="A1E6ED"/>
          </a:solidFill>
          <a:ln w="12700" cap="flat" cmpd="sng" algn="ctr">
            <a:noFill/>
            <a:prstDash val="solid"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b="1" dirty="0">
                <a:solidFill>
                  <a:srgbClr val="0070C0"/>
                </a:solidFill>
              </a:rPr>
              <a:t>zoznam = [5, 4.3, "auto", "python"]</a:t>
            </a:r>
          </a:p>
          <a:p>
            <a:pPr marL="0" indent="0" algn="just">
              <a:buNone/>
            </a:pPr>
            <a:r>
              <a:rPr lang="pl-PL" b="1" dirty="0">
                <a:solidFill>
                  <a:srgbClr val="0070C0"/>
                </a:solidFill>
              </a:rPr>
              <a:t>print(zoznam)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600"/>
              <a:t>Jupyter Notebook - Pole a zoznam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600" dirty="0"/>
              <a:t> / 9</a:t>
            </a:r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376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Pole a zoznam</vt:lpstr>
      <vt:lpstr>Úvodná úloha</vt:lpstr>
      <vt:lpstr>Úvodná úloha</vt:lpstr>
      <vt:lpstr>Vysvetlenie pojmov – Pole</vt:lpstr>
      <vt:lpstr>Vysvetlenie pojmov – Pole</vt:lpstr>
      <vt:lpstr>Príklad – Pole</vt:lpstr>
      <vt:lpstr>Úlohy na precvičenie</vt:lpstr>
      <vt:lpstr>Vysvetlenie pojmov – Zoznam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15</cp:revision>
  <dcterms:created xsi:type="dcterms:W3CDTF">2024-05-11T12:20:18Z</dcterms:created>
  <dcterms:modified xsi:type="dcterms:W3CDTF">2024-05-14T10:42:24Z</dcterms:modified>
</cp:coreProperties>
</file>