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59" r:id="rId10"/>
    <p:sldId id="272" r:id="rId11"/>
    <p:sldId id="273" r:id="rId12"/>
    <p:sldId id="274" r:id="rId13"/>
    <p:sldId id="275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5D-6717-4374-B87D-096DC22F5C0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689-FABD-46E8-9079-363D5217DC6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767F-3E70-431A-96D0-53C1C74B7CF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329C-A707-4F4C-9488-666D7E6FCA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0D3-466D-451C-AC41-A4BB3EDA577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4A12-0031-4BBA-BCE1-3A2EAAAE01D8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16FE-8BA3-4B67-9033-93ECD6D9DF7B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C9B-27C7-4D05-957C-2DB12FFC9F42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8BF7-5A64-4505-8614-3700F02F7D08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A7B-E0D0-415D-9F1B-912E5143548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7CB9-878F-4670-A099-60864DF2AE3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BBEC-6EF5-41A6-877E-E3970359EA7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Premenná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Vstupné funkcie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789"/>
            <a:ext cx="10515600" cy="226155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sk-SK" b="1" dirty="0">
                <a:solidFill>
                  <a:srgbClr val="0070C0"/>
                </a:solidFill>
              </a:rPr>
              <a:t>i</a:t>
            </a:r>
            <a:r>
              <a:rPr lang="en-US" b="1" dirty="0" err="1">
                <a:solidFill>
                  <a:srgbClr val="0070C0"/>
                </a:solidFill>
              </a:rPr>
              <a:t>nput</a:t>
            </a:r>
            <a:r>
              <a:rPr lang="sk-SK" b="1" dirty="0">
                <a:solidFill>
                  <a:srgbClr val="0070C0"/>
                </a:solidFill>
              </a:rPr>
              <a:t>()</a:t>
            </a:r>
            <a:r>
              <a:rPr lang="sk-SK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beh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programu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dočasne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zastaví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pokým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uživateľ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napíše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niečo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terminál</a:t>
            </a:r>
            <a:r>
              <a:rPr lang="sk-SK" dirty="0">
                <a:solidFill>
                  <a:srgbClr val="0070C0"/>
                </a:solidFill>
              </a:rPr>
              <a:t>u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funkcia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návratovú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sk-SK" dirty="0">
                <a:solidFill>
                  <a:srgbClr val="0070C0"/>
                </a:solidFill>
              </a:rPr>
              <a:t> -</a:t>
            </a:r>
            <a:r>
              <a:rPr lang="en-US" dirty="0">
                <a:solidFill>
                  <a:srgbClr val="0070C0"/>
                </a:solidFill>
              </a:rPr>
              <a:t> po </a:t>
            </a:r>
            <a:r>
              <a:rPr lang="en-US" dirty="0" err="1">
                <a:solidFill>
                  <a:srgbClr val="0070C0"/>
                </a:solidFill>
              </a:rPr>
              <a:t>jej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vráti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tomto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prípade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návratová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práve</a:t>
            </a:r>
            <a:r>
              <a:rPr lang="en-US" dirty="0">
                <a:solidFill>
                  <a:srgbClr val="0070C0"/>
                </a:solidFill>
              </a:rPr>
              <a:t> ten </a:t>
            </a:r>
            <a:r>
              <a:rPr lang="en-US" dirty="0" err="1">
                <a:solidFill>
                  <a:srgbClr val="0070C0"/>
                </a:solidFill>
              </a:rPr>
              <a:t>obsah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uživateľ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napísal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úto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môž</a:t>
            </a:r>
            <a:r>
              <a:rPr lang="sk-SK" dirty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me </a:t>
            </a:r>
            <a:r>
              <a:rPr lang="en-US" dirty="0" err="1">
                <a:solidFill>
                  <a:srgbClr val="0070C0"/>
                </a:solidFill>
              </a:rPr>
              <a:t>uložiť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neskôr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použiť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8FD5D6-92B9-38C3-F20D-D59ECF86A6BB}"/>
              </a:ext>
            </a:extLst>
          </p:cNvPr>
          <p:cNvSpPr txBox="1">
            <a:spLocks/>
          </p:cNvSpPr>
          <p:nvPr/>
        </p:nvSpPr>
        <p:spPr>
          <a:xfrm>
            <a:off x="838200" y="1888650"/>
            <a:ext cx="10515600" cy="1004093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b="1" dirty="0">
                <a:solidFill>
                  <a:srgbClr val="0070C0"/>
                </a:solidFill>
              </a:rPr>
              <a:t>     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 = input()</a:t>
            </a:r>
            <a:endParaRPr lang="sk-SK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print(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0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Vstupné funkcie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7909"/>
            <a:ext cx="10515600" cy="570469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na to, aby sme uložili návratovú hodnotu používame premennú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8FD5D6-92B9-38C3-F20D-D59ECF86A6BB}"/>
              </a:ext>
            </a:extLst>
          </p:cNvPr>
          <p:cNvSpPr txBox="1">
            <a:spLocks/>
          </p:cNvSpPr>
          <p:nvPr/>
        </p:nvSpPr>
        <p:spPr>
          <a:xfrm>
            <a:off x="838200" y="2167890"/>
            <a:ext cx="10515600" cy="1004093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b="1" dirty="0">
                <a:solidFill>
                  <a:srgbClr val="0070C0"/>
                </a:solidFill>
              </a:rPr>
              <a:t>     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 = input()</a:t>
            </a:r>
            <a:endParaRPr lang="sk-SK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print(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9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Vstupné funkcie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75944"/>
            <a:ext cx="10515600" cy="548639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funkcia môže uživateľovi vypísať oznam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13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185D8D-9C1C-BCA6-746D-8AE560B8B11A}"/>
              </a:ext>
            </a:extLst>
          </p:cNvPr>
          <p:cNvSpPr txBox="1">
            <a:spLocks/>
          </p:cNvSpPr>
          <p:nvPr/>
        </p:nvSpPr>
        <p:spPr>
          <a:xfrm>
            <a:off x="914400" y="2398553"/>
            <a:ext cx="10515600" cy="1091247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user_input = input("Meno a priezvisko")</a:t>
            </a:r>
          </a:p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print(user_input) 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14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71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15</a:t>
            </a:fld>
            <a:r>
              <a:rPr lang="sk-SK" sz="1600" dirty="0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865"/>
            <a:ext cx="10515600" cy="95821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75000"/>
                  </a:schemeClr>
                </a:solidFill>
              </a:rPr>
              <a:t>Vypočítajte 234 x 891 x 93 x 117 x 508 x 634, vypíšte medzivýsledky medzi každým násobením a celkový výsledok</a:t>
            </a:r>
            <a:r>
              <a:rPr lang="sk-SK" sz="32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5765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pamäťové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miesto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pridelený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zároveň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ukladať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potrebujeme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uložiť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neskôr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malé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úložisko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odložiť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napríklad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text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m</a:t>
            </a:r>
            <a:r>
              <a:rPr lang="en-US" dirty="0" err="1">
                <a:solidFill>
                  <a:srgbClr val="0070C0"/>
                </a:solidFill>
              </a:rPr>
              <a:t>eno</a:t>
            </a:r>
            <a:r>
              <a:rPr lang="sk-SK" dirty="0">
                <a:solidFill>
                  <a:srgbClr val="0070C0"/>
                </a:solidFill>
              </a:rPr>
              <a:t> premennej - </a:t>
            </a:r>
            <a:r>
              <a:rPr lang="en-US" dirty="0" err="1">
                <a:solidFill>
                  <a:srgbClr val="0070C0"/>
                </a:solidFill>
              </a:rPr>
              <a:t>nazýva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sa </a:t>
            </a:r>
            <a:r>
              <a:rPr lang="en-US" dirty="0">
                <a:solidFill>
                  <a:srgbClr val="0070C0"/>
                </a:solidFill>
              </a:rPr>
              <a:t>ide</a:t>
            </a:r>
            <a:r>
              <a:rPr lang="sk-SK" dirty="0">
                <a:solidFill>
                  <a:srgbClr val="0070C0"/>
                </a:solidFill>
              </a:rPr>
              <a:t>n</a:t>
            </a:r>
            <a:r>
              <a:rPr lang="en-US" dirty="0" err="1">
                <a:solidFill>
                  <a:srgbClr val="0070C0"/>
                </a:solidFill>
              </a:rPr>
              <a:t>tifikátor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existujú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pravidlá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sk-SK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 err="1">
                <a:solidFill>
                  <a:srgbClr val="0070C0"/>
                </a:solidFill>
              </a:rPr>
              <a:t>obmedzenia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m</a:t>
            </a:r>
            <a:r>
              <a:rPr lang="sk-SK" dirty="0">
                <a:solidFill>
                  <a:srgbClr val="0070C0"/>
                </a:solidFill>
              </a:rPr>
              <a:t>ô</a:t>
            </a:r>
            <a:r>
              <a:rPr lang="en-US" dirty="0" err="1">
                <a:solidFill>
                  <a:srgbClr val="0070C0"/>
                </a:solidFill>
              </a:rPr>
              <a:t>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vyzerať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Syntax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2503965"/>
            <a:ext cx="10515600" cy="46323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1114D1-9AF5-6444-6FF6-91D5BF01065A}"/>
              </a:ext>
            </a:extLst>
          </p:cNvPr>
          <p:cNvSpPr txBox="1">
            <a:spLocks/>
          </p:cNvSpPr>
          <p:nvPr/>
        </p:nvSpPr>
        <p:spPr>
          <a:xfrm>
            <a:off x="833120" y="4070589"/>
            <a:ext cx="10515600" cy="950753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dôležité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všimnúť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znak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v programovaní </a:t>
            </a:r>
            <a:r>
              <a:rPr lang="en-US" dirty="0" err="1">
                <a:solidFill>
                  <a:srgbClr val="0070C0"/>
                </a:solidFill>
              </a:rPr>
              <a:t>tento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neznamená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rovnosť</a:t>
            </a:r>
            <a:r>
              <a:rPr lang="en-US" dirty="0">
                <a:solidFill>
                  <a:srgbClr val="0070C0"/>
                </a:solidFill>
              </a:rPr>
              <a:t>, ale </a:t>
            </a:r>
            <a:r>
              <a:rPr lang="en-US" dirty="0" err="1">
                <a:solidFill>
                  <a:srgbClr val="0070C0"/>
                </a:solidFill>
              </a:rPr>
              <a:t>priradenie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805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Príklady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813"/>
            <a:ext cx="10515600" cy="17738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premenna = 3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variable = 42.59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var_2 = True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varName = "hello"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211B73-72D7-F81C-211A-CF99B0F91EA9}"/>
              </a:ext>
            </a:extLst>
          </p:cNvPr>
          <p:cNvSpPr txBox="1">
            <a:spLocks/>
          </p:cNvSpPr>
          <p:nvPr/>
        </p:nvSpPr>
        <p:spPr>
          <a:xfrm>
            <a:off x="833120" y="4095332"/>
            <a:ext cx="10515600" cy="214396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meno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priradenie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do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priradzuje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prepojenie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identifikátora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hodnotou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ukladaná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5765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Obmedzenia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identifiká</a:t>
            </a:r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sk-SK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</a:rPr>
              <a:t>y: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obsahovať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iba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znaky</a:t>
            </a:r>
            <a:r>
              <a:rPr lang="en-US" dirty="0">
                <a:solidFill>
                  <a:srgbClr val="0070C0"/>
                </a:solidFill>
              </a:rPr>
              <a:t> A-Z, a-z, 0-9 a _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začínať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číslom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case-sensitive - </a:t>
            </a:r>
            <a:r>
              <a:rPr lang="en-US" dirty="0" err="1">
                <a:solidFill>
                  <a:srgbClr val="0070C0"/>
                </a:solidFill>
              </a:rPr>
              <a:t>záleží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veľkosti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písmen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žiadne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4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7968"/>
            <a:ext cx="10515600" cy="17738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manipulovať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pracuje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konkrétnymi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hodnotami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číse</a:t>
            </a:r>
            <a:r>
              <a:rPr lang="sk-SK" dirty="0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0070C0"/>
                </a:solidFill>
              </a:rPr>
              <a:t>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hodnotách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používať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aritmetické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operátory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podobne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420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688"/>
            <a:ext cx="10515600" cy="17738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manipulovať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konkrét</a:t>
            </a:r>
            <a:r>
              <a:rPr lang="sk-SK" dirty="0">
                <a:solidFill>
                  <a:srgbClr val="0070C0"/>
                </a:solidFill>
              </a:rPr>
              <a:t>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</a:t>
            </a:r>
            <a:r>
              <a:rPr lang="sk-SK" dirty="0">
                <a:solidFill>
                  <a:srgbClr val="0070C0"/>
                </a:solidFill>
              </a:rPr>
              <a:t>y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číslených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hodnotách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používať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aritmetické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operátory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podobne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f</a:t>
            </a:r>
            <a:r>
              <a:rPr lang="en-US" dirty="0" err="1">
                <a:solidFill>
                  <a:srgbClr val="0070C0"/>
                </a:solidFill>
              </a:rPr>
              <a:t>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print()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prijímať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parameter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58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497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Premenná</vt:lpstr>
      <vt:lpstr>Úvodná úloha</vt:lpstr>
      <vt:lpstr>Vysvetlenie pojmov - Premenná</vt:lpstr>
      <vt:lpstr>Syntax - Premenná</vt:lpstr>
      <vt:lpstr>Príklady - Premenná</vt:lpstr>
      <vt:lpstr>Vysvetlenie pojmov - Premenná</vt:lpstr>
      <vt:lpstr>Vysvetlenie pojmov - Premenná</vt:lpstr>
      <vt:lpstr>Vysvetlenie pojmov - Premenná</vt:lpstr>
      <vt:lpstr>Úlohy na precvičenie</vt:lpstr>
      <vt:lpstr>Vysvetlenie pojmov – Vstupné funkcie</vt:lpstr>
      <vt:lpstr>Vysvetlenie pojmov – Vstupné funkcie</vt:lpstr>
      <vt:lpstr>Úlohy na precvičenie</vt:lpstr>
      <vt:lpstr>Vysvetlenie pojmov – Vstupné funkcie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5</cp:revision>
  <dcterms:created xsi:type="dcterms:W3CDTF">2024-05-11T12:20:18Z</dcterms:created>
  <dcterms:modified xsi:type="dcterms:W3CDTF">2024-05-14T10:19:34Z</dcterms:modified>
</cp:coreProperties>
</file>