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7" r:id="rId5"/>
    <p:sldId id="268" r:id="rId6"/>
    <p:sldId id="269" r:id="rId7"/>
    <p:sldId id="270" r:id="rId8"/>
    <p:sldId id="259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E6ED"/>
    <a:srgbClr val="7ADCE6"/>
    <a:srgbClr val="C3DFB3"/>
    <a:srgbClr val="54D1DE"/>
    <a:srgbClr val="96EE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3E452C-F731-4C85-88B7-BBC1ACAE70C5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2777CE-F88B-4851-8666-20B121E02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178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E3FA3-AF49-5C69-7D77-DA4DF8955E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F61827-2A46-B1D8-78F1-891C56A67A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6E8F9F-6AD3-44E6-8224-CDBC8ED81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96CE8-7E7D-4224-828F-DEB24339D0FB}" type="datetime1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4BECE-4946-FE03-2D16-771001407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Jupyter Notebook - Podmienky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B78AB9-C51B-4B54-B0C7-B806C8763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A19F-963B-4719-A2DE-D734F2967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508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5CD45-02CB-81D0-B41C-F55345549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539C4E-B576-0001-87CB-A63FAD3632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E4059D-5D35-BC4E-BAA9-1232BA215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24350-75B1-4E49-A5C3-9EA759B4EAC3}" type="datetime1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0D23D0-A281-D6CA-F043-D0DC49500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Jupyter Notebook - Podmienky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3E4AAF-60E1-B86B-C19C-055451F2C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A19F-963B-4719-A2DE-D734F2967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963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7D3148-A91C-4900-6FC8-7ECBEB1DEF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2611E1-A48C-B0C4-0C30-4B84A672A9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6BB67F-12EA-E712-CF60-9D2D0A9BB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85D74-410A-419C-BB61-BBB791D75C86}" type="datetime1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F6BAF3-D46E-B86F-C7CE-69FB7FF5E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Jupyter Notebook - Podmienky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B1ED9C-A8E2-2275-F225-5F3401AAF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A19F-963B-4719-A2DE-D734F2967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449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93A54-2A39-C253-9649-E33F5E2B5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64B91-F723-49ED-2EAE-9AF4D9E14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DA96F4-5517-A482-81E7-CC1E7001A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BCD07-0364-4414-8CF6-B0D636F044BE}" type="datetime1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F9490-F3B0-8FAF-12AF-D209AE368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Jupyter Notebook - Podmienky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CDF77F-90A5-BC2F-0502-7DC414350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A19F-963B-4719-A2DE-D734F2967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18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B0FEE-8040-BD9C-C730-719A9F8B2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E93D59-C6EB-E1ED-F827-256A180FE3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C6C64A-0F5F-9245-34B9-7359D2CB7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4D9AA-BF19-4B0B-AF4B-480A6545C076}" type="datetime1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7AC23-ACE5-A24F-23A0-FB9160CFE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Jupyter Notebook - Podmienky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7AE3F3-DB6E-8C58-3A30-625512882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A19F-963B-4719-A2DE-D734F2967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744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3AF1B-2CB5-8A7C-9FA3-5AE211157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26558-213F-9869-F55D-9C67850B6E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95619B-425A-43DA-ABF8-EC896AEB80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7D5C41-BD36-4E50-7E06-27B9270D2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FD6CE-9773-4293-8006-C2792C72D98E}" type="datetime1">
              <a:rPr lang="en-US" smtClean="0"/>
              <a:t>5/14/2024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0580FA-09B4-7802-F7CA-C1F43AF20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Jupyter Notebook - Podmienky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265289-0497-D7A6-A37B-B9AE70F41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A19F-963B-4719-A2DE-D734F2967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70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FBEE9-185A-5EA1-383E-CB8E2B4F6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B4D1E9-8C61-9070-205D-7544545659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29E8C9-B3B1-A03D-ECEA-B26177890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F3AE23-4AC8-9E33-A444-DB70734636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4B7161-0AD4-782D-216E-932E34032C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43DB7F-9100-015A-DD31-64277323F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8132A-C9A6-42E3-A319-B3C70BE9D788}" type="datetime1">
              <a:rPr lang="en-US" smtClean="0"/>
              <a:t>5/14/2024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6D1E36-BE48-D4F5-401C-1E3C00C73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Jupyter Notebook - Podmienky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FFB1BD-AA4D-78F7-1845-92333E211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A19F-963B-4719-A2DE-D734F2967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785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11EB9-73E2-1F9B-D836-69C20F4C5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ADD82A-2CE8-FC1D-F8BE-249A0DA4F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015E-FEFF-4608-A4DA-6862361A8400}" type="datetime1">
              <a:rPr lang="en-US" smtClean="0"/>
              <a:t>5/14/2024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A1AE40-C636-1B6C-40DA-10A08619F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Jupyter Notebook - Podmienky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7D8364-950F-500B-8851-45BF46D6F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A19F-963B-4719-A2DE-D734F2967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11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5BDB5C-2017-C6CB-5789-C4E24CDCC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6D52B-2E59-4519-AA5D-80F9D5423F8B}" type="datetime1">
              <a:rPr lang="en-US" smtClean="0"/>
              <a:t>5/14/2024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40A441-C34E-3F22-2EA2-C1B29A7E8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Jupyter Notebook - Podmienky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D8F309-FFA2-DB4C-AE61-BA8797CB7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A19F-963B-4719-A2DE-D734F2967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42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7332E-B7EE-00E8-39BA-2FB05958A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8F09F-F1E6-206A-F155-CE43D315E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01E013-B25D-BA8D-A7D2-2B74F4D816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029B6E-6911-2C27-AF19-4684C1D4E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63BE0-B733-48F3-8F42-49B533399DAB}" type="datetime1">
              <a:rPr lang="en-US" smtClean="0"/>
              <a:t>5/14/2024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187A92-0C08-622D-685E-19F3147EB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Jupyter Notebook - Podmienky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9B9568-5289-23CC-C897-2FB571E0E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A19F-963B-4719-A2DE-D734F2967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40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914EC-2FDB-6B53-F71F-28CF16968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5AE2E7-3240-D074-6D89-4570FAFB8D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F60B3F-D2A3-7E0B-A2E4-7A5F099570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93B55A-CFA7-75EC-17CF-F2D09408A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B0498-0B67-451A-8C70-B8DF30485C7E}" type="datetime1">
              <a:rPr lang="en-US" smtClean="0"/>
              <a:t>5/14/2024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00985B-B4DD-8E39-2A3C-9CBC59755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Jupyter Notebook - Podmienky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2851B6-A20C-A739-49D5-B7A3CD054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A19F-963B-4719-A2DE-D734F2967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334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9107C0-D7AD-132B-27E0-6F610CD48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48FB3D-4776-7394-5405-A2FAA863C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9E5487-FDE1-4EB7-8153-EE6A8EF436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4B902-9849-438D-9DBB-2D1242D465CC}" type="datetime1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6C6091-F683-B986-DD71-C222EB4105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Jupyter Notebook - Podmienky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C2B08F-10CF-455B-47A9-0C2A9456FE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7A19F-963B-4719-A2DE-D734F2967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014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68343-0FF4-2F49-585A-E2BF86ADFF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>
                <a:ln>
                  <a:solidFill>
                    <a:schemeClr val="bg2">
                      <a:lumMod val="1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</a:rPr>
              <a:t>Podmienky</a:t>
            </a:r>
            <a:endParaRPr lang="en-US" dirty="0">
              <a:ln>
                <a:solidFill>
                  <a:schemeClr val="bg2">
                    <a:lumMod val="10000"/>
                  </a:schemeClr>
                </a:solidFill>
              </a:ln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2D3ED1-B0A5-55DE-34DF-D0BB670E6C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/>
              <a:t>Bc. Rebeka Černianska </a:t>
            </a:r>
          </a:p>
          <a:p>
            <a:r>
              <a:rPr lang="sk-SK" dirty="0"/>
              <a:t>Lekcie programovania s Jupyter Notebook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644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F2B75-DD79-F125-CF39-C15DF5CA6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k-SK" sz="5400" b="1" dirty="0">
                <a:ln w="22225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Úvodná úloha</a:t>
            </a:r>
            <a:endParaRPr lang="en-US" sz="5400" b="1" dirty="0">
              <a:ln w="22225">
                <a:solidFill>
                  <a:schemeClr val="accent6">
                    <a:lumMod val="75000"/>
                  </a:schemeClr>
                </a:solidFill>
                <a:prstDash val="solid"/>
              </a:ln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6EEA3-1D45-DB6A-477F-139FD69D3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6960"/>
            <a:ext cx="10515600" cy="3139439"/>
          </a:xfr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85000" lnSpcReduction="10000"/>
          </a:bodyPr>
          <a:lstStyle/>
          <a:p>
            <a:pPr marL="0" indent="0" algn="ctr">
              <a:buNone/>
            </a:pPr>
            <a:r>
              <a:rPr lang="sk-SK" sz="3200" b="1" dirty="0">
                <a:solidFill>
                  <a:schemeClr val="accent6">
                    <a:lumMod val="50000"/>
                  </a:schemeClr>
                </a:solidFill>
              </a:rPr>
              <a:t>Od uživateľa dostaneme číslo, o ktorom chceme zistiť nejaké vlastnosti. Pokiaľ číslo spĺňa vlastnosť, chceme o tom poslať informáciu.</a:t>
            </a:r>
          </a:p>
          <a:p>
            <a:pPr marL="0" indent="0" algn="ctr">
              <a:buNone/>
            </a:pPr>
            <a:endParaRPr lang="sk-SK" sz="3200" b="1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 algn="ctr">
              <a:buNone/>
            </a:pPr>
            <a:r>
              <a:rPr lang="sk-SK" sz="3200" b="1" dirty="0">
                <a:solidFill>
                  <a:schemeClr val="accent6">
                    <a:lumMod val="50000"/>
                  </a:schemeClr>
                </a:solidFill>
              </a:rPr>
              <a:t>- je číslo párne?</a:t>
            </a:r>
          </a:p>
          <a:p>
            <a:pPr marL="0" indent="0" algn="ctr">
              <a:buNone/>
            </a:pPr>
            <a:r>
              <a:rPr lang="sk-SK" sz="3200" b="1" dirty="0">
                <a:solidFill>
                  <a:schemeClr val="accent6">
                    <a:lumMod val="50000"/>
                  </a:schemeClr>
                </a:solidFill>
              </a:rPr>
              <a:t>- je deliteľné 7 bez zvyšku?</a:t>
            </a:r>
          </a:p>
          <a:p>
            <a:pPr marL="0" indent="0" algn="ctr">
              <a:buNone/>
            </a:pPr>
            <a:r>
              <a:rPr lang="sk-SK" sz="3200" b="1" dirty="0">
                <a:solidFill>
                  <a:schemeClr val="accent6">
                    <a:lumMod val="50000"/>
                  </a:schemeClr>
                </a:solidFill>
              </a:rPr>
              <a:t>- je väčšie ako 100?</a:t>
            </a:r>
          </a:p>
          <a:p>
            <a:pPr marL="0" indent="0" algn="ctr">
              <a:buNone/>
            </a:pPr>
            <a:r>
              <a:rPr lang="sk-SK" sz="3200" b="1" dirty="0">
                <a:solidFill>
                  <a:schemeClr val="accent6">
                    <a:lumMod val="50000"/>
                  </a:schemeClr>
                </a:solidFill>
              </a:rPr>
              <a:t>- je záporné?</a:t>
            </a:r>
            <a:endParaRPr lang="en-US" dirty="0">
              <a:ln>
                <a:solidFill>
                  <a:schemeClr val="accent6">
                    <a:lumMod val="50000"/>
                  </a:schemeClr>
                </a:solidFill>
              </a:ln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E22808-A6D5-44AC-2593-DED34781F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/>
              <a:t>Jupyter Notebook - Podmienky</a:t>
            </a:r>
            <a:endParaRPr lang="en-US" sz="1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5A2EE2-FA1A-2D59-45C1-FFD211B74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A19F-963B-4719-A2DE-D734F2967F92}" type="slidenum">
              <a:rPr lang="en-US" sz="1600" smtClean="0"/>
              <a:t>2</a:t>
            </a:fld>
            <a:r>
              <a:rPr lang="sk-SK" sz="1600" dirty="0"/>
              <a:t> / 9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65834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E6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F2B75-DD79-F125-CF39-C15DF5CA6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k-SK" sz="5400" b="1" dirty="0">
                <a:ln w="22225">
                  <a:solidFill>
                    <a:schemeClr val="accent5">
                      <a:lumMod val="75000"/>
                    </a:schemeClr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</a:rPr>
              <a:t>Syntax - Podmienky</a:t>
            </a:r>
            <a:endParaRPr lang="en-US" sz="5400" b="1" dirty="0">
              <a:ln w="22225">
                <a:solidFill>
                  <a:schemeClr val="accent5">
                    <a:lumMod val="75000"/>
                  </a:schemeClr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6EEA3-1D45-DB6A-477F-139FD69D3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51088"/>
            <a:ext cx="10515600" cy="3033712"/>
          </a:xfrm>
          <a:solidFill>
            <a:srgbClr val="A1E6ED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dirty="0">
                <a:solidFill>
                  <a:srgbClr val="0070C0"/>
                </a:solidFill>
              </a:rPr>
              <a:t>if </a:t>
            </a:r>
            <a:r>
              <a:rPr lang="en-US" dirty="0" err="1">
                <a:solidFill>
                  <a:srgbClr val="0070C0"/>
                </a:solidFill>
              </a:rPr>
              <a:t>podmienka</a:t>
            </a:r>
            <a:r>
              <a:rPr lang="en-US" dirty="0">
                <a:solidFill>
                  <a:srgbClr val="0070C0"/>
                </a:solidFill>
              </a:rPr>
              <a:t>: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0070C0"/>
                </a:solidFill>
              </a:rPr>
              <a:t>    #príkazy, </a:t>
            </a:r>
            <a:r>
              <a:rPr lang="en-US" dirty="0" err="1">
                <a:solidFill>
                  <a:srgbClr val="0070C0"/>
                </a:solidFill>
              </a:rPr>
              <a:t>ktoré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sa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vykonajú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ak</a:t>
            </a:r>
            <a:r>
              <a:rPr lang="en-US" dirty="0">
                <a:solidFill>
                  <a:srgbClr val="0070C0"/>
                </a:solidFill>
              </a:rPr>
              <a:t> je </a:t>
            </a:r>
            <a:r>
              <a:rPr lang="en-US" dirty="0" err="1">
                <a:solidFill>
                  <a:srgbClr val="0070C0"/>
                </a:solidFill>
              </a:rPr>
              <a:t>podmienka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splnená</a:t>
            </a:r>
            <a:endParaRPr lang="en-US" dirty="0">
              <a:solidFill>
                <a:srgbClr val="0070C0"/>
              </a:solidFill>
            </a:endParaRPr>
          </a:p>
          <a:p>
            <a:pPr marL="0" indent="0" algn="just">
              <a:buNone/>
            </a:pPr>
            <a:r>
              <a:rPr lang="en-US" dirty="0" err="1">
                <a:solidFill>
                  <a:srgbClr val="0070C0"/>
                </a:solidFill>
              </a:rPr>
              <a:t>elif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podmienka</a:t>
            </a:r>
            <a:r>
              <a:rPr lang="en-US" dirty="0">
                <a:solidFill>
                  <a:srgbClr val="0070C0"/>
                </a:solidFill>
              </a:rPr>
              <a:t>: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0070C0"/>
                </a:solidFill>
              </a:rPr>
              <a:t>    #príkazy, </a:t>
            </a:r>
            <a:r>
              <a:rPr lang="en-US" dirty="0" err="1">
                <a:solidFill>
                  <a:srgbClr val="0070C0"/>
                </a:solidFill>
              </a:rPr>
              <a:t>ktoré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sa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vykonajú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ak</a:t>
            </a:r>
            <a:r>
              <a:rPr lang="en-US" dirty="0">
                <a:solidFill>
                  <a:srgbClr val="0070C0"/>
                </a:solidFill>
              </a:rPr>
              <a:t> je </a:t>
            </a:r>
            <a:r>
              <a:rPr lang="en-US" dirty="0" err="1">
                <a:solidFill>
                  <a:srgbClr val="0070C0"/>
                </a:solidFill>
              </a:rPr>
              <a:t>podmienka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splnená</a:t>
            </a:r>
            <a:endParaRPr lang="en-US" dirty="0">
              <a:solidFill>
                <a:srgbClr val="0070C0"/>
              </a:solidFill>
            </a:endParaRPr>
          </a:p>
          <a:p>
            <a:pPr marL="0" indent="0" algn="just">
              <a:buNone/>
            </a:pPr>
            <a:r>
              <a:rPr lang="en-US" dirty="0">
                <a:solidFill>
                  <a:srgbClr val="0070C0"/>
                </a:solidFill>
              </a:rPr>
              <a:t>else: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0070C0"/>
                </a:solidFill>
              </a:rPr>
              <a:t>    #príkazy, </a:t>
            </a:r>
            <a:r>
              <a:rPr lang="en-US" dirty="0" err="1">
                <a:solidFill>
                  <a:srgbClr val="0070C0"/>
                </a:solidFill>
              </a:rPr>
              <a:t>ktoré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sa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vykonajú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ak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žiadna</a:t>
            </a:r>
            <a:r>
              <a:rPr lang="en-US" dirty="0">
                <a:solidFill>
                  <a:srgbClr val="0070C0"/>
                </a:solidFill>
              </a:rPr>
              <a:t> z </a:t>
            </a:r>
            <a:r>
              <a:rPr lang="en-US" dirty="0" err="1">
                <a:solidFill>
                  <a:srgbClr val="0070C0"/>
                </a:solidFill>
              </a:rPr>
              <a:t>predchádzajúcich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podmienok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nebol</a:t>
            </a:r>
            <a:r>
              <a:rPr lang="sk-SK" dirty="0">
                <a:solidFill>
                  <a:srgbClr val="0070C0"/>
                </a:solidFill>
              </a:rPr>
              <a:t>a </a:t>
            </a:r>
            <a:r>
              <a:rPr lang="en-US" dirty="0" err="1">
                <a:solidFill>
                  <a:srgbClr val="0070C0"/>
                </a:solidFill>
              </a:rPr>
              <a:t>splnená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52C26F-25A8-28BB-1534-92999531C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/>
              <a:t>Jupyter Notebook - Podmienky</a:t>
            </a:r>
            <a:endParaRPr lang="en-US" sz="1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DB6C08-99BC-B966-576A-6A411462D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A19F-963B-4719-A2DE-D734F2967F92}" type="slidenum">
              <a:rPr lang="en-US" sz="1600" smtClean="0"/>
              <a:t>3</a:t>
            </a:fld>
            <a:r>
              <a:rPr lang="sk-SK" sz="1600" dirty="0"/>
              <a:t> / 9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07777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E6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F2B75-DD79-F125-CF39-C15DF5CA6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k-SK" sz="5400" b="1" dirty="0">
                <a:ln w="22225">
                  <a:solidFill>
                    <a:schemeClr val="accent5">
                      <a:lumMod val="75000"/>
                    </a:schemeClr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</a:rPr>
              <a:t>Vysvetlenie pojmov - Podmienky</a:t>
            </a:r>
            <a:endParaRPr lang="en-US" sz="5400" b="1" dirty="0">
              <a:ln w="22225">
                <a:solidFill>
                  <a:schemeClr val="accent5">
                    <a:lumMod val="75000"/>
                  </a:schemeClr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6EEA3-1D45-DB6A-477F-139FD69D3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51088"/>
            <a:ext cx="10515600" cy="3033712"/>
          </a:xfrm>
          <a:solidFill>
            <a:srgbClr val="A1E6ED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 err="1">
                <a:solidFill>
                  <a:srgbClr val="0070C0"/>
                </a:solidFill>
              </a:rPr>
              <a:t>Kľúčové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slová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pri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vytváraní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podmienok</a:t>
            </a:r>
            <a:r>
              <a:rPr lang="sk-SK" dirty="0">
                <a:solidFill>
                  <a:srgbClr val="0070C0"/>
                </a:solidFill>
              </a:rPr>
              <a:t>:</a:t>
            </a:r>
            <a:endParaRPr lang="en-US" dirty="0">
              <a:solidFill>
                <a:srgbClr val="0070C0"/>
              </a:solidFill>
            </a:endParaRPr>
          </a:p>
          <a:p>
            <a:pPr marL="0" indent="0" algn="just">
              <a:buNone/>
            </a:pPr>
            <a:r>
              <a:rPr lang="en-US" b="1" dirty="0">
                <a:solidFill>
                  <a:srgbClr val="0070C0"/>
                </a:solidFill>
              </a:rPr>
              <a:t>if</a:t>
            </a:r>
            <a:r>
              <a:rPr lang="sk-SK" dirty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- </a:t>
            </a:r>
            <a:r>
              <a:rPr lang="en-US" dirty="0" err="1">
                <a:solidFill>
                  <a:srgbClr val="0070C0"/>
                </a:solidFill>
              </a:rPr>
              <a:t>ak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nastala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nejaká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situácia</a:t>
            </a:r>
            <a:endParaRPr lang="en-US" dirty="0">
              <a:solidFill>
                <a:srgbClr val="0070C0"/>
              </a:solidFill>
            </a:endParaRPr>
          </a:p>
          <a:p>
            <a:pPr marL="0" indent="0" algn="just">
              <a:buNone/>
            </a:pPr>
            <a:r>
              <a:rPr lang="en-US" b="1" dirty="0" err="1">
                <a:solidFill>
                  <a:srgbClr val="0070C0"/>
                </a:solidFill>
              </a:rPr>
              <a:t>elif</a:t>
            </a:r>
            <a:r>
              <a:rPr lang="en-US" dirty="0">
                <a:solidFill>
                  <a:srgbClr val="0070C0"/>
                </a:solidFill>
              </a:rPr>
              <a:t> - else if - </a:t>
            </a:r>
            <a:r>
              <a:rPr lang="en-US" dirty="0" err="1">
                <a:solidFill>
                  <a:srgbClr val="0070C0"/>
                </a:solidFill>
              </a:rPr>
              <a:t>ak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nenastala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predchádzajúca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situácia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 err="1">
                <a:solidFill>
                  <a:srgbClr val="0070C0"/>
                </a:solidFill>
              </a:rPr>
              <a:t>pýtame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sa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na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ďalšiu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situáciu</a:t>
            </a:r>
            <a:endParaRPr lang="en-US" dirty="0">
              <a:solidFill>
                <a:srgbClr val="0070C0"/>
              </a:solidFill>
            </a:endParaRPr>
          </a:p>
          <a:p>
            <a:pPr marL="0" indent="0" algn="just">
              <a:buNone/>
            </a:pPr>
            <a:r>
              <a:rPr lang="en-US" b="1" dirty="0">
                <a:solidFill>
                  <a:srgbClr val="0070C0"/>
                </a:solidFill>
              </a:rPr>
              <a:t>else</a:t>
            </a:r>
            <a:r>
              <a:rPr lang="en-US" dirty="0">
                <a:solidFill>
                  <a:srgbClr val="0070C0"/>
                </a:solidFill>
              </a:rPr>
              <a:t> - </a:t>
            </a:r>
            <a:r>
              <a:rPr lang="en-US" dirty="0" err="1">
                <a:solidFill>
                  <a:srgbClr val="0070C0"/>
                </a:solidFill>
              </a:rPr>
              <a:t>pokiaľ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nenastala</a:t>
            </a:r>
            <a:r>
              <a:rPr lang="en-US" dirty="0">
                <a:solidFill>
                  <a:srgbClr val="0070C0"/>
                </a:solidFill>
              </a:rPr>
              <a:t> ani </a:t>
            </a:r>
            <a:r>
              <a:rPr lang="en-US" dirty="0" err="1">
                <a:solidFill>
                  <a:srgbClr val="0070C0"/>
                </a:solidFill>
              </a:rPr>
              <a:t>jedna</a:t>
            </a:r>
            <a:r>
              <a:rPr lang="en-US" dirty="0">
                <a:solidFill>
                  <a:srgbClr val="0070C0"/>
                </a:solidFill>
              </a:rPr>
              <a:t> z </a:t>
            </a:r>
            <a:r>
              <a:rPr lang="en-US" dirty="0" err="1">
                <a:solidFill>
                  <a:srgbClr val="0070C0"/>
                </a:solidFill>
              </a:rPr>
              <a:t>predchádzajúcich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situácii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52C26F-25A8-28BB-1534-92999531C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/>
              <a:t>Jupyter Notebook - Podmienky</a:t>
            </a:r>
            <a:endParaRPr lang="en-US" sz="1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DB6C08-99BC-B966-576A-6A411462D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A19F-963B-4719-A2DE-D734F2967F92}" type="slidenum">
              <a:rPr lang="en-US" sz="1600" smtClean="0"/>
              <a:t>4</a:t>
            </a:fld>
            <a:r>
              <a:rPr lang="sk-SK" sz="1600" dirty="0"/>
              <a:t> / 9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22462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E6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F2B75-DD79-F125-CF39-C15DF5CA6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k-SK" sz="5400" b="1" dirty="0">
                <a:ln w="22225">
                  <a:solidFill>
                    <a:schemeClr val="accent5">
                      <a:lumMod val="75000"/>
                    </a:schemeClr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</a:rPr>
              <a:t>Vysvetlenie pojmov - Podmienky</a:t>
            </a:r>
            <a:endParaRPr lang="en-US" sz="5400" b="1" dirty="0">
              <a:ln w="22225">
                <a:solidFill>
                  <a:schemeClr val="accent5">
                    <a:lumMod val="75000"/>
                  </a:schemeClr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6EEA3-1D45-DB6A-477F-139FD69D3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23440"/>
            <a:ext cx="10515600" cy="3261360"/>
          </a:xfrm>
          <a:solidFill>
            <a:srgbClr val="A1E6ED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en-US" dirty="0" err="1">
                <a:solidFill>
                  <a:srgbClr val="0070C0"/>
                </a:solidFill>
              </a:rPr>
              <a:t>Každá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podmienka</a:t>
            </a:r>
            <a:r>
              <a:rPr lang="en-US" dirty="0">
                <a:solidFill>
                  <a:srgbClr val="0070C0"/>
                </a:solidFill>
              </a:rPr>
              <a:t> je </a:t>
            </a:r>
            <a:r>
              <a:rPr lang="en-US" dirty="0" err="1">
                <a:solidFill>
                  <a:srgbClr val="0070C0"/>
                </a:solidFill>
              </a:rPr>
              <a:t>zložená</a:t>
            </a:r>
            <a:r>
              <a:rPr lang="en-US" dirty="0">
                <a:solidFill>
                  <a:srgbClr val="0070C0"/>
                </a:solidFill>
              </a:rPr>
              <a:t> z </a:t>
            </a:r>
            <a:r>
              <a:rPr lang="en-US" dirty="0" err="1">
                <a:solidFill>
                  <a:srgbClr val="0070C0"/>
                </a:solidFill>
              </a:rPr>
              <a:t>niekoľkých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častí</a:t>
            </a:r>
            <a:r>
              <a:rPr lang="sk-SK" dirty="0">
                <a:solidFill>
                  <a:srgbClr val="0070C0"/>
                </a:solidFill>
              </a:rPr>
              <a:t>:</a:t>
            </a:r>
          </a:p>
          <a:p>
            <a:pPr marL="0" indent="0" algn="just">
              <a:buNone/>
            </a:pPr>
            <a:endParaRPr lang="en-US" dirty="0">
              <a:solidFill>
                <a:srgbClr val="0070C0"/>
              </a:solidFill>
            </a:endParaRPr>
          </a:p>
          <a:p>
            <a:pPr algn="just"/>
            <a:r>
              <a:rPr lang="en-US" b="1" dirty="0" err="1">
                <a:solidFill>
                  <a:srgbClr val="0070C0"/>
                </a:solidFill>
              </a:rPr>
              <a:t>kľúčové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slovo</a:t>
            </a:r>
            <a:r>
              <a:rPr lang="en-US" dirty="0">
                <a:solidFill>
                  <a:srgbClr val="0070C0"/>
                </a:solidFill>
              </a:rPr>
              <a:t> - </a:t>
            </a:r>
            <a:r>
              <a:rPr lang="en-US" dirty="0" err="1">
                <a:solidFill>
                  <a:srgbClr val="0070C0"/>
                </a:solidFill>
              </a:rPr>
              <a:t>začiatok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podmienky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 err="1">
                <a:solidFill>
                  <a:srgbClr val="0070C0"/>
                </a:solidFill>
              </a:rPr>
              <a:t>budeme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kontrolovať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či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nastane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nejaká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situácia</a:t>
            </a:r>
            <a:endParaRPr lang="en-US" dirty="0">
              <a:solidFill>
                <a:srgbClr val="0070C0"/>
              </a:solidFill>
            </a:endParaRPr>
          </a:p>
          <a:p>
            <a:pPr algn="just"/>
            <a:r>
              <a:rPr lang="en-US" b="1" dirty="0" err="1">
                <a:solidFill>
                  <a:srgbClr val="0070C0"/>
                </a:solidFill>
              </a:rPr>
              <a:t>výraz</a:t>
            </a:r>
            <a:r>
              <a:rPr lang="en-US" dirty="0">
                <a:solidFill>
                  <a:srgbClr val="0070C0"/>
                </a:solidFill>
              </a:rPr>
              <a:t> - </a:t>
            </a:r>
            <a:r>
              <a:rPr lang="en-US" dirty="0" err="1">
                <a:solidFill>
                  <a:srgbClr val="0070C0"/>
                </a:solidFill>
              </a:rPr>
              <a:t>podmienka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 err="1">
                <a:solidFill>
                  <a:srgbClr val="0070C0"/>
                </a:solidFill>
              </a:rPr>
              <a:t>ktorú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kontrolujeme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 err="1">
                <a:solidFill>
                  <a:srgbClr val="0070C0"/>
                </a:solidFill>
              </a:rPr>
              <a:t>chceme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zistiť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 err="1">
                <a:solidFill>
                  <a:srgbClr val="0070C0"/>
                </a:solidFill>
              </a:rPr>
              <a:t>či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nastala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nejaká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situácia</a:t>
            </a:r>
            <a:r>
              <a:rPr lang="en-US" dirty="0">
                <a:solidFill>
                  <a:srgbClr val="0070C0"/>
                </a:solidFill>
              </a:rPr>
              <a:t> a </a:t>
            </a:r>
            <a:r>
              <a:rPr lang="en-US" dirty="0" err="1">
                <a:solidFill>
                  <a:srgbClr val="0070C0"/>
                </a:solidFill>
              </a:rPr>
              <a:t>preto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sa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na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ňu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pýtame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 err="1">
                <a:solidFill>
                  <a:srgbClr val="0070C0"/>
                </a:solidFill>
              </a:rPr>
              <a:t>na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pýtanie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sa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využívame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výrazy</a:t>
            </a:r>
            <a:endParaRPr lang="en-US" dirty="0">
              <a:solidFill>
                <a:srgbClr val="0070C0"/>
              </a:solidFill>
            </a:endParaRPr>
          </a:p>
          <a:p>
            <a:pPr algn="just"/>
            <a:r>
              <a:rPr lang="en-US" b="1" dirty="0" err="1">
                <a:solidFill>
                  <a:srgbClr val="0070C0"/>
                </a:solidFill>
              </a:rPr>
              <a:t>príkazy</a:t>
            </a:r>
            <a:r>
              <a:rPr lang="en-US" dirty="0">
                <a:solidFill>
                  <a:srgbClr val="0070C0"/>
                </a:solidFill>
              </a:rPr>
              <a:t> - </a:t>
            </a:r>
            <a:r>
              <a:rPr lang="en-US" dirty="0" err="1">
                <a:solidFill>
                  <a:srgbClr val="0070C0"/>
                </a:solidFill>
              </a:rPr>
              <a:t>dôsledok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 err="1">
                <a:solidFill>
                  <a:srgbClr val="0070C0"/>
                </a:solidFill>
              </a:rPr>
              <a:t>ktorý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nastane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 err="1">
                <a:solidFill>
                  <a:srgbClr val="0070C0"/>
                </a:solidFill>
              </a:rPr>
              <a:t>ak</a:t>
            </a:r>
            <a:r>
              <a:rPr lang="en-US" dirty="0">
                <a:solidFill>
                  <a:srgbClr val="0070C0"/>
                </a:solidFill>
              </a:rPr>
              <a:t> je </a:t>
            </a:r>
            <a:r>
              <a:rPr lang="en-US" dirty="0" err="1">
                <a:solidFill>
                  <a:srgbClr val="0070C0"/>
                </a:solidFill>
              </a:rPr>
              <a:t>podmienka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splnená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52C26F-25A8-28BB-1534-92999531C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/>
              <a:t>Jupyter Notebook - Podmienky</a:t>
            </a:r>
            <a:endParaRPr lang="en-US" sz="1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DB6C08-99BC-B966-576A-6A411462D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A19F-963B-4719-A2DE-D734F2967F92}" type="slidenum">
              <a:rPr lang="en-US" sz="1600" smtClean="0"/>
              <a:t>5</a:t>
            </a:fld>
            <a:r>
              <a:rPr lang="sk-SK" sz="1600" dirty="0"/>
              <a:t> / 9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76917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E6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F2B75-DD79-F125-CF39-C15DF5CA6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k-SK" sz="5400" b="1" dirty="0">
                <a:ln w="22225">
                  <a:solidFill>
                    <a:schemeClr val="accent5">
                      <a:lumMod val="75000"/>
                    </a:schemeClr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</a:rPr>
              <a:t>Príklad - Podmienky</a:t>
            </a:r>
            <a:endParaRPr lang="en-US" sz="5400" b="1" dirty="0">
              <a:ln w="22225">
                <a:solidFill>
                  <a:schemeClr val="accent5">
                    <a:lumMod val="75000"/>
                  </a:schemeClr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6EEA3-1D45-DB6A-477F-139FD69D3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7160" y="2123440"/>
            <a:ext cx="3896360" cy="3261360"/>
          </a:xfrm>
          <a:solidFill>
            <a:srgbClr val="A1E6ED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>
                <a:solidFill>
                  <a:srgbClr val="0070C0"/>
                </a:solidFill>
              </a:rPr>
              <a:t>x = 4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0070C0"/>
                </a:solidFill>
              </a:rPr>
              <a:t>if x &gt; 0: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0070C0"/>
                </a:solidFill>
              </a:rPr>
              <a:t>    print("positive")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0070C0"/>
                </a:solidFill>
              </a:rPr>
              <a:t>else: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0070C0"/>
                </a:solidFill>
              </a:rPr>
              <a:t>    print("negative")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52C26F-25A8-28BB-1534-92999531C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/>
              <a:t>Jupyter Notebook - Podmienky</a:t>
            </a:r>
            <a:endParaRPr lang="en-US" sz="1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DB6C08-99BC-B966-576A-6A411462D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A19F-963B-4719-A2DE-D734F2967F92}" type="slidenum">
              <a:rPr lang="en-US" sz="1600" smtClean="0"/>
              <a:t>6</a:t>
            </a:fld>
            <a:r>
              <a:rPr lang="sk-SK" sz="1600" dirty="0"/>
              <a:t> / 9</a:t>
            </a:r>
            <a:endParaRPr lang="en-US" sz="16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0CDF093-A162-5537-C05D-0E8BED98FF94}"/>
              </a:ext>
            </a:extLst>
          </p:cNvPr>
          <p:cNvSpPr txBox="1">
            <a:spLocks/>
          </p:cNvSpPr>
          <p:nvPr/>
        </p:nvSpPr>
        <p:spPr>
          <a:xfrm>
            <a:off x="6888480" y="2123440"/>
            <a:ext cx="3896360" cy="3261360"/>
          </a:xfrm>
          <a:prstGeom prst="rect">
            <a:avLst/>
          </a:prstGeom>
          <a:solidFill>
            <a:srgbClr val="A1E6ED"/>
          </a:solidFill>
          <a:ln w="12700" cap="flat" cmpd="sng" algn="ctr">
            <a:noFill/>
            <a:prstDash val="solid"/>
            <a:miter lim="800000"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US" dirty="0">
                <a:solidFill>
                  <a:srgbClr val="0070C0"/>
                </a:solidFill>
              </a:rPr>
              <a:t>x = 4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dirty="0">
                <a:solidFill>
                  <a:srgbClr val="0070C0"/>
                </a:solidFill>
              </a:rPr>
              <a:t>if x &gt; 0: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dirty="0">
                <a:solidFill>
                  <a:srgbClr val="0070C0"/>
                </a:solidFill>
              </a:rPr>
              <a:t>    print("positive")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dirty="0" err="1">
                <a:solidFill>
                  <a:srgbClr val="0070C0"/>
                </a:solidFill>
              </a:rPr>
              <a:t>elif</a:t>
            </a:r>
            <a:r>
              <a:rPr lang="en-US" dirty="0">
                <a:solidFill>
                  <a:srgbClr val="0070C0"/>
                </a:solidFill>
              </a:rPr>
              <a:t> x == 0: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dirty="0">
                <a:solidFill>
                  <a:srgbClr val="0070C0"/>
                </a:solidFill>
              </a:rPr>
              <a:t>    print("zero")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dirty="0">
                <a:solidFill>
                  <a:srgbClr val="0070C0"/>
                </a:solidFill>
              </a:rPr>
              <a:t>else: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dirty="0">
                <a:solidFill>
                  <a:srgbClr val="0070C0"/>
                </a:solidFill>
              </a:rPr>
              <a:t>    print("negative")</a:t>
            </a:r>
          </a:p>
        </p:txBody>
      </p:sp>
    </p:spTree>
    <p:extLst>
      <p:ext uri="{BB962C8B-B14F-4D97-AF65-F5344CB8AC3E}">
        <p14:creationId xmlns:p14="http://schemas.microsoft.com/office/powerpoint/2010/main" val="2761306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E6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F2B75-DD79-F125-CF39-C15DF5CA6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k-SK" sz="5400" b="1" dirty="0">
                <a:ln w="22225">
                  <a:solidFill>
                    <a:schemeClr val="accent5">
                      <a:lumMod val="75000"/>
                    </a:schemeClr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</a:rPr>
              <a:t>Vysvetlenie pojmov - Podmienky</a:t>
            </a:r>
            <a:endParaRPr lang="en-US" sz="5400" b="1" dirty="0">
              <a:ln w="22225">
                <a:solidFill>
                  <a:schemeClr val="accent5">
                    <a:lumMod val="75000"/>
                  </a:schemeClr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6EEA3-1D45-DB6A-477F-139FD69D3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23440"/>
            <a:ext cx="10515600" cy="965200"/>
          </a:xfrm>
          <a:solidFill>
            <a:srgbClr val="A1E6ED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dirty="0">
                <a:solidFill>
                  <a:srgbClr val="0070C0"/>
                </a:solidFill>
              </a:rPr>
              <a:t>Blok </a:t>
            </a:r>
            <a:r>
              <a:rPr lang="en-US" b="1" dirty="0" err="1">
                <a:solidFill>
                  <a:srgbClr val="0070C0"/>
                </a:solidFill>
              </a:rPr>
              <a:t>kódu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je </a:t>
            </a:r>
            <a:r>
              <a:rPr lang="en-US" dirty="0" err="1">
                <a:solidFill>
                  <a:srgbClr val="0070C0"/>
                </a:solidFill>
              </a:rPr>
              <a:t>kód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 err="1">
                <a:solidFill>
                  <a:srgbClr val="0070C0"/>
                </a:solidFill>
              </a:rPr>
              <a:t>ktorý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sa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má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vykonať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ako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jeden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celok</a:t>
            </a:r>
            <a:r>
              <a:rPr lang="en-US" dirty="0">
                <a:solidFill>
                  <a:srgbClr val="0070C0"/>
                </a:solidFill>
              </a:rPr>
              <a:t>. V </a:t>
            </a:r>
            <a:r>
              <a:rPr lang="en-US" dirty="0" err="1">
                <a:solidFill>
                  <a:srgbClr val="0070C0"/>
                </a:solidFill>
              </a:rPr>
              <a:t>Pythone</a:t>
            </a:r>
            <a:r>
              <a:rPr lang="en-US" dirty="0">
                <a:solidFill>
                  <a:srgbClr val="0070C0"/>
                </a:solidFill>
              </a:rPr>
              <a:t> je </a:t>
            </a:r>
            <a:r>
              <a:rPr lang="en-US" dirty="0" err="1">
                <a:solidFill>
                  <a:srgbClr val="0070C0"/>
                </a:solidFill>
              </a:rPr>
              <a:t>blok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kódu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vždy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rovnako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odsadený</a:t>
            </a:r>
            <a:r>
              <a:rPr lang="en-US" dirty="0">
                <a:solidFill>
                  <a:srgbClr val="0070C0"/>
                </a:solidFill>
              </a:rPr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52C26F-25A8-28BB-1534-92999531C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/>
              <a:t>Jupyter Notebook - Podmienky</a:t>
            </a:r>
            <a:endParaRPr lang="en-US" sz="1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DB6C08-99BC-B966-576A-6A411462D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A19F-963B-4719-A2DE-D734F2967F92}" type="slidenum">
              <a:rPr lang="en-US" sz="1600" smtClean="0"/>
              <a:t>7</a:t>
            </a:fld>
            <a:r>
              <a:rPr lang="sk-SK" sz="1600" dirty="0"/>
              <a:t> / 9</a:t>
            </a:r>
            <a:endParaRPr lang="en-US" sz="16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C1E312B-CE16-4E1F-5DAB-9DF937FDCFD9}"/>
              </a:ext>
            </a:extLst>
          </p:cNvPr>
          <p:cNvSpPr txBox="1">
            <a:spLocks/>
          </p:cNvSpPr>
          <p:nvPr/>
        </p:nvSpPr>
        <p:spPr>
          <a:xfrm>
            <a:off x="838200" y="3684270"/>
            <a:ext cx="10515600" cy="1863090"/>
          </a:xfrm>
          <a:prstGeom prst="rect">
            <a:avLst/>
          </a:prstGeom>
          <a:solidFill>
            <a:srgbClr val="A1E6ED"/>
          </a:solidFill>
          <a:ln w="12700" cap="flat" cmpd="sng" algn="ctr">
            <a:noFill/>
            <a:prstDash val="solid"/>
            <a:miter lim="800000"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 err="1">
                <a:solidFill>
                  <a:srgbClr val="0070C0"/>
                </a:solidFill>
              </a:rPr>
              <a:t>určuje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platnosť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premenných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 err="1">
                <a:solidFill>
                  <a:srgbClr val="0070C0"/>
                </a:solidFill>
              </a:rPr>
              <a:t>podľa</a:t>
            </a:r>
            <a:r>
              <a:rPr lang="en-US" dirty="0">
                <a:solidFill>
                  <a:srgbClr val="0070C0"/>
                </a:solidFill>
              </a:rPr>
              <a:t> toho, </a:t>
            </a:r>
            <a:r>
              <a:rPr lang="en-US" dirty="0" err="1">
                <a:solidFill>
                  <a:srgbClr val="0070C0"/>
                </a:solidFill>
              </a:rPr>
              <a:t>kde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boli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definované</a:t>
            </a:r>
            <a:endParaRPr lang="en-US" dirty="0">
              <a:solidFill>
                <a:srgbClr val="0070C0"/>
              </a:solidFill>
            </a:endParaRPr>
          </a:p>
          <a:p>
            <a:pPr algn="just"/>
            <a:r>
              <a:rPr lang="en-US" dirty="0" err="1">
                <a:solidFill>
                  <a:srgbClr val="0070C0"/>
                </a:solidFill>
              </a:rPr>
              <a:t>premenná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sk-SK" dirty="0">
                <a:solidFill>
                  <a:srgbClr val="0070C0"/>
                </a:solidFill>
              </a:rPr>
              <a:t>má platnosť </a:t>
            </a:r>
            <a:r>
              <a:rPr lang="en-US" dirty="0">
                <a:solidFill>
                  <a:srgbClr val="0070C0"/>
                </a:solidFill>
              </a:rPr>
              <a:t>od toho </a:t>
            </a:r>
            <a:r>
              <a:rPr lang="en-US" dirty="0" err="1">
                <a:solidFill>
                  <a:srgbClr val="0070C0"/>
                </a:solidFill>
              </a:rPr>
              <a:t>riadku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 err="1">
                <a:solidFill>
                  <a:srgbClr val="0070C0"/>
                </a:solidFill>
              </a:rPr>
              <a:t>kde</a:t>
            </a:r>
            <a:r>
              <a:rPr lang="en-US" dirty="0">
                <a:solidFill>
                  <a:srgbClr val="0070C0"/>
                </a:solidFill>
              </a:rPr>
              <a:t> je </a:t>
            </a:r>
            <a:r>
              <a:rPr lang="en-US" dirty="0" err="1">
                <a:solidFill>
                  <a:srgbClr val="0070C0"/>
                </a:solidFill>
              </a:rPr>
              <a:t>definovaná</a:t>
            </a:r>
            <a:r>
              <a:rPr lang="en-US" dirty="0">
                <a:solidFill>
                  <a:srgbClr val="0070C0"/>
                </a:solidFill>
              </a:rPr>
              <a:t> a je </a:t>
            </a:r>
            <a:r>
              <a:rPr lang="en-US" dirty="0" err="1">
                <a:solidFill>
                  <a:srgbClr val="0070C0"/>
                </a:solidFill>
              </a:rPr>
              <a:t>možné</a:t>
            </a:r>
            <a:r>
              <a:rPr lang="en-US" dirty="0">
                <a:solidFill>
                  <a:srgbClr val="0070C0"/>
                </a:solidFill>
              </a:rPr>
              <a:t> k </a:t>
            </a:r>
            <a:r>
              <a:rPr lang="en-US" dirty="0" err="1">
                <a:solidFill>
                  <a:srgbClr val="0070C0"/>
                </a:solidFill>
              </a:rPr>
              <a:t>nej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pristupovať</a:t>
            </a:r>
            <a:r>
              <a:rPr lang="en-US" dirty="0">
                <a:solidFill>
                  <a:srgbClr val="0070C0"/>
                </a:solidFill>
              </a:rPr>
              <a:t> v tom </a:t>
            </a:r>
            <a:r>
              <a:rPr lang="en-US" dirty="0" err="1">
                <a:solidFill>
                  <a:srgbClr val="0070C0"/>
                </a:solidFill>
              </a:rPr>
              <a:t>bloku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kde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sa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nachádza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 err="1">
                <a:solidFill>
                  <a:srgbClr val="0070C0"/>
                </a:solidFill>
              </a:rPr>
              <a:t>ako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aj</a:t>
            </a:r>
            <a:r>
              <a:rPr lang="en-US" dirty="0">
                <a:solidFill>
                  <a:srgbClr val="0070C0"/>
                </a:solidFill>
              </a:rPr>
              <a:t> v </a:t>
            </a:r>
            <a:r>
              <a:rPr lang="en-US" dirty="0" err="1">
                <a:solidFill>
                  <a:srgbClr val="0070C0"/>
                </a:solidFill>
              </a:rPr>
              <a:t>jemu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vnorených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blokoch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060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F2B75-DD79-F125-CF39-C15DF5CA6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sk-SK" sz="5400" b="1" dirty="0">
                <a:ln w="22225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Úlohy na precvičenie</a:t>
            </a:r>
            <a:endParaRPr lang="en-US" sz="5400" b="1" dirty="0">
              <a:ln w="22225">
                <a:solidFill>
                  <a:schemeClr val="accent6">
                    <a:lumMod val="75000"/>
                  </a:schemeClr>
                </a:solidFill>
                <a:prstDash val="solid"/>
              </a:ln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AC86AB-3608-0C2F-D6CD-5F9C03EFC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/>
              <a:t>Jupyter Notebook - Podmienky</a:t>
            </a:r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70FD4C-DC5B-15D2-6108-A6822A3EF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A19F-963B-4719-A2DE-D734F2967F92}" type="slidenum">
              <a:rPr lang="en-US" sz="1600" smtClean="0"/>
              <a:t>8</a:t>
            </a:fld>
            <a:r>
              <a:rPr lang="sk-SK" sz="1600" dirty="0"/>
              <a:t> / 9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17638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F2B75-DD79-F125-CF39-C15DF5CA6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sk-SK" sz="5400" b="1" dirty="0">
                <a:ln w="22225">
                  <a:solidFill>
                    <a:schemeClr val="accent4">
                      <a:lumMod val="75000"/>
                    </a:schemeClr>
                  </a:solidFill>
                  <a:prstDash val="solid"/>
                </a:ln>
                <a:solidFill>
                  <a:schemeClr val="accent4">
                    <a:lumMod val="60000"/>
                    <a:lumOff val="40000"/>
                  </a:schemeClr>
                </a:solidFill>
              </a:rPr>
              <a:t>Otázky?</a:t>
            </a:r>
            <a:endParaRPr lang="en-US" sz="5400" b="1" dirty="0">
              <a:ln w="22225">
                <a:solidFill>
                  <a:schemeClr val="accent4">
                    <a:lumMod val="75000"/>
                  </a:schemeClr>
                </a:solidFill>
                <a:prstDash val="solid"/>
              </a:ln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AC86AB-3608-0C2F-D6CD-5F9C03EFC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/>
              <a:t>Jupyter Notebook - Podmienky</a:t>
            </a:r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70FD4C-DC5B-15D2-6108-A6822A3EF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A19F-963B-4719-A2DE-D734F2967F92}" type="slidenum">
              <a:rPr lang="en-US" sz="1600" smtClean="0"/>
              <a:t>9</a:t>
            </a:fld>
            <a:r>
              <a:rPr lang="sk-SK" sz="1600" dirty="0"/>
              <a:t> / 9</a:t>
            </a:r>
          </a:p>
        </p:txBody>
      </p:sp>
    </p:spTree>
    <p:extLst>
      <p:ext uri="{BB962C8B-B14F-4D97-AF65-F5344CB8AC3E}">
        <p14:creationId xmlns:p14="http://schemas.microsoft.com/office/powerpoint/2010/main" val="3799303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3159</TotalTime>
  <Words>385</Words>
  <Application>Microsoft Office PowerPoint</Application>
  <PresentationFormat>Widescreen</PresentationFormat>
  <Paragraphs>63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Podmienky</vt:lpstr>
      <vt:lpstr>Úvodná úloha</vt:lpstr>
      <vt:lpstr>Syntax - Podmienky</vt:lpstr>
      <vt:lpstr>Vysvetlenie pojmov - Podmienky</vt:lpstr>
      <vt:lpstr>Vysvetlenie pojmov - Podmienky</vt:lpstr>
      <vt:lpstr>Príklad - Podmienky</vt:lpstr>
      <vt:lpstr>Vysvetlenie pojmov - Podmienky</vt:lpstr>
      <vt:lpstr>Úlohy na precvičenie</vt:lpstr>
      <vt:lpstr>Otázky?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Rebeka Černianska</dc:creator>
  <cp:lastModifiedBy>Rebeka Černianska</cp:lastModifiedBy>
  <cp:revision>6</cp:revision>
  <dcterms:created xsi:type="dcterms:W3CDTF">2024-05-11T12:20:18Z</dcterms:created>
  <dcterms:modified xsi:type="dcterms:W3CDTF">2024-05-14T10:27:15Z</dcterms:modified>
</cp:coreProperties>
</file>