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5" r:id="rId3"/>
  </p:sldMasterIdLst>
  <p:notesMasterIdLst>
    <p:notesMasterId r:id="rId18"/>
  </p:notesMasterIdLst>
  <p:sldIdLst>
    <p:sldId id="256" r:id="rId4"/>
    <p:sldId id="263" r:id="rId5"/>
    <p:sldId id="272" r:id="rId6"/>
    <p:sldId id="265" r:id="rId7"/>
    <p:sldId id="266" r:id="rId8"/>
    <p:sldId id="307" r:id="rId9"/>
    <p:sldId id="308" r:id="rId10"/>
    <p:sldId id="292" r:id="rId11"/>
    <p:sldId id="310" r:id="rId12"/>
    <p:sldId id="309" r:id="rId13"/>
    <p:sldId id="306" r:id="rId14"/>
    <p:sldId id="311" r:id="rId15"/>
    <p:sldId id="315" r:id="rId16"/>
    <p:sldId id="30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zio" id="{19562FE8-39CD-4A67-8807-2EE858F1DAC3}">
          <p14:sldIdLst>
            <p14:sldId id="256"/>
            <p14:sldId id="263"/>
          </p14:sldIdLst>
        </p14:section>
        <p14:section name="Introduction" id="{5D7306BC-1481-4007-8803-16FF8A029601}">
          <p14:sldIdLst>
            <p14:sldId id="272"/>
          </p14:sldIdLst>
        </p14:section>
        <p14:section name="The project" id="{22478D10-122F-41E2-8CD2-5CCB43C6FAC4}">
          <p14:sldIdLst>
            <p14:sldId id="265"/>
            <p14:sldId id="266"/>
            <p14:sldId id="307"/>
            <p14:sldId id="308"/>
            <p14:sldId id="292"/>
            <p14:sldId id="310"/>
            <p14:sldId id="309"/>
          </p14:sldIdLst>
        </p14:section>
        <p14:section name="Demo" id="{09255E15-01A3-4C72-97A1-A23DB653C495}">
          <p14:sldIdLst>
            <p14:sldId id="306"/>
          </p14:sldIdLst>
        </p14:section>
        <p14:section name="Let's dive into the code" id="{98724EBE-83D2-4CA0-AB35-14A09104A679}">
          <p14:sldIdLst>
            <p14:sldId id="311"/>
          </p14:sldIdLst>
        </p14:section>
        <p14:section name="Conclusions" id="{4E7D7BD1-12AD-48F2-AEA1-D63FB5398B1B}">
          <p14:sldIdLst>
            <p14:sldId id="315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2F0D9"/>
    <a:srgbClr val="404040"/>
    <a:srgbClr val="D0D0D0"/>
    <a:srgbClr val="75C539"/>
    <a:srgbClr val="73BE40"/>
    <a:srgbClr val="558B2F"/>
    <a:srgbClr val="AED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8" autoAdjust="0"/>
    <p:restoredTop sz="90340" autoAdjust="0"/>
  </p:normalViewPr>
  <p:slideViewPr>
    <p:cSldViewPr snapToGrid="0">
      <p:cViewPr varScale="1">
        <p:scale>
          <a:sx n="93" d="100"/>
          <a:sy n="93" d="100"/>
        </p:scale>
        <p:origin x="240" y="6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65C4D-AF33-49BA-B7BA-75D5CF245870}" type="datetimeFigureOut">
              <a:rPr lang="it-IT" smtClean="0"/>
              <a:t>11/01/20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6E5B3-CEFE-4AEF-B353-B5103F659A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31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6E5B3-CEFE-4AEF-B353-B5103F659A4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66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6E5B3-CEFE-4AEF-B353-B5103F659A4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039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6E5B3-CEFE-4AEF-B353-B5103F659A4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9428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6E5B3-CEFE-4AEF-B353-B5103F659A4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987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6E5B3-CEFE-4AEF-B353-B5103F659A4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478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6E5B3-CEFE-4AEF-B353-B5103F659A4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5661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6E5B3-CEFE-4AEF-B353-B5103F659A4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8884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6E5B3-CEFE-4AEF-B353-B5103F659A4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7816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6E5B3-CEFE-4AEF-B353-B5103F659A4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029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6E5B3-CEFE-4AEF-B353-B5103F659A4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516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6E5B3-CEFE-4AEF-B353-B5103F659A4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868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6E5B3-CEFE-4AEF-B353-B5103F659A4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4113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6E5B3-CEFE-4AEF-B353-B5103F659A4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899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6368-61CF-4507-8060-34DFE3D181EF}" type="datetime1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7F10-F60F-4929-8489-9A0D1A65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3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261B-981A-4A1E-8576-0975D8796F0B}" type="datetime1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7F10-F60F-4929-8489-9A0D1A65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9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FB98-CB5D-4012-8B60-740C5DB777DA}" type="datetime1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7F10-F60F-4929-8489-9A0D1A65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18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3"/>
          <p:cNvSpPr txBox="1">
            <a:spLocks noChangeArrowheads="1"/>
          </p:cNvSpPr>
          <p:nvPr userDrawn="1"/>
        </p:nvSpPr>
        <p:spPr>
          <a:xfrm>
            <a:off x="903353" y="2160590"/>
            <a:ext cx="1146520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Bal bla abl</a:t>
            </a:r>
          </a:p>
        </p:txBody>
      </p:sp>
    </p:spTree>
    <p:extLst>
      <p:ext uri="{BB962C8B-B14F-4D97-AF65-F5344CB8AC3E}">
        <p14:creationId xmlns:p14="http://schemas.microsoft.com/office/powerpoint/2010/main" val="547793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543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6368-61CF-4507-8060-34DFE3D181EF}" type="datetime1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7F10-F60F-4929-8489-9A0D1A65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45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6791-5DCE-48AF-AF82-B17B0DAF7211}" type="datetime1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7F10-F60F-4929-8489-9A0D1A65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62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DC0B-43C6-4252-BAFC-26E3B2105B0F}" type="datetime1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7F10-F60F-4929-8489-9A0D1A65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D28D-D712-4376-9755-A38A57A1300D}" type="datetime1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7F10-F60F-4929-8489-9A0D1A65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7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AB9B-A1C6-469F-A136-2480EFC5F3BC}" type="datetime1">
              <a:rPr lang="en-US" smtClean="0"/>
              <a:t>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7F10-F60F-4929-8489-9A0D1A65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51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9FCB-D224-4CAB-8EC1-FCB25C44EC9B}" type="datetime1">
              <a:rPr lang="en-US" smtClean="0"/>
              <a:t>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7F10-F60F-4929-8489-9A0D1A65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1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6791-5DCE-48AF-AF82-B17B0DAF7211}" type="datetime1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7F10-F60F-4929-8489-9A0D1A65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82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B7D0-647F-4EDB-8C10-4341B6997904}" type="datetime1">
              <a:rPr lang="en-US" smtClean="0"/>
              <a:t>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7F10-F60F-4929-8489-9A0D1A65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61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BE8C-D782-4075-A867-666D7CD7CF69}" type="datetime1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7F10-F60F-4929-8489-9A0D1A65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61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C0BC-6616-406A-969A-19B75CE6997B}" type="datetime1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7F10-F60F-4929-8489-9A0D1A65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261B-981A-4A1E-8576-0975D8796F0B}" type="datetime1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7F10-F60F-4929-8489-9A0D1A65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477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FB98-CB5D-4012-8B60-740C5DB777DA}" type="datetime1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7F10-F60F-4929-8489-9A0D1A65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2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DC0B-43C6-4252-BAFC-26E3B2105B0F}" type="datetime1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7F10-F60F-4929-8489-9A0D1A65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4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D28D-D712-4376-9755-A38A57A1300D}" type="datetime1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7F10-F60F-4929-8489-9A0D1A65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0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AB9B-A1C6-469F-A136-2480EFC5F3BC}" type="datetime1">
              <a:rPr lang="en-US" smtClean="0"/>
              <a:t>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7F10-F60F-4929-8489-9A0D1A65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2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9FCB-D224-4CAB-8EC1-FCB25C44EC9B}" type="datetime1">
              <a:rPr lang="en-US" smtClean="0"/>
              <a:t>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7F10-F60F-4929-8489-9A0D1A65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0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B7D0-647F-4EDB-8C10-4341B6997904}" type="datetime1">
              <a:rPr lang="en-US" smtClean="0"/>
              <a:t>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7F10-F60F-4929-8489-9A0D1A65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1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BE8C-D782-4075-A867-666D7CD7CF69}" type="datetime1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7F10-F60F-4929-8489-9A0D1A65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8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C0BC-6616-406A-969A-19B75CE6997B}" type="datetime1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7F10-F60F-4929-8489-9A0D1A65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9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12DAD-EA8B-4EAD-BC70-435881FE7AB8}" type="datetime1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97F10-F60F-4929-8489-9A0D1A65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0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90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12DAD-EA8B-4EAD-BC70-435881FE7AB8}" type="datetime1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97F10-F60F-4929-8489-9A0D1A65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github.com/tboni91" TargetMode="External"/><Relationship Id="rId5" Type="http://schemas.openxmlformats.org/officeDocument/2006/relationships/hyperlink" Target="https://github.com/M4TT3O-91" TargetMode="External"/><Relationship Id="rId4" Type="http://schemas.openxmlformats.org/officeDocument/2006/relationships/hyperlink" Target="https://github.com/xcesco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play.google.com/store/apps/details?id=it.fmt.games.reversi.android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narcloud.io/dashboard?id=it.fmt.games.reversi:reversi-project" TargetMode="External"/><Relationship Id="rId3" Type="http://schemas.openxmlformats.org/officeDocument/2006/relationships/image" Target="../media/image15.png"/><Relationship Id="rId7" Type="http://schemas.openxmlformats.org/officeDocument/2006/relationships/hyperlink" Target="https://codecov.io/gh/xcesco/revers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travis-ci.org/xcesco/reversi" TargetMode="External"/><Relationship Id="rId5" Type="http://schemas.openxmlformats.org/officeDocument/2006/relationships/hyperlink" Target="https://github.com/xcesco/reversi-android" TargetMode="External"/><Relationship Id="rId4" Type="http://schemas.openxmlformats.org/officeDocument/2006/relationships/hyperlink" Target="https://github.com/xcesco/revers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://www.fngo.it/regole.asp" TargetMode="External"/><Relationship Id="rId4" Type="http://schemas.openxmlformats.org/officeDocument/2006/relationships/hyperlink" Target="https://en.wikipedia.org/wiki/Reversi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sonarcloud.io/dashboard?id=it.fmt.games.reversi:reversi-project" TargetMode="External"/><Relationship Id="rId5" Type="http://schemas.openxmlformats.org/officeDocument/2006/relationships/hyperlink" Target="https://codecov.io/gh/xcesco/reversi" TargetMode="External"/><Relationship Id="rId4" Type="http://schemas.openxmlformats.org/officeDocument/2006/relationships/hyperlink" Target="https://travis-ci.org/xcesco/revers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8"/>
          <p:cNvSpPr txBox="1">
            <a:spLocks noChangeArrowheads="1"/>
          </p:cNvSpPr>
          <p:nvPr/>
        </p:nvSpPr>
        <p:spPr>
          <a:xfrm>
            <a:off x="2092411" y="1918506"/>
            <a:ext cx="7694752" cy="1646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it-IT" noProof="1">
                <a:solidFill>
                  <a:srgbClr val="90C226"/>
                </a:solidFill>
                <a:latin typeface="Trebuchet MS" panose="020B0603020202020204"/>
              </a:rPr>
              <a:t>FMT Reversi</a:t>
            </a:r>
          </a:p>
        </p:txBody>
      </p:sp>
      <p:sp>
        <p:nvSpPr>
          <p:cNvPr id="11" name="Rettangolo 9"/>
          <p:cNvSpPr txBox="1">
            <a:spLocks noChangeArrowheads="1"/>
          </p:cNvSpPr>
          <p:nvPr/>
        </p:nvSpPr>
        <p:spPr>
          <a:xfrm>
            <a:off x="2018210" y="3826059"/>
            <a:ext cx="7768959" cy="14135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0C226"/>
              </a:buClr>
              <a:defRPr/>
            </a:pPr>
            <a:r>
              <a:rPr lang="it-IT" b="1" noProof="1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Trebuchet MS" panose="020B0603020202020204"/>
              </a:rPr>
              <a:t>by </a:t>
            </a:r>
          </a:p>
          <a:p>
            <a:pPr>
              <a:buClr>
                <a:srgbClr val="90C226"/>
              </a:buClr>
              <a:defRPr/>
            </a:pPr>
            <a:r>
              <a:rPr lang="it-IT" dirty="0">
                <a:hlinkClick r:id="rId4"/>
              </a:rPr>
              <a:t>Francesco Benincasa</a:t>
            </a:r>
            <a:endParaRPr lang="it-IT" dirty="0"/>
          </a:p>
          <a:p>
            <a:pPr>
              <a:buClr>
                <a:srgbClr val="90C226"/>
              </a:buClr>
              <a:defRPr/>
            </a:pPr>
            <a:r>
              <a:rPr lang="it-IT" dirty="0">
                <a:hlinkClick r:id="rId5"/>
              </a:rPr>
              <a:t>Matteo Franco</a:t>
            </a:r>
            <a:endParaRPr lang="it-IT" b="1" noProof="1">
              <a:solidFill>
                <a:sysClr val="windowText" lastClr="000000">
                  <a:lumMod val="50000"/>
                  <a:lumOff val="50000"/>
                </a:sysClr>
              </a:solidFill>
              <a:latin typeface="Trebuchet MS" panose="020B0603020202020204"/>
            </a:endParaRPr>
          </a:p>
          <a:p>
            <a:pPr>
              <a:buClr>
                <a:srgbClr val="90C226"/>
              </a:buClr>
              <a:defRPr/>
            </a:pPr>
            <a:r>
              <a:rPr lang="it-IT" dirty="0">
                <a:hlinkClick r:id="rId6"/>
              </a:rPr>
              <a:t>Tiziano Bonifazi</a:t>
            </a:r>
            <a:endParaRPr lang="it-IT" dirty="0"/>
          </a:p>
          <a:p>
            <a:pPr>
              <a:buClr>
                <a:srgbClr val="90C226"/>
              </a:buClr>
              <a:defRPr/>
            </a:pPr>
            <a:endParaRPr lang="en-US" dirty="0">
              <a:solidFill>
                <a:sysClr val="windowText" lastClr="000000">
                  <a:lumMod val="50000"/>
                  <a:lumOff val="50000"/>
                </a:sysClr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4355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3501087" y="592349"/>
            <a:ext cx="7059827" cy="1325563"/>
          </a:xfrm>
        </p:spPr>
        <p:txBody>
          <a:bodyPr/>
          <a:lstStyle/>
          <a:p>
            <a:r>
              <a:rPr lang="it-IT" sz="3600" noProof="1">
                <a:solidFill>
                  <a:srgbClr val="90C226"/>
                </a:solidFill>
                <a:latin typeface="Trebuchet MS" panose="020B0603020202020204"/>
              </a:rPr>
              <a:t>Entities – part 3</a:t>
            </a:r>
            <a:endParaRPr lang="en-US" dirty="0">
              <a:solidFill>
                <a:srgbClr val="75C539"/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ttangolo 3"/>
          <p:cNvSpPr txBox="1">
            <a:spLocks noChangeArrowheads="1"/>
          </p:cNvSpPr>
          <p:nvPr/>
        </p:nvSpPr>
        <p:spPr>
          <a:xfrm>
            <a:off x="2201517" y="2160596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0C226"/>
              </a:buClr>
              <a:defRPr/>
            </a:pPr>
            <a:endParaRPr lang="it-IT" noProof="1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21" y="1917912"/>
            <a:ext cx="9586025" cy="46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0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3501087" y="592349"/>
            <a:ext cx="7059827" cy="1325563"/>
          </a:xfrm>
        </p:spPr>
        <p:txBody>
          <a:bodyPr/>
          <a:lstStyle/>
          <a:p>
            <a:r>
              <a:rPr lang="en-GB" dirty="0">
                <a:solidFill>
                  <a:srgbClr val="75C539"/>
                </a:solidFill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  <a:endParaRPr lang="en-US" dirty="0">
              <a:solidFill>
                <a:srgbClr val="75C539"/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ttangolo 3"/>
          <p:cNvSpPr txBox="1">
            <a:spLocks noChangeArrowheads="1"/>
          </p:cNvSpPr>
          <p:nvPr/>
        </p:nvSpPr>
        <p:spPr>
          <a:xfrm>
            <a:off x="1234668" y="2160597"/>
            <a:ext cx="2124823" cy="582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0C226"/>
              </a:buClr>
              <a:buNone/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It’s time to play!</a:t>
            </a:r>
          </a:p>
          <a:p>
            <a:pPr marL="0" indent="0">
              <a:buClr>
                <a:srgbClr val="90C226"/>
              </a:buClr>
              <a:buNone/>
              <a:defRPr/>
            </a:pPr>
            <a:endParaRPr lang="it-IT" noProof="1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</p:txBody>
      </p:sp>
      <p:sp>
        <p:nvSpPr>
          <p:cNvPr id="7" name="Rettangolo 3"/>
          <p:cNvSpPr txBox="1">
            <a:spLocks noChangeArrowheads="1"/>
          </p:cNvSpPr>
          <p:nvPr/>
        </p:nvSpPr>
        <p:spPr>
          <a:xfrm>
            <a:off x="1234668" y="2743201"/>
            <a:ext cx="7683690" cy="130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0C226"/>
              </a:buClr>
              <a:buNone/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Android version available on </a:t>
            </a: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  <a:hlinkClick r:id="rId4"/>
              </a:rPr>
              <a:t>Google Play Store</a:t>
            </a:r>
            <a:endParaRPr lang="it-IT" noProof="1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  <a:p>
            <a:pPr marL="0" indent="0">
              <a:buClr>
                <a:srgbClr val="90C226"/>
              </a:buClr>
              <a:buNone/>
              <a:defRPr/>
            </a:pPr>
            <a:r>
              <a:rPr lang="it-IT" sz="1600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  <a:hlinkClick r:id="rId4"/>
              </a:rPr>
              <a:t>https://play.google.com/store/apps/details?id=it.fmt.games.reversi.android</a:t>
            </a:r>
            <a:endParaRPr lang="it-IT" sz="1600" noProof="1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  <a:p>
            <a:pPr marL="0" indent="0">
              <a:buClr>
                <a:srgbClr val="90C226"/>
              </a:buClr>
              <a:buNone/>
              <a:defRPr/>
            </a:pPr>
            <a:r>
              <a:rPr lang="it-IT" sz="1600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Desktop and Console versions are ready to be run!</a:t>
            </a:r>
          </a:p>
          <a:p>
            <a:pPr marL="0" indent="0">
              <a:buClr>
                <a:srgbClr val="90C226"/>
              </a:buClr>
              <a:buNone/>
              <a:defRPr/>
            </a:pPr>
            <a:endParaRPr lang="it-IT" sz="1600" noProof="1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  <a:p>
            <a:pPr marL="0" indent="0">
              <a:buClr>
                <a:srgbClr val="90C226"/>
              </a:buClr>
              <a:buNone/>
              <a:defRPr/>
            </a:pPr>
            <a:endParaRPr lang="it-IT" noProof="1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373" y="1999087"/>
            <a:ext cx="1323795" cy="1645919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49" y="4083489"/>
            <a:ext cx="956428" cy="198655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511" y="4083489"/>
            <a:ext cx="2402775" cy="229412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245" y="4083489"/>
            <a:ext cx="2362995" cy="203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3501087" y="592349"/>
            <a:ext cx="7059827" cy="1325563"/>
          </a:xfrm>
        </p:spPr>
        <p:txBody>
          <a:bodyPr/>
          <a:lstStyle/>
          <a:p>
            <a:r>
              <a:rPr lang="en-GB" dirty="0">
                <a:solidFill>
                  <a:srgbClr val="75C539"/>
                </a:solidFill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interesting links</a:t>
            </a:r>
            <a:endParaRPr lang="en-US" dirty="0">
              <a:solidFill>
                <a:srgbClr val="75C539"/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ttangolo 3"/>
          <p:cNvSpPr txBox="1">
            <a:spLocks noChangeArrowheads="1"/>
          </p:cNvSpPr>
          <p:nvPr/>
        </p:nvSpPr>
        <p:spPr>
          <a:xfrm>
            <a:off x="2201517" y="2160596"/>
            <a:ext cx="835939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0C226"/>
              </a:buClr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  <a:hlinkClick r:id="rId4"/>
              </a:rPr>
              <a:t>FMT Reversi source code on Github</a:t>
            </a:r>
            <a:endParaRPr lang="it-IT" noProof="1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  <a:p>
            <a:pPr>
              <a:buClr>
                <a:srgbClr val="90C226"/>
              </a:buClr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  <a:hlinkClick r:id="rId5"/>
              </a:rPr>
              <a:t>FMT Reversi Android source code on Github</a:t>
            </a:r>
            <a:endParaRPr lang="it-IT" noProof="1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  <a:p>
            <a:pPr>
              <a:buClr>
                <a:srgbClr val="90C226"/>
              </a:buClr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  <a:hlinkClick r:id="rId6"/>
              </a:rPr>
              <a:t>Travis CI</a:t>
            </a:r>
            <a:endParaRPr lang="it-IT" noProof="1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  <a:p>
            <a:pPr>
              <a:buClr>
                <a:srgbClr val="90C226"/>
              </a:buClr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  <a:hlinkClick r:id="rId7"/>
              </a:rPr>
              <a:t>CodeCov</a:t>
            </a:r>
            <a:endParaRPr lang="it-IT" noProof="1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  <a:p>
            <a:pPr>
              <a:buClr>
                <a:srgbClr val="90C226"/>
              </a:buClr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  <a:hlinkClick r:id="rId8"/>
              </a:rPr>
              <a:t>SonarCloud</a:t>
            </a:r>
            <a:endParaRPr lang="it-IT" noProof="1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  <a:p>
            <a:pPr>
              <a:buClr>
                <a:srgbClr val="90C226"/>
              </a:buClr>
              <a:defRPr/>
            </a:pPr>
            <a:endParaRPr lang="it-IT" noProof="1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  <a:p>
            <a:pPr marL="0" indent="0">
              <a:buClr>
                <a:srgbClr val="90C226"/>
              </a:buClr>
              <a:buNone/>
              <a:defRPr/>
            </a:pPr>
            <a:endParaRPr lang="it-IT" noProof="1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8345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3501087" y="592349"/>
            <a:ext cx="7059827" cy="1325563"/>
          </a:xfrm>
        </p:spPr>
        <p:txBody>
          <a:bodyPr/>
          <a:lstStyle/>
          <a:p>
            <a:r>
              <a:rPr lang="en-GB" dirty="0">
                <a:solidFill>
                  <a:srgbClr val="75C539"/>
                </a:solidFill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Conclusions</a:t>
            </a:r>
            <a:endParaRPr lang="en-US" dirty="0">
              <a:solidFill>
                <a:srgbClr val="75C539"/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ttangolo 3"/>
          <p:cNvSpPr txBox="1">
            <a:spLocks noChangeArrowheads="1"/>
          </p:cNvSpPr>
          <p:nvPr/>
        </p:nvSpPr>
        <p:spPr>
          <a:xfrm>
            <a:off x="2201517" y="2160596"/>
            <a:ext cx="835939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0C226"/>
              </a:buClr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FMT Reversi can be improved:</a:t>
            </a:r>
          </a:p>
          <a:p>
            <a:pPr lvl="1">
              <a:buClr>
                <a:srgbClr val="90C226"/>
              </a:buClr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Support for other platform (web)</a:t>
            </a:r>
          </a:p>
          <a:p>
            <a:pPr lvl="1">
              <a:buClr>
                <a:srgbClr val="90C226"/>
              </a:buClr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Improved IA for CPU players</a:t>
            </a:r>
          </a:p>
          <a:p>
            <a:pPr lvl="1">
              <a:buClr>
                <a:srgbClr val="90C226"/>
              </a:buClr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PS4 version cooming soon!</a:t>
            </a:r>
          </a:p>
          <a:p>
            <a:pPr>
              <a:buClr>
                <a:srgbClr val="90C226"/>
              </a:buClr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Any question?</a:t>
            </a:r>
          </a:p>
          <a:p>
            <a:pPr lvl="1">
              <a:buClr>
                <a:srgbClr val="90C226"/>
              </a:buClr>
              <a:defRPr/>
            </a:pPr>
            <a:endParaRPr lang="it-IT" noProof="1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  <a:p>
            <a:pPr>
              <a:buClr>
                <a:srgbClr val="90C226"/>
              </a:buClr>
              <a:defRPr/>
            </a:pPr>
            <a:endParaRPr lang="it-IT" noProof="1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  <a:p>
            <a:pPr marL="0" indent="0">
              <a:buClr>
                <a:srgbClr val="90C226"/>
              </a:buClr>
              <a:buNone/>
              <a:defRPr/>
            </a:pPr>
            <a:endParaRPr lang="it-IT" noProof="1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3331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3501087" y="2668276"/>
            <a:ext cx="7059827" cy="1325563"/>
          </a:xfrm>
        </p:spPr>
        <p:txBody>
          <a:bodyPr/>
          <a:lstStyle/>
          <a:p>
            <a:r>
              <a:rPr lang="en-GB" dirty="0">
                <a:solidFill>
                  <a:srgbClr val="75C539"/>
                </a:solidFill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Thanks!</a:t>
            </a:r>
            <a:endParaRPr lang="en-US" dirty="0">
              <a:solidFill>
                <a:srgbClr val="75C539"/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4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3501087" y="592349"/>
            <a:ext cx="7059827" cy="1325563"/>
          </a:xfrm>
        </p:spPr>
        <p:txBody>
          <a:bodyPr/>
          <a:lstStyle/>
          <a:p>
            <a:r>
              <a:rPr lang="it-IT" sz="3600" noProof="1">
                <a:solidFill>
                  <a:srgbClr val="90C226"/>
                </a:solidFill>
                <a:latin typeface="Trebuchet MS" panose="020B0603020202020204"/>
              </a:rPr>
              <a:t>Roadmap</a:t>
            </a:r>
            <a:endParaRPr lang="en-US" dirty="0">
              <a:solidFill>
                <a:srgbClr val="75C539"/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ttangolo 3"/>
          <p:cNvSpPr txBox="1">
            <a:spLocks noChangeArrowheads="1"/>
          </p:cNvSpPr>
          <p:nvPr/>
        </p:nvSpPr>
        <p:spPr>
          <a:xfrm>
            <a:off x="2164941" y="2160596"/>
            <a:ext cx="824741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0C226"/>
              </a:buClr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Intro</a:t>
            </a:r>
          </a:p>
          <a:p>
            <a:pPr>
              <a:buClr>
                <a:srgbClr val="90C226"/>
              </a:buClr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The project</a:t>
            </a:r>
          </a:p>
          <a:p>
            <a:pPr>
              <a:buClr>
                <a:srgbClr val="90C226"/>
              </a:buClr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Demo</a:t>
            </a:r>
          </a:p>
          <a:p>
            <a:pPr>
              <a:buClr>
                <a:srgbClr val="90C226"/>
              </a:buClr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Let’s dive into the code</a:t>
            </a:r>
          </a:p>
          <a:p>
            <a:pPr>
              <a:buClr>
                <a:srgbClr val="90C226"/>
              </a:buClr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6813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3501087" y="592349"/>
            <a:ext cx="7059827" cy="1325563"/>
          </a:xfrm>
        </p:spPr>
        <p:txBody>
          <a:bodyPr/>
          <a:lstStyle/>
          <a:p>
            <a:r>
              <a:rPr lang="it-IT" sz="3600" noProof="1">
                <a:solidFill>
                  <a:srgbClr val="90C226"/>
                </a:solidFill>
                <a:latin typeface="Trebuchet MS" panose="020B0603020202020204"/>
              </a:rPr>
              <a:t>Introduction</a:t>
            </a:r>
            <a:endParaRPr lang="en-US" dirty="0">
              <a:solidFill>
                <a:srgbClr val="75C539"/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ttangolo 3"/>
          <p:cNvSpPr txBox="1">
            <a:spLocks noChangeArrowheads="1"/>
          </p:cNvSpPr>
          <p:nvPr/>
        </p:nvSpPr>
        <p:spPr>
          <a:xfrm>
            <a:off x="2175391" y="2160596"/>
            <a:ext cx="7800283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0C226"/>
              </a:buClr>
              <a:buFont typeface="Arial" panose="020B0604020202020204" pitchFamily="34" charset="0"/>
              <a:buChar char="•"/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The aim of the project is to realize (in Java) Reversi game</a:t>
            </a:r>
          </a:p>
          <a:p>
            <a:pPr>
              <a:buClr>
                <a:srgbClr val="90C226"/>
              </a:buClr>
              <a:buFont typeface="Arial" panose="020B0604020202020204" pitchFamily="34" charset="0"/>
              <a:buChar char="•"/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The game rules are based on </a:t>
            </a: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  <a:hlinkClick r:id="rId4"/>
              </a:rPr>
              <a:t>Reversi on Wikipedia</a:t>
            </a: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and </a:t>
            </a: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  <a:hlinkClick r:id="rId5"/>
              </a:rPr>
              <a:t>Federazione Nazionale Gioco Othello</a:t>
            </a:r>
            <a:endParaRPr lang="it-IT" noProof="1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  <a:p>
            <a:pPr>
              <a:buClr>
                <a:srgbClr val="90C226"/>
              </a:buClr>
              <a:buFont typeface="Arial" panose="020B0604020202020204" pitchFamily="34" charset="0"/>
              <a:buChar char="•"/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The project has 3 target platforms:</a:t>
            </a:r>
          </a:p>
          <a:p>
            <a:pPr lvl="1">
              <a:buClr>
                <a:srgbClr val="90C226"/>
              </a:buClr>
              <a:buFont typeface="Arial" panose="020B0604020202020204" pitchFamily="34" charset="0"/>
              <a:buChar char="•"/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Command line</a:t>
            </a:r>
          </a:p>
          <a:p>
            <a:pPr lvl="1">
              <a:buClr>
                <a:srgbClr val="90C226"/>
              </a:buClr>
              <a:buFont typeface="Arial" panose="020B0604020202020204" pitchFamily="34" charset="0"/>
              <a:buChar char="•"/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Desktop</a:t>
            </a:r>
          </a:p>
          <a:p>
            <a:pPr lvl="1">
              <a:buClr>
                <a:srgbClr val="90C226"/>
              </a:buClr>
              <a:buFont typeface="Arial" panose="020B0604020202020204" pitchFamily="34" charset="0"/>
              <a:buChar char="•"/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Android</a:t>
            </a:r>
          </a:p>
          <a:p>
            <a:pPr>
              <a:buClr>
                <a:srgbClr val="90C226"/>
              </a:buClr>
              <a:buFont typeface="Arial" panose="020B0604020202020204" pitchFamily="34" charset="0"/>
              <a:buChar char="•"/>
              <a:defRPr/>
            </a:pPr>
            <a:endParaRPr lang="it-IT" noProof="1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5416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3501087" y="592349"/>
            <a:ext cx="7059827" cy="1325563"/>
          </a:xfrm>
        </p:spPr>
        <p:txBody>
          <a:bodyPr/>
          <a:lstStyle/>
          <a:p>
            <a:r>
              <a:rPr lang="it-IT" sz="3600" noProof="1">
                <a:solidFill>
                  <a:srgbClr val="90C226"/>
                </a:solidFill>
                <a:latin typeface="Trebuchet MS" panose="020B0603020202020204"/>
              </a:rPr>
              <a:t>The project - what did we use?</a:t>
            </a:r>
            <a:endParaRPr lang="en-US" dirty="0">
              <a:solidFill>
                <a:srgbClr val="75C539"/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227" y="5461538"/>
            <a:ext cx="826192" cy="82619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5922" y="2748628"/>
            <a:ext cx="637092" cy="118872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4944" y="1965541"/>
            <a:ext cx="2065564" cy="1156716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4850" y="2026184"/>
            <a:ext cx="3867150" cy="118110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8527" y="3037906"/>
            <a:ext cx="1082479" cy="1077324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8562" y="5539028"/>
            <a:ext cx="1497140" cy="378472"/>
          </a:xfrm>
          <a:prstGeom prst="rect">
            <a:avLst/>
          </a:prstGeom>
        </p:spPr>
      </p:pic>
      <p:pic>
        <p:nvPicPr>
          <p:cNvPr id="1036" name="Picture 12" descr="https://www.lffl.org/wp-content/uploads/2019/01/openjd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29" y="2363247"/>
            <a:ext cx="1052893" cy="105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9455" y="5461538"/>
            <a:ext cx="1835395" cy="911925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029" y="4101492"/>
            <a:ext cx="952976" cy="952976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92103" y="4267832"/>
            <a:ext cx="1992914" cy="496014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70914" y="4073211"/>
            <a:ext cx="1595581" cy="8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4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3501087" y="592349"/>
            <a:ext cx="7059827" cy="1325563"/>
          </a:xfrm>
        </p:spPr>
        <p:txBody>
          <a:bodyPr/>
          <a:lstStyle/>
          <a:p>
            <a:r>
              <a:rPr lang="it-IT" sz="3600" noProof="1">
                <a:solidFill>
                  <a:srgbClr val="90C226"/>
                </a:solidFill>
                <a:latin typeface="Trebuchet MS" panose="020B0603020202020204"/>
              </a:rPr>
              <a:t>The project - what did we use?</a:t>
            </a:r>
            <a:endParaRPr lang="en-US" dirty="0">
              <a:solidFill>
                <a:srgbClr val="75C539"/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ttangolo 3"/>
          <p:cNvSpPr txBox="1">
            <a:spLocks noChangeArrowheads="1"/>
          </p:cNvSpPr>
          <p:nvPr/>
        </p:nvSpPr>
        <p:spPr>
          <a:xfrm>
            <a:off x="2201517" y="2160596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0C226"/>
              </a:buClr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Project is managed with Maven</a:t>
            </a:r>
          </a:p>
          <a:p>
            <a:pPr>
              <a:buClr>
                <a:srgbClr val="90C226"/>
              </a:buClr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OpenJDK 11 (for Android OpenJDK 8)</a:t>
            </a:r>
          </a:p>
          <a:p>
            <a:pPr>
              <a:buClr>
                <a:srgbClr val="90C226"/>
              </a:buClr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Github hosts project source code (IntelliJ git integration)</a:t>
            </a:r>
          </a:p>
          <a:p>
            <a:pPr>
              <a:buClr>
                <a:srgbClr val="90C226"/>
              </a:buClr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Issue were managed in github</a:t>
            </a:r>
          </a:p>
          <a:p>
            <a:pPr>
              <a:buClr>
                <a:srgbClr val="90C226"/>
              </a:buClr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Continuous Integration tools: </a:t>
            </a: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  <a:hlinkClick r:id="rId4"/>
              </a:rPr>
              <a:t>Travis CI</a:t>
            </a:r>
            <a:endParaRPr lang="it-IT" noProof="1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  <a:p>
            <a:pPr>
              <a:buClr>
                <a:srgbClr val="90C226"/>
              </a:buClr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Test coverage: </a:t>
            </a: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  <a:hlinkClick r:id="rId5"/>
              </a:rPr>
              <a:t>Codecov</a:t>
            </a:r>
            <a:endParaRPr lang="it-IT" noProof="1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  <a:p>
            <a:pPr>
              <a:buClr>
                <a:srgbClr val="90C226"/>
              </a:buClr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Code quality: </a:t>
            </a: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  <a:hlinkClick r:id="rId6"/>
              </a:rPr>
              <a:t>SonarCloud</a:t>
            </a:r>
            <a:endParaRPr lang="it-IT" noProof="1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  <a:p>
            <a:pPr>
              <a:buClr>
                <a:srgbClr val="90C226"/>
              </a:buClr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IDEs from JetBrains: IntelliJ, Android Studio</a:t>
            </a:r>
          </a:p>
          <a:p>
            <a:pPr>
              <a:buClr>
                <a:srgbClr val="90C226"/>
              </a:buClr>
              <a:defRPr/>
            </a:pPr>
            <a:endParaRPr lang="it-IT" noProof="1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  <a:p>
            <a:pPr>
              <a:buClr>
                <a:srgbClr val="90C226"/>
              </a:buClr>
              <a:defRPr/>
            </a:pPr>
            <a:endParaRPr lang="it-IT" noProof="1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5880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3501087" y="592349"/>
            <a:ext cx="7059827" cy="1325563"/>
          </a:xfrm>
        </p:spPr>
        <p:txBody>
          <a:bodyPr/>
          <a:lstStyle/>
          <a:p>
            <a:r>
              <a:rPr lang="it-IT" sz="3600" noProof="1">
                <a:solidFill>
                  <a:srgbClr val="90C226"/>
                </a:solidFill>
                <a:latin typeface="Trebuchet MS" panose="020B0603020202020204"/>
              </a:rPr>
              <a:t>The project - what did we do?</a:t>
            </a:r>
            <a:endParaRPr lang="en-US" dirty="0">
              <a:solidFill>
                <a:srgbClr val="75C539"/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ttangolo 3"/>
          <p:cNvSpPr txBox="1">
            <a:spLocks noChangeArrowheads="1"/>
          </p:cNvSpPr>
          <p:nvPr/>
        </p:nvSpPr>
        <p:spPr>
          <a:xfrm>
            <a:off x="2201517" y="2160596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0C226"/>
              </a:buClr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Think!</a:t>
            </a:r>
          </a:p>
          <a:p>
            <a:pPr>
              <a:buClr>
                <a:srgbClr val="90C226"/>
              </a:buClr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We use agile methodology to develop the software</a:t>
            </a:r>
          </a:p>
          <a:p>
            <a:pPr>
              <a:buClr>
                <a:srgbClr val="90C226"/>
              </a:buClr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4 x 1 week sprint</a:t>
            </a:r>
          </a:p>
          <a:p>
            <a:pPr lvl="1">
              <a:buClr>
                <a:srgbClr val="90C226"/>
              </a:buClr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One big briefing at week beginnig</a:t>
            </a:r>
          </a:p>
          <a:p>
            <a:pPr lvl="1">
              <a:buClr>
                <a:srgbClr val="90C226"/>
              </a:buClr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Daily check</a:t>
            </a:r>
          </a:p>
          <a:p>
            <a:pPr lvl="1">
              <a:buClr>
                <a:srgbClr val="90C226"/>
              </a:buClr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We (try to create) for each activity an issue</a:t>
            </a:r>
          </a:p>
          <a:p>
            <a:pPr>
              <a:buClr>
                <a:srgbClr val="90C226"/>
              </a:buClr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First phase had a bottom up approach (starting from documentation) to define entities</a:t>
            </a:r>
          </a:p>
          <a:p>
            <a:pPr>
              <a:buClr>
                <a:srgbClr val="90C226"/>
              </a:buClr>
              <a:defRPr/>
            </a:pPr>
            <a:r>
              <a:rPr lang="it-IT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Following phases use a top down approach</a:t>
            </a:r>
          </a:p>
          <a:p>
            <a:pPr>
              <a:buClr>
                <a:srgbClr val="90C226"/>
              </a:buClr>
              <a:defRPr/>
            </a:pPr>
            <a:endParaRPr lang="it-IT" noProof="1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  <a:p>
            <a:pPr>
              <a:buClr>
                <a:srgbClr val="90C226"/>
              </a:buClr>
              <a:defRPr/>
            </a:pPr>
            <a:endParaRPr lang="it-IT" noProof="1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5313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3501087" y="592349"/>
            <a:ext cx="7059827" cy="1325563"/>
          </a:xfrm>
        </p:spPr>
        <p:txBody>
          <a:bodyPr/>
          <a:lstStyle/>
          <a:p>
            <a:r>
              <a:rPr lang="it-IT" sz="3600" noProof="1">
                <a:solidFill>
                  <a:srgbClr val="90C226"/>
                </a:solidFill>
                <a:latin typeface="Trebuchet MS" panose="020B0603020202020204"/>
              </a:rPr>
              <a:t>The project - modules</a:t>
            </a:r>
            <a:endParaRPr lang="en-US" dirty="0">
              <a:solidFill>
                <a:srgbClr val="75C539"/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ttangolo arrotondato 1"/>
          <p:cNvSpPr/>
          <p:nvPr/>
        </p:nvSpPr>
        <p:spPr>
          <a:xfrm>
            <a:off x="4172712" y="2077752"/>
            <a:ext cx="2240280" cy="96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Reversi-core</a:t>
            </a:r>
          </a:p>
        </p:txBody>
      </p:sp>
      <p:sp>
        <p:nvSpPr>
          <p:cNvPr id="7" name="Rettangolo arrotondato 6"/>
          <p:cNvSpPr/>
          <p:nvPr/>
        </p:nvSpPr>
        <p:spPr>
          <a:xfrm>
            <a:off x="929640" y="4157832"/>
            <a:ext cx="2240280" cy="96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Reversi-desktop</a:t>
            </a:r>
          </a:p>
        </p:txBody>
      </p:sp>
      <p:sp>
        <p:nvSpPr>
          <p:cNvPr id="8" name="Rettangolo arrotondato 7"/>
          <p:cNvSpPr/>
          <p:nvPr/>
        </p:nvSpPr>
        <p:spPr>
          <a:xfrm>
            <a:off x="4172712" y="4157832"/>
            <a:ext cx="2240280" cy="96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Reversi-console</a:t>
            </a:r>
          </a:p>
        </p:txBody>
      </p:sp>
      <p:sp>
        <p:nvSpPr>
          <p:cNvPr id="9" name="Rettangolo arrotondato 8"/>
          <p:cNvSpPr/>
          <p:nvPr/>
        </p:nvSpPr>
        <p:spPr>
          <a:xfrm>
            <a:off x="7507224" y="4157832"/>
            <a:ext cx="2240280" cy="96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Reversi-</a:t>
            </a:r>
            <a:r>
              <a:rPr lang="it-IT" dirty="0" err="1"/>
              <a:t>android</a:t>
            </a:r>
            <a:endParaRPr lang="it-IT" dirty="0"/>
          </a:p>
        </p:txBody>
      </p:sp>
      <p:cxnSp>
        <p:nvCxnSpPr>
          <p:cNvPr id="4" name="Connettore 2 3"/>
          <p:cNvCxnSpPr>
            <a:stCxn id="7" idx="0"/>
            <a:endCxn id="2" idx="1"/>
          </p:cNvCxnSpPr>
          <p:nvPr/>
        </p:nvCxnSpPr>
        <p:spPr>
          <a:xfrm flipV="1">
            <a:off x="2049780" y="2557812"/>
            <a:ext cx="2122932" cy="1600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8" idx="0"/>
            <a:endCxn id="2" idx="2"/>
          </p:cNvCxnSpPr>
          <p:nvPr/>
        </p:nvCxnSpPr>
        <p:spPr>
          <a:xfrm flipV="1">
            <a:off x="5292852" y="3037872"/>
            <a:ext cx="0" cy="11199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9" idx="0"/>
            <a:endCxn id="2" idx="3"/>
          </p:cNvCxnSpPr>
          <p:nvPr/>
        </p:nvCxnSpPr>
        <p:spPr>
          <a:xfrm flipH="1" flipV="1">
            <a:off x="6412992" y="2557812"/>
            <a:ext cx="2214372" cy="1600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14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3501087" y="592349"/>
            <a:ext cx="7059827" cy="1325563"/>
          </a:xfrm>
        </p:spPr>
        <p:txBody>
          <a:bodyPr/>
          <a:lstStyle/>
          <a:p>
            <a:r>
              <a:rPr lang="it-IT" sz="3600" noProof="1">
                <a:solidFill>
                  <a:srgbClr val="90C226"/>
                </a:solidFill>
                <a:latin typeface="Trebuchet MS" panose="020B0603020202020204"/>
              </a:rPr>
              <a:t>Entities – part 1</a:t>
            </a:r>
            <a:endParaRPr lang="en-US" dirty="0">
              <a:solidFill>
                <a:srgbClr val="75C539"/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ttangolo 3"/>
          <p:cNvSpPr txBox="1">
            <a:spLocks noChangeArrowheads="1"/>
          </p:cNvSpPr>
          <p:nvPr/>
        </p:nvSpPr>
        <p:spPr>
          <a:xfrm>
            <a:off x="2201517" y="2160596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0C226"/>
              </a:buClr>
              <a:defRPr/>
            </a:pPr>
            <a:endParaRPr lang="it-IT" noProof="1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199" y="1570874"/>
            <a:ext cx="8785601" cy="371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5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3501087" y="592349"/>
            <a:ext cx="7059827" cy="1325563"/>
          </a:xfrm>
        </p:spPr>
        <p:txBody>
          <a:bodyPr/>
          <a:lstStyle/>
          <a:p>
            <a:r>
              <a:rPr lang="it-IT" sz="3600" noProof="1">
                <a:solidFill>
                  <a:srgbClr val="90C226"/>
                </a:solidFill>
                <a:latin typeface="Trebuchet MS" panose="020B0603020202020204"/>
              </a:rPr>
              <a:t>Entities – part 2</a:t>
            </a:r>
            <a:endParaRPr lang="en-US" dirty="0">
              <a:solidFill>
                <a:srgbClr val="75C539"/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ttangolo 3"/>
          <p:cNvSpPr txBox="1">
            <a:spLocks noChangeArrowheads="1"/>
          </p:cNvSpPr>
          <p:nvPr/>
        </p:nvSpPr>
        <p:spPr>
          <a:xfrm>
            <a:off x="2201517" y="2160596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0C226"/>
              </a:buClr>
              <a:defRPr/>
            </a:pPr>
            <a:endParaRPr lang="it-IT" noProof="1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329" y="1456527"/>
            <a:ext cx="7213341" cy="394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7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yout storybo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4189</TotalTime>
  <Words>320</Words>
  <Application>Microsoft Macintosh PowerPoint</Application>
  <PresentationFormat>Widescreen</PresentationFormat>
  <Paragraphs>77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Trebuchet MS</vt:lpstr>
      <vt:lpstr>Wingdings 3</vt:lpstr>
      <vt:lpstr>Tema di Office</vt:lpstr>
      <vt:lpstr>Layout storyboard</vt:lpstr>
      <vt:lpstr>1_Tema di Office</vt:lpstr>
      <vt:lpstr>PowerPoint Presentation</vt:lpstr>
      <vt:lpstr>Roadmap</vt:lpstr>
      <vt:lpstr>Introduction</vt:lpstr>
      <vt:lpstr>The project - what did we use?</vt:lpstr>
      <vt:lpstr>The project - what did we use?</vt:lpstr>
      <vt:lpstr>The project - what did we do?</vt:lpstr>
      <vt:lpstr>The project - modules</vt:lpstr>
      <vt:lpstr>Entities – part 1</vt:lpstr>
      <vt:lpstr>Entities – part 2</vt:lpstr>
      <vt:lpstr>Entities – part 3</vt:lpstr>
      <vt:lpstr>Demo</vt:lpstr>
      <vt:lpstr>Some interesting links</vt:lpstr>
      <vt:lpstr>Conclusions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Francesco Benincasa</dc:creator>
  <cp:lastModifiedBy>Benincasa Francesco</cp:lastModifiedBy>
  <cp:revision>131</cp:revision>
  <dcterms:created xsi:type="dcterms:W3CDTF">2017-10-05T23:15:51Z</dcterms:created>
  <dcterms:modified xsi:type="dcterms:W3CDTF">2020-01-11T15:45:44Z</dcterms:modified>
</cp:coreProperties>
</file>