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e4a051899be2c2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e4a051899be2c2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489dfb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489dfb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487d4a8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487d4a8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e4a051899be2c2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e4a051899be2c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e4a051899be2c2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e4a051899be2c2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e4a051899be2c2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e4a051899be2c2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489dfbc4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489dfbc4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489dfbc49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489dfbc49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489dfbc49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489dfbc49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489dfbc4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489dfbc4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e4a051899be2c2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e4a051899be2c2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s.google.com/web/progressive-web-apps" TargetMode="External"/><Relationship Id="rId4" Type="http://schemas.openxmlformats.org/officeDocument/2006/relationships/hyperlink" Target="https://blog.bitsrc.io/what-is-a-pwa-and-why-should-you-care-388afb6c0bad" TargetMode="External"/><Relationship Id="rId5" Type="http://schemas.openxmlformats.org/officeDocument/2006/relationships/hyperlink" Target="https://developers.google.com/web/fundamentals/codelabs/your-first-pwapp" TargetMode="External"/><Relationship Id="rId6" Type="http://schemas.openxmlformats.org/officeDocument/2006/relationships/hyperlink" Target="https://profcase.github.io/44-563-webapps-syllabus/" TargetMode="External"/><Relationship Id="rId7" Type="http://schemas.openxmlformats.org/officeDocument/2006/relationships/hyperlink" Target="https://www.fidgetspin.xyz/"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s.google.com/web/progressive-web-apps#reliable" TargetMode="External"/><Relationship Id="rId4" Type="http://schemas.openxmlformats.org/officeDocument/2006/relationships/hyperlink" Target="https://developers.google.com/web/progressive-web-apps#fast" TargetMode="External"/><Relationship Id="rId5" Type="http://schemas.openxmlformats.org/officeDocument/2006/relationships/hyperlink" Target="https://developers.google.com/web/progressive-web-apps#engaging" TargetMode="External"/><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Progressive Web Apps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Time</a:t>
            </a:r>
            <a:endParaRPr/>
          </a:p>
        </p:txBody>
      </p:sp>
      <p:sp>
        <p:nvSpPr>
          <p:cNvPr id="334" name="Google Shape;334;p22"/>
          <p:cNvSpPr txBox="1"/>
          <p:nvPr>
            <p:ph idx="1" type="subTitle"/>
          </p:nvPr>
        </p:nvSpPr>
        <p:spPr>
          <a:xfrm>
            <a:off x="824000" y="3596300"/>
            <a:ext cx="4255500" cy="1153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340" name="Google Shape;340;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u="sng">
                <a:solidFill>
                  <a:schemeClr val="accent5"/>
                </a:solidFill>
                <a:hlinkClick r:id="rId3"/>
              </a:rPr>
              <a:t>https://developers.google.com/web/progressive-web-apps</a:t>
            </a:r>
            <a:endParaRPr/>
          </a:p>
          <a:p>
            <a:pPr indent="-311150" lvl="0" marL="457200" rtl="0" algn="l">
              <a:spcBef>
                <a:spcPts val="0"/>
              </a:spcBef>
              <a:spcAft>
                <a:spcPts val="0"/>
              </a:spcAft>
              <a:buSzPts val="1300"/>
              <a:buAutoNum type="arabicPeriod"/>
            </a:pPr>
            <a:r>
              <a:rPr lang="en" u="sng">
                <a:solidFill>
                  <a:schemeClr val="hlink"/>
                </a:solidFill>
                <a:hlinkClick r:id="rId4"/>
              </a:rPr>
              <a:t>https://blog.bitsrc.io/what-is-a-pwa-and-why-should-you-care-388afb6c0bad</a:t>
            </a:r>
            <a:endParaRPr/>
          </a:p>
          <a:p>
            <a:pPr indent="-311150" lvl="0" marL="457200" rtl="0" algn="l">
              <a:spcBef>
                <a:spcPts val="0"/>
              </a:spcBef>
              <a:spcAft>
                <a:spcPts val="0"/>
              </a:spcAft>
              <a:buSzPts val="1300"/>
              <a:buAutoNum type="arabicPeriod"/>
            </a:pPr>
            <a:r>
              <a:rPr lang="en" u="sng">
                <a:solidFill>
                  <a:schemeClr val="accent5"/>
                </a:solidFill>
                <a:hlinkClick r:id="rId5"/>
              </a:rPr>
              <a:t>https://developers.google.com/web/fundamentals/codelabs/your-first-pwapp</a:t>
            </a:r>
            <a:endParaRPr/>
          </a:p>
          <a:p>
            <a:pPr indent="-311150" lvl="0" marL="457200" rtl="0" algn="l">
              <a:spcBef>
                <a:spcPts val="0"/>
              </a:spcBef>
              <a:spcAft>
                <a:spcPts val="0"/>
              </a:spcAft>
              <a:buSzPts val="1300"/>
              <a:buAutoNum type="arabicPeriod"/>
            </a:pPr>
            <a:r>
              <a:rPr lang="en" u="sng">
                <a:solidFill>
                  <a:schemeClr val="hlink"/>
                </a:solidFill>
                <a:hlinkClick r:id="rId6"/>
              </a:rPr>
              <a:t>https://profcase.github.io/44-563-webapps-syllabus/</a:t>
            </a:r>
            <a:endParaRPr/>
          </a:p>
          <a:p>
            <a:pPr indent="-311150" lvl="0" marL="457200" rtl="0" algn="l">
              <a:lnSpc>
                <a:spcPct val="100000"/>
              </a:lnSpc>
              <a:spcBef>
                <a:spcPts val="0"/>
              </a:spcBef>
              <a:spcAft>
                <a:spcPts val="0"/>
              </a:spcAft>
              <a:buSzPts val="1300"/>
              <a:buAutoNum type="arabicPeriod"/>
            </a:pPr>
            <a:r>
              <a:rPr lang="en" u="sng">
                <a:solidFill>
                  <a:schemeClr val="accent5"/>
                </a:solidFill>
                <a:hlinkClick r:id="rId7"/>
              </a:rPr>
              <a:t>https://www.fidgetspin.xyz/</a:t>
            </a:r>
            <a:endParaRPr/>
          </a:p>
          <a:p>
            <a:pPr indent="-311150" lvl="0" marL="457200" rtl="0" algn="l">
              <a:lnSpc>
                <a:spcPct val="100000"/>
              </a:lnSpc>
              <a:spcBef>
                <a:spcPts val="0"/>
              </a:spcBef>
              <a:spcAft>
                <a:spcPts val="0"/>
              </a:spcAft>
              <a:buSzPts val="1300"/>
              <a:buAutoNum type="arabicPeriod"/>
            </a:pPr>
            <a:r>
              <a:rPr lang="en"/>
              <a:t>Progressive Web Apps by Dean Alan Hume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46" name="Google Shape;346;p2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11700" y="619400"/>
            <a:ext cx="85206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Team M</a:t>
            </a:r>
            <a:r>
              <a:rPr lang="en"/>
              <a:t>embers</a:t>
            </a:r>
            <a:endParaRPr/>
          </a:p>
        </p:txBody>
      </p:sp>
      <p:sp>
        <p:nvSpPr>
          <p:cNvPr id="284" name="Google Shape;284;p14"/>
          <p:cNvSpPr txBox="1"/>
          <p:nvPr/>
        </p:nvSpPr>
        <p:spPr>
          <a:xfrm>
            <a:off x="1967000" y="1502725"/>
            <a:ext cx="5167800" cy="303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D3B45"/>
              </a:buClr>
              <a:buSzPts val="1800"/>
              <a:buChar char="●"/>
            </a:pPr>
            <a:r>
              <a:rPr lang="en" sz="1800">
                <a:solidFill>
                  <a:srgbClr val="2D3B45"/>
                </a:solidFill>
                <a:highlight>
                  <a:srgbClr val="FFFFFF"/>
                </a:highlight>
              </a:rPr>
              <a:t>Ali Al Ali</a:t>
            </a:r>
            <a:endParaRPr sz="1800">
              <a:solidFill>
                <a:srgbClr val="2D3B45"/>
              </a:solidFill>
              <a:highlight>
                <a:srgbClr val="FFFFFF"/>
              </a:highlight>
            </a:endParaRPr>
          </a:p>
          <a:p>
            <a:pPr indent="0" lvl="0" marL="457200" rtl="0" algn="l">
              <a:lnSpc>
                <a:spcPct val="115000"/>
              </a:lnSpc>
              <a:spcBef>
                <a:spcPts val="0"/>
              </a:spcBef>
              <a:spcAft>
                <a:spcPts val="0"/>
              </a:spcAft>
              <a:buNone/>
            </a:pPr>
            <a:r>
              <a:t/>
            </a:r>
            <a:endParaRPr sz="1800">
              <a:solidFill>
                <a:srgbClr val="2D3B45"/>
              </a:solidFill>
              <a:highlight>
                <a:srgbClr val="FFFFFF"/>
              </a:highlight>
            </a:endParaRPr>
          </a:p>
          <a:p>
            <a:pPr indent="-342900" lvl="0" marL="444500" marR="0" rtl="0" algn="l">
              <a:lnSpc>
                <a:spcPct val="115000"/>
              </a:lnSpc>
              <a:spcBef>
                <a:spcPts val="0"/>
              </a:spcBef>
              <a:spcAft>
                <a:spcPts val="0"/>
              </a:spcAft>
              <a:buClr>
                <a:srgbClr val="2D3B45"/>
              </a:buClr>
              <a:buSzPts val="1800"/>
              <a:buChar char="●"/>
            </a:pPr>
            <a:r>
              <a:rPr lang="en" sz="1800">
                <a:solidFill>
                  <a:srgbClr val="2D3B45"/>
                </a:solidFill>
                <a:highlight>
                  <a:srgbClr val="FFFFFF"/>
                </a:highlight>
              </a:rPr>
              <a:t>Dylan Rongey</a:t>
            </a:r>
            <a:endParaRPr sz="1800">
              <a:solidFill>
                <a:srgbClr val="2D3B45"/>
              </a:solidFill>
              <a:highlight>
                <a:srgbClr val="FFFFFF"/>
              </a:highlight>
            </a:endParaRPr>
          </a:p>
          <a:p>
            <a:pPr indent="0" lvl="0" marL="457200" rtl="0" algn="l">
              <a:lnSpc>
                <a:spcPct val="115000"/>
              </a:lnSpc>
              <a:spcBef>
                <a:spcPts val="0"/>
              </a:spcBef>
              <a:spcAft>
                <a:spcPts val="0"/>
              </a:spcAft>
              <a:buNone/>
            </a:pPr>
            <a:r>
              <a:t/>
            </a:r>
            <a:endParaRPr sz="1800">
              <a:solidFill>
                <a:srgbClr val="2D3B45"/>
              </a:solidFill>
              <a:highlight>
                <a:srgbClr val="FFFFFF"/>
              </a:highlight>
            </a:endParaRPr>
          </a:p>
          <a:p>
            <a:pPr indent="-342900" lvl="0" marL="444500" marR="0" rtl="0" algn="l">
              <a:lnSpc>
                <a:spcPct val="115000"/>
              </a:lnSpc>
              <a:spcBef>
                <a:spcPts val="0"/>
              </a:spcBef>
              <a:spcAft>
                <a:spcPts val="0"/>
              </a:spcAft>
              <a:buClr>
                <a:srgbClr val="2D3B45"/>
              </a:buClr>
              <a:buSzPts val="1800"/>
              <a:buChar char="●"/>
            </a:pPr>
            <a:r>
              <a:rPr lang="en" sz="1800">
                <a:solidFill>
                  <a:srgbClr val="2D3B45"/>
                </a:solidFill>
                <a:highlight>
                  <a:srgbClr val="FFFFFF"/>
                </a:highlight>
              </a:rPr>
              <a:t>Terry Woosley</a:t>
            </a:r>
            <a:endParaRPr sz="1800">
              <a:solidFill>
                <a:srgbClr val="2D3B45"/>
              </a:solidFill>
              <a:highlight>
                <a:srgbClr val="FFFFFF"/>
              </a:highlight>
            </a:endParaRPr>
          </a:p>
          <a:p>
            <a:pPr indent="0" lvl="0" marL="457200" rtl="0" algn="l">
              <a:lnSpc>
                <a:spcPct val="115000"/>
              </a:lnSpc>
              <a:spcBef>
                <a:spcPts val="0"/>
              </a:spcBef>
              <a:spcAft>
                <a:spcPts val="0"/>
              </a:spcAft>
              <a:buNone/>
            </a:pPr>
            <a:r>
              <a:t/>
            </a:r>
            <a:endParaRPr sz="1800">
              <a:solidFill>
                <a:srgbClr val="2D3B45"/>
              </a:solidFill>
              <a:highlight>
                <a:srgbClr val="FFFFFF"/>
              </a:highlight>
            </a:endParaRPr>
          </a:p>
          <a:p>
            <a:pPr indent="-342900" lvl="0" marL="444500" marR="0" rtl="0" algn="l">
              <a:lnSpc>
                <a:spcPct val="115000"/>
              </a:lnSpc>
              <a:spcBef>
                <a:spcPts val="0"/>
              </a:spcBef>
              <a:spcAft>
                <a:spcPts val="0"/>
              </a:spcAft>
              <a:buClr>
                <a:srgbClr val="2D3B45"/>
              </a:buClr>
              <a:buSzPts val="1800"/>
              <a:buChar char="●"/>
            </a:pPr>
            <a:r>
              <a:rPr lang="en" sz="1800">
                <a:solidFill>
                  <a:srgbClr val="2D3B45"/>
                </a:solidFill>
                <a:highlight>
                  <a:srgbClr val="FFFFFF"/>
                </a:highlight>
              </a:rPr>
              <a:t>Xizi Chen</a:t>
            </a:r>
            <a:endParaRPr sz="1800">
              <a:solidFill>
                <a:srgbClr val="2D3B45"/>
              </a:solidFill>
              <a:highlight>
                <a:srgbClr val="FFFFFF"/>
              </a:highlight>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PWA?</a:t>
            </a:r>
            <a:endParaRPr/>
          </a:p>
        </p:txBody>
      </p:sp>
      <p:sp>
        <p:nvSpPr>
          <p:cNvPr id="290" name="Google Shape;290;p15"/>
          <p:cNvSpPr txBox="1"/>
          <p:nvPr>
            <p:ph idx="1" type="body"/>
          </p:nvPr>
        </p:nvSpPr>
        <p:spPr>
          <a:xfrm>
            <a:off x="360575" y="1164700"/>
            <a:ext cx="8520600" cy="27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202124"/>
                </a:solidFill>
                <a:highlight>
                  <a:srgbClr val="FFFFFF"/>
                </a:highlight>
              </a:rPr>
              <a:t>Progressive Web Apps are user experiences that have the reach of the web, and are:</a:t>
            </a:r>
            <a:endParaRPr sz="1600">
              <a:solidFill>
                <a:srgbClr val="202124"/>
              </a:solidFill>
              <a:highlight>
                <a:srgbClr val="FFFFFF"/>
              </a:highlight>
            </a:endParaRPr>
          </a:p>
          <a:p>
            <a:pPr indent="-330200" lvl="0" marL="457200" rtl="0" algn="l">
              <a:spcBef>
                <a:spcPts val="1200"/>
              </a:spcBef>
              <a:spcAft>
                <a:spcPts val="0"/>
              </a:spcAft>
              <a:buClr>
                <a:srgbClr val="202124"/>
              </a:buClr>
              <a:buSzPts val="1600"/>
              <a:buFont typeface="Roboto"/>
              <a:buChar char="●"/>
            </a:pPr>
            <a:r>
              <a:rPr b="1" lang="en" sz="1600">
                <a:solidFill>
                  <a:srgbClr val="1A73E8"/>
                </a:solidFill>
                <a:highlight>
                  <a:srgbClr val="FFFFFF"/>
                </a:highlight>
                <a:uFill>
                  <a:noFill/>
                </a:uFill>
                <a:hlinkClick r:id="rId3"/>
              </a:rPr>
              <a:t>Reliable</a:t>
            </a:r>
            <a:r>
              <a:rPr lang="en" sz="1600">
                <a:solidFill>
                  <a:srgbClr val="202124"/>
                </a:solidFill>
                <a:highlight>
                  <a:srgbClr val="FFFFFF"/>
                </a:highlight>
              </a:rPr>
              <a:t> - Load instantly and never show the downasaur, even in uncertain network conditions.</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Font typeface="Roboto"/>
              <a:buChar char="●"/>
            </a:pPr>
            <a:r>
              <a:rPr b="1" lang="en" sz="1600">
                <a:solidFill>
                  <a:srgbClr val="1A73E8"/>
                </a:solidFill>
                <a:highlight>
                  <a:srgbClr val="FFFFFF"/>
                </a:highlight>
                <a:uFill>
                  <a:noFill/>
                </a:uFill>
                <a:hlinkClick r:id="rId4"/>
              </a:rPr>
              <a:t>Fast</a:t>
            </a:r>
            <a:r>
              <a:rPr lang="en" sz="1600">
                <a:solidFill>
                  <a:srgbClr val="202124"/>
                </a:solidFill>
                <a:highlight>
                  <a:srgbClr val="FFFFFF"/>
                </a:highlight>
              </a:rPr>
              <a:t> - Respond quickly to user interactions with silky smooth animations and no janky scrolling.</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Font typeface="Roboto"/>
              <a:buChar char="●"/>
            </a:pPr>
            <a:r>
              <a:rPr b="1" lang="en" sz="1600">
                <a:solidFill>
                  <a:srgbClr val="1A73E8"/>
                </a:solidFill>
                <a:highlight>
                  <a:srgbClr val="FFFFFF"/>
                </a:highlight>
                <a:uFill>
                  <a:noFill/>
                </a:uFill>
                <a:hlinkClick r:id="rId5"/>
              </a:rPr>
              <a:t>Engaging</a:t>
            </a:r>
            <a:r>
              <a:rPr lang="en" sz="1600">
                <a:solidFill>
                  <a:srgbClr val="202124"/>
                </a:solidFill>
                <a:highlight>
                  <a:srgbClr val="FFFFFF"/>
                </a:highlight>
              </a:rPr>
              <a:t> - Feel like a natural app on the device, with an immersive user experience.</a:t>
            </a:r>
            <a:endParaRPr sz="1600">
              <a:solidFill>
                <a:srgbClr val="202124"/>
              </a:solidFill>
              <a:highlight>
                <a:srgbClr val="FFFFFF"/>
              </a:highlight>
            </a:endParaRPr>
          </a:p>
          <a:p>
            <a:pPr indent="0" lvl="0" marL="0" rtl="0" algn="l">
              <a:spcBef>
                <a:spcPts val="1200"/>
              </a:spcBef>
              <a:spcAft>
                <a:spcPts val="0"/>
              </a:spcAft>
              <a:buClr>
                <a:schemeClr val="dk1"/>
              </a:buClr>
              <a:buSzPts val="1100"/>
              <a:buFont typeface="Arial"/>
              <a:buNone/>
            </a:pPr>
            <a:r>
              <a:t/>
            </a:r>
            <a:endParaRPr sz="1600">
              <a:solidFill>
                <a:srgbClr val="202124"/>
              </a:solidFill>
              <a:highlight>
                <a:srgbClr val="FFFFFF"/>
              </a:highlight>
            </a:endParaRPr>
          </a:p>
          <a:p>
            <a:pPr indent="0" lvl="0" marL="0" rtl="0" algn="l">
              <a:spcBef>
                <a:spcPts val="1200"/>
              </a:spcBef>
              <a:spcAft>
                <a:spcPts val="0"/>
              </a:spcAft>
              <a:buClr>
                <a:schemeClr val="dk1"/>
              </a:buClr>
              <a:buSzPts val="1100"/>
              <a:buFont typeface="Arial"/>
              <a:buNone/>
            </a:pPr>
            <a:r>
              <a:t/>
            </a:r>
            <a:endParaRPr sz="1600">
              <a:solidFill>
                <a:srgbClr val="202124"/>
              </a:solidFill>
              <a:highlight>
                <a:srgbClr val="FFFFFF"/>
              </a:highlight>
            </a:endParaRPr>
          </a:p>
          <a:p>
            <a:pPr indent="0" lvl="0" marL="0" rtl="0" algn="l">
              <a:spcBef>
                <a:spcPts val="0"/>
              </a:spcBef>
              <a:spcAft>
                <a:spcPts val="0"/>
              </a:spcAft>
              <a:buNone/>
            </a:pPr>
            <a:r>
              <a:rPr lang="en" sz="1600">
                <a:solidFill>
                  <a:schemeClr val="dk1"/>
                </a:solidFill>
                <a:highlight>
                  <a:srgbClr val="FFFFFF"/>
                </a:highlight>
              </a:rPr>
              <a:t>A PWA is just a regular web app which attended the </a:t>
            </a:r>
            <a:endParaRPr sz="1600">
              <a:solidFill>
                <a:schemeClr val="dk1"/>
              </a:solidFill>
              <a:highlight>
                <a:srgbClr val="FFFFFF"/>
              </a:highlight>
            </a:endParaRPr>
          </a:p>
          <a:p>
            <a:pPr indent="0" lvl="0" marL="0" rtl="0" algn="l">
              <a:spcBef>
                <a:spcPts val="1600"/>
              </a:spcBef>
              <a:spcAft>
                <a:spcPts val="1600"/>
              </a:spcAft>
              <a:buNone/>
            </a:pPr>
            <a:r>
              <a:rPr lang="en" sz="1600">
                <a:solidFill>
                  <a:schemeClr val="dk1"/>
                </a:solidFill>
                <a:highlight>
                  <a:srgbClr val="FFFFFF"/>
                </a:highlight>
              </a:rPr>
              <a:t>best university and mastered user experience🎓</a:t>
            </a:r>
            <a:endParaRPr sz="1600"/>
          </a:p>
        </p:txBody>
      </p:sp>
      <p:pic>
        <p:nvPicPr>
          <p:cNvPr id="291" name="Google Shape;291;p15"/>
          <p:cNvPicPr preferRelativeResize="0"/>
          <p:nvPr/>
        </p:nvPicPr>
        <p:blipFill rotWithShape="1">
          <a:blip r:embed="rId6">
            <a:alphaModFix/>
          </a:blip>
          <a:srcRect b="8469" l="0" r="0" t="-8470"/>
          <a:stretch/>
        </p:blipFill>
        <p:spPr>
          <a:xfrm>
            <a:off x="5424475" y="3095625"/>
            <a:ext cx="3127677" cy="184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components of a PWA?</a:t>
            </a:r>
            <a:endParaRPr/>
          </a:p>
        </p:txBody>
      </p:sp>
      <p:sp>
        <p:nvSpPr>
          <p:cNvPr id="297" name="Google Shape;297;p16"/>
          <p:cNvSpPr txBox="1"/>
          <p:nvPr>
            <p:ph idx="1" type="body"/>
          </p:nvPr>
        </p:nvSpPr>
        <p:spPr>
          <a:xfrm>
            <a:off x="1303800" y="1990050"/>
            <a:ext cx="7030500" cy="2541600"/>
          </a:xfrm>
          <a:prstGeom prst="rect">
            <a:avLst/>
          </a:prstGeom>
          <a:no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highlight>
                  <a:srgbClr val="FFFFFF"/>
                </a:highlight>
              </a:rPr>
              <a:t>PWA has some important technical components which work together and energizes the regular web app. The following components are required to develop a good PWA.</a:t>
            </a:r>
            <a:endParaRPr>
              <a:solidFill>
                <a:srgbClr val="000000"/>
              </a:solidFill>
            </a:endParaRPr>
          </a:p>
        </p:txBody>
      </p:sp>
      <p:pic>
        <p:nvPicPr>
          <p:cNvPr id="298" name="Google Shape;298;p16"/>
          <p:cNvPicPr preferRelativeResize="0"/>
          <p:nvPr/>
        </p:nvPicPr>
        <p:blipFill>
          <a:blip r:embed="rId3">
            <a:alphaModFix/>
          </a:blip>
          <a:stretch>
            <a:fillRect/>
          </a:stretch>
        </p:blipFill>
        <p:spPr>
          <a:xfrm>
            <a:off x="311700" y="2499452"/>
            <a:ext cx="7684700" cy="206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highlight>
                  <a:srgbClr val="FFFFFF"/>
                </a:highlight>
              </a:rPr>
              <a:t>Service Worker</a:t>
            </a:r>
            <a:endParaRPr/>
          </a:p>
        </p:txBody>
      </p:sp>
      <p:sp>
        <p:nvSpPr>
          <p:cNvPr id="304" name="Google Shape;304;p17"/>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latin typeface="Arial"/>
                <a:ea typeface="Arial"/>
                <a:cs typeface="Arial"/>
                <a:sym typeface="Arial"/>
              </a:rPr>
              <a:t>Service worker is a component of JavaScript code which works as a proxy between the browser and the network. </a:t>
            </a:r>
            <a:r>
              <a:rPr lang="en" sz="1800">
                <a:solidFill>
                  <a:srgbClr val="262626"/>
                </a:solidFill>
                <a:latin typeface="Arial"/>
                <a:ea typeface="Arial"/>
                <a:cs typeface="Arial"/>
                <a:sym typeface="Arial"/>
              </a:rPr>
              <a:t>It runs in the background and enable a developer to intercept network requests. </a:t>
            </a:r>
            <a:endParaRPr sz="1800">
              <a:solidFill>
                <a:srgbClr val="262626"/>
              </a:solidFill>
              <a:latin typeface="Arial"/>
              <a:ea typeface="Arial"/>
              <a:cs typeface="Arial"/>
              <a:sym typeface="Arial"/>
            </a:endParaRPr>
          </a:p>
          <a:p>
            <a:pPr indent="0" lvl="0" marL="0" rtl="0" algn="l">
              <a:spcBef>
                <a:spcPts val="1600"/>
              </a:spcBef>
              <a:spcAft>
                <a:spcPts val="1600"/>
              </a:spcAft>
              <a:buNone/>
            </a:pPr>
            <a:r>
              <a:rPr lang="en" sz="1800">
                <a:solidFill>
                  <a:srgbClr val="000000"/>
                </a:solidFill>
                <a:highlight>
                  <a:srgbClr val="FFFFFF"/>
                </a:highlight>
                <a:latin typeface="Arial"/>
                <a:ea typeface="Arial"/>
                <a:cs typeface="Arial"/>
                <a:sym typeface="Arial"/>
              </a:rPr>
              <a:t>Service worker also manages the push notifications and helps to build the offline web application using the browser’s cache API.</a:t>
            </a:r>
            <a:endParaRPr sz="1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FFFFFF"/>
                </a:highlight>
              </a:rPr>
              <a:t>Service Worker lifecycle</a:t>
            </a:r>
            <a:endParaRPr/>
          </a:p>
        </p:txBody>
      </p:sp>
      <p:pic>
        <p:nvPicPr>
          <p:cNvPr id="310" name="Google Shape;310;p18"/>
          <p:cNvPicPr preferRelativeResize="0"/>
          <p:nvPr/>
        </p:nvPicPr>
        <p:blipFill>
          <a:blip r:embed="rId3">
            <a:alphaModFix/>
          </a:blip>
          <a:stretch>
            <a:fillRect/>
          </a:stretch>
        </p:blipFill>
        <p:spPr>
          <a:xfrm>
            <a:off x="2054525" y="1362075"/>
            <a:ext cx="4322224" cy="364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highlight>
                  <a:srgbClr val="FFFFFF"/>
                </a:highlight>
              </a:rPr>
              <a:t>M</a:t>
            </a:r>
            <a:r>
              <a:rPr lang="en">
                <a:highlight>
                  <a:srgbClr val="FFFFFF"/>
                </a:highlight>
              </a:rPr>
              <a:t>anifest.json </a:t>
            </a:r>
            <a:endParaRPr/>
          </a:p>
        </p:txBody>
      </p:sp>
      <p:sp>
        <p:nvSpPr>
          <p:cNvPr id="316" name="Google Shape;316;p19"/>
          <p:cNvSpPr txBox="1"/>
          <p:nvPr>
            <p:ph idx="1" type="body"/>
          </p:nvPr>
        </p:nvSpPr>
        <p:spPr>
          <a:xfrm>
            <a:off x="1132750" y="16724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rPr>
              <a:t>The web app manifest is a simple JSON file that tells the browser about your web application and how it should behave when 'installed' on the user's mobile device or desktop.</a:t>
            </a:r>
            <a:endParaRPr sz="1800">
              <a:solidFill>
                <a:srgbClr val="000000"/>
              </a:solidFill>
              <a:highlight>
                <a:srgbClr val="FFFFFF"/>
              </a:highlight>
            </a:endParaRPr>
          </a:p>
          <a:p>
            <a:pPr indent="-342900" lvl="0" marL="457200" rtl="0" algn="l">
              <a:spcBef>
                <a:spcPts val="1600"/>
              </a:spcBef>
              <a:spcAft>
                <a:spcPts val="0"/>
              </a:spcAft>
              <a:buClr>
                <a:srgbClr val="000000"/>
              </a:buClr>
              <a:buSzPts val="1800"/>
              <a:buChar char="-"/>
            </a:pPr>
            <a:r>
              <a:rPr lang="en" sz="1800">
                <a:solidFill>
                  <a:srgbClr val="000000"/>
                </a:solidFill>
                <a:highlight>
                  <a:srgbClr val="FFFFFF"/>
                </a:highlight>
              </a:rPr>
              <a:t>Icon</a:t>
            </a:r>
            <a:endParaRPr sz="1800">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Screen Orientation</a:t>
            </a:r>
            <a:endParaRPr sz="1800">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Fullscreen</a:t>
            </a:r>
            <a:endParaRPr sz="1800">
              <a:solidFill>
                <a:srgbClr val="000000"/>
              </a:solidFill>
              <a:highlight>
                <a:srgbClr val="FFFFFF"/>
              </a:highlight>
            </a:endParaRPr>
          </a:p>
          <a:p>
            <a:pPr indent="0" lvl="0" marL="0" rtl="0" algn="l">
              <a:spcBef>
                <a:spcPts val="1600"/>
              </a:spcBef>
              <a:spcAft>
                <a:spcPts val="1600"/>
              </a:spcAft>
              <a:buNone/>
            </a:pPr>
            <a:r>
              <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a:t>
            </a:r>
            <a:endParaRPr/>
          </a:p>
        </p:txBody>
      </p:sp>
      <p:sp>
        <p:nvSpPr>
          <p:cNvPr id="322" name="Google Shape;322;p20"/>
          <p:cNvSpPr txBox="1"/>
          <p:nvPr>
            <p:ph idx="1" type="body"/>
          </p:nvPr>
        </p:nvSpPr>
        <p:spPr>
          <a:xfrm>
            <a:off x="1303800" y="1513575"/>
            <a:ext cx="7030500" cy="254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800">
                <a:solidFill>
                  <a:srgbClr val="000000"/>
                </a:solidFill>
              </a:rPr>
              <a:t>HTTPS is a </a:t>
            </a:r>
            <a:r>
              <a:rPr lang="en" sz="1800">
                <a:solidFill>
                  <a:srgbClr val="000000"/>
                </a:solidFill>
              </a:rPr>
              <a:t>required</a:t>
            </a:r>
            <a:r>
              <a:rPr lang="en" sz="1800">
                <a:solidFill>
                  <a:srgbClr val="000000"/>
                </a:solidFill>
              </a:rPr>
              <a:t> secure protocol for PWA. When there is no network, Service Workers can intercept the network request and be able to modify the responses. All the actions can be performed on the client side.</a:t>
            </a:r>
            <a:endParaRPr sz="18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implement a PWA?</a:t>
            </a:r>
            <a:endParaRPr/>
          </a:p>
        </p:txBody>
      </p:sp>
      <p:sp>
        <p:nvSpPr>
          <p:cNvPr id="328" name="Google Shape;328;p21"/>
          <p:cNvSpPr txBox="1"/>
          <p:nvPr/>
        </p:nvSpPr>
        <p:spPr>
          <a:xfrm>
            <a:off x="749250" y="1404950"/>
            <a:ext cx="7645500" cy="3262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Create manifest.json to provide information about your app.</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Create favicons and a full set of icons (users can install a PWA on their devices)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Create service-worker.js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Add index.html links and icons to manifest.json</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Add index.html script to register a service worker running independently, capable of intercepting all fetch requests and adjusting for offline, caching, and more	</a:t>
            </a:r>
            <a:endParaRPr sz="1800">
              <a:solidFill>
                <a:srgbClr val="24292E"/>
              </a:solidFill>
              <a:highlight>
                <a:srgbClr val="FFFFFF"/>
              </a:highlight>
            </a:endParaRPr>
          </a:p>
          <a:p>
            <a:pPr indent="0" lvl="0" marL="457200" rtl="0" algn="r">
              <a:lnSpc>
                <a:spcPct val="115000"/>
              </a:lnSpc>
              <a:spcBef>
                <a:spcPts val="1200"/>
              </a:spcBef>
              <a:spcAft>
                <a:spcPts val="0"/>
              </a:spcAft>
              <a:buNone/>
            </a:pPr>
            <a:r>
              <a:rPr lang="en" sz="1800">
                <a:solidFill>
                  <a:srgbClr val="24292E"/>
                </a:solidFill>
                <a:highlight>
                  <a:srgbClr val="FFFFFF"/>
                </a:highlight>
              </a:rPr>
              <a:t>	-By Prof. Case</a:t>
            </a:r>
            <a:endParaRPr sz="18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