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Lora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Lora-bold.fntdata"/><Relationship Id="rId23" Type="http://schemas.openxmlformats.org/officeDocument/2006/relationships/font" Target="fonts/Lor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ora-boldItalic.fntdata"/><Relationship Id="rId25" Type="http://schemas.openxmlformats.org/officeDocument/2006/relationships/font" Target="fonts/Lor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b262e6486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b262e6486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 is a vector that parametrizes the subspace.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 is a nullspace of W which means that it contains all the vectors such that W.x=0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Proj_w(x)- Encode information in the direction of 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Proj_v(x)- Encode information in the direction of V( separating plane or the classifier)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b262e6486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b262e6486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b262e6486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b262e6486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b262e6486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b262e6486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b262e6486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b262e6486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b262e6486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b262e6486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b262e6486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b262e6486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W here is the original task.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Also input to the Linear classifier is debiased h that doesn’t encode gender biases. So we can be sure to remove gender biases.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So W does its job without the gender bias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b249da4d4c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b249da4d4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b094ea48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b094ea48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From the visualization, we could see what the exact difference in attention score if we feed the language model with gender biased data.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b249da4d4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b249da4d4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b249da4d4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b249da4d4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b094ea486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b094ea486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b262e6486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b262e6486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b262e6486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b262e6486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b262e6486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b262e6486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b262e6486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b262e6486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Lora"/>
                <a:ea typeface="Lora"/>
                <a:cs typeface="Lora"/>
                <a:sym typeface="Lora"/>
              </a:rPr>
              <a:t>Detecting and Mitigating  Biases in Language Models</a:t>
            </a:r>
            <a:endParaRPr sz="4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829200" y="2917500"/>
            <a:ext cx="2003100" cy="11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Lora"/>
                <a:ea typeface="Lora"/>
                <a:cs typeface="Lora"/>
                <a:sym typeface="Lora"/>
              </a:rPr>
              <a:t>Group:Yoda</a:t>
            </a:r>
            <a:endParaRPr sz="14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Lora"/>
                <a:ea typeface="Lora"/>
                <a:cs typeface="Lora"/>
                <a:sym typeface="Lora"/>
              </a:rPr>
              <a:t>Swapan Jain, </a:t>
            </a:r>
            <a:endParaRPr sz="14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Lora"/>
                <a:ea typeface="Lora"/>
                <a:cs typeface="Lora"/>
                <a:sym typeface="Lora"/>
              </a:rPr>
              <a:t>Lorraine Chen,</a:t>
            </a:r>
            <a:endParaRPr sz="14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Lora"/>
                <a:ea typeface="Lora"/>
                <a:cs typeface="Lora"/>
                <a:sym typeface="Lora"/>
              </a:rPr>
              <a:t>Rakshit Lodha </a:t>
            </a:r>
            <a:endParaRPr sz="14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Iterative Null space Projection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850" y="970275"/>
            <a:ext cx="7512551" cy="391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/>
        </p:nvSpPr>
        <p:spPr>
          <a:xfrm>
            <a:off x="354725" y="156500"/>
            <a:ext cx="694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Idea: We project the original information on the separating plane. This projected information does not encode gender information. Project all information on Null Space of W</a:t>
            </a:r>
            <a:endParaRPr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250" y="1116350"/>
            <a:ext cx="8080950" cy="377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75" y="415553"/>
            <a:ext cx="9144002" cy="4061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Putting it All together:</a:t>
            </a:r>
            <a:endParaRPr/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63788"/>
            <a:ext cx="7848600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Debiasing Deep Models</a:t>
            </a:r>
            <a:endParaRPr/>
          </a:p>
        </p:txBody>
      </p:sp>
      <p:pic>
        <p:nvPicPr>
          <p:cNvPr id="170" name="Google Shape;1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312950" cy="350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7750" y="1170125"/>
            <a:ext cx="4373851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Debiasing Deep Models:</a:t>
            </a:r>
            <a:endParaRPr/>
          </a:p>
        </p:txBody>
      </p:sp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01725"/>
            <a:ext cx="7858125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Debiasing Deep Models</a:t>
            </a:r>
            <a:endParaRPr/>
          </a:p>
        </p:txBody>
      </p:sp>
      <p:pic>
        <p:nvPicPr>
          <p:cNvPr id="183" name="Google Shape;18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113" y="1017725"/>
            <a:ext cx="731576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267275" y="863550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300"/>
              <a:t>THANK YOU!</a:t>
            </a:r>
            <a:endParaRPr sz="4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Bias Detection via Head Attention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533450"/>
            <a:ext cx="4201200" cy="40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D6879"/>
                </a:solidFill>
              </a:rPr>
              <a:t>INPUT:The </a:t>
            </a:r>
            <a:r>
              <a:rPr b="1" lang="en" sz="1200">
                <a:solidFill>
                  <a:schemeClr val="dk1"/>
                </a:solidFill>
              </a:rPr>
              <a:t>man</a:t>
            </a:r>
            <a:r>
              <a:rPr lang="en" sz="1200">
                <a:solidFill>
                  <a:srgbClr val="5D6879"/>
                </a:solidFill>
              </a:rPr>
              <a:t> performing surgery is a </a:t>
            </a:r>
            <a:endParaRPr sz="1200">
              <a:solidFill>
                <a:srgbClr val="5D687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D6879"/>
                </a:solidFill>
              </a:rPr>
              <a:t>OUTPUT: doctor, he says, and he wants to </a:t>
            </a:r>
            <a:endParaRPr sz="1200">
              <a:solidFill>
                <a:srgbClr val="5D687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D6879"/>
                </a:solidFill>
              </a:rPr>
              <a:t>use those skills as research.</a:t>
            </a:r>
            <a:endParaRPr sz="1200">
              <a:solidFill>
                <a:srgbClr val="5D687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5D687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5D687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2" name="Google Shape;62;p14"/>
          <p:cNvSpPr txBox="1"/>
          <p:nvPr/>
        </p:nvSpPr>
        <p:spPr>
          <a:xfrm>
            <a:off x="4302475" y="53325"/>
            <a:ext cx="501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https://discuss.huggingface.co/t/fine-tuning-bert-based-language-model-to-overcome-gender-bias/8009</a:t>
            </a:r>
            <a:endParaRPr sz="8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50" y="2634950"/>
            <a:ext cx="4351285" cy="21835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311700" y="1075500"/>
            <a:ext cx="8234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 our prompts in text generation, we visualized the gender bias using Ecco.</a:t>
            </a:r>
            <a:endParaRPr sz="1600"/>
          </a:p>
        </p:txBody>
      </p:sp>
      <p:sp>
        <p:nvSpPr>
          <p:cNvPr id="65" name="Google Shape;65;p14"/>
          <p:cNvSpPr txBox="1"/>
          <p:nvPr/>
        </p:nvSpPr>
        <p:spPr>
          <a:xfrm>
            <a:off x="4912525" y="1443550"/>
            <a:ext cx="38733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D6879"/>
                </a:solidFill>
              </a:rPr>
              <a:t>INPUT: The </a:t>
            </a:r>
            <a:r>
              <a:rPr b="1" lang="en" sz="1200">
                <a:solidFill>
                  <a:srgbClr val="5D6879"/>
                </a:solidFill>
              </a:rPr>
              <a:t>woman</a:t>
            </a:r>
            <a:r>
              <a:rPr lang="en" sz="1200">
                <a:solidFill>
                  <a:srgbClr val="5D6879"/>
                </a:solidFill>
              </a:rPr>
              <a:t> performing surgery is a</a:t>
            </a:r>
            <a:endParaRPr sz="1200">
              <a:solidFill>
                <a:srgbClr val="5D687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5D687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D6879"/>
                </a:solidFill>
              </a:rPr>
              <a:t>OUTPUT: doctor who was involved in domestic dispute when she took out her iPhone on the street</a:t>
            </a:r>
            <a:endParaRPr sz="1200">
              <a:solidFill>
                <a:srgbClr val="5D687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D687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D687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D687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D687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D687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D687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D687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D687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D687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D687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D687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5D687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5D687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4">
            <a:alphaModFix/>
          </a:blip>
          <a:srcRect b="0" l="5220" r="-5220" t="0"/>
          <a:stretch/>
        </p:blipFill>
        <p:spPr>
          <a:xfrm>
            <a:off x="4415763" y="2505125"/>
            <a:ext cx="4783727" cy="202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662" y="1106575"/>
            <a:ext cx="7151177" cy="375162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>
            <p:ph type="title"/>
          </p:nvPr>
        </p:nvSpPr>
        <p:spPr>
          <a:xfrm>
            <a:off x="231750" y="336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50"/>
              <a:t>Bias Mitigation </a:t>
            </a:r>
            <a:r>
              <a:rPr b="1" lang="en"/>
              <a:t>Method1: Retraining Scheme</a:t>
            </a:r>
            <a:endParaRPr b="1"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151800" y="1347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IDEALLY:</a:t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583350" y="2616175"/>
            <a:ext cx="165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lt1"/>
                </a:highlight>
              </a:rPr>
              <a:t>Pretrained Data</a:t>
            </a:r>
            <a:endParaRPr b="1">
              <a:highlight>
                <a:schemeClr val="lt1"/>
              </a:highlight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2422225" y="3615550"/>
            <a:ext cx="1714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highlight>
                  <a:schemeClr val="lt1"/>
                </a:highlight>
              </a:rPr>
              <a:t>Debiased </a:t>
            </a:r>
            <a:endParaRPr b="1" sz="1500"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highlight>
                  <a:schemeClr val="lt1"/>
                </a:highlight>
              </a:rPr>
              <a:t>data</a:t>
            </a:r>
            <a:endParaRPr b="1" sz="1500">
              <a:highlight>
                <a:schemeClr val="lt1"/>
              </a:highlight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2684275" y="1925250"/>
            <a:ext cx="1190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lt1"/>
                </a:highlight>
              </a:rPr>
              <a:t>Pretrained </a:t>
            </a:r>
            <a:endParaRPr b="1"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lt1"/>
                </a:highlight>
              </a:rPr>
              <a:t>Model</a:t>
            </a:r>
            <a:endParaRPr b="1">
              <a:highlight>
                <a:schemeClr val="lt1"/>
              </a:highlight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3080275" y="2540850"/>
            <a:ext cx="398400" cy="35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151800" y="3873150"/>
            <a:ext cx="4724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9CB9C"/>
                </a:highlight>
              </a:rPr>
              <a:t>Challenge:</a:t>
            </a:r>
            <a:endParaRPr>
              <a:solidFill>
                <a:srgbClr val="222222"/>
              </a:solidFill>
              <a:highlight>
                <a:srgbClr val="F9CB9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9CB9C"/>
                </a:highlight>
              </a:rPr>
              <a:t>Debiased/fair dataset is </a:t>
            </a:r>
            <a:endParaRPr>
              <a:solidFill>
                <a:srgbClr val="222222"/>
              </a:solidFill>
              <a:highlight>
                <a:srgbClr val="F9CB9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9CB9C"/>
                </a:highlight>
              </a:rPr>
              <a:t>hard to collect on NLP task</a:t>
            </a:r>
            <a:endParaRPr>
              <a:solidFill>
                <a:srgbClr val="222222"/>
              </a:solidFill>
              <a:highlight>
                <a:srgbClr val="F9CB9C"/>
              </a:highlight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800950" y="2856000"/>
            <a:ext cx="93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“biased”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2813125" y="1525050"/>
            <a:ext cx="93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“biased”</a:t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6408700" y="1988525"/>
            <a:ext cx="9327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Output1</a:t>
            </a:r>
            <a:endParaRPr b="1" sz="1500">
              <a:solidFill>
                <a:schemeClr val="dk1"/>
              </a:solidFill>
            </a:endParaRPr>
          </a:p>
        </p:txBody>
      </p:sp>
      <p:cxnSp>
        <p:nvCxnSpPr>
          <p:cNvPr id="82" name="Google Shape;82;p15"/>
          <p:cNvCxnSpPr/>
          <p:nvPr/>
        </p:nvCxnSpPr>
        <p:spPr>
          <a:xfrm rot="10800000">
            <a:off x="3273175" y="2479250"/>
            <a:ext cx="12600" cy="397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" name="Google Shape;83;p15"/>
          <p:cNvSpPr/>
          <p:nvPr/>
        </p:nvSpPr>
        <p:spPr>
          <a:xfrm>
            <a:off x="3710275" y="2673900"/>
            <a:ext cx="4423800" cy="106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4">
            <a:alphaModFix/>
          </a:blip>
          <a:srcRect b="12364" l="0" r="1826" t="8277"/>
          <a:stretch/>
        </p:blipFill>
        <p:spPr>
          <a:xfrm>
            <a:off x="3568175" y="2673900"/>
            <a:ext cx="3518813" cy="10179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5951900" y="3016375"/>
            <a:ext cx="9327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Output2</a:t>
            </a:r>
            <a:endParaRPr b="1" sz="1500"/>
          </a:p>
        </p:txBody>
      </p:sp>
      <p:sp>
        <p:nvSpPr>
          <p:cNvPr id="86" name="Google Shape;86;p15"/>
          <p:cNvSpPr txBox="1"/>
          <p:nvPr/>
        </p:nvSpPr>
        <p:spPr>
          <a:xfrm>
            <a:off x="7219225" y="3016375"/>
            <a:ext cx="1714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Our question: Would Output2 be more unbiased than Output1?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7550900" y="2069825"/>
            <a:ext cx="506400" cy="646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3745825" y="4530725"/>
            <a:ext cx="492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Evaluate performance on fairness: Calculate Bias Metric</a:t>
            </a:r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4876200" y="1117375"/>
            <a:ext cx="208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</a:t>
            </a:r>
            <a:r>
              <a:rPr b="1" lang="en"/>
              <a:t>Users’ dataset</a:t>
            </a:r>
            <a:endParaRPr b="1"/>
          </a:p>
        </p:txBody>
      </p:sp>
      <p:cxnSp>
        <p:nvCxnSpPr>
          <p:cNvPr id="90" name="Google Shape;90;p15"/>
          <p:cNvCxnSpPr>
            <a:stCxn id="89" idx="2"/>
          </p:cNvCxnSpPr>
          <p:nvPr/>
        </p:nvCxnSpPr>
        <p:spPr>
          <a:xfrm flipH="1">
            <a:off x="5516550" y="1517575"/>
            <a:ext cx="403500" cy="3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5"/>
          <p:cNvSpPr/>
          <p:nvPr/>
        </p:nvSpPr>
        <p:spPr>
          <a:xfrm>
            <a:off x="2422225" y="2798275"/>
            <a:ext cx="4797000" cy="1394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 txBox="1"/>
          <p:nvPr/>
        </p:nvSpPr>
        <p:spPr>
          <a:xfrm>
            <a:off x="1607900" y="3420125"/>
            <a:ext cx="147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Retraining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662" y="1106575"/>
            <a:ext cx="7151177" cy="375162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Method1: Retraining Scheme</a:t>
            </a:r>
            <a:endParaRPr b="1"/>
          </a:p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 PRACTICE</a:t>
            </a:r>
            <a:r>
              <a:rPr lang="en"/>
              <a:t>:</a:t>
            </a:r>
            <a:endParaRPr/>
          </a:p>
        </p:txBody>
      </p:sp>
      <p:sp>
        <p:nvSpPr>
          <p:cNvPr id="100" name="Google Shape;100;p16"/>
          <p:cNvSpPr txBox="1"/>
          <p:nvPr/>
        </p:nvSpPr>
        <p:spPr>
          <a:xfrm>
            <a:off x="583350" y="2616175"/>
            <a:ext cx="165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lt1"/>
                </a:highlight>
              </a:rPr>
              <a:t>Pretrained Data</a:t>
            </a:r>
            <a:endParaRPr b="1">
              <a:highlight>
                <a:schemeClr val="lt1"/>
              </a:highlight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2422225" y="3615550"/>
            <a:ext cx="1714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highlight>
                  <a:schemeClr val="lt1"/>
                </a:highlight>
              </a:rPr>
              <a:t>Retraining</a:t>
            </a:r>
            <a:endParaRPr b="1" sz="1500"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highlight>
                  <a:schemeClr val="lt1"/>
                </a:highlight>
              </a:rPr>
              <a:t>data</a:t>
            </a:r>
            <a:endParaRPr b="1" sz="1500">
              <a:highlight>
                <a:schemeClr val="lt1"/>
              </a:highlight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2684275" y="1925250"/>
            <a:ext cx="1190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lt1"/>
                </a:highlight>
              </a:rPr>
              <a:t>Pretrained </a:t>
            </a:r>
            <a:endParaRPr b="1"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lt1"/>
                </a:highlight>
              </a:rPr>
              <a:t>Model</a:t>
            </a:r>
            <a:endParaRPr b="1">
              <a:highlight>
                <a:schemeClr val="lt1"/>
              </a:highlight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6289450" y="1879800"/>
            <a:ext cx="123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chemeClr val="lt1"/>
                </a:highlight>
              </a:rPr>
              <a:t>(Atten. Head) Visualization</a:t>
            </a:r>
            <a:endParaRPr b="1" sz="1200">
              <a:highlight>
                <a:schemeClr val="lt1"/>
              </a:highlight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4432825" y="2958175"/>
            <a:ext cx="2993700" cy="615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lt1"/>
                </a:highlight>
              </a:rPr>
              <a:t>Fine-tuning </a:t>
            </a:r>
            <a:r>
              <a:rPr b="1" lang="en">
                <a:highlight>
                  <a:schemeClr val="lt1"/>
                </a:highlight>
              </a:rPr>
              <a:t>according</a:t>
            </a:r>
            <a:r>
              <a:rPr b="1" lang="en">
                <a:highlight>
                  <a:schemeClr val="lt1"/>
                </a:highlight>
              </a:rPr>
              <a:t> to the attention head visualization</a:t>
            </a:r>
            <a:endParaRPr b="1">
              <a:highlight>
                <a:schemeClr val="lt1"/>
              </a:highlight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4184100" y="4341125"/>
            <a:ext cx="4503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Feedback loop! - to solve the lack of unbiased dataset.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2075750" y="1057125"/>
            <a:ext cx="685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Suppose we don’t know anything about the latent information (e.g. In binary classification, what is the distribution of gender, racial, region in a specific class)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1110450" y="3615550"/>
            <a:ext cx="188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 biased/unbiased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445025"/>
            <a:ext cx="879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Method2: Iterative Null-space Projection</a:t>
            </a:r>
            <a:endParaRPr b="1"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Bias in our world translates to bias in our representations.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Neural Models use these </a:t>
            </a:r>
            <a:r>
              <a:rPr lang="en"/>
              <a:t>representations for predictions.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 want to control the contents of the representations.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 need to identify the components responsible for the encoding concepts such as gender, and race.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9913" y="2901988"/>
            <a:ext cx="6410325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Iterative Null-space Projection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311700" y="1152475"/>
            <a:ext cx="8520600" cy="31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It is a novel method proposed in 2020.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It is used to remove information from </a:t>
            </a:r>
            <a:r>
              <a:rPr lang="en" sz="2000"/>
              <a:t>representations</a:t>
            </a:r>
            <a:r>
              <a:rPr lang="en" sz="2000"/>
              <a:t> or embeddings.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It is data driven and based on Linear Algebra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It has formal Mathematical guarantees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It works on Pre trained representations.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It can also be applied to Deep Learning Systems. 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Iterative Null Space projection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900" y="1101175"/>
            <a:ext cx="708699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Iterative Null-space Projection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311700" y="1152475"/>
            <a:ext cx="7367100" cy="3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450" y="1017725"/>
            <a:ext cx="7283550" cy="298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 txBox="1"/>
          <p:nvPr/>
        </p:nvSpPr>
        <p:spPr>
          <a:xfrm>
            <a:off x="375600" y="4288000"/>
            <a:ext cx="6353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x is the input,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 is the classifier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 is the projection Matrix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Iterative Null space Projection</a:t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975" y="913400"/>
            <a:ext cx="6901650" cy="29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/>
          <p:cNvSpPr txBox="1"/>
          <p:nvPr/>
        </p:nvSpPr>
        <p:spPr>
          <a:xfrm>
            <a:off x="311700" y="4048025"/>
            <a:ext cx="7261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draw a straight line separating the 2 kinds of points.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straight line is a classifier and can be considered a subspace separating the circles and triangles.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