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4.xml" ContentType="application/vnd.openxmlformats-officedocument.presentationml.tags+xml"/>
  <Override PartName="/ppt/notesSlides/notesSlide28.xml" ContentType="application/vnd.openxmlformats-officedocument.presentationml.notesSlide+xml"/>
  <Override PartName="/ppt/tags/tag15.xml" ContentType="application/vnd.openxmlformats-officedocument.presentationml.tags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19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0.xml" ContentType="application/vnd.openxmlformats-officedocument.presentationml.tags+xml"/>
  <Override PartName="/ppt/notesSlides/notesSlide35.xml" ContentType="application/vnd.openxmlformats-officedocument.presentationml.notesSlide+xml"/>
  <Override PartName="/ppt/tags/tag21.xml" ContentType="application/vnd.openxmlformats-officedocument.presentationml.tags+xml"/>
  <Override PartName="/ppt/notesSlides/notesSlide36.xml" ContentType="application/vnd.openxmlformats-officedocument.presentationml.notesSlide+xml"/>
  <Override PartName="/ppt/tags/tag22.xml" ContentType="application/vnd.openxmlformats-officedocument.presentationml.tags+xml"/>
  <Override PartName="/ppt/notesSlides/notesSlide37.xml" ContentType="application/vnd.openxmlformats-officedocument.presentationml.notesSlide+xml"/>
  <Override PartName="/ppt/tags/tag23.xml" ContentType="application/vnd.openxmlformats-officedocument.presentationml.tags+xml"/>
  <Override PartName="/ppt/notesSlides/notesSlide38.xml" ContentType="application/vnd.openxmlformats-officedocument.presentationml.notesSlide+xml"/>
  <Override PartName="/ppt/tags/tag24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25.xml" ContentType="application/vnd.openxmlformats-officedocument.presentationml.tags+xml"/>
  <Override PartName="/ppt/notesSlides/notesSlide41.xml" ContentType="application/vnd.openxmlformats-officedocument.presentationml.notesSlide+xml"/>
  <Override PartName="/ppt/tags/tag26.xml" ContentType="application/vnd.openxmlformats-officedocument.presentationml.tags+xml"/>
  <Override PartName="/ppt/notesSlides/notesSlide42.xml" ContentType="application/vnd.openxmlformats-officedocument.presentationml.notesSlide+xml"/>
  <Override PartName="/ppt/tags/tag27.xml" ContentType="application/vnd.openxmlformats-officedocument.presentationml.tags+xml"/>
  <Override PartName="/ppt/notesSlides/notesSlide43.xml" ContentType="application/vnd.openxmlformats-officedocument.presentationml.notesSlide+xml"/>
  <Override PartName="/ppt/tags/tag28.xml" ContentType="application/vnd.openxmlformats-officedocument.presentationml.tags+xml"/>
  <Override PartName="/ppt/notesSlides/notesSlide44.xml" ContentType="application/vnd.openxmlformats-officedocument.presentationml.notesSlide+xml"/>
  <Override PartName="/ppt/tags/tag29.xml" ContentType="application/vnd.openxmlformats-officedocument.presentationml.tags+xml"/>
  <Override PartName="/ppt/notesSlides/notesSlide45.xml" ContentType="application/vnd.openxmlformats-officedocument.presentationml.notesSlide+xml"/>
  <Override PartName="/ppt/tags/tag30.xml" ContentType="application/vnd.openxmlformats-officedocument.presentationml.tags+xml"/>
  <Override PartName="/ppt/notesSlides/notesSlide46.xml" ContentType="application/vnd.openxmlformats-officedocument.presentationml.notesSlide+xml"/>
  <Override PartName="/ppt/tags/tag31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32.xml" ContentType="application/vnd.openxmlformats-officedocument.presentationml.tags+xml"/>
  <Override PartName="/ppt/notesSlides/notesSlide49.xml" ContentType="application/vnd.openxmlformats-officedocument.presentationml.notesSlide+xml"/>
  <Override PartName="/ppt/tags/tag33.xml" ContentType="application/vnd.openxmlformats-officedocument.presentationml.tags+xml"/>
  <Override PartName="/ppt/notesSlides/notesSlide50.xml" ContentType="application/vnd.openxmlformats-officedocument.presentationml.notesSlide+xml"/>
  <Override PartName="/ppt/tags/tag34.xml" ContentType="application/vnd.openxmlformats-officedocument.presentationml.tags+xml"/>
  <Override PartName="/ppt/notesSlides/notesSlide51.xml" ContentType="application/vnd.openxmlformats-officedocument.presentationml.notesSlide+xml"/>
  <Override PartName="/ppt/tags/tag35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36.xml" ContentType="application/vnd.openxmlformats-officedocument.presentationml.tags+xml"/>
  <Override PartName="/ppt/notesSlides/notesSlide54.xml" ContentType="application/vnd.openxmlformats-officedocument.presentationml.notesSlide+xml"/>
  <Override PartName="/ppt/tags/tag37.xml" ContentType="application/vnd.openxmlformats-officedocument.presentationml.tags+xml"/>
  <Override PartName="/ppt/notesSlides/notesSlide55.xml" ContentType="application/vnd.openxmlformats-officedocument.presentationml.notesSlide+xml"/>
  <Override PartName="/ppt/tags/tag38.xml" ContentType="application/vnd.openxmlformats-officedocument.presentationml.tags+xml"/>
  <Override PartName="/ppt/notesSlides/notesSlide56.xml" ContentType="application/vnd.openxmlformats-officedocument.presentationml.notesSlide+xml"/>
  <Override PartName="/ppt/tags/tag39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0"/>
  </p:notesMasterIdLst>
  <p:sldIdLst>
    <p:sldId id="412" r:id="rId2"/>
    <p:sldId id="493" r:id="rId3"/>
    <p:sldId id="413" r:id="rId4"/>
    <p:sldId id="472" r:id="rId5"/>
    <p:sldId id="480" r:id="rId6"/>
    <p:sldId id="475" r:id="rId7"/>
    <p:sldId id="476" r:id="rId8"/>
    <p:sldId id="477" r:id="rId9"/>
    <p:sldId id="478" r:id="rId10"/>
    <p:sldId id="469" r:id="rId11"/>
    <p:sldId id="481" r:id="rId12"/>
    <p:sldId id="483" r:id="rId13"/>
    <p:sldId id="482" r:id="rId14"/>
    <p:sldId id="468" r:id="rId15"/>
    <p:sldId id="424" r:id="rId16"/>
    <p:sldId id="425" r:id="rId17"/>
    <p:sldId id="428" r:id="rId18"/>
    <p:sldId id="429" r:id="rId19"/>
    <p:sldId id="430" r:id="rId20"/>
    <p:sldId id="431" r:id="rId21"/>
    <p:sldId id="433" r:id="rId22"/>
    <p:sldId id="432" r:id="rId23"/>
    <p:sldId id="434" r:id="rId24"/>
    <p:sldId id="489" r:id="rId25"/>
    <p:sldId id="435" r:id="rId26"/>
    <p:sldId id="484" r:id="rId27"/>
    <p:sldId id="454" r:id="rId28"/>
    <p:sldId id="438" r:id="rId29"/>
    <p:sldId id="439" r:id="rId30"/>
    <p:sldId id="440" r:id="rId31"/>
    <p:sldId id="441" r:id="rId32"/>
    <p:sldId id="443" r:id="rId33"/>
    <p:sldId id="444" r:id="rId34"/>
    <p:sldId id="453" r:id="rId35"/>
    <p:sldId id="446" r:id="rId36"/>
    <p:sldId id="447" r:id="rId37"/>
    <p:sldId id="445" r:id="rId38"/>
    <p:sldId id="448" r:id="rId39"/>
    <p:sldId id="449" r:id="rId40"/>
    <p:sldId id="451" r:id="rId41"/>
    <p:sldId id="452" r:id="rId42"/>
    <p:sldId id="455" r:id="rId43"/>
    <p:sldId id="456" r:id="rId44"/>
    <p:sldId id="457" r:id="rId45"/>
    <p:sldId id="458" r:id="rId46"/>
    <p:sldId id="459" r:id="rId47"/>
    <p:sldId id="461" r:id="rId48"/>
    <p:sldId id="460" r:id="rId49"/>
    <p:sldId id="463" r:id="rId50"/>
    <p:sldId id="462" r:id="rId51"/>
    <p:sldId id="464" r:id="rId52"/>
    <p:sldId id="467" r:id="rId53"/>
    <p:sldId id="485" r:id="rId54"/>
    <p:sldId id="471" r:id="rId55"/>
    <p:sldId id="487" r:id="rId56"/>
    <p:sldId id="488" r:id="rId57"/>
    <p:sldId id="490" r:id="rId58"/>
    <p:sldId id="492" r:id="rId59"/>
  </p:sldIdLst>
  <p:sldSz cx="9144000" cy="5040313"/>
  <p:notesSz cx="6858000" cy="9144000"/>
  <p:embeddedFontLst>
    <p:embeddedFont>
      <p:font typeface="Berlin Sans FB" panose="020E0602020502020306" pitchFamily="34" charset="0"/>
      <p:regular r:id="rId61"/>
      <p:bold r:id="rId62"/>
    </p:embeddedFont>
    <p:embeddedFont>
      <p:font typeface="Brush Script MT" panose="03060802040406070304" pitchFamily="66" charset="0"/>
      <p:italic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微软雅黑" panose="020B0503020204020204" pitchFamily="34" charset="-122"/>
      <p:regular r:id="rId68"/>
      <p:bold r:id="rId69"/>
    </p:embeddedFont>
    <p:embeddedFont>
      <p:font typeface="黑体" panose="02010609060101010101" pitchFamily="49" charset="-122"/>
      <p:regular r:id="rId7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9AF5B3-6C30-4B23-BA96-CC4425574B90}">
          <p14:sldIdLst>
            <p14:sldId id="412"/>
            <p14:sldId id="493"/>
            <p14:sldId id="413"/>
            <p14:sldId id="472"/>
            <p14:sldId id="480"/>
            <p14:sldId id="475"/>
            <p14:sldId id="476"/>
            <p14:sldId id="477"/>
            <p14:sldId id="478"/>
            <p14:sldId id="469"/>
            <p14:sldId id="481"/>
            <p14:sldId id="483"/>
            <p14:sldId id="482"/>
            <p14:sldId id="468"/>
            <p14:sldId id="424"/>
            <p14:sldId id="425"/>
            <p14:sldId id="428"/>
            <p14:sldId id="429"/>
            <p14:sldId id="430"/>
            <p14:sldId id="431"/>
            <p14:sldId id="433"/>
            <p14:sldId id="432"/>
            <p14:sldId id="434"/>
            <p14:sldId id="489"/>
            <p14:sldId id="435"/>
            <p14:sldId id="484"/>
            <p14:sldId id="454"/>
            <p14:sldId id="438"/>
            <p14:sldId id="439"/>
            <p14:sldId id="440"/>
            <p14:sldId id="441"/>
            <p14:sldId id="443"/>
            <p14:sldId id="444"/>
            <p14:sldId id="453"/>
            <p14:sldId id="446"/>
            <p14:sldId id="447"/>
            <p14:sldId id="445"/>
            <p14:sldId id="448"/>
            <p14:sldId id="449"/>
            <p14:sldId id="451"/>
            <p14:sldId id="452"/>
            <p14:sldId id="455"/>
            <p14:sldId id="456"/>
            <p14:sldId id="457"/>
            <p14:sldId id="458"/>
            <p14:sldId id="459"/>
            <p14:sldId id="461"/>
            <p14:sldId id="460"/>
            <p14:sldId id="463"/>
            <p14:sldId id="462"/>
            <p14:sldId id="464"/>
            <p14:sldId id="467"/>
            <p14:sldId id="485"/>
            <p14:sldId id="471"/>
            <p14:sldId id="487"/>
            <p14:sldId id="488"/>
            <p14:sldId id="490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9" userDrawn="1">
          <p15:clr>
            <a:srgbClr val="A4A3A4"/>
          </p15:clr>
        </p15:guide>
        <p15:guide id="2" pos="5556" userDrawn="1">
          <p15:clr>
            <a:srgbClr val="A4A3A4"/>
          </p15:clr>
        </p15:guide>
        <p15:guide id="3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1F20"/>
    <a:srgbClr val="FF0000"/>
    <a:srgbClr val="FFFFFF"/>
    <a:srgbClr val="4F81BD"/>
    <a:srgbClr val="BFBFBF"/>
    <a:srgbClr val="F3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65764" autoAdjust="0"/>
  </p:normalViewPr>
  <p:slideViewPr>
    <p:cSldViewPr showGuides="1">
      <p:cViewPr varScale="1">
        <p:scale>
          <a:sx n="77" d="100"/>
          <a:sy n="77" d="100"/>
        </p:scale>
        <p:origin x="926" y="72"/>
      </p:cViewPr>
      <p:guideLst>
        <p:guide orient="horz" pos="2449"/>
        <p:guide pos="5556"/>
        <p:guide pos="45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F8B3B-5124-42C1-A561-A1C4BC53EED2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9088" y="685800"/>
            <a:ext cx="621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E228E-3611-4C2A-9F4E-6818F1EDB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9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80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74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01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51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5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24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9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9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05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2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4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7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01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03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63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09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58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20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89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86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59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0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10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72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68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70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51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14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27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77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18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4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910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39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803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098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599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455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642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29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013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25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3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315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627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904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246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321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013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709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308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40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46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1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CDE6-E464-46AC-9C8A-16896C44BA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5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01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228E-3611-4C2A-9F4E-6818F1EDB1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5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65764"/>
            <a:ext cx="7772400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56177"/>
            <a:ext cx="6400800" cy="1288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99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490" y="3888308"/>
            <a:ext cx="8229600" cy="332637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accent1"/>
                </a:solidFill>
              </a:defRPr>
            </a:lvl1pPr>
            <a:lvl2pPr marL="742950" indent="-285750">
              <a:lnSpc>
                <a:spcPct val="120000"/>
              </a:lnSpc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90600" y="-646908"/>
            <a:ext cx="8229600" cy="51811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圆角矩形 6"/>
          <p:cNvSpPr/>
          <p:nvPr userDrawn="1"/>
        </p:nvSpPr>
        <p:spPr>
          <a:xfrm>
            <a:off x="236165" y="133475"/>
            <a:ext cx="8671670" cy="4796082"/>
          </a:xfrm>
          <a:prstGeom prst="roundRect">
            <a:avLst>
              <a:gd name="adj" fmla="val 2459"/>
            </a:avLst>
          </a:prstGeom>
          <a:solidFill>
            <a:schemeClr val="bg1"/>
          </a:solidFill>
          <a:ln w="9525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36165" y="1091516"/>
            <a:ext cx="8671670" cy="28800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4138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20810" y="818326"/>
            <a:ext cx="8732530" cy="4121648"/>
          </a:xfrm>
          <a:prstGeom prst="roundRect">
            <a:avLst>
              <a:gd name="adj" fmla="val 2459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588" y="935980"/>
            <a:ext cx="8229600" cy="332637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accent1"/>
                </a:solidFill>
              </a:defRPr>
            </a:lvl1pPr>
            <a:lvl2pPr marL="742950" indent="-285750">
              <a:lnSpc>
                <a:spcPct val="120000"/>
              </a:lnSpc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圆角矩形 7"/>
          <p:cNvSpPr/>
          <p:nvPr userDrawn="1"/>
        </p:nvSpPr>
        <p:spPr>
          <a:xfrm>
            <a:off x="220810" y="152616"/>
            <a:ext cx="8732530" cy="540000"/>
          </a:xfrm>
          <a:prstGeom prst="roundRect">
            <a:avLst>
              <a:gd name="adj" fmla="val 24076"/>
            </a:avLst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180545"/>
            <a:ext cx="8229600" cy="51811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6658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67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7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159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50" r:id="rId3"/>
    <p:sldLayoutId id="2147483655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20.emf"/><Relationship Id="rId4" Type="http://schemas.openxmlformats.org/officeDocument/2006/relationships/image" Target="../media/image14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22.pn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2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4" Type="http://schemas.openxmlformats.org/officeDocument/2006/relationships/image" Target="../media/image2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4" Type="http://schemas.openxmlformats.org/officeDocument/2006/relationships/image" Target="../media/image3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4" Type="http://schemas.openxmlformats.org/officeDocument/2006/relationships/image" Target="../media/image3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4" Type="http://schemas.openxmlformats.org/officeDocument/2006/relationships/image" Target="../media/image3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4" Type="http://schemas.openxmlformats.org/officeDocument/2006/relationships/image" Target="../media/image38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4" Type="http://schemas.openxmlformats.org/officeDocument/2006/relationships/image" Target="../media/image38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73648" y="523199"/>
            <a:ext cx="76296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614" y="-60252"/>
            <a:ext cx="996232" cy="99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C:\Users\XXie\Desktop\index_02.jpg"/>
          <p:cNvPicPr>
            <a:picLocks noChangeAspect="1" noChangeArrowheads="1"/>
          </p:cNvPicPr>
          <p:nvPr/>
        </p:nvPicPr>
        <p:blipFill rotWithShape="1">
          <a:blip r:embed="rId4" cstate="print"/>
          <a:srcRect l="2029" t="23982" r="82414" b="12418"/>
          <a:stretch/>
        </p:blipFill>
        <p:spPr bwMode="auto">
          <a:xfrm>
            <a:off x="35496" y="0"/>
            <a:ext cx="849935" cy="849935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358387"/>
            <a:ext cx="2110900" cy="67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97584" y="1016959"/>
            <a:ext cx="8406864" cy="1359181"/>
            <a:chOff x="197584" y="1016959"/>
            <a:chExt cx="8406864" cy="1359181"/>
          </a:xfrm>
        </p:grpSpPr>
        <p:sp>
          <p:nvSpPr>
            <p:cNvPr id="4" name="文本框 3"/>
            <p:cNvSpPr txBox="1"/>
            <p:nvPr/>
          </p:nvSpPr>
          <p:spPr>
            <a:xfrm>
              <a:off x="197584" y="1053981"/>
              <a:ext cx="8406864" cy="1178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28" b="1" dirty="0">
                  <a:cs typeface="+mn-ea"/>
                  <a:sym typeface="+mn-lt"/>
                </a:rPr>
                <a:t>Revisit of Automatic Debugging via </a:t>
              </a:r>
            </a:p>
            <a:p>
              <a:pPr algn="ctr"/>
              <a:r>
                <a:rPr lang="en-US" altLang="zh-CN" sz="3528" b="1" dirty="0">
                  <a:cs typeface="+mn-ea"/>
                  <a:sym typeface="+mn-lt"/>
                </a:rPr>
                <a:t>Human Focus-tracking Analysis</a:t>
              </a:r>
              <a:endParaRPr lang="zh-CN" altLang="en-US" sz="3528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16690" y="1016959"/>
              <a:ext cx="7747525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16689" y="2376140"/>
              <a:ext cx="7747525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337" y="4271598"/>
            <a:ext cx="710983" cy="782081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" b="11497"/>
          <a:stretch/>
        </p:blipFill>
        <p:spPr bwMode="auto">
          <a:xfrm>
            <a:off x="941658" y="2536623"/>
            <a:ext cx="1910750" cy="15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5"/>
          <p:cNvSpPr txBox="1"/>
          <p:nvPr/>
        </p:nvSpPr>
        <p:spPr>
          <a:xfrm>
            <a:off x="3375163" y="3340904"/>
            <a:ext cx="5261521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Xiaoyuan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Xie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2000" b="1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Zicong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Liu, </a:t>
            </a:r>
            <a:r>
              <a:rPr lang="en-US" altLang="zh-CN" sz="2000" b="1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Shuo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Song, </a:t>
            </a:r>
            <a:r>
              <a:rPr lang="en-US" altLang="zh-CN" sz="2000" b="1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Zhenyu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Chen, </a:t>
            </a:r>
            <a:r>
              <a:rPr lang="en-US" altLang="zh-CN" sz="2000" b="1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Jifeng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Xuan, </a:t>
            </a:r>
            <a:r>
              <a:rPr lang="en-US" altLang="zh-CN" sz="2000" b="1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Baowen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Xu</a:t>
            </a:r>
            <a:endParaRPr lang="zh-CN" altLang="en-US" sz="9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094689"/>
      </p:ext>
    </p:extLst>
  </p:cSld>
  <p:clrMapOvr>
    <a:masterClrMapping/>
  </p:clrMapOvr>
  <p:transition advTm="22343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21208" y="2156580"/>
            <a:ext cx="561871" cy="56187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zh-CN" altLang="en-US" sz="264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083" y="1282569"/>
            <a:ext cx="2186817" cy="90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46" dirty="0" smtClean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Introduction&amp;</a:t>
            </a:r>
          </a:p>
          <a:p>
            <a:pPr algn="ctr"/>
            <a:r>
              <a:rPr lang="en-US" altLang="zh-CN" sz="2646" dirty="0" smtClean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Background</a:t>
            </a:r>
            <a:endParaRPr lang="zh-CN" altLang="en-US" sz="1470" dirty="0">
              <a:solidFill>
                <a:schemeClr val="accent5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80585" y="2078041"/>
            <a:ext cx="729992" cy="7097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940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1751" y="1099038"/>
            <a:ext cx="2153154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94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Motivation&amp;</a:t>
            </a:r>
          </a:p>
          <a:p>
            <a:pPr algn="ctr"/>
            <a:r>
              <a:rPr lang="en-US" altLang="zh-CN" sz="294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RQs</a:t>
            </a:r>
            <a:endParaRPr lang="zh-CN" altLang="en-US" sz="147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27886" y="3249624"/>
            <a:ext cx="643159" cy="6541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54159" y="3389245"/>
            <a:ext cx="1955345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352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Experiment</a:t>
            </a:r>
            <a:endParaRPr lang="zh-CN" altLang="en-US" sz="2352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183078" y="2448117"/>
            <a:ext cx="1497506" cy="457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4"/>
            <a:endCxn id="10" idx="0"/>
          </p:cNvCxnSpPr>
          <p:nvPr/>
        </p:nvCxnSpPr>
        <p:spPr>
          <a:xfrm>
            <a:off x="4045583" y="2787833"/>
            <a:ext cx="3884" cy="4617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8745" y="599945"/>
            <a:ext cx="77475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517296" y="3150796"/>
            <a:ext cx="820460" cy="8518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34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10"/>
          <p:cNvSpPr txBox="1"/>
          <p:nvPr/>
        </p:nvSpPr>
        <p:spPr>
          <a:xfrm>
            <a:off x="5004703" y="2093822"/>
            <a:ext cx="1843773" cy="1087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34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Results&amp;</a:t>
            </a:r>
          </a:p>
          <a:p>
            <a:pPr algn="ctr"/>
            <a:r>
              <a:rPr lang="en-US" altLang="zh-CN" sz="3234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Analysis</a:t>
            </a:r>
            <a:endParaRPr lang="zh-CN" altLang="en-US" sz="147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>
            <a:stCxn id="10" idx="6"/>
            <a:endCxn id="28" idx="2"/>
          </p:cNvCxnSpPr>
          <p:nvPr/>
        </p:nvCxnSpPr>
        <p:spPr>
          <a:xfrm>
            <a:off x="4371045" y="3576698"/>
            <a:ext cx="114625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235186" y="3297220"/>
            <a:ext cx="561871" cy="5618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6731142" y="2439672"/>
            <a:ext cx="2145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Insights&amp;</a:t>
            </a:r>
          </a:p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Conclusions</a:t>
            </a:r>
            <a:endParaRPr lang="en-US" altLang="zh-CN" sz="2352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>
            <a:stCxn id="28" idx="6"/>
            <a:endCxn id="40" idx="2"/>
          </p:cNvCxnSpPr>
          <p:nvPr/>
        </p:nvCxnSpPr>
        <p:spPr>
          <a:xfrm>
            <a:off x="6337755" y="3576699"/>
            <a:ext cx="897432" cy="14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36815" y="4418064"/>
            <a:ext cx="77475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71408" y="226066"/>
            <a:ext cx="1936696" cy="7031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969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Outline</a:t>
            </a:r>
            <a:endParaRPr lang="zh-CN" altLang="en-US" sz="1323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2" name="直接连接符 21"/>
          <p:cNvCxnSpPr>
            <a:stCxn id="4" idx="6"/>
            <a:endCxn id="8" idx="2"/>
          </p:cNvCxnSpPr>
          <p:nvPr/>
        </p:nvCxnSpPr>
        <p:spPr>
          <a:xfrm flipV="1">
            <a:off x="2183079" y="2432937"/>
            <a:ext cx="1497506" cy="45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946917"/>
      </p:ext>
    </p:extLst>
  </p:cSld>
  <p:clrMapOvr>
    <a:masterClrMapping/>
  </p:clrMapOvr>
  <p:transition advTm="23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>
                <a:cs typeface="+mn-ea"/>
                <a:sym typeface="+mn-lt"/>
              </a:rPr>
              <a:t>Motivation &amp; RQs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2953" y="1224012"/>
            <a:ext cx="774752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289233" y="926070"/>
            <a:ext cx="6379111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Motivated by 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Parnin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and 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Orso’s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work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582953" y="1749840"/>
            <a:ext cx="8229600" cy="2642524"/>
          </a:xfrm>
        </p:spPr>
        <p:txBody>
          <a:bodyPr>
            <a:normAutofit/>
          </a:bodyPr>
          <a:lstStyle/>
          <a:p>
            <a:r>
              <a:rPr lang="en-US" altLang="zh-CN" sz="2000" b="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Only preliminary study, left some aspects 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to be further investigated</a:t>
            </a:r>
          </a:p>
          <a:p>
            <a:endParaRPr lang="en-US" altLang="zh-CN" sz="2000" b="0" dirty="0" smtClean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8958" y="2146383"/>
            <a:ext cx="3012904" cy="2355870"/>
            <a:chOff x="3692687" y="952625"/>
            <a:chExt cx="3339610" cy="3583756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3692687" y="952625"/>
              <a:ext cx="3339610" cy="3583756"/>
              <a:chOff x="2400" y="2863"/>
              <a:chExt cx="1301" cy="1294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2457" y="2985"/>
                <a:ext cx="1244" cy="1172"/>
              </a:xfrm>
              <a:custGeom>
                <a:avLst/>
                <a:gdLst>
                  <a:gd name="T0" fmla="*/ 1065 w 1302"/>
                  <a:gd name="T1" fmla="*/ 10 h 1231"/>
                  <a:gd name="T2" fmla="*/ 1144 w 1302"/>
                  <a:gd name="T3" fmla="*/ 0 h 1231"/>
                  <a:gd name="T4" fmla="*/ 1164 w 1302"/>
                  <a:gd name="T5" fmla="*/ 651 h 1231"/>
                  <a:gd name="T6" fmla="*/ 1244 w 1302"/>
                  <a:gd name="T7" fmla="*/ 1169 h 1231"/>
                  <a:gd name="T8" fmla="*/ 621 w 1302"/>
                  <a:gd name="T9" fmla="*/ 1146 h 1231"/>
                  <a:gd name="T10" fmla="*/ 6 w 1302"/>
                  <a:gd name="T11" fmla="*/ 1172 h 1231"/>
                  <a:gd name="T12" fmla="*/ 1 w 1302"/>
                  <a:gd name="T13" fmla="*/ 841 h 1231"/>
                  <a:gd name="T14" fmla="*/ 73 w 1302"/>
                  <a:gd name="T15" fmla="*/ 298 h 1231"/>
                  <a:gd name="T16" fmla="*/ 777 w 1302"/>
                  <a:gd name="T17" fmla="*/ 148 h 1231"/>
                  <a:gd name="T18" fmla="*/ 1065 w 1302"/>
                  <a:gd name="T19" fmla="*/ 10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2400" y="2976"/>
                <a:ext cx="1232" cy="1147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grpSp>
            <p:nvGrpSpPr>
              <p:cNvPr id="14" name="Group 7"/>
              <p:cNvGrpSpPr>
                <a:grpSpLocks/>
              </p:cNvGrpSpPr>
              <p:nvPr/>
            </p:nvGrpSpPr>
            <p:grpSpPr bwMode="auto">
              <a:xfrm>
                <a:off x="2956" y="2863"/>
                <a:ext cx="244" cy="269"/>
                <a:chOff x="1088" y="1002"/>
                <a:chExt cx="278" cy="307"/>
              </a:xfrm>
            </p:grpSpPr>
            <p:sp>
              <p:nvSpPr>
                <p:cNvPr id="15" name="Line 8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9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10"/>
                <p:cNvSpPr>
                  <a:spLocks/>
                </p:cNvSpPr>
                <p:nvPr/>
              </p:nvSpPr>
              <p:spPr bwMode="auto">
                <a:xfrm>
                  <a:off x="1090" y="1200"/>
                  <a:ext cx="106" cy="109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18" name="Freeform 11"/>
                <p:cNvSpPr>
                  <a:spLocks/>
                </p:cNvSpPr>
                <p:nvPr/>
              </p:nvSpPr>
              <p:spPr bwMode="auto">
                <a:xfrm>
                  <a:off x="1088" y="1083"/>
                  <a:ext cx="218" cy="218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19" name="Freeform 12"/>
                <p:cNvSpPr>
                  <a:spLocks/>
                </p:cNvSpPr>
                <p:nvPr/>
              </p:nvSpPr>
              <p:spPr bwMode="auto">
                <a:xfrm>
                  <a:off x="1196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5725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20" name="Freeform 13"/>
                <p:cNvSpPr>
                  <a:spLocks/>
                </p:cNvSpPr>
                <p:nvPr/>
              </p:nvSpPr>
              <p:spPr bwMode="auto">
                <a:xfrm>
                  <a:off x="1196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21" name="Freeform 16"/>
                <p:cNvSpPr>
                  <a:spLocks/>
                </p:cNvSpPr>
                <p:nvPr/>
              </p:nvSpPr>
              <p:spPr bwMode="auto">
                <a:xfrm>
                  <a:off x="1211" y="1029"/>
                  <a:ext cx="143" cy="142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auto">
                <a:xfrm>
                  <a:off x="1188" y="1002"/>
                  <a:ext cx="178" cy="173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9" name="文本框 8"/>
            <p:cNvSpPr txBox="1"/>
            <p:nvPr/>
          </p:nvSpPr>
          <p:spPr>
            <a:xfrm>
              <a:off x="3775188" y="1719375"/>
              <a:ext cx="2504529" cy="130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accent3">
                      <a:lumMod val="75000"/>
                    </a:schemeClr>
                  </a:solidFill>
                </a:rPr>
                <a:t>Scale</a:t>
              </a:r>
              <a:endParaRPr lang="en-US" altLang="zh-CN" sz="1600" b="1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en-US" altLang="zh-CN" sz="1600" dirty="0" smtClean="0">
                  <a:solidFill>
                    <a:srgbClr val="00B050"/>
                  </a:solidFill>
                  <a:latin typeface="Berlin Sans FB" panose="020E0602020502020306" pitchFamily="34" charset="0"/>
                </a:rPr>
                <a:t>√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34 </a:t>
              </a: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dev, 2 tasks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  <a:latin typeface="Berlin Sans FB" panose="020E0602020502020306" pitchFamily="34" charset="0"/>
                </a:rPr>
                <a:t>？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Larger-scale study </a:t>
              </a:r>
            </a:p>
            <a:p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 </a:t>
              </a: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Wingdings" panose="05000000000000000000" pitchFamily="2" charset="2"/>
                </a:rPr>
                <a:t>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</a:t>
              </a: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tatistically reliable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4101" y="2083529"/>
            <a:ext cx="3243123" cy="2469587"/>
            <a:chOff x="2789240" y="1117304"/>
            <a:chExt cx="3366935" cy="3563092"/>
          </a:xfrm>
        </p:grpSpPr>
        <p:grpSp>
          <p:nvGrpSpPr>
            <p:cNvPr id="41" name="Group 34"/>
            <p:cNvGrpSpPr>
              <a:grpSpLocks/>
            </p:cNvGrpSpPr>
            <p:nvPr/>
          </p:nvGrpSpPr>
          <p:grpSpPr bwMode="auto">
            <a:xfrm>
              <a:off x="2789240" y="1117304"/>
              <a:ext cx="3366935" cy="3563092"/>
              <a:chOff x="1824" y="2966"/>
              <a:chExt cx="964" cy="973"/>
            </a:xfrm>
          </p:grpSpPr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1866" y="3070"/>
                <a:ext cx="922" cy="869"/>
              </a:xfrm>
              <a:custGeom>
                <a:avLst/>
                <a:gdLst>
                  <a:gd name="T0" fmla="*/ 790 w 1302"/>
                  <a:gd name="T1" fmla="*/ 7 h 1231"/>
                  <a:gd name="T2" fmla="*/ 848 w 1302"/>
                  <a:gd name="T3" fmla="*/ 0 h 1231"/>
                  <a:gd name="T4" fmla="*/ 863 w 1302"/>
                  <a:gd name="T5" fmla="*/ 483 h 1231"/>
                  <a:gd name="T6" fmla="*/ 922 w 1302"/>
                  <a:gd name="T7" fmla="*/ 867 h 1231"/>
                  <a:gd name="T8" fmla="*/ 460 w 1302"/>
                  <a:gd name="T9" fmla="*/ 850 h 1231"/>
                  <a:gd name="T10" fmla="*/ 4 w 1302"/>
                  <a:gd name="T11" fmla="*/ 869 h 1231"/>
                  <a:gd name="T12" fmla="*/ 1 w 1302"/>
                  <a:gd name="T13" fmla="*/ 623 h 1231"/>
                  <a:gd name="T14" fmla="*/ 54 w 1302"/>
                  <a:gd name="T15" fmla="*/ 221 h 1231"/>
                  <a:gd name="T16" fmla="*/ 576 w 1302"/>
                  <a:gd name="T17" fmla="*/ 109 h 1231"/>
                  <a:gd name="T18" fmla="*/ 790 w 1302"/>
                  <a:gd name="T19" fmla="*/ 7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1824" y="3063"/>
                <a:ext cx="914" cy="851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grpSp>
            <p:nvGrpSpPr>
              <p:cNvPr id="45" name="Group 37"/>
              <p:cNvGrpSpPr>
                <a:grpSpLocks/>
              </p:cNvGrpSpPr>
              <p:nvPr/>
            </p:nvGrpSpPr>
            <p:grpSpPr bwMode="auto">
              <a:xfrm>
                <a:off x="2208" y="2966"/>
                <a:ext cx="192" cy="202"/>
                <a:chOff x="2064" y="2777"/>
                <a:chExt cx="192" cy="202"/>
              </a:xfrm>
            </p:grpSpPr>
            <p:sp>
              <p:nvSpPr>
                <p:cNvPr id="46" name="Line 38"/>
                <p:cNvSpPr>
                  <a:spLocks noChangeShapeType="1"/>
                </p:cNvSpPr>
                <p:nvPr/>
              </p:nvSpPr>
              <p:spPr bwMode="auto">
                <a:xfrm>
                  <a:off x="2187" y="2948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39"/>
                <p:cNvSpPr>
                  <a:spLocks noChangeShapeType="1"/>
                </p:cNvSpPr>
                <p:nvPr/>
              </p:nvSpPr>
              <p:spPr bwMode="auto">
                <a:xfrm>
                  <a:off x="2187" y="2948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2067" y="2907"/>
                  <a:ext cx="67" cy="71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2064" y="2832"/>
                  <a:ext cx="141" cy="142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2134" y="2836"/>
                  <a:ext cx="65" cy="66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51" name="Freeform 43"/>
                <p:cNvSpPr>
                  <a:spLocks/>
                </p:cNvSpPr>
                <p:nvPr/>
              </p:nvSpPr>
              <p:spPr bwMode="auto">
                <a:xfrm>
                  <a:off x="2134" y="2836"/>
                  <a:ext cx="65" cy="66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2144" y="2777"/>
                  <a:ext cx="109" cy="112"/>
                </a:xfrm>
                <a:custGeom>
                  <a:avLst/>
                  <a:gdLst/>
                  <a:ahLst/>
                  <a:cxnLst>
                    <a:cxn ang="0">
                      <a:pos x="32" y="48"/>
                    </a:cxn>
                    <a:cxn ang="0">
                      <a:pos x="66" y="24"/>
                    </a:cxn>
                    <a:cxn ang="0">
                      <a:pos x="232" y="91"/>
                    </a:cxn>
                    <a:cxn ang="0">
                      <a:pos x="133" y="160"/>
                    </a:cxn>
                    <a:cxn ang="0">
                      <a:pos x="59" y="130"/>
                    </a:cxn>
                    <a:cxn ang="0">
                      <a:pos x="41" y="199"/>
                    </a:cxn>
                    <a:cxn ang="0">
                      <a:pos x="115" y="229"/>
                    </a:cxn>
                    <a:cxn ang="0">
                      <a:pos x="133" y="160"/>
                    </a:cxn>
                    <a:cxn ang="0">
                      <a:pos x="232" y="91"/>
                    </a:cxn>
                    <a:cxn ang="0">
                      <a:pos x="222" y="223"/>
                    </a:cxn>
                    <a:cxn ang="0">
                      <a:pos x="154" y="260"/>
                    </a:cxn>
                    <a:cxn ang="0">
                      <a:pos x="80" y="253"/>
                    </a:cxn>
                    <a:cxn ang="0">
                      <a:pos x="22" y="205"/>
                    </a:cxn>
                    <a:cxn ang="0">
                      <a:pos x="0" y="131"/>
                    </a:cxn>
                    <a:cxn ang="0">
                      <a:pos x="8" y="88"/>
                    </a:cxn>
                    <a:cxn ang="0">
                      <a:pos x="32" y="48"/>
                    </a:cxn>
                  </a:cxnLst>
                  <a:rect l="0" t="0" r="r" b="b"/>
                  <a:pathLst>
                    <a:path w="259" h="267">
                      <a:moveTo>
                        <a:pt x="32" y="48"/>
                      </a:moveTo>
                      <a:cubicBezTo>
                        <a:pt x="41" y="38"/>
                        <a:pt x="53" y="29"/>
                        <a:pt x="66" y="24"/>
                      </a:cubicBezTo>
                      <a:cubicBezTo>
                        <a:pt x="123" y="0"/>
                        <a:pt x="197" y="30"/>
                        <a:pt x="232" y="91"/>
                      </a:cubicBezTo>
                      <a:cubicBezTo>
                        <a:pt x="213" y="111"/>
                        <a:pt x="174" y="138"/>
                        <a:pt x="133" y="160"/>
                      </a:cubicBezTo>
                      <a:cubicBezTo>
                        <a:pt x="117" y="133"/>
                        <a:pt x="84" y="119"/>
                        <a:pt x="59" y="130"/>
                      </a:cubicBezTo>
                      <a:cubicBezTo>
                        <a:pt x="33" y="141"/>
                        <a:pt x="25" y="172"/>
                        <a:pt x="41" y="199"/>
                      </a:cubicBezTo>
                      <a:cubicBezTo>
                        <a:pt x="56" y="226"/>
                        <a:pt x="90" y="240"/>
                        <a:pt x="115" y="229"/>
                      </a:cubicBezTo>
                      <a:cubicBezTo>
                        <a:pt x="140" y="218"/>
                        <a:pt x="148" y="187"/>
                        <a:pt x="133" y="160"/>
                      </a:cubicBezTo>
                      <a:cubicBezTo>
                        <a:pt x="174" y="138"/>
                        <a:pt x="213" y="111"/>
                        <a:pt x="232" y="91"/>
                      </a:cubicBezTo>
                      <a:cubicBezTo>
                        <a:pt x="259" y="139"/>
                        <a:pt x="253" y="191"/>
                        <a:pt x="222" y="223"/>
                      </a:cubicBezTo>
                      <a:cubicBezTo>
                        <a:pt x="195" y="252"/>
                        <a:pt x="164" y="258"/>
                        <a:pt x="154" y="260"/>
                      </a:cubicBezTo>
                      <a:cubicBezTo>
                        <a:pt x="145" y="262"/>
                        <a:pt x="114" y="267"/>
                        <a:pt x="80" y="253"/>
                      </a:cubicBezTo>
                      <a:cubicBezTo>
                        <a:pt x="50" y="240"/>
                        <a:pt x="31" y="220"/>
                        <a:pt x="22" y="205"/>
                      </a:cubicBezTo>
                      <a:cubicBezTo>
                        <a:pt x="0" y="171"/>
                        <a:pt x="0" y="141"/>
                        <a:pt x="0" y="131"/>
                      </a:cubicBezTo>
                      <a:cubicBezTo>
                        <a:pt x="0" y="110"/>
                        <a:pt x="7" y="92"/>
                        <a:pt x="8" y="88"/>
                      </a:cubicBezTo>
                      <a:cubicBezTo>
                        <a:pt x="14" y="72"/>
                        <a:pt x="21" y="62"/>
                        <a:pt x="32" y="4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53" name="Freeform 45"/>
                <p:cNvSpPr>
                  <a:spLocks/>
                </p:cNvSpPr>
                <p:nvPr/>
              </p:nvSpPr>
              <p:spPr bwMode="auto">
                <a:xfrm>
                  <a:off x="2137" y="2777"/>
                  <a:ext cx="116" cy="112"/>
                </a:xfrm>
                <a:custGeom>
                  <a:avLst/>
                  <a:gdLst/>
                  <a:ahLst/>
                  <a:cxnLst>
                    <a:cxn ang="0">
                      <a:pos x="51" y="48"/>
                    </a:cxn>
                    <a:cxn ang="0">
                      <a:pos x="35" y="195"/>
                    </a:cxn>
                    <a:cxn ang="0">
                      <a:pos x="164" y="262"/>
                    </a:cxn>
                    <a:cxn ang="0">
                      <a:pos x="241" y="224"/>
                    </a:cxn>
                    <a:cxn ang="0">
                      <a:pos x="251" y="91"/>
                    </a:cxn>
                    <a:cxn ang="0">
                      <a:pos x="152" y="160"/>
                    </a:cxn>
                    <a:cxn ang="0">
                      <a:pos x="134" y="229"/>
                    </a:cxn>
                    <a:cxn ang="0">
                      <a:pos x="60" y="199"/>
                    </a:cxn>
                    <a:cxn ang="0">
                      <a:pos x="78" y="130"/>
                    </a:cxn>
                    <a:cxn ang="0">
                      <a:pos x="152" y="160"/>
                    </a:cxn>
                    <a:cxn ang="0">
                      <a:pos x="251" y="91"/>
                    </a:cxn>
                    <a:cxn ang="0">
                      <a:pos x="85" y="24"/>
                    </a:cxn>
                    <a:cxn ang="0">
                      <a:pos x="51" y="48"/>
                    </a:cxn>
                  </a:cxnLst>
                  <a:rect l="0" t="0" r="r" b="b"/>
                  <a:pathLst>
                    <a:path w="278" h="268">
                      <a:moveTo>
                        <a:pt x="51" y="48"/>
                      </a:moveTo>
                      <a:cubicBezTo>
                        <a:pt x="0" y="111"/>
                        <a:pt x="23" y="172"/>
                        <a:pt x="35" y="195"/>
                      </a:cubicBezTo>
                      <a:cubicBezTo>
                        <a:pt x="59" y="241"/>
                        <a:pt x="112" y="268"/>
                        <a:pt x="164" y="262"/>
                      </a:cubicBezTo>
                      <a:cubicBezTo>
                        <a:pt x="207" y="257"/>
                        <a:pt x="232" y="233"/>
                        <a:pt x="241" y="224"/>
                      </a:cubicBezTo>
                      <a:cubicBezTo>
                        <a:pt x="272" y="191"/>
                        <a:pt x="278" y="139"/>
                        <a:pt x="251" y="91"/>
                      </a:cubicBezTo>
                      <a:cubicBezTo>
                        <a:pt x="232" y="111"/>
                        <a:pt x="193" y="138"/>
                        <a:pt x="152" y="160"/>
                      </a:cubicBezTo>
                      <a:cubicBezTo>
                        <a:pt x="167" y="187"/>
                        <a:pt x="159" y="218"/>
                        <a:pt x="134" y="229"/>
                      </a:cubicBezTo>
                      <a:cubicBezTo>
                        <a:pt x="109" y="240"/>
                        <a:pt x="75" y="226"/>
                        <a:pt x="60" y="199"/>
                      </a:cubicBezTo>
                      <a:cubicBezTo>
                        <a:pt x="44" y="172"/>
                        <a:pt x="52" y="141"/>
                        <a:pt x="78" y="130"/>
                      </a:cubicBezTo>
                      <a:cubicBezTo>
                        <a:pt x="103" y="119"/>
                        <a:pt x="136" y="133"/>
                        <a:pt x="152" y="160"/>
                      </a:cubicBezTo>
                      <a:cubicBezTo>
                        <a:pt x="193" y="138"/>
                        <a:pt x="232" y="111"/>
                        <a:pt x="251" y="91"/>
                      </a:cubicBezTo>
                      <a:cubicBezTo>
                        <a:pt x="216" y="30"/>
                        <a:pt x="142" y="0"/>
                        <a:pt x="85" y="24"/>
                      </a:cubicBezTo>
                      <a:cubicBezTo>
                        <a:pt x="72" y="29"/>
                        <a:pt x="60" y="38"/>
                        <a:pt x="51" y="4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54" name="Freeform 46"/>
                <p:cNvSpPr>
                  <a:spLocks/>
                </p:cNvSpPr>
                <p:nvPr/>
              </p:nvSpPr>
              <p:spPr bwMode="auto">
                <a:xfrm>
                  <a:off x="2144" y="2797"/>
                  <a:ext cx="93" cy="92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55" name="Freeform 47"/>
                <p:cNvSpPr>
                  <a:spLocks/>
                </p:cNvSpPr>
                <p:nvPr/>
              </p:nvSpPr>
              <p:spPr bwMode="auto">
                <a:xfrm>
                  <a:off x="2140" y="2797"/>
                  <a:ext cx="97" cy="105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56" name="Freeform 48"/>
                <p:cNvSpPr>
                  <a:spLocks/>
                </p:cNvSpPr>
                <p:nvPr/>
              </p:nvSpPr>
              <p:spPr bwMode="auto">
                <a:xfrm>
                  <a:off x="2141" y="2777"/>
                  <a:ext cx="115" cy="112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tint val="5725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42" name="文本框 41"/>
            <p:cNvSpPr txBox="1"/>
            <p:nvPr/>
          </p:nvSpPr>
          <p:spPr>
            <a:xfrm>
              <a:off x="2890432" y="1940024"/>
              <a:ext cx="2813931" cy="1427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Testing</a:t>
              </a:r>
              <a:endPara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zh-CN" sz="1600" dirty="0" smtClean="0">
                  <a:solidFill>
                    <a:srgbClr val="00B050"/>
                  </a:solidFill>
                  <a:latin typeface="Berlin Sans FB" panose="020E0602020502020306" pitchFamily="34" charset="0"/>
                </a:rPr>
                <a:t>√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O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nly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one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(failed) per task </a:t>
              </a:r>
            </a:p>
            <a:p>
              <a:r>
                <a:rPr lang="en-US" altLang="zh-CN" sz="1600" dirty="0">
                  <a:solidFill>
                    <a:srgbClr val="00B050"/>
                  </a:solidFill>
                  <a:latin typeface="Berlin Sans FB" panose="020E0602020502020306" pitchFamily="34" charset="0"/>
                </a:rPr>
                <a:t>√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Descriptive </a:t>
              </a:r>
            </a:p>
            <a:p>
              <a:r>
                <a:rPr lang="zh-CN" altLang="en-US" sz="1600" b="1" dirty="0" smtClean="0">
                  <a:solidFill>
                    <a:srgbClr val="FF0000"/>
                  </a:solidFill>
                  <a:latin typeface="Berlin Sans FB" panose="020E0602020502020306" pitchFamily="34" charset="0"/>
                </a:rPr>
                <a:t>？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more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test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cases</a:t>
              </a:r>
            </a:p>
            <a:p>
              <a:r>
                <a:rPr lang="zh-CN" altLang="en-US" sz="1600" b="1" dirty="0" smtClean="0">
                  <a:solidFill>
                    <a:srgbClr val="FF0000"/>
                  </a:solidFill>
                  <a:latin typeface="Berlin Sans FB" panose="020E0602020502020306" pitchFamily="34" charset="0"/>
                </a:rPr>
                <a:t>？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executable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test cases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94484" y="2088108"/>
            <a:ext cx="3166560" cy="2389698"/>
            <a:chOff x="539551" y="1220199"/>
            <a:chExt cx="3378815" cy="3676222"/>
          </a:xfrm>
        </p:grpSpPr>
        <p:grpSp>
          <p:nvGrpSpPr>
            <p:cNvPr id="24" name="Group 19"/>
            <p:cNvGrpSpPr>
              <a:grpSpLocks/>
            </p:cNvGrpSpPr>
            <p:nvPr/>
          </p:nvGrpSpPr>
          <p:grpSpPr bwMode="auto">
            <a:xfrm>
              <a:off x="539551" y="1220199"/>
              <a:ext cx="3378815" cy="3676222"/>
              <a:chOff x="2448" y="575"/>
              <a:chExt cx="964" cy="964"/>
            </a:xfrm>
          </p:grpSpPr>
          <p:sp>
            <p:nvSpPr>
              <p:cNvPr id="26" name="Freeform 20"/>
              <p:cNvSpPr>
                <a:spLocks/>
              </p:cNvSpPr>
              <p:nvPr/>
            </p:nvSpPr>
            <p:spPr bwMode="auto">
              <a:xfrm>
                <a:off x="2490" y="670"/>
                <a:ext cx="922" cy="869"/>
              </a:xfrm>
              <a:custGeom>
                <a:avLst/>
                <a:gdLst>
                  <a:gd name="T0" fmla="*/ 790 w 1302"/>
                  <a:gd name="T1" fmla="*/ 7 h 1231"/>
                  <a:gd name="T2" fmla="*/ 848 w 1302"/>
                  <a:gd name="T3" fmla="*/ 0 h 1231"/>
                  <a:gd name="T4" fmla="*/ 863 w 1302"/>
                  <a:gd name="T5" fmla="*/ 483 h 1231"/>
                  <a:gd name="T6" fmla="*/ 922 w 1302"/>
                  <a:gd name="T7" fmla="*/ 867 h 1231"/>
                  <a:gd name="T8" fmla="*/ 460 w 1302"/>
                  <a:gd name="T9" fmla="*/ 850 h 1231"/>
                  <a:gd name="T10" fmla="*/ 4 w 1302"/>
                  <a:gd name="T11" fmla="*/ 869 h 1231"/>
                  <a:gd name="T12" fmla="*/ 1 w 1302"/>
                  <a:gd name="T13" fmla="*/ 623 h 1231"/>
                  <a:gd name="T14" fmla="*/ 54 w 1302"/>
                  <a:gd name="T15" fmla="*/ 221 h 1231"/>
                  <a:gd name="T16" fmla="*/ 576 w 1302"/>
                  <a:gd name="T17" fmla="*/ 109 h 1231"/>
                  <a:gd name="T18" fmla="*/ 790 w 1302"/>
                  <a:gd name="T19" fmla="*/ 7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>
                <a:off x="2448" y="663"/>
                <a:ext cx="913" cy="849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grpSp>
            <p:nvGrpSpPr>
              <p:cNvPr id="28" name="Group 22"/>
              <p:cNvGrpSpPr>
                <a:grpSpLocks/>
              </p:cNvGrpSpPr>
              <p:nvPr/>
            </p:nvGrpSpPr>
            <p:grpSpPr bwMode="auto">
              <a:xfrm>
                <a:off x="2832" y="575"/>
                <a:ext cx="192" cy="203"/>
                <a:chOff x="1088" y="998"/>
                <a:chExt cx="296" cy="313"/>
              </a:xfrm>
            </p:grpSpPr>
            <p:sp>
              <p:nvSpPr>
                <p:cNvPr id="29" name="Line 23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24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Freeform 25"/>
                <p:cNvSpPr>
                  <a:spLocks/>
                </p:cNvSpPr>
                <p:nvPr/>
              </p:nvSpPr>
              <p:spPr bwMode="auto">
                <a:xfrm>
                  <a:off x="1092" y="1200"/>
                  <a:ext cx="105" cy="111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2" name="Freeform 26"/>
                <p:cNvSpPr>
                  <a:spLocks/>
                </p:cNvSpPr>
                <p:nvPr/>
              </p:nvSpPr>
              <p:spPr bwMode="auto">
                <a:xfrm>
                  <a:off x="1088" y="1083"/>
                  <a:ext cx="218" cy="219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3" name="Freeform 27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4" name="Freeform 28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5" name="Freeform 29"/>
                <p:cNvSpPr>
                  <a:spLocks/>
                </p:cNvSpPr>
                <p:nvPr/>
              </p:nvSpPr>
              <p:spPr bwMode="auto">
                <a:xfrm>
                  <a:off x="1213" y="998"/>
                  <a:ext cx="166" cy="172"/>
                </a:xfrm>
                <a:custGeom>
                  <a:avLst/>
                  <a:gdLst/>
                  <a:ahLst/>
                  <a:cxnLst>
                    <a:cxn ang="0">
                      <a:pos x="32" y="48"/>
                    </a:cxn>
                    <a:cxn ang="0">
                      <a:pos x="66" y="24"/>
                    </a:cxn>
                    <a:cxn ang="0">
                      <a:pos x="232" y="91"/>
                    </a:cxn>
                    <a:cxn ang="0">
                      <a:pos x="133" y="160"/>
                    </a:cxn>
                    <a:cxn ang="0">
                      <a:pos x="59" y="130"/>
                    </a:cxn>
                    <a:cxn ang="0">
                      <a:pos x="41" y="199"/>
                    </a:cxn>
                    <a:cxn ang="0">
                      <a:pos x="115" y="229"/>
                    </a:cxn>
                    <a:cxn ang="0">
                      <a:pos x="133" y="160"/>
                    </a:cxn>
                    <a:cxn ang="0">
                      <a:pos x="232" y="91"/>
                    </a:cxn>
                    <a:cxn ang="0">
                      <a:pos x="222" y="223"/>
                    </a:cxn>
                    <a:cxn ang="0">
                      <a:pos x="154" y="260"/>
                    </a:cxn>
                    <a:cxn ang="0">
                      <a:pos x="80" y="253"/>
                    </a:cxn>
                    <a:cxn ang="0">
                      <a:pos x="22" y="205"/>
                    </a:cxn>
                    <a:cxn ang="0">
                      <a:pos x="0" y="131"/>
                    </a:cxn>
                    <a:cxn ang="0">
                      <a:pos x="8" y="88"/>
                    </a:cxn>
                    <a:cxn ang="0">
                      <a:pos x="32" y="48"/>
                    </a:cxn>
                  </a:cxnLst>
                  <a:rect l="0" t="0" r="r" b="b"/>
                  <a:pathLst>
                    <a:path w="259" h="267">
                      <a:moveTo>
                        <a:pt x="32" y="48"/>
                      </a:moveTo>
                      <a:cubicBezTo>
                        <a:pt x="41" y="38"/>
                        <a:pt x="53" y="29"/>
                        <a:pt x="66" y="24"/>
                      </a:cubicBezTo>
                      <a:cubicBezTo>
                        <a:pt x="123" y="0"/>
                        <a:pt x="197" y="30"/>
                        <a:pt x="232" y="91"/>
                      </a:cubicBezTo>
                      <a:cubicBezTo>
                        <a:pt x="213" y="111"/>
                        <a:pt x="174" y="138"/>
                        <a:pt x="133" y="160"/>
                      </a:cubicBezTo>
                      <a:cubicBezTo>
                        <a:pt x="117" y="133"/>
                        <a:pt x="84" y="119"/>
                        <a:pt x="59" y="130"/>
                      </a:cubicBezTo>
                      <a:cubicBezTo>
                        <a:pt x="33" y="141"/>
                        <a:pt x="25" y="172"/>
                        <a:pt x="41" y="199"/>
                      </a:cubicBezTo>
                      <a:cubicBezTo>
                        <a:pt x="56" y="226"/>
                        <a:pt x="90" y="240"/>
                        <a:pt x="115" y="229"/>
                      </a:cubicBezTo>
                      <a:cubicBezTo>
                        <a:pt x="140" y="218"/>
                        <a:pt x="148" y="187"/>
                        <a:pt x="133" y="160"/>
                      </a:cubicBezTo>
                      <a:cubicBezTo>
                        <a:pt x="174" y="138"/>
                        <a:pt x="213" y="111"/>
                        <a:pt x="232" y="91"/>
                      </a:cubicBezTo>
                      <a:cubicBezTo>
                        <a:pt x="259" y="139"/>
                        <a:pt x="253" y="191"/>
                        <a:pt x="222" y="223"/>
                      </a:cubicBezTo>
                      <a:cubicBezTo>
                        <a:pt x="195" y="252"/>
                        <a:pt x="164" y="258"/>
                        <a:pt x="154" y="260"/>
                      </a:cubicBezTo>
                      <a:cubicBezTo>
                        <a:pt x="145" y="262"/>
                        <a:pt x="114" y="267"/>
                        <a:pt x="80" y="253"/>
                      </a:cubicBezTo>
                      <a:cubicBezTo>
                        <a:pt x="50" y="240"/>
                        <a:pt x="31" y="220"/>
                        <a:pt x="22" y="205"/>
                      </a:cubicBezTo>
                      <a:cubicBezTo>
                        <a:pt x="0" y="171"/>
                        <a:pt x="0" y="141"/>
                        <a:pt x="0" y="131"/>
                      </a:cubicBezTo>
                      <a:cubicBezTo>
                        <a:pt x="0" y="110"/>
                        <a:pt x="7" y="92"/>
                        <a:pt x="8" y="88"/>
                      </a:cubicBezTo>
                      <a:cubicBezTo>
                        <a:pt x="14" y="72"/>
                        <a:pt x="21" y="62"/>
                        <a:pt x="32" y="4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6" name="Freeform 30"/>
                <p:cNvSpPr>
                  <a:spLocks/>
                </p:cNvSpPr>
                <p:nvPr/>
              </p:nvSpPr>
              <p:spPr bwMode="auto">
                <a:xfrm>
                  <a:off x="1200" y="998"/>
                  <a:ext cx="179" cy="175"/>
                </a:xfrm>
                <a:custGeom>
                  <a:avLst/>
                  <a:gdLst/>
                  <a:ahLst/>
                  <a:cxnLst>
                    <a:cxn ang="0">
                      <a:pos x="51" y="48"/>
                    </a:cxn>
                    <a:cxn ang="0">
                      <a:pos x="35" y="195"/>
                    </a:cxn>
                    <a:cxn ang="0">
                      <a:pos x="164" y="262"/>
                    </a:cxn>
                    <a:cxn ang="0">
                      <a:pos x="241" y="224"/>
                    </a:cxn>
                    <a:cxn ang="0">
                      <a:pos x="251" y="91"/>
                    </a:cxn>
                    <a:cxn ang="0">
                      <a:pos x="152" y="160"/>
                    </a:cxn>
                    <a:cxn ang="0">
                      <a:pos x="134" y="229"/>
                    </a:cxn>
                    <a:cxn ang="0">
                      <a:pos x="60" y="199"/>
                    </a:cxn>
                    <a:cxn ang="0">
                      <a:pos x="78" y="130"/>
                    </a:cxn>
                    <a:cxn ang="0">
                      <a:pos x="152" y="160"/>
                    </a:cxn>
                    <a:cxn ang="0">
                      <a:pos x="251" y="91"/>
                    </a:cxn>
                    <a:cxn ang="0">
                      <a:pos x="85" y="24"/>
                    </a:cxn>
                    <a:cxn ang="0">
                      <a:pos x="51" y="48"/>
                    </a:cxn>
                  </a:cxnLst>
                  <a:rect l="0" t="0" r="r" b="b"/>
                  <a:pathLst>
                    <a:path w="278" h="268">
                      <a:moveTo>
                        <a:pt x="51" y="48"/>
                      </a:moveTo>
                      <a:cubicBezTo>
                        <a:pt x="0" y="111"/>
                        <a:pt x="23" y="172"/>
                        <a:pt x="35" y="195"/>
                      </a:cubicBezTo>
                      <a:cubicBezTo>
                        <a:pt x="59" y="241"/>
                        <a:pt x="112" y="268"/>
                        <a:pt x="164" y="262"/>
                      </a:cubicBezTo>
                      <a:cubicBezTo>
                        <a:pt x="207" y="257"/>
                        <a:pt x="232" y="233"/>
                        <a:pt x="241" y="224"/>
                      </a:cubicBezTo>
                      <a:cubicBezTo>
                        <a:pt x="272" y="191"/>
                        <a:pt x="278" y="139"/>
                        <a:pt x="251" y="91"/>
                      </a:cubicBezTo>
                      <a:cubicBezTo>
                        <a:pt x="232" y="111"/>
                        <a:pt x="193" y="138"/>
                        <a:pt x="152" y="160"/>
                      </a:cubicBezTo>
                      <a:cubicBezTo>
                        <a:pt x="167" y="187"/>
                        <a:pt x="159" y="218"/>
                        <a:pt x="134" y="229"/>
                      </a:cubicBezTo>
                      <a:cubicBezTo>
                        <a:pt x="109" y="240"/>
                        <a:pt x="75" y="226"/>
                        <a:pt x="60" y="199"/>
                      </a:cubicBezTo>
                      <a:cubicBezTo>
                        <a:pt x="44" y="172"/>
                        <a:pt x="52" y="141"/>
                        <a:pt x="78" y="130"/>
                      </a:cubicBezTo>
                      <a:cubicBezTo>
                        <a:pt x="103" y="119"/>
                        <a:pt x="136" y="133"/>
                        <a:pt x="152" y="160"/>
                      </a:cubicBezTo>
                      <a:cubicBezTo>
                        <a:pt x="193" y="138"/>
                        <a:pt x="232" y="111"/>
                        <a:pt x="251" y="91"/>
                      </a:cubicBezTo>
                      <a:cubicBezTo>
                        <a:pt x="216" y="30"/>
                        <a:pt x="142" y="0"/>
                        <a:pt x="85" y="24"/>
                      </a:cubicBezTo>
                      <a:cubicBezTo>
                        <a:pt x="72" y="29"/>
                        <a:pt x="60" y="38"/>
                        <a:pt x="51" y="4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7" name="Freeform 31"/>
                <p:cNvSpPr>
                  <a:spLocks/>
                </p:cNvSpPr>
                <p:nvPr/>
              </p:nvSpPr>
              <p:spPr bwMode="auto">
                <a:xfrm>
                  <a:off x="1211" y="1029"/>
                  <a:ext cx="143" cy="144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8" name="Freeform 32"/>
                <p:cNvSpPr>
                  <a:spLocks/>
                </p:cNvSpPr>
                <p:nvPr/>
              </p:nvSpPr>
              <p:spPr bwMode="auto">
                <a:xfrm>
                  <a:off x="1205" y="1031"/>
                  <a:ext cx="149" cy="161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9" name="Freeform 33"/>
                <p:cNvSpPr>
                  <a:spLocks/>
                </p:cNvSpPr>
                <p:nvPr/>
              </p:nvSpPr>
              <p:spPr bwMode="auto">
                <a:xfrm>
                  <a:off x="1206" y="998"/>
                  <a:ext cx="178" cy="175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5725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25" name="文本框 24"/>
            <p:cNvSpPr txBox="1"/>
            <p:nvPr/>
          </p:nvSpPr>
          <p:spPr>
            <a:xfrm>
              <a:off x="651853" y="2008024"/>
              <a:ext cx="2800154" cy="186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/>
                  </a:solidFill>
                </a:rPr>
                <a:t>Tool</a:t>
              </a:r>
            </a:p>
            <a:p>
              <a:r>
                <a:rPr lang="en-US" altLang="zh-CN" sz="1600" dirty="0" smtClean="0">
                  <a:solidFill>
                    <a:srgbClr val="00B050"/>
                  </a:solidFill>
                  <a:latin typeface="Berlin Sans FB" panose="020E0602020502020306" pitchFamily="34" charset="0"/>
                </a:rPr>
                <a:t>√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Hard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comprehend</a:t>
              </a:r>
            </a:p>
            <a:p>
              <a:r>
                <a:rPr lang="en-US" altLang="zh-CN" sz="1600" dirty="0" smtClean="0">
                  <a:solidFill>
                    <a:srgbClr val="00B050"/>
                  </a:solidFill>
                  <a:latin typeface="Berlin Sans FB" panose="020E0602020502020306" pitchFamily="34" charset="0"/>
                </a:rPr>
                <a:t>√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Hard coded</a:t>
              </a:r>
            </a:p>
            <a:p>
              <a:r>
                <a:rPr lang="zh-CN" altLang="en-US" sz="1600" b="1" dirty="0" smtClean="0">
                  <a:solidFill>
                    <a:srgbClr val="FF0000"/>
                  </a:solidFill>
                  <a:latin typeface="Berlin Sans FB" panose="020E0602020502020306" pitchFamily="34" charset="0"/>
                </a:rPr>
                <a:t>？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Easy-to-follow result</a:t>
              </a:r>
            </a:p>
            <a:p>
              <a:r>
                <a:rPr lang="zh-CN" altLang="en-US" sz="1600" b="1" dirty="0">
                  <a:solidFill>
                    <a:srgbClr val="FF0000"/>
                  </a:solidFill>
                  <a:latin typeface="Berlin Sans FB" panose="020E0602020502020306" pitchFamily="34" charset="0"/>
                </a:rPr>
                <a:t>？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Rankings linked to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real testing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results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868255"/>
      </p:ext>
    </p:extLst>
  </p:cSld>
  <p:clrMapOvr>
    <a:masterClrMapping/>
  </p:clrMapOvr>
  <p:transition advTm="181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>
                <a:latin typeface="+mn-lt"/>
                <a:ea typeface="+mn-ea"/>
                <a:cs typeface="+mn-ea"/>
                <a:sym typeface="+mn-lt"/>
              </a:rPr>
              <a:t>Motivation &amp; RQs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Aspects to be further investigated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456865" y="1440036"/>
            <a:ext cx="3511893" cy="2670987"/>
            <a:chOff x="3720037" y="1152004"/>
            <a:chExt cx="3358859" cy="3312368"/>
          </a:xfrm>
        </p:grpSpPr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3720037" y="1152004"/>
              <a:ext cx="3358859" cy="3312368"/>
              <a:chOff x="4512" y="2986"/>
              <a:chExt cx="964" cy="962"/>
            </a:xfrm>
          </p:grpSpPr>
          <p:sp>
            <p:nvSpPr>
              <p:cNvPr id="56" name="Freeform 50"/>
              <p:cNvSpPr>
                <a:spLocks/>
              </p:cNvSpPr>
              <p:nvPr/>
            </p:nvSpPr>
            <p:spPr bwMode="auto">
              <a:xfrm>
                <a:off x="4554" y="3079"/>
                <a:ext cx="922" cy="869"/>
              </a:xfrm>
              <a:custGeom>
                <a:avLst/>
                <a:gdLst>
                  <a:gd name="T0" fmla="*/ 790 w 1302"/>
                  <a:gd name="T1" fmla="*/ 7 h 1231"/>
                  <a:gd name="T2" fmla="*/ 848 w 1302"/>
                  <a:gd name="T3" fmla="*/ 0 h 1231"/>
                  <a:gd name="T4" fmla="*/ 863 w 1302"/>
                  <a:gd name="T5" fmla="*/ 483 h 1231"/>
                  <a:gd name="T6" fmla="*/ 922 w 1302"/>
                  <a:gd name="T7" fmla="*/ 867 h 1231"/>
                  <a:gd name="T8" fmla="*/ 460 w 1302"/>
                  <a:gd name="T9" fmla="*/ 850 h 1231"/>
                  <a:gd name="T10" fmla="*/ 4 w 1302"/>
                  <a:gd name="T11" fmla="*/ 869 h 1231"/>
                  <a:gd name="T12" fmla="*/ 1 w 1302"/>
                  <a:gd name="T13" fmla="*/ 623 h 1231"/>
                  <a:gd name="T14" fmla="*/ 54 w 1302"/>
                  <a:gd name="T15" fmla="*/ 221 h 1231"/>
                  <a:gd name="T16" fmla="*/ 576 w 1302"/>
                  <a:gd name="T17" fmla="*/ 109 h 1231"/>
                  <a:gd name="T18" fmla="*/ 790 w 1302"/>
                  <a:gd name="T19" fmla="*/ 7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57" name="Freeform 51"/>
              <p:cNvSpPr>
                <a:spLocks/>
              </p:cNvSpPr>
              <p:nvPr/>
            </p:nvSpPr>
            <p:spPr bwMode="auto">
              <a:xfrm>
                <a:off x="4512" y="3072"/>
                <a:ext cx="913" cy="848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grpSp>
            <p:nvGrpSpPr>
              <p:cNvPr id="58" name="Group 52"/>
              <p:cNvGrpSpPr>
                <a:grpSpLocks/>
              </p:cNvGrpSpPr>
              <p:nvPr/>
            </p:nvGrpSpPr>
            <p:grpSpPr bwMode="auto">
              <a:xfrm>
                <a:off x="4858" y="2986"/>
                <a:ext cx="192" cy="202"/>
                <a:chOff x="2501" y="2826"/>
                <a:chExt cx="192" cy="202"/>
              </a:xfrm>
            </p:grpSpPr>
            <p:sp>
              <p:nvSpPr>
                <p:cNvPr id="59" name="Line 53"/>
                <p:cNvSpPr>
                  <a:spLocks noChangeShapeType="1"/>
                </p:cNvSpPr>
                <p:nvPr/>
              </p:nvSpPr>
              <p:spPr bwMode="auto">
                <a:xfrm>
                  <a:off x="2624" y="2997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54"/>
                <p:cNvSpPr>
                  <a:spLocks noChangeShapeType="1"/>
                </p:cNvSpPr>
                <p:nvPr/>
              </p:nvSpPr>
              <p:spPr bwMode="auto">
                <a:xfrm>
                  <a:off x="2624" y="2997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5"/>
                <p:cNvSpPr>
                  <a:spLocks/>
                </p:cNvSpPr>
                <p:nvPr/>
              </p:nvSpPr>
              <p:spPr bwMode="auto">
                <a:xfrm>
                  <a:off x="2504" y="2957"/>
                  <a:ext cx="67" cy="71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62" name="Freeform 56"/>
                <p:cNvSpPr>
                  <a:spLocks/>
                </p:cNvSpPr>
                <p:nvPr/>
              </p:nvSpPr>
              <p:spPr bwMode="auto">
                <a:xfrm>
                  <a:off x="2501" y="2881"/>
                  <a:ext cx="141" cy="142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94000">
                      <a:schemeClr val="folHlink">
                        <a:gamma/>
                        <a:tint val="57255"/>
                        <a:invGamma/>
                        <a:lumMod val="78000"/>
                        <a:lumOff val="22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63" name="Freeform 57"/>
                <p:cNvSpPr>
                  <a:spLocks/>
                </p:cNvSpPr>
                <p:nvPr/>
              </p:nvSpPr>
              <p:spPr bwMode="auto">
                <a:xfrm>
                  <a:off x="2571" y="2885"/>
                  <a:ext cx="65" cy="66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64" name="Freeform 58"/>
                <p:cNvSpPr>
                  <a:spLocks/>
                </p:cNvSpPr>
                <p:nvPr/>
              </p:nvSpPr>
              <p:spPr bwMode="auto">
                <a:xfrm>
                  <a:off x="2571" y="2885"/>
                  <a:ext cx="65" cy="66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65" name="Freeform 59"/>
                <p:cNvSpPr>
                  <a:spLocks/>
                </p:cNvSpPr>
                <p:nvPr/>
              </p:nvSpPr>
              <p:spPr bwMode="auto">
                <a:xfrm>
                  <a:off x="2581" y="2826"/>
                  <a:ext cx="109" cy="112"/>
                </a:xfrm>
                <a:custGeom>
                  <a:avLst/>
                  <a:gdLst/>
                  <a:ahLst/>
                  <a:cxnLst>
                    <a:cxn ang="0">
                      <a:pos x="32" y="48"/>
                    </a:cxn>
                    <a:cxn ang="0">
                      <a:pos x="66" y="24"/>
                    </a:cxn>
                    <a:cxn ang="0">
                      <a:pos x="232" y="91"/>
                    </a:cxn>
                    <a:cxn ang="0">
                      <a:pos x="133" y="160"/>
                    </a:cxn>
                    <a:cxn ang="0">
                      <a:pos x="59" y="130"/>
                    </a:cxn>
                    <a:cxn ang="0">
                      <a:pos x="41" y="199"/>
                    </a:cxn>
                    <a:cxn ang="0">
                      <a:pos x="115" y="229"/>
                    </a:cxn>
                    <a:cxn ang="0">
                      <a:pos x="133" y="160"/>
                    </a:cxn>
                    <a:cxn ang="0">
                      <a:pos x="232" y="91"/>
                    </a:cxn>
                    <a:cxn ang="0">
                      <a:pos x="222" y="223"/>
                    </a:cxn>
                    <a:cxn ang="0">
                      <a:pos x="154" y="260"/>
                    </a:cxn>
                    <a:cxn ang="0">
                      <a:pos x="80" y="253"/>
                    </a:cxn>
                    <a:cxn ang="0">
                      <a:pos x="22" y="205"/>
                    </a:cxn>
                    <a:cxn ang="0">
                      <a:pos x="0" y="131"/>
                    </a:cxn>
                    <a:cxn ang="0">
                      <a:pos x="8" y="88"/>
                    </a:cxn>
                    <a:cxn ang="0">
                      <a:pos x="32" y="48"/>
                    </a:cxn>
                  </a:cxnLst>
                  <a:rect l="0" t="0" r="r" b="b"/>
                  <a:pathLst>
                    <a:path w="259" h="267">
                      <a:moveTo>
                        <a:pt x="32" y="48"/>
                      </a:moveTo>
                      <a:cubicBezTo>
                        <a:pt x="41" y="38"/>
                        <a:pt x="53" y="29"/>
                        <a:pt x="66" y="24"/>
                      </a:cubicBezTo>
                      <a:cubicBezTo>
                        <a:pt x="123" y="0"/>
                        <a:pt x="197" y="30"/>
                        <a:pt x="232" y="91"/>
                      </a:cubicBezTo>
                      <a:cubicBezTo>
                        <a:pt x="213" y="111"/>
                        <a:pt x="174" y="138"/>
                        <a:pt x="133" y="160"/>
                      </a:cubicBezTo>
                      <a:cubicBezTo>
                        <a:pt x="117" y="133"/>
                        <a:pt x="84" y="119"/>
                        <a:pt x="59" y="130"/>
                      </a:cubicBezTo>
                      <a:cubicBezTo>
                        <a:pt x="33" y="141"/>
                        <a:pt x="25" y="172"/>
                        <a:pt x="41" y="199"/>
                      </a:cubicBezTo>
                      <a:cubicBezTo>
                        <a:pt x="56" y="226"/>
                        <a:pt x="90" y="240"/>
                        <a:pt x="115" y="229"/>
                      </a:cubicBezTo>
                      <a:cubicBezTo>
                        <a:pt x="140" y="218"/>
                        <a:pt x="148" y="187"/>
                        <a:pt x="133" y="160"/>
                      </a:cubicBezTo>
                      <a:cubicBezTo>
                        <a:pt x="174" y="138"/>
                        <a:pt x="213" y="111"/>
                        <a:pt x="232" y="91"/>
                      </a:cubicBezTo>
                      <a:cubicBezTo>
                        <a:pt x="259" y="139"/>
                        <a:pt x="253" y="191"/>
                        <a:pt x="222" y="223"/>
                      </a:cubicBezTo>
                      <a:cubicBezTo>
                        <a:pt x="195" y="252"/>
                        <a:pt x="164" y="258"/>
                        <a:pt x="154" y="260"/>
                      </a:cubicBezTo>
                      <a:cubicBezTo>
                        <a:pt x="145" y="262"/>
                        <a:pt x="114" y="267"/>
                        <a:pt x="80" y="253"/>
                      </a:cubicBezTo>
                      <a:cubicBezTo>
                        <a:pt x="50" y="240"/>
                        <a:pt x="31" y="220"/>
                        <a:pt x="22" y="205"/>
                      </a:cubicBezTo>
                      <a:cubicBezTo>
                        <a:pt x="0" y="171"/>
                        <a:pt x="0" y="141"/>
                        <a:pt x="0" y="131"/>
                      </a:cubicBezTo>
                      <a:cubicBezTo>
                        <a:pt x="0" y="110"/>
                        <a:pt x="7" y="92"/>
                        <a:pt x="8" y="88"/>
                      </a:cubicBezTo>
                      <a:cubicBezTo>
                        <a:pt x="14" y="72"/>
                        <a:pt x="21" y="62"/>
                        <a:pt x="32" y="4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66" name="Freeform 60"/>
                <p:cNvSpPr>
                  <a:spLocks/>
                </p:cNvSpPr>
                <p:nvPr/>
              </p:nvSpPr>
              <p:spPr bwMode="auto">
                <a:xfrm>
                  <a:off x="2574" y="2826"/>
                  <a:ext cx="116" cy="112"/>
                </a:xfrm>
                <a:custGeom>
                  <a:avLst/>
                  <a:gdLst/>
                  <a:ahLst/>
                  <a:cxnLst>
                    <a:cxn ang="0">
                      <a:pos x="51" y="48"/>
                    </a:cxn>
                    <a:cxn ang="0">
                      <a:pos x="35" y="195"/>
                    </a:cxn>
                    <a:cxn ang="0">
                      <a:pos x="164" y="262"/>
                    </a:cxn>
                    <a:cxn ang="0">
                      <a:pos x="241" y="224"/>
                    </a:cxn>
                    <a:cxn ang="0">
                      <a:pos x="251" y="91"/>
                    </a:cxn>
                    <a:cxn ang="0">
                      <a:pos x="152" y="160"/>
                    </a:cxn>
                    <a:cxn ang="0">
                      <a:pos x="134" y="229"/>
                    </a:cxn>
                    <a:cxn ang="0">
                      <a:pos x="60" y="199"/>
                    </a:cxn>
                    <a:cxn ang="0">
                      <a:pos x="78" y="130"/>
                    </a:cxn>
                    <a:cxn ang="0">
                      <a:pos x="152" y="160"/>
                    </a:cxn>
                    <a:cxn ang="0">
                      <a:pos x="251" y="91"/>
                    </a:cxn>
                    <a:cxn ang="0">
                      <a:pos x="85" y="24"/>
                    </a:cxn>
                    <a:cxn ang="0">
                      <a:pos x="51" y="48"/>
                    </a:cxn>
                  </a:cxnLst>
                  <a:rect l="0" t="0" r="r" b="b"/>
                  <a:pathLst>
                    <a:path w="278" h="268">
                      <a:moveTo>
                        <a:pt x="51" y="48"/>
                      </a:moveTo>
                      <a:cubicBezTo>
                        <a:pt x="0" y="111"/>
                        <a:pt x="23" y="172"/>
                        <a:pt x="35" y="195"/>
                      </a:cubicBezTo>
                      <a:cubicBezTo>
                        <a:pt x="59" y="241"/>
                        <a:pt x="112" y="268"/>
                        <a:pt x="164" y="262"/>
                      </a:cubicBezTo>
                      <a:cubicBezTo>
                        <a:pt x="207" y="257"/>
                        <a:pt x="232" y="233"/>
                        <a:pt x="241" y="224"/>
                      </a:cubicBezTo>
                      <a:cubicBezTo>
                        <a:pt x="272" y="191"/>
                        <a:pt x="278" y="139"/>
                        <a:pt x="251" y="91"/>
                      </a:cubicBezTo>
                      <a:cubicBezTo>
                        <a:pt x="232" y="111"/>
                        <a:pt x="193" y="138"/>
                        <a:pt x="152" y="160"/>
                      </a:cubicBezTo>
                      <a:cubicBezTo>
                        <a:pt x="167" y="187"/>
                        <a:pt x="159" y="218"/>
                        <a:pt x="134" y="229"/>
                      </a:cubicBezTo>
                      <a:cubicBezTo>
                        <a:pt x="109" y="240"/>
                        <a:pt x="75" y="226"/>
                        <a:pt x="60" y="199"/>
                      </a:cubicBezTo>
                      <a:cubicBezTo>
                        <a:pt x="44" y="172"/>
                        <a:pt x="52" y="141"/>
                        <a:pt x="78" y="130"/>
                      </a:cubicBezTo>
                      <a:cubicBezTo>
                        <a:pt x="103" y="119"/>
                        <a:pt x="136" y="133"/>
                        <a:pt x="152" y="160"/>
                      </a:cubicBezTo>
                      <a:cubicBezTo>
                        <a:pt x="193" y="138"/>
                        <a:pt x="232" y="111"/>
                        <a:pt x="251" y="91"/>
                      </a:cubicBezTo>
                      <a:cubicBezTo>
                        <a:pt x="216" y="30"/>
                        <a:pt x="142" y="0"/>
                        <a:pt x="85" y="24"/>
                      </a:cubicBezTo>
                      <a:cubicBezTo>
                        <a:pt x="72" y="29"/>
                        <a:pt x="60" y="38"/>
                        <a:pt x="51" y="4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67" name="Freeform 61"/>
                <p:cNvSpPr>
                  <a:spLocks/>
                </p:cNvSpPr>
                <p:nvPr/>
              </p:nvSpPr>
              <p:spPr bwMode="auto">
                <a:xfrm>
                  <a:off x="2581" y="2846"/>
                  <a:ext cx="93" cy="92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68" name="Freeform 62"/>
                <p:cNvSpPr>
                  <a:spLocks/>
                </p:cNvSpPr>
                <p:nvPr/>
              </p:nvSpPr>
              <p:spPr bwMode="auto">
                <a:xfrm>
                  <a:off x="2577" y="2846"/>
                  <a:ext cx="97" cy="106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69" name="Freeform 63"/>
                <p:cNvSpPr>
                  <a:spLocks/>
                </p:cNvSpPr>
                <p:nvPr/>
              </p:nvSpPr>
              <p:spPr bwMode="auto">
                <a:xfrm>
                  <a:off x="2578" y="2826"/>
                  <a:ext cx="115" cy="112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24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folHlink">
                        <a:gamma/>
                        <a:tint val="5725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55" name="文本框 54"/>
            <p:cNvSpPr txBox="1"/>
            <p:nvPr/>
          </p:nvSpPr>
          <p:spPr>
            <a:xfrm>
              <a:off x="3886122" y="1872084"/>
              <a:ext cx="2977711" cy="1496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accent4"/>
                  </a:solidFill>
                </a:rPr>
                <a:t>Impact of SBFL precision</a:t>
              </a:r>
              <a:endParaRPr lang="en-US" altLang="zh-CN" sz="1600" b="1" dirty="0">
                <a:solidFill>
                  <a:schemeClr val="accent4"/>
                </a:solidFill>
              </a:endParaRPr>
            </a:p>
            <a:p>
              <a:r>
                <a:rPr lang="en-US" altLang="zh-CN" sz="1600" dirty="0"/>
                <a:t> </a:t>
              </a:r>
              <a:r>
                <a:rPr lang="en-US" altLang="zh-CN" sz="1600" dirty="0">
                  <a:solidFill>
                    <a:srgbClr val="00B050"/>
                  </a:solidFill>
                  <a:latin typeface="Berlin Sans FB" panose="020E0602020502020306" pitchFamily="34" charset="0"/>
                </a:rPr>
                <a:t>√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A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rtificially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reordered statements,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not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considered the ranking at top.</a:t>
              </a:r>
            </a:p>
            <a:p>
              <a:r>
                <a:rPr lang="zh-CN" altLang="en-US" sz="1600" b="1" dirty="0" smtClean="0">
                  <a:solidFill>
                    <a:srgbClr val="FF0000"/>
                  </a:solidFill>
                  <a:latin typeface="Berlin Sans FB" panose="020E0602020502020306" pitchFamily="34" charset="0"/>
                </a:rPr>
                <a:t>？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Real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SBFL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precision,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with cases of top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ranking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996105" y="1384597"/>
            <a:ext cx="3531500" cy="2726427"/>
            <a:chOff x="718334" y="979936"/>
            <a:chExt cx="3637641" cy="3628451"/>
          </a:xfrm>
        </p:grpSpPr>
        <p:grpSp>
          <p:nvGrpSpPr>
            <p:cNvPr id="71" name="Group 4"/>
            <p:cNvGrpSpPr>
              <a:grpSpLocks/>
            </p:cNvGrpSpPr>
            <p:nvPr/>
          </p:nvGrpSpPr>
          <p:grpSpPr bwMode="auto">
            <a:xfrm>
              <a:off x="718334" y="979936"/>
              <a:ext cx="3637641" cy="3628451"/>
              <a:chOff x="2400" y="2851"/>
              <a:chExt cx="1301" cy="1306"/>
            </a:xfrm>
          </p:grpSpPr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2457" y="2985"/>
                <a:ext cx="1244" cy="1172"/>
              </a:xfrm>
              <a:custGeom>
                <a:avLst/>
                <a:gdLst>
                  <a:gd name="T0" fmla="*/ 1065 w 1302"/>
                  <a:gd name="T1" fmla="*/ 10 h 1231"/>
                  <a:gd name="T2" fmla="*/ 1144 w 1302"/>
                  <a:gd name="T3" fmla="*/ 0 h 1231"/>
                  <a:gd name="T4" fmla="*/ 1164 w 1302"/>
                  <a:gd name="T5" fmla="*/ 651 h 1231"/>
                  <a:gd name="T6" fmla="*/ 1244 w 1302"/>
                  <a:gd name="T7" fmla="*/ 1169 h 1231"/>
                  <a:gd name="T8" fmla="*/ 621 w 1302"/>
                  <a:gd name="T9" fmla="*/ 1146 h 1231"/>
                  <a:gd name="T10" fmla="*/ 6 w 1302"/>
                  <a:gd name="T11" fmla="*/ 1172 h 1231"/>
                  <a:gd name="T12" fmla="*/ 1 w 1302"/>
                  <a:gd name="T13" fmla="*/ 841 h 1231"/>
                  <a:gd name="T14" fmla="*/ 73 w 1302"/>
                  <a:gd name="T15" fmla="*/ 298 h 1231"/>
                  <a:gd name="T16" fmla="*/ 777 w 1302"/>
                  <a:gd name="T17" fmla="*/ 148 h 1231"/>
                  <a:gd name="T18" fmla="*/ 1065 w 1302"/>
                  <a:gd name="T19" fmla="*/ 10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74" name="Freeform 6"/>
              <p:cNvSpPr>
                <a:spLocks/>
              </p:cNvSpPr>
              <p:nvPr/>
            </p:nvSpPr>
            <p:spPr bwMode="auto">
              <a:xfrm>
                <a:off x="2400" y="2976"/>
                <a:ext cx="1232" cy="1147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grpSp>
            <p:nvGrpSpPr>
              <p:cNvPr id="75" name="Group 7"/>
              <p:cNvGrpSpPr>
                <a:grpSpLocks/>
              </p:cNvGrpSpPr>
              <p:nvPr/>
            </p:nvGrpSpPr>
            <p:grpSpPr bwMode="auto">
              <a:xfrm>
                <a:off x="2956" y="2851"/>
                <a:ext cx="275" cy="277"/>
                <a:chOff x="1088" y="992"/>
                <a:chExt cx="312" cy="317"/>
              </a:xfrm>
            </p:grpSpPr>
            <p:sp>
              <p:nvSpPr>
                <p:cNvPr id="76" name="Line 8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9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Freeform 10"/>
                <p:cNvSpPr>
                  <a:spLocks/>
                </p:cNvSpPr>
                <p:nvPr/>
              </p:nvSpPr>
              <p:spPr bwMode="auto">
                <a:xfrm>
                  <a:off x="1090" y="1200"/>
                  <a:ext cx="106" cy="109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79" name="Freeform 11"/>
                <p:cNvSpPr>
                  <a:spLocks/>
                </p:cNvSpPr>
                <p:nvPr/>
              </p:nvSpPr>
              <p:spPr bwMode="auto">
                <a:xfrm>
                  <a:off x="1088" y="1083"/>
                  <a:ext cx="218" cy="218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80" name="Freeform 12"/>
                <p:cNvSpPr>
                  <a:spLocks/>
                </p:cNvSpPr>
                <p:nvPr/>
              </p:nvSpPr>
              <p:spPr bwMode="auto">
                <a:xfrm>
                  <a:off x="1196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5725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81" name="Freeform 13"/>
                <p:cNvSpPr>
                  <a:spLocks/>
                </p:cNvSpPr>
                <p:nvPr/>
              </p:nvSpPr>
              <p:spPr bwMode="auto">
                <a:xfrm>
                  <a:off x="1196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82" name="Freeform 16"/>
                <p:cNvSpPr>
                  <a:spLocks/>
                </p:cNvSpPr>
                <p:nvPr/>
              </p:nvSpPr>
              <p:spPr bwMode="auto">
                <a:xfrm>
                  <a:off x="1211" y="1029"/>
                  <a:ext cx="143" cy="142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5725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83" name="Freeform 17"/>
                <p:cNvSpPr>
                  <a:spLocks/>
                </p:cNvSpPr>
                <p:nvPr/>
              </p:nvSpPr>
              <p:spPr bwMode="auto">
                <a:xfrm>
                  <a:off x="1205" y="1029"/>
                  <a:ext cx="149" cy="162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84" name="Freeform 18"/>
                <p:cNvSpPr>
                  <a:spLocks/>
                </p:cNvSpPr>
                <p:nvPr/>
              </p:nvSpPr>
              <p:spPr bwMode="auto">
                <a:xfrm>
                  <a:off x="1222" y="992"/>
                  <a:ext cx="178" cy="173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72" name="文本框 71"/>
            <p:cNvSpPr txBox="1"/>
            <p:nvPr/>
          </p:nvSpPr>
          <p:spPr>
            <a:xfrm>
              <a:off x="905039" y="1836210"/>
              <a:ext cx="3059389" cy="138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accent6"/>
                  </a:solidFill>
                </a:rPr>
                <a:t>Impact on fault detection</a:t>
              </a:r>
              <a:endParaRPr lang="en-US" altLang="zh-CN" sz="1600" b="1" dirty="0">
                <a:solidFill>
                  <a:schemeClr val="accent6"/>
                </a:solidFill>
              </a:endParaRPr>
            </a:p>
            <a:p>
              <a:r>
                <a:rPr lang="en-US" altLang="zh-CN" sz="1600" dirty="0"/>
                <a:t> </a:t>
              </a:r>
              <a:r>
                <a:rPr lang="en-US" altLang="zh-CN" sz="1600" dirty="0">
                  <a:solidFill>
                    <a:srgbClr val="00B050"/>
                  </a:solidFill>
                  <a:latin typeface="Berlin Sans FB" panose="020E0602020502020306" pitchFamily="34" charset="0"/>
                </a:rPr>
                <a:t>√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Not covered 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Berlin Sans FB" panose="020E0602020502020306" pitchFamily="34" charset="0"/>
                </a:rPr>
                <a:t>？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W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hether SBFL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assistance has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any impact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on fault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detection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580112" y="1440036"/>
            <a:ext cx="3439851" cy="2670987"/>
            <a:chOff x="1036819" y="698654"/>
            <a:chExt cx="3967229" cy="4125758"/>
          </a:xfrm>
        </p:grpSpPr>
        <p:grpSp>
          <p:nvGrpSpPr>
            <p:cNvPr id="86" name="Group 19"/>
            <p:cNvGrpSpPr>
              <a:grpSpLocks/>
            </p:cNvGrpSpPr>
            <p:nvPr/>
          </p:nvGrpSpPr>
          <p:grpSpPr bwMode="auto">
            <a:xfrm>
              <a:off x="1038825" y="698654"/>
              <a:ext cx="3965223" cy="4125758"/>
              <a:chOff x="2448" y="575"/>
              <a:chExt cx="964" cy="964"/>
            </a:xfrm>
          </p:grpSpPr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2490" y="670"/>
                <a:ext cx="922" cy="869"/>
              </a:xfrm>
              <a:custGeom>
                <a:avLst/>
                <a:gdLst>
                  <a:gd name="T0" fmla="*/ 790 w 1302"/>
                  <a:gd name="T1" fmla="*/ 7 h 1231"/>
                  <a:gd name="T2" fmla="*/ 848 w 1302"/>
                  <a:gd name="T3" fmla="*/ 0 h 1231"/>
                  <a:gd name="T4" fmla="*/ 863 w 1302"/>
                  <a:gd name="T5" fmla="*/ 483 h 1231"/>
                  <a:gd name="T6" fmla="*/ 922 w 1302"/>
                  <a:gd name="T7" fmla="*/ 867 h 1231"/>
                  <a:gd name="T8" fmla="*/ 460 w 1302"/>
                  <a:gd name="T9" fmla="*/ 850 h 1231"/>
                  <a:gd name="T10" fmla="*/ 4 w 1302"/>
                  <a:gd name="T11" fmla="*/ 869 h 1231"/>
                  <a:gd name="T12" fmla="*/ 1 w 1302"/>
                  <a:gd name="T13" fmla="*/ 623 h 1231"/>
                  <a:gd name="T14" fmla="*/ 54 w 1302"/>
                  <a:gd name="T15" fmla="*/ 221 h 1231"/>
                  <a:gd name="T16" fmla="*/ 576 w 1302"/>
                  <a:gd name="T17" fmla="*/ 109 h 1231"/>
                  <a:gd name="T18" fmla="*/ 790 w 1302"/>
                  <a:gd name="T19" fmla="*/ 7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89" name="Freeform 21"/>
              <p:cNvSpPr>
                <a:spLocks/>
              </p:cNvSpPr>
              <p:nvPr/>
            </p:nvSpPr>
            <p:spPr bwMode="auto">
              <a:xfrm>
                <a:off x="2448" y="663"/>
                <a:ext cx="913" cy="849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grpSp>
            <p:nvGrpSpPr>
              <p:cNvPr id="90" name="Group 22"/>
              <p:cNvGrpSpPr>
                <a:grpSpLocks/>
              </p:cNvGrpSpPr>
              <p:nvPr/>
            </p:nvGrpSpPr>
            <p:grpSpPr bwMode="auto">
              <a:xfrm>
                <a:off x="2832" y="575"/>
                <a:ext cx="192" cy="203"/>
                <a:chOff x="1088" y="998"/>
                <a:chExt cx="296" cy="313"/>
              </a:xfrm>
            </p:grpSpPr>
            <p:sp>
              <p:nvSpPr>
                <p:cNvPr id="91" name="Line 23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24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Freeform 25"/>
                <p:cNvSpPr>
                  <a:spLocks/>
                </p:cNvSpPr>
                <p:nvPr/>
              </p:nvSpPr>
              <p:spPr bwMode="auto">
                <a:xfrm>
                  <a:off x="1092" y="1200"/>
                  <a:ext cx="105" cy="111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94" name="Freeform 26"/>
                <p:cNvSpPr>
                  <a:spLocks/>
                </p:cNvSpPr>
                <p:nvPr/>
              </p:nvSpPr>
              <p:spPr bwMode="auto">
                <a:xfrm>
                  <a:off x="1088" y="1083"/>
                  <a:ext cx="218" cy="219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95" name="Freeform 27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96" name="Freeform 28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97" name="Freeform 29"/>
                <p:cNvSpPr>
                  <a:spLocks/>
                </p:cNvSpPr>
                <p:nvPr/>
              </p:nvSpPr>
              <p:spPr bwMode="auto">
                <a:xfrm>
                  <a:off x="1213" y="998"/>
                  <a:ext cx="166" cy="172"/>
                </a:xfrm>
                <a:custGeom>
                  <a:avLst/>
                  <a:gdLst/>
                  <a:ahLst/>
                  <a:cxnLst>
                    <a:cxn ang="0">
                      <a:pos x="32" y="48"/>
                    </a:cxn>
                    <a:cxn ang="0">
                      <a:pos x="66" y="24"/>
                    </a:cxn>
                    <a:cxn ang="0">
                      <a:pos x="232" y="91"/>
                    </a:cxn>
                    <a:cxn ang="0">
                      <a:pos x="133" y="160"/>
                    </a:cxn>
                    <a:cxn ang="0">
                      <a:pos x="59" y="130"/>
                    </a:cxn>
                    <a:cxn ang="0">
                      <a:pos x="41" y="199"/>
                    </a:cxn>
                    <a:cxn ang="0">
                      <a:pos x="115" y="229"/>
                    </a:cxn>
                    <a:cxn ang="0">
                      <a:pos x="133" y="160"/>
                    </a:cxn>
                    <a:cxn ang="0">
                      <a:pos x="232" y="91"/>
                    </a:cxn>
                    <a:cxn ang="0">
                      <a:pos x="222" y="223"/>
                    </a:cxn>
                    <a:cxn ang="0">
                      <a:pos x="154" y="260"/>
                    </a:cxn>
                    <a:cxn ang="0">
                      <a:pos x="80" y="253"/>
                    </a:cxn>
                    <a:cxn ang="0">
                      <a:pos x="22" y="205"/>
                    </a:cxn>
                    <a:cxn ang="0">
                      <a:pos x="0" y="131"/>
                    </a:cxn>
                    <a:cxn ang="0">
                      <a:pos x="8" y="88"/>
                    </a:cxn>
                    <a:cxn ang="0">
                      <a:pos x="32" y="48"/>
                    </a:cxn>
                  </a:cxnLst>
                  <a:rect l="0" t="0" r="r" b="b"/>
                  <a:pathLst>
                    <a:path w="259" h="267">
                      <a:moveTo>
                        <a:pt x="32" y="48"/>
                      </a:moveTo>
                      <a:cubicBezTo>
                        <a:pt x="41" y="38"/>
                        <a:pt x="53" y="29"/>
                        <a:pt x="66" y="24"/>
                      </a:cubicBezTo>
                      <a:cubicBezTo>
                        <a:pt x="123" y="0"/>
                        <a:pt x="197" y="30"/>
                        <a:pt x="232" y="91"/>
                      </a:cubicBezTo>
                      <a:cubicBezTo>
                        <a:pt x="213" y="111"/>
                        <a:pt x="174" y="138"/>
                        <a:pt x="133" y="160"/>
                      </a:cubicBezTo>
                      <a:cubicBezTo>
                        <a:pt x="117" y="133"/>
                        <a:pt x="84" y="119"/>
                        <a:pt x="59" y="130"/>
                      </a:cubicBezTo>
                      <a:cubicBezTo>
                        <a:pt x="33" y="141"/>
                        <a:pt x="25" y="172"/>
                        <a:pt x="41" y="199"/>
                      </a:cubicBezTo>
                      <a:cubicBezTo>
                        <a:pt x="56" y="226"/>
                        <a:pt x="90" y="240"/>
                        <a:pt x="115" y="229"/>
                      </a:cubicBezTo>
                      <a:cubicBezTo>
                        <a:pt x="140" y="218"/>
                        <a:pt x="148" y="187"/>
                        <a:pt x="133" y="160"/>
                      </a:cubicBezTo>
                      <a:cubicBezTo>
                        <a:pt x="174" y="138"/>
                        <a:pt x="213" y="111"/>
                        <a:pt x="232" y="91"/>
                      </a:cubicBezTo>
                      <a:cubicBezTo>
                        <a:pt x="259" y="139"/>
                        <a:pt x="253" y="191"/>
                        <a:pt x="222" y="223"/>
                      </a:cubicBezTo>
                      <a:cubicBezTo>
                        <a:pt x="195" y="252"/>
                        <a:pt x="164" y="258"/>
                        <a:pt x="154" y="260"/>
                      </a:cubicBezTo>
                      <a:cubicBezTo>
                        <a:pt x="145" y="262"/>
                        <a:pt x="114" y="267"/>
                        <a:pt x="80" y="253"/>
                      </a:cubicBezTo>
                      <a:cubicBezTo>
                        <a:pt x="50" y="240"/>
                        <a:pt x="31" y="220"/>
                        <a:pt x="22" y="205"/>
                      </a:cubicBezTo>
                      <a:cubicBezTo>
                        <a:pt x="0" y="171"/>
                        <a:pt x="0" y="141"/>
                        <a:pt x="0" y="131"/>
                      </a:cubicBezTo>
                      <a:cubicBezTo>
                        <a:pt x="0" y="110"/>
                        <a:pt x="7" y="92"/>
                        <a:pt x="8" y="88"/>
                      </a:cubicBezTo>
                      <a:cubicBezTo>
                        <a:pt x="14" y="72"/>
                        <a:pt x="21" y="62"/>
                        <a:pt x="32" y="4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98" name="Freeform 30"/>
                <p:cNvSpPr>
                  <a:spLocks/>
                </p:cNvSpPr>
                <p:nvPr/>
              </p:nvSpPr>
              <p:spPr bwMode="auto">
                <a:xfrm>
                  <a:off x="1200" y="998"/>
                  <a:ext cx="179" cy="175"/>
                </a:xfrm>
                <a:custGeom>
                  <a:avLst/>
                  <a:gdLst/>
                  <a:ahLst/>
                  <a:cxnLst>
                    <a:cxn ang="0">
                      <a:pos x="51" y="48"/>
                    </a:cxn>
                    <a:cxn ang="0">
                      <a:pos x="35" y="195"/>
                    </a:cxn>
                    <a:cxn ang="0">
                      <a:pos x="164" y="262"/>
                    </a:cxn>
                    <a:cxn ang="0">
                      <a:pos x="241" y="224"/>
                    </a:cxn>
                    <a:cxn ang="0">
                      <a:pos x="251" y="91"/>
                    </a:cxn>
                    <a:cxn ang="0">
                      <a:pos x="152" y="160"/>
                    </a:cxn>
                    <a:cxn ang="0">
                      <a:pos x="134" y="229"/>
                    </a:cxn>
                    <a:cxn ang="0">
                      <a:pos x="60" y="199"/>
                    </a:cxn>
                    <a:cxn ang="0">
                      <a:pos x="78" y="130"/>
                    </a:cxn>
                    <a:cxn ang="0">
                      <a:pos x="152" y="160"/>
                    </a:cxn>
                    <a:cxn ang="0">
                      <a:pos x="251" y="91"/>
                    </a:cxn>
                    <a:cxn ang="0">
                      <a:pos x="85" y="24"/>
                    </a:cxn>
                    <a:cxn ang="0">
                      <a:pos x="51" y="48"/>
                    </a:cxn>
                  </a:cxnLst>
                  <a:rect l="0" t="0" r="r" b="b"/>
                  <a:pathLst>
                    <a:path w="278" h="268">
                      <a:moveTo>
                        <a:pt x="51" y="48"/>
                      </a:moveTo>
                      <a:cubicBezTo>
                        <a:pt x="0" y="111"/>
                        <a:pt x="23" y="172"/>
                        <a:pt x="35" y="195"/>
                      </a:cubicBezTo>
                      <a:cubicBezTo>
                        <a:pt x="59" y="241"/>
                        <a:pt x="112" y="268"/>
                        <a:pt x="164" y="262"/>
                      </a:cubicBezTo>
                      <a:cubicBezTo>
                        <a:pt x="207" y="257"/>
                        <a:pt x="232" y="233"/>
                        <a:pt x="241" y="224"/>
                      </a:cubicBezTo>
                      <a:cubicBezTo>
                        <a:pt x="272" y="191"/>
                        <a:pt x="278" y="139"/>
                        <a:pt x="251" y="91"/>
                      </a:cubicBezTo>
                      <a:cubicBezTo>
                        <a:pt x="232" y="111"/>
                        <a:pt x="193" y="138"/>
                        <a:pt x="152" y="160"/>
                      </a:cubicBezTo>
                      <a:cubicBezTo>
                        <a:pt x="167" y="187"/>
                        <a:pt x="159" y="218"/>
                        <a:pt x="134" y="229"/>
                      </a:cubicBezTo>
                      <a:cubicBezTo>
                        <a:pt x="109" y="240"/>
                        <a:pt x="75" y="226"/>
                        <a:pt x="60" y="199"/>
                      </a:cubicBezTo>
                      <a:cubicBezTo>
                        <a:pt x="44" y="172"/>
                        <a:pt x="52" y="141"/>
                        <a:pt x="78" y="130"/>
                      </a:cubicBezTo>
                      <a:cubicBezTo>
                        <a:pt x="103" y="119"/>
                        <a:pt x="136" y="133"/>
                        <a:pt x="152" y="160"/>
                      </a:cubicBezTo>
                      <a:cubicBezTo>
                        <a:pt x="193" y="138"/>
                        <a:pt x="232" y="111"/>
                        <a:pt x="251" y="91"/>
                      </a:cubicBezTo>
                      <a:cubicBezTo>
                        <a:pt x="216" y="30"/>
                        <a:pt x="142" y="0"/>
                        <a:pt x="85" y="24"/>
                      </a:cubicBezTo>
                      <a:cubicBezTo>
                        <a:pt x="72" y="29"/>
                        <a:pt x="60" y="38"/>
                        <a:pt x="51" y="4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99" name="Freeform 31"/>
                <p:cNvSpPr>
                  <a:spLocks/>
                </p:cNvSpPr>
                <p:nvPr/>
              </p:nvSpPr>
              <p:spPr bwMode="auto">
                <a:xfrm>
                  <a:off x="1211" y="1029"/>
                  <a:ext cx="143" cy="144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100" name="Freeform 32"/>
                <p:cNvSpPr>
                  <a:spLocks/>
                </p:cNvSpPr>
                <p:nvPr/>
              </p:nvSpPr>
              <p:spPr bwMode="auto">
                <a:xfrm>
                  <a:off x="1205" y="1031"/>
                  <a:ext cx="149" cy="161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101" name="Freeform 33"/>
                <p:cNvSpPr>
                  <a:spLocks/>
                </p:cNvSpPr>
                <p:nvPr/>
              </p:nvSpPr>
              <p:spPr bwMode="auto">
                <a:xfrm>
                  <a:off x="1206" y="998"/>
                  <a:ext cx="178" cy="175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5725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87" name="文本框 86"/>
            <p:cNvSpPr txBox="1"/>
            <p:nvPr/>
          </p:nvSpPr>
          <p:spPr>
            <a:xfrm>
              <a:off x="1036819" y="1665339"/>
              <a:ext cx="3576633" cy="190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accent2"/>
                  </a:solidFill>
                </a:rPr>
                <a:t>Insights and explanations</a:t>
              </a:r>
              <a:endParaRPr lang="en-US" altLang="zh-CN" sz="1600" b="1" dirty="0">
                <a:solidFill>
                  <a:schemeClr val="accent2"/>
                </a:solidFill>
              </a:endParaRPr>
            </a:p>
            <a:p>
              <a:r>
                <a:rPr lang="en-US" altLang="zh-CN" sz="1600" dirty="0" smtClean="0">
                  <a:solidFill>
                    <a:srgbClr val="00B050"/>
                  </a:solidFill>
                  <a:latin typeface="Berlin Sans FB" panose="020E0602020502020306" pitchFamily="34" charset="0"/>
                </a:rPr>
                <a:t>√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Preliminary discussion on code navigation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  <a:latin typeface="Berlin Sans FB" panose="020E0602020502020306" pitchFamily="34" charset="0"/>
                </a:rPr>
                <a:t>？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A comprehensive and quantitative analysis</a:t>
              </a:r>
            </a:p>
            <a:p>
              <a:r>
                <a:rPr lang="zh-CN" altLang="en-US" sz="1600" b="1" dirty="0">
                  <a:solidFill>
                    <a:srgbClr val="FF0000"/>
                  </a:solidFill>
                  <a:latin typeface="Berlin Sans FB" panose="020E0602020502020306" pitchFamily="34" charset="0"/>
                </a:rPr>
                <a:t>？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M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ore convincing insight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33015802"/>
      </p:ext>
    </p:extLst>
  </p:cSld>
  <p:clrMapOvr>
    <a:masterClrMapping/>
  </p:clrMapOvr>
  <p:transition advTm="1970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>
                <a:cs typeface="+mn-ea"/>
                <a:sym typeface="+mn-lt"/>
              </a:rPr>
              <a:t>Motivation &amp; RQs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2953" y="1224012"/>
            <a:ext cx="774752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289233" y="926070"/>
            <a:ext cx="6379111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Research questions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582952" y="1605824"/>
            <a:ext cx="8309527" cy="2642524"/>
          </a:xfrm>
        </p:spPr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  <a:cs typeface="+mn-ea"/>
                <a:sym typeface="+mn-lt"/>
              </a:rPr>
              <a:t>RQ1: Can </a:t>
            </a:r>
            <a:r>
              <a:rPr lang="en-US" altLang="zh-CN" sz="1800" b="0" dirty="0" smtClean="0">
                <a:solidFill>
                  <a:schemeClr val="tx1"/>
                </a:solidFill>
                <a:cs typeface="+mn-ea"/>
                <a:sym typeface="+mn-lt"/>
              </a:rPr>
              <a:t>MoocTest </a:t>
            </a:r>
            <a:r>
              <a:rPr lang="en-US" altLang="zh-CN" sz="1800" b="0" dirty="0">
                <a:solidFill>
                  <a:schemeClr val="tx1"/>
                </a:solidFill>
                <a:cs typeface="+mn-ea"/>
                <a:sym typeface="+mn-lt"/>
              </a:rPr>
              <a:t>benefit </a:t>
            </a:r>
            <a:r>
              <a:rPr lang="en-US" altLang="zh-CN" sz="1800" b="0" dirty="0" smtClean="0">
                <a:solidFill>
                  <a:schemeClr val="tx1"/>
                </a:solidFill>
                <a:cs typeface="+mn-ea"/>
                <a:sym typeface="+mn-lt"/>
              </a:rPr>
              <a:t>debugging? </a:t>
            </a:r>
            <a:endParaRPr lang="en-US" altLang="zh-CN" sz="1800" b="0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 sz="1800" b="0" dirty="0">
                <a:solidFill>
                  <a:schemeClr val="tx1"/>
                </a:solidFill>
                <a:cs typeface="+mn-ea"/>
                <a:sym typeface="+mn-lt"/>
              </a:rPr>
              <a:t>RQ2: </a:t>
            </a:r>
            <a:r>
              <a:rPr lang="en-US" altLang="zh-CN" sz="1800" b="0" dirty="0" smtClean="0">
                <a:solidFill>
                  <a:schemeClr val="tx1"/>
                </a:solidFill>
                <a:cs typeface="+mn-ea"/>
                <a:sym typeface="+mn-lt"/>
              </a:rPr>
              <a:t>Any </a:t>
            </a:r>
            <a:r>
              <a:rPr lang="en-US" altLang="zh-CN" sz="1800" b="0" dirty="0">
                <a:solidFill>
                  <a:schemeClr val="tx1"/>
                </a:solidFill>
                <a:cs typeface="+mn-ea"/>
                <a:sym typeface="+mn-lt"/>
              </a:rPr>
              <a:t>particular navigation pattern </a:t>
            </a:r>
            <a:r>
              <a:rPr lang="en-US" altLang="zh-CN" sz="1800" b="0" dirty="0" smtClean="0">
                <a:solidFill>
                  <a:schemeClr val="tx1"/>
                </a:solidFill>
                <a:cs typeface="+mn-ea"/>
                <a:sym typeface="+mn-lt"/>
              </a:rPr>
              <a:t>during </a:t>
            </a:r>
            <a:r>
              <a:rPr lang="en-US" altLang="zh-CN" sz="1800" b="0" dirty="0">
                <a:solidFill>
                  <a:schemeClr val="tx1"/>
                </a:solidFill>
                <a:cs typeface="+mn-ea"/>
                <a:sym typeface="+mn-lt"/>
              </a:rPr>
              <a:t>debugging with SBFL? If yes, </a:t>
            </a:r>
            <a:r>
              <a:rPr lang="en-US" altLang="zh-CN" sz="1800" b="0" dirty="0" smtClean="0">
                <a:solidFill>
                  <a:schemeClr val="tx1"/>
                </a:solidFill>
                <a:cs typeface="+mn-ea"/>
                <a:sym typeface="+mn-lt"/>
              </a:rPr>
              <a:t>any relation with the debugging performance?</a:t>
            </a:r>
          </a:p>
          <a:p>
            <a:r>
              <a:rPr lang="en-US" altLang="zh-CN" sz="1800" b="0" dirty="0" smtClean="0">
                <a:solidFill>
                  <a:schemeClr val="tx1"/>
                </a:solidFill>
                <a:cs typeface="+mn-ea"/>
                <a:sym typeface="+mn-lt"/>
              </a:rPr>
              <a:t>RQ3</a:t>
            </a:r>
            <a:r>
              <a:rPr lang="en-US" altLang="zh-CN" sz="1800" b="0" dirty="0">
                <a:solidFill>
                  <a:schemeClr val="tx1"/>
                </a:solidFill>
                <a:cs typeface="+mn-ea"/>
                <a:sym typeface="+mn-lt"/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  <a:cs typeface="+mn-ea"/>
                <a:sym typeface="+mn-lt"/>
              </a:rPr>
              <a:t>Any </a:t>
            </a:r>
            <a:r>
              <a:rPr lang="en-US" altLang="zh-CN" sz="1800" b="0" dirty="0">
                <a:solidFill>
                  <a:schemeClr val="tx1"/>
                </a:solidFill>
                <a:cs typeface="+mn-ea"/>
                <a:sym typeface="+mn-lt"/>
              </a:rPr>
              <a:t>impact on programmers’ fault detection </a:t>
            </a:r>
            <a:r>
              <a:rPr lang="en-US" altLang="zh-CN" sz="1800" b="0" dirty="0" smtClean="0">
                <a:solidFill>
                  <a:schemeClr val="tx1"/>
                </a:solidFill>
                <a:cs typeface="+mn-ea"/>
                <a:sym typeface="+mn-lt"/>
              </a:rPr>
              <a:t>abilities from SBFL?</a:t>
            </a:r>
            <a:endParaRPr lang="en-US" altLang="zh-CN" sz="1800" b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6" b="30102"/>
          <a:stretch/>
        </p:blipFill>
        <p:spPr>
          <a:xfrm>
            <a:off x="6623112" y="572851"/>
            <a:ext cx="2304256" cy="14511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4600374"/>
      </p:ext>
    </p:extLst>
  </p:cSld>
  <p:clrMapOvr>
    <a:masterClrMapping/>
  </p:clrMapOvr>
  <p:transition advTm="4626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21208" y="2156580"/>
            <a:ext cx="561871" cy="56187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zh-CN" altLang="en-US" sz="264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083" y="1282569"/>
            <a:ext cx="2186817" cy="90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46" dirty="0" smtClean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Introduction&amp;</a:t>
            </a:r>
          </a:p>
          <a:p>
            <a:pPr algn="ctr"/>
            <a:r>
              <a:rPr lang="en-US" altLang="zh-CN" sz="2646" dirty="0" smtClean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Background</a:t>
            </a:r>
            <a:endParaRPr lang="zh-CN" altLang="en-US" sz="1470" dirty="0">
              <a:solidFill>
                <a:schemeClr val="accent5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80585" y="2078041"/>
            <a:ext cx="729992" cy="7097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940" dirty="0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zh-CN" altLang="en-US" sz="264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1751" y="1099038"/>
            <a:ext cx="2153154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94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Motivation&amp;</a:t>
            </a:r>
          </a:p>
          <a:p>
            <a:pPr algn="ctr"/>
            <a:r>
              <a:rPr lang="en-US" altLang="zh-CN" sz="294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RQs</a:t>
            </a:r>
            <a:endParaRPr lang="zh-CN" altLang="en-US" sz="1470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27886" y="3249624"/>
            <a:ext cx="643159" cy="6541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54159" y="3389245"/>
            <a:ext cx="1955345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352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Experiment</a:t>
            </a:r>
            <a:endParaRPr lang="zh-CN" altLang="en-US" sz="2352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183078" y="2448117"/>
            <a:ext cx="1497506" cy="457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4"/>
            <a:endCxn id="10" idx="0"/>
          </p:cNvCxnSpPr>
          <p:nvPr/>
        </p:nvCxnSpPr>
        <p:spPr>
          <a:xfrm>
            <a:off x="4045583" y="2787833"/>
            <a:ext cx="3884" cy="4617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8745" y="599945"/>
            <a:ext cx="77475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517296" y="3150796"/>
            <a:ext cx="820460" cy="8518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34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10"/>
          <p:cNvSpPr txBox="1"/>
          <p:nvPr/>
        </p:nvSpPr>
        <p:spPr>
          <a:xfrm>
            <a:off x="5004703" y="2093822"/>
            <a:ext cx="1843773" cy="1087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34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Results&amp;</a:t>
            </a:r>
          </a:p>
          <a:p>
            <a:pPr algn="ctr"/>
            <a:r>
              <a:rPr lang="en-US" altLang="zh-CN" sz="3234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Analysis</a:t>
            </a:r>
            <a:endParaRPr lang="zh-CN" altLang="en-US" sz="147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>
            <a:stCxn id="10" idx="6"/>
            <a:endCxn id="28" idx="2"/>
          </p:cNvCxnSpPr>
          <p:nvPr/>
        </p:nvCxnSpPr>
        <p:spPr>
          <a:xfrm>
            <a:off x="4371045" y="3576698"/>
            <a:ext cx="114625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235186" y="3297220"/>
            <a:ext cx="561871" cy="5618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6731142" y="2439672"/>
            <a:ext cx="2145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Insights&amp;</a:t>
            </a:r>
          </a:p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Conclusions</a:t>
            </a:r>
            <a:endParaRPr lang="en-US" altLang="zh-CN" sz="2352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>
            <a:stCxn id="28" idx="6"/>
            <a:endCxn id="40" idx="2"/>
          </p:cNvCxnSpPr>
          <p:nvPr/>
        </p:nvCxnSpPr>
        <p:spPr>
          <a:xfrm>
            <a:off x="6337755" y="3576699"/>
            <a:ext cx="897432" cy="14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36815" y="4418064"/>
            <a:ext cx="77475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71408" y="226066"/>
            <a:ext cx="1936696" cy="7031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969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Outline</a:t>
            </a:r>
            <a:endParaRPr lang="zh-CN" altLang="en-US" sz="1323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>
            <a:endCxn id="10" idx="0"/>
          </p:cNvCxnSpPr>
          <p:nvPr/>
        </p:nvCxnSpPr>
        <p:spPr>
          <a:xfrm flipH="1">
            <a:off x="4049466" y="2801930"/>
            <a:ext cx="289" cy="44769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82824"/>
      </p:ext>
    </p:extLst>
  </p:cSld>
  <p:clrMapOvr>
    <a:masterClrMapping/>
  </p:clrMapOvr>
  <p:transition advTm="25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Experiment - MoocTest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2" b="28348"/>
          <a:stretch/>
        </p:blipFill>
        <p:spPr>
          <a:xfrm>
            <a:off x="6516215" y="143892"/>
            <a:ext cx="2462319" cy="1516624"/>
          </a:xfrm>
          <a:prstGeom prst="rect">
            <a:avLst/>
          </a:prstGeom>
        </p:spPr>
      </p:pic>
      <p:sp>
        <p:nvSpPr>
          <p:cNvPr id="5" name="文本框 24"/>
          <p:cNvSpPr txBox="1"/>
          <p:nvPr/>
        </p:nvSpPr>
        <p:spPr>
          <a:xfrm>
            <a:off x="631937" y="851869"/>
            <a:ext cx="2755719" cy="63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34" b="1" dirty="0">
                <a:cs typeface="+mn-ea"/>
                <a:sym typeface="+mn-lt"/>
              </a:rPr>
              <a:t>What is it?</a:t>
            </a:r>
            <a:endParaRPr lang="zh-CN" altLang="en-US" sz="3234" b="1" dirty="0">
              <a:cs typeface="+mn-ea"/>
              <a:sym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15" y="1660516"/>
            <a:ext cx="752582" cy="17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24212"/>
            <a:ext cx="1251889" cy="177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/>
        </p:nvSpPr>
        <p:spPr>
          <a:xfrm>
            <a:off x="636349" y="1486595"/>
            <a:ext cx="4942744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On-line </a:t>
            </a:r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examination platform for a Coursera course on software </a:t>
            </a:r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testing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1497" y="2394159"/>
            <a:ext cx="1913207" cy="1824730"/>
            <a:chOff x="1979712" y="2495626"/>
            <a:chExt cx="1584176" cy="1573698"/>
          </a:xfrm>
        </p:grpSpPr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1979712" y="2495626"/>
              <a:ext cx="1584176" cy="1573698"/>
              <a:chOff x="2448" y="576"/>
              <a:chExt cx="964" cy="963"/>
            </a:xfrm>
          </p:grpSpPr>
          <p:sp>
            <p:nvSpPr>
              <p:cNvPr id="16" name="Freeform 20"/>
              <p:cNvSpPr>
                <a:spLocks/>
              </p:cNvSpPr>
              <p:nvPr/>
            </p:nvSpPr>
            <p:spPr bwMode="auto">
              <a:xfrm>
                <a:off x="2490" y="670"/>
                <a:ext cx="922" cy="869"/>
              </a:xfrm>
              <a:custGeom>
                <a:avLst/>
                <a:gdLst>
                  <a:gd name="T0" fmla="*/ 790 w 1302"/>
                  <a:gd name="T1" fmla="*/ 7 h 1231"/>
                  <a:gd name="T2" fmla="*/ 848 w 1302"/>
                  <a:gd name="T3" fmla="*/ 0 h 1231"/>
                  <a:gd name="T4" fmla="*/ 863 w 1302"/>
                  <a:gd name="T5" fmla="*/ 483 h 1231"/>
                  <a:gd name="T6" fmla="*/ 922 w 1302"/>
                  <a:gd name="T7" fmla="*/ 867 h 1231"/>
                  <a:gd name="T8" fmla="*/ 460 w 1302"/>
                  <a:gd name="T9" fmla="*/ 850 h 1231"/>
                  <a:gd name="T10" fmla="*/ 4 w 1302"/>
                  <a:gd name="T11" fmla="*/ 869 h 1231"/>
                  <a:gd name="T12" fmla="*/ 1 w 1302"/>
                  <a:gd name="T13" fmla="*/ 623 h 1231"/>
                  <a:gd name="T14" fmla="*/ 54 w 1302"/>
                  <a:gd name="T15" fmla="*/ 221 h 1231"/>
                  <a:gd name="T16" fmla="*/ 576 w 1302"/>
                  <a:gd name="T17" fmla="*/ 109 h 1231"/>
                  <a:gd name="T18" fmla="*/ 790 w 1302"/>
                  <a:gd name="T19" fmla="*/ 7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23"/>
              </a:p>
            </p:txBody>
          </p:sp>
          <p:sp>
            <p:nvSpPr>
              <p:cNvPr id="17" name="Freeform 21"/>
              <p:cNvSpPr>
                <a:spLocks/>
              </p:cNvSpPr>
              <p:nvPr/>
            </p:nvSpPr>
            <p:spPr bwMode="auto">
              <a:xfrm>
                <a:off x="2448" y="663"/>
                <a:ext cx="913" cy="849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323"/>
              </a:p>
            </p:txBody>
          </p:sp>
          <p:grpSp>
            <p:nvGrpSpPr>
              <p:cNvPr id="18" name="Group 22"/>
              <p:cNvGrpSpPr>
                <a:grpSpLocks/>
              </p:cNvGrpSpPr>
              <p:nvPr/>
            </p:nvGrpSpPr>
            <p:grpSpPr bwMode="auto">
              <a:xfrm>
                <a:off x="2832" y="576"/>
                <a:ext cx="192" cy="202"/>
                <a:chOff x="1088" y="998"/>
                <a:chExt cx="296" cy="311"/>
              </a:xfrm>
            </p:grpSpPr>
            <p:sp>
              <p:nvSpPr>
                <p:cNvPr id="19" name="Line 23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20" name="Line 24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21" name="Freeform 25"/>
                <p:cNvSpPr>
                  <a:spLocks/>
                </p:cNvSpPr>
                <p:nvPr/>
              </p:nvSpPr>
              <p:spPr bwMode="auto">
                <a:xfrm>
                  <a:off x="1092" y="1200"/>
                  <a:ext cx="105" cy="111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2" name="Freeform 26"/>
                <p:cNvSpPr>
                  <a:spLocks/>
                </p:cNvSpPr>
                <p:nvPr/>
              </p:nvSpPr>
              <p:spPr bwMode="auto">
                <a:xfrm>
                  <a:off x="1088" y="1083"/>
                  <a:ext cx="218" cy="219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3" name="Freeform 27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4" name="Freeform 28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5" name="Freeform 29"/>
                <p:cNvSpPr>
                  <a:spLocks/>
                </p:cNvSpPr>
                <p:nvPr/>
              </p:nvSpPr>
              <p:spPr bwMode="auto">
                <a:xfrm>
                  <a:off x="1213" y="998"/>
                  <a:ext cx="166" cy="172"/>
                </a:xfrm>
                <a:custGeom>
                  <a:avLst/>
                  <a:gdLst/>
                  <a:ahLst/>
                  <a:cxnLst>
                    <a:cxn ang="0">
                      <a:pos x="32" y="48"/>
                    </a:cxn>
                    <a:cxn ang="0">
                      <a:pos x="66" y="24"/>
                    </a:cxn>
                    <a:cxn ang="0">
                      <a:pos x="232" y="91"/>
                    </a:cxn>
                    <a:cxn ang="0">
                      <a:pos x="133" y="160"/>
                    </a:cxn>
                    <a:cxn ang="0">
                      <a:pos x="59" y="130"/>
                    </a:cxn>
                    <a:cxn ang="0">
                      <a:pos x="41" y="199"/>
                    </a:cxn>
                    <a:cxn ang="0">
                      <a:pos x="115" y="229"/>
                    </a:cxn>
                    <a:cxn ang="0">
                      <a:pos x="133" y="160"/>
                    </a:cxn>
                    <a:cxn ang="0">
                      <a:pos x="232" y="91"/>
                    </a:cxn>
                    <a:cxn ang="0">
                      <a:pos x="222" y="223"/>
                    </a:cxn>
                    <a:cxn ang="0">
                      <a:pos x="154" y="260"/>
                    </a:cxn>
                    <a:cxn ang="0">
                      <a:pos x="80" y="253"/>
                    </a:cxn>
                    <a:cxn ang="0">
                      <a:pos x="22" y="205"/>
                    </a:cxn>
                    <a:cxn ang="0">
                      <a:pos x="0" y="131"/>
                    </a:cxn>
                    <a:cxn ang="0">
                      <a:pos x="8" y="88"/>
                    </a:cxn>
                    <a:cxn ang="0">
                      <a:pos x="32" y="48"/>
                    </a:cxn>
                  </a:cxnLst>
                  <a:rect l="0" t="0" r="r" b="b"/>
                  <a:pathLst>
                    <a:path w="259" h="267">
                      <a:moveTo>
                        <a:pt x="32" y="48"/>
                      </a:moveTo>
                      <a:cubicBezTo>
                        <a:pt x="41" y="38"/>
                        <a:pt x="53" y="29"/>
                        <a:pt x="66" y="24"/>
                      </a:cubicBezTo>
                      <a:cubicBezTo>
                        <a:pt x="123" y="0"/>
                        <a:pt x="197" y="30"/>
                        <a:pt x="232" y="91"/>
                      </a:cubicBezTo>
                      <a:cubicBezTo>
                        <a:pt x="213" y="111"/>
                        <a:pt x="174" y="138"/>
                        <a:pt x="133" y="160"/>
                      </a:cubicBezTo>
                      <a:cubicBezTo>
                        <a:pt x="117" y="133"/>
                        <a:pt x="84" y="119"/>
                        <a:pt x="59" y="130"/>
                      </a:cubicBezTo>
                      <a:cubicBezTo>
                        <a:pt x="33" y="141"/>
                        <a:pt x="25" y="172"/>
                        <a:pt x="41" y="199"/>
                      </a:cubicBezTo>
                      <a:cubicBezTo>
                        <a:pt x="56" y="226"/>
                        <a:pt x="90" y="240"/>
                        <a:pt x="115" y="229"/>
                      </a:cubicBezTo>
                      <a:cubicBezTo>
                        <a:pt x="140" y="218"/>
                        <a:pt x="148" y="187"/>
                        <a:pt x="133" y="160"/>
                      </a:cubicBezTo>
                      <a:cubicBezTo>
                        <a:pt x="174" y="138"/>
                        <a:pt x="213" y="111"/>
                        <a:pt x="232" y="91"/>
                      </a:cubicBezTo>
                      <a:cubicBezTo>
                        <a:pt x="259" y="139"/>
                        <a:pt x="253" y="191"/>
                        <a:pt x="222" y="223"/>
                      </a:cubicBezTo>
                      <a:cubicBezTo>
                        <a:pt x="195" y="252"/>
                        <a:pt x="164" y="258"/>
                        <a:pt x="154" y="260"/>
                      </a:cubicBezTo>
                      <a:cubicBezTo>
                        <a:pt x="145" y="262"/>
                        <a:pt x="114" y="267"/>
                        <a:pt x="80" y="253"/>
                      </a:cubicBezTo>
                      <a:cubicBezTo>
                        <a:pt x="50" y="240"/>
                        <a:pt x="31" y="220"/>
                        <a:pt x="22" y="205"/>
                      </a:cubicBezTo>
                      <a:cubicBezTo>
                        <a:pt x="0" y="171"/>
                        <a:pt x="0" y="141"/>
                        <a:pt x="0" y="131"/>
                      </a:cubicBezTo>
                      <a:cubicBezTo>
                        <a:pt x="0" y="110"/>
                        <a:pt x="7" y="92"/>
                        <a:pt x="8" y="88"/>
                      </a:cubicBezTo>
                      <a:cubicBezTo>
                        <a:pt x="14" y="72"/>
                        <a:pt x="21" y="62"/>
                        <a:pt x="32" y="4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6" name="Freeform 30"/>
                <p:cNvSpPr>
                  <a:spLocks/>
                </p:cNvSpPr>
                <p:nvPr/>
              </p:nvSpPr>
              <p:spPr bwMode="auto">
                <a:xfrm>
                  <a:off x="1200" y="998"/>
                  <a:ext cx="179" cy="175"/>
                </a:xfrm>
                <a:custGeom>
                  <a:avLst/>
                  <a:gdLst/>
                  <a:ahLst/>
                  <a:cxnLst>
                    <a:cxn ang="0">
                      <a:pos x="51" y="48"/>
                    </a:cxn>
                    <a:cxn ang="0">
                      <a:pos x="35" y="195"/>
                    </a:cxn>
                    <a:cxn ang="0">
                      <a:pos x="164" y="262"/>
                    </a:cxn>
                    <a:cxn ang="0">
                      <a:pos x="241" y="224"/>
                    </a:cxn>
                    <a:cxn ang="0">
                      <a:pos x="251" y="91"/>
                    </a:cxn>
                    <a:cxn ang="0">
                      <a:pos x="152" y="160"/>
                    </a:cxn>
                    <a:cxn ang="0">
                      <a:pos x="134" y="229"/>
                    </a:cxn>
                    <a:cxn ang="0">
                      <a:pos x="60" y="199"/>
                    </a:cxn>
                    <a:cxn ang="0">
                      <a:pos x="78" y="130"/>
                    </a:cxn>
                    <a:cxn ang="0">
                      <a:pos x="152" y="160"/>
                    </a:cxn>
                    <a:cxn ang="0">
                      <a:pos x="251" y="91"/>
                    </a:cxn>
                    <a:cxn ang="0">
                      <a:pos x="85" y="24"/>
                    </a:cxn>
                    <a:cxn ang="0">
                      <a:pos x="51" y="48"/>
                    </a:cxn>
                  </a:cxnLst>
                  <a:rect l="0" t="0" r="r" b="b"/>
                  <a:pathLst>
                    <a:path w="278" h="268">
                      <a:moveTo>
                        <a:pt x="51" y="48"/>
                      </a:moveTo>
                      <a:cubicBezTo>
                        <a:pt x="0" y="111"/>
                        <a:pt x="23" y="172"/>
                        <a:pt x="35" y="195"/>
                      </a:cubicBezTo>
                      <a:cubicBezTo>
                        <a:pt x="59" y="241"/>
                        <a:pt x="112" y="268"/>
                        <a:pt x="164" y="262"/>
                      </a:cubicBezTo>
                      <a:cubicBezTo>
                        <a:pt x="207" y="257"/>
                        <a:pt x="232" y="233"/>
                        <a:pt x="241" y="224"/>
                      </a:cubicBezTo>
                      <a:cubicBezTo>
                        <a:pt x="272" y="191"/>
                        <a:pt x="278" y="139"/>
                        <a:pt x="251" y="91"/>
                      </a:cubicBezTo>
                      <a:cubicBezTo>
                        <a:pt x="232" y="111"/>
                        <a:pt x="193" y="138"/>
                        <a:pt x="152" y="160"/>
                      </a:cubicBezTo>
                      <a:cubicBezTo>
                        <a:pt x="167" y="187"/>
                        <a:pt x="159" y="218"/>
                        <a:pt x="134" y="229"/>
                      </a:cubicBezTo>
                      <a:cubicBezTo>
                        <a:pt x="109" y="240"/>
                        <a:pt x="75" y="226"/>
                        <a:pt x="60" y="199"/>
                      </a:cubicBezTo>
                      <a:cubicBezTo>
                        <a:pt x="44" y="172"/>
                        <a:pt x="52" y="141"/>
                        <a:pt x="78" y="130"/>
                      </a:cubicBezTo>
                      <a:cubicBezTo>
                        <a:pt x="103" y="119"/>
                        <a:pt x="136" y="133"/>
                        <a:pt x="152" y="160"/>
                      </a:cubicBezTo>
                      <a:cubicBezTo>
                        <a:pt x="193" y="138"/>
                        <a:pt x="232" y="111"/>
                        <a:pt x="251" y="91"/>
                      </a:cubicBezTo>
                      <a:cubicBezTo>
                        <a:pt x="216" y="30"/>
                        <a:pt x="142" y="0"/>
                        <a:pt x="85" y="24"/>
                      </a:cubicBezTo>
                      <a:cubicBezTo>
                        <a:pt x="72" y="29"/>
                        <a:pt x="60" y="38"/>
                        <a:pt x="51" y="4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7" name="Freeform 31"/>
                <p:cNvSpPr>
                  <a:spLocks/>
                </p:cNvSpPr>
                <p:nvPr/>
              </p:nvSpPr>
              <p:spPr bwMode="auto">
                <a:xfrm>
                  <a:off x="1211" y="1029"/>
                  <a:ext cx="143" cy="144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8" name="Freeform 32"/>
                <p:cNvSpPr>
                  <a:spLocks/>
                </p:cNvSpPr>
                <p:nvPr/>
              </p:nvSpPr>
              <p:spPr bwMode="auto">
                <a:xfrm>
                  <a:off x="1205" y="1029"/>
                  <a:ext cx="149" cy="161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9" name="Freeform 33"/>
                <p:cNvSpPr>
                  <a:spLocks/>
                </p:cNvSpPr>
                <p:nvPr/>
              </p:nvSpPr>
              <p:spPr bwMode="auto">
                <a:xfrm>
                  <a:off x="1206" y="998"/>
                  <a:ext cx="178" cy="175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5725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</p:grpSp>
        </p:grpSp>
        <p:sp>
          <p:nvSpPr>
            <p:cNvPr id="60" name="文本框 59"/>
            <p:cNvSpPr txBox="1"/>
            <p:nvPr/>
          </p:nvSpPr>
          <p:spPr>
            <a:xfrm>
              <a:off x="2107806" y="2976880"/>
              <a:ext cx="1140434" cy="557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Provides </a:t>
              </a:r>
              <a:r>
                <a:rPr lang="en-US" altLang="zh-CN" dirty="0" smtClean="0">
                  <a:cs typeface="+mn-ea"/>
                  <a:sym typeface="+mn-lt"/>
                </a:rPr>
                <a:t>all</a:t>
              </a:r>
            </a:p>
            <a:p>
              <a:r>
                <a:rPr lang="en-US" altLang="zh-CN" dirty="0" smtClean="0">
                  <a:cs typeface="+mn-ea"/>
                  <a:sym typeface="+mn-lt"/>
                </a:rPr>
                <a:t>“?” features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91140" y="2432312"/>
            <a:ext cx="2187953" cy="1786577"/>
            <a:chOff x="3621345" y="2495626"/>
            <a:chExt cx="1773309" cy="1573698"/>
          </a:xfrm>
        </p:grpSpPr>
        <p:grpSp>
          <p:nvGrpSpPr>
            <p:cNvPr id="30" name="Group 34"/>
            <p:cNvGrpSpPr>
              <a:grpSpLocks/>
            </p:cNvGrpSpPr>
            <p:nvPr/>
          </p:nvGrpSpPr>
          <p:grpSpPr bwMode="auto">
            <a:xfrm>
              <a:off x="3621345" y="2495626"/>
              <a:ext cx="1620009" cy="1573698"/>
              <a:chOff x="1824" y="2966"/>
              <a:chExt cx="964" cy="973"/>
            </a:xfrm>
          </p:grpSpPr>
          <p:sp>
            <p:nvSpPr>
              <p:cNvPr id="31" name="Freeform 35"/>
              <p:cNvSpPr>
                <a:spLocks/>
              </p:cNvSpPr>
              <p:nvPr/>
            </p:nvSpPr>
            <p:spPr bwMode="auto">
              <a:xfrm>
                <a:off x="1866" y="3070"/>
                <a:ext cx="922" cy="869"/>
              </a:xfrm>
              <a:custGeom>
                <a:avLst/>
                <a:gdLst>
                  <a:gd name="T0" fmla="*/ 790 w 1302"/>
                  <a:gd name="T1" fmla="*/ 7 h 1231"/>
                  <a:gd name="T2" fmla="*/ 848 w 1302"/>
                  <a:gd name="T3" fmla="*/ 0 h 1231"/>
                  <a:gd name="T4" fmla="*/ 863 w 1302"/>
                  <a:gd name="T5" fmla="*/ 483 h 1231"/>
                  <a:gd name="T6" fmla="*/ 922 w 1302"/>
                  <a:gd name="T7" fmla="*/ 867 h 1231"/>
                  <a:gd name="T8" fmla="*/ 460 w 1302"/>
                  <a:gd name="T9" fmla="*/ 850 h 1231"/>
                  <a:gd name="T10" fmla="*/ 4 w 1302"/>
                  <a:gd name="T11" fmla="*/ 869 h 1231"/>
                  <a:gd name="T12" fmla="*/ 1 w 1302"/>
                  <a:gd name="T13" fmla="*/ 623 h 1231"/>
                  <a:gd name="T14" fmla="*/ 54 w 1302"/>
                  <a:gd name="T15" fmla="*/ 221 h 1231"/>
                  <a:gd name="T16" fmla="*/ 576 w 1302"/>
                  <a:gd name="T17" fmla="*/ 109 h 1231"/>
                  <a:gd name="T18" fmla="*/ 790 w 1302"/>
                  <a:gd name="T19" fmla="*/ 7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23"/>
              </a:p>
            </p:txBody>
          </p:sp>
          <p:sp>
            <p:nvSpPr>
              <p:cNvPr id="32" name="Freeform 36"/>
              <p:cNvSpPr>
                <a:spLocks/>
              </p:cNvSpPr>
              <p:nvPr/>
            </p:nvSpPr>
            <p:spPr bwMode="auto">
              <a:xfrm>
                <a:off x="1824" y="3048"/>
                <a:ext cx="913" cy="851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323"/>
              </a:p>
            </p:txBody>
          </p:sp>
          <p:grpSp>
            <p:nvGrpSpPr>
              <p:cNvPr id="33" name="Group 37"/>
              <p:cNvGrpSpPr>
                <a:grpSpLocks/>
              </p:cNvGrpSpPr>
              <p:nvPr/>
            </p:nvGrpSpPr>
            <p:grpSpPr bwMode="auto">
              <a:xfrm>
                <a:off x="2208" y="2966"/>
                <a:ext cx="192" cy="202"/>
                <a:chOff x="2064" y="2777"/>
                <a:chExt cx="192" cy="202"/>
              </a:xfrm>
            </p:grpSpPr>
            <p:sp>
              <p:nvSpPr>
                <p:cNvPr id="34" name="Line 38"/>
                <p:cNvSpPr>
                  <a:spLocks noChangeShapeType="1"/>
                </p:cNvSpPr>
                <p:nvPr/>
              </p:nvSpPr>
              <p:spPr bwMode="auto">
                <a:xfrm>
                  <a:off x="2187" y="2948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35" name="Line 39"/>
                <p:cNvSpPr>
                  <a:spLocks noChangeShapeType="1"/>
                </p:cNvSpPr>
                <p:nvPr/>
              </p:nvSpPr>
              <p:spPr bwMode="auto">
                <a:xfrm>
                  <a:off x="2187" y="2948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36" name="Freeform 40"/>
                <p:cNvSpPr>
                  <a:spLocks/>
                </p:cNvSpPr>
                <p:nvPr/>
              </p:nvSpPr>
              <p:spPr bwMode="auto">
                <a:xfrm>
                  <a:off x="2067" y="2907"/>
                  <a:ext cx="67" cy="71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37" name="Freeform 41"/>
                <p:cNvSpPr>
                  <a:spLocks/>
                </p:cNvSpPr>
                <p:nvPr/>
              </p:nvSpPr>
              <p:spPr bwMode="auto">
                <a:xfrm>
                  <a:off x="2064" y="2832"/>
                  <a:ext cx="141" cy="142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38" name="Freeform 42"/>
                <p:cNvSpPr>
                  <a:spLocks/>
                </p:cNvSpPr>
                <p:nvPr/>
              </p:nvSpPr>
              <p:spPr bwMode="auto">
                <a:xfrm>
                  <a:off x="2134" y="2836"/>
                  <a:ext cx="65" cy="66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39" name="Freeform 43"/>
                <p:cNvSpPr>
                  <a:spLocks/>
                </p:cNvSpPr>
                <p:nvPr/>
              </p:nvSpPr>
              <p:spPr bwMode="auto">
                <a:xfrm>
                  <a:off x="2134" y="2836"/>
                  <a:ext cx="65" cy="66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0" name="Freeform 44"/>
                <p:cNvSpPr>
                  <a:spLocks/>
                </p:cNvSpPr>
                <p:nvPr/>
              </p:nvSpPr>
              <p:spPr bwMode="auto">
                <a:xfrm>
                  <a:off x="2144" y="2777"/>
                  <a:ext cx="109" cy="112"/>
                </a:xfrm>
                <a:custGeom>
                  <a:avLst/>
                  <a:gdLst/>
                  <a:ahLst/>
                  <a:cxnLst>
                    <a:cxn ang="0">
                      <a:pos x="32" y="48"/>
                    </a:cxn>
                    <a:cxn ang="0">
                      <a:pos x="66" y="24"/>
                    </a:cxn>
                    <a:cxn ang="0">
                      <a:pos x="232" y="91"/>
                    </a:cxn>
                    <a:cxn ang="0">
                      <a:pos x="133" y="160"/>
                    </a:cxn>
                    <a:cxn ang="0">
                      <a:pos x="59" y="130"/>
                    </a:cxn>
                    <a:cxn ang="0">
                      <a:pos x="41" y="199"/>
                    </a:cxn>
                    <a:cxn ang="0">
                      <a:pos x="115" y="229"/>
                    </a:cxn>
                    <a:cxn ang="0">
                      <a:pos x="133" y="160"/>
                    </a:cxn>
                    <a:cxn ang="0">
                      <a:pos x="232" y="91"/>
                    </a:cxn>
                    <a:cxn ang="0">
                      <a:pos x="222" y="223"/>
                    </a:cxn>
                    <a:cxn ang="0">
                      <a:pos x="154" y="260"/>
                    </a:cxn>
                    <a:cxn ang="0">
                      <a:pos x="80" y="253"/>
                    </a:cxn>
                    <a:cxn ang="0">
                      <a:pos x="22" y="205"/>
                    </a:cxn>
                    <a:cxn ang="0">
                      <a:pos x="0" y="131"/>
                    </a:cxn>
                    <a:cxn ang="0">
                      <a:pos x="8" y="88"/>
                    </a:cxn>
                    <a:cxn ang="0">
                      <a:pos x="32" y="48"/>
                    </a:cxn>
                  </a:cxnLst>
                  <a:rect l="0" t="0" r="r" b="b"/>
                  <a:pathLst>
                    <a:path w="259" h="267">
                      <a:moveTo>
                        <a:pt x="32" y="48"/>
                      </a:moveTo>
                      <a:cubicBezTo>
                        <a:pt x="41" y="38"/>
                        <a:pt x="53" y="29"/>
                        <a:pt x="66" y="24"/>
                      </a:cubicBezTo>
                      <a:cubicBezTo>
                        <a:pt x="123" y="0"/>
                        <a:pt x="197" y="30"/>
                        <a:pt x="232" y="91"/>
                      </a:cubicBezTo>
                      <a:cubicBezTo>
                        <a:pt x="213" y="111"/>
                        <a:pt x="174" y="138"/>
                        <a:pt x="133" y="160"/>
                      </a:cubicBezTo>
                      <a:cubicBezTo>
                        <a:pt x="117" y="133"/>
                        <a:pt x="84" y="119"/>
                        <a:pt x="59" y="130"/>
                      </a:cubicBezTo>
                      <a:cubicBezTo>
                        <a:pt x="33" y="141"/>
                        <a:pt x="25" y="172"/>
                        <a:pt x="41" y="199"/>
                      </a:cubicBezTo>
                      <a:cubicBezTo>
                        <a:pt x="56" y="226"/>
                        <a:pt x="90" y="240"/>
                        <a:pt x="115" y="229"/>
                      </a:cubicBezTo>
                      <a:cubicBezTo>
                        <a:pt x="140" y="218"/>
                        <a:pt x="148" y="187"/>
                        <a:pt x="133" y="160"/>
                      </a:cubicBezTo>
                      <a:cubicBezTo>
                        <a:pt x="174" y="138"/>
                        <a:pt x="213" y="111"/>
                        <a:pt x="232" y="91"/>
                      </a:cubicBezTo>
                      <a:cubicBezTo>
                        <a:pt x="259" y="139"/>
                        <a:pt x="253" y="191"/>
                        <a:pt x="222" y="223"/>
                      </a:cubicBezTo>
                      <a:cubicBezTo>
                        <a:pt x="195" y="252"/>
                        <a:pt x="164" y="258"/>
                        <a:pt x="154" y="260"/>
                      </a:cubicBezTo>
                      <a:cubicBezTo>
                        <a:pt x="145" y="262"/>
                        <a:pt x="114" y="267"/>
                        <a:pt x="80" y="253"/>
                      </a:cubicBezTo>
                      <a:cubicBezTo>
                        <a:pt x="50" y="240"/>
                        <a:pt x="31" y="220"/>
                        <a:pt x="22" y="205"/>
                      </a:cubicBezTo>
                      <a:cubicBezTo>
                        <a:pt x="0" y="171"/>
                        <a:pt x="0" y="141"/>
                        <a:pt x="0" y="131"/>
                      </a:cubicBezTo>
                      <a:cubicBezTo>
                        <a:pt x="0" y="110"/>
                        <a:pt x="7" y="92"/>
                        <a:pt x="8" y="88"/>
                      </a:cubicBezTo>
                      <a:cubicBezTo>
                        <a:pt x="14" y="72"/>
                        <a:pt x="21" y="62"/>
                        <a:pt x="32" y="4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1" name="Freeform 45"/>
                <p:cNvSpPr>
                  <a:spLocks/>
                </p:cNvSpPr>
                <p:nvPr/>
              </p:nvSpPr>
              <p:spPr bwMode="auto">
                <a:xfrm>
                  <a:off x="2137" y="2777"/>
                  <a:ext cx="116" cy="112"/>
                </a:xfrm>
                <a:custGeom>
                  <a:avLst/>
                  <a:gdLst/>
                  <a:ahLst/>
                  <a:cxnLst>
                    <a:cxn ang="0">
                      <a:pos x="51" y="48"/>
                    </a:cxn>
                    <a:cxn ang="0">
                      <a:pos x="35" y="195"/>
                    </a:cxn>
                    <a:cxn ang="0">
                      <a:pos x="164" y="262"/>
                    </a:cxn>
                    <a:cxn ang="0">
                      <a:pos x="241" y="224"/>
                    </a:cxn>
                    <a:cxn ang="0">
                      <a:pos x="251" y="91"/>
                    </a:cxn>
                    <a:cxn ang="0">
                      <a:pos x="152" y="160"/>
                    </a:cxn>
                    <a:cxn ang="0">
                      <a:pos x="134" y="229"/>
                    </a:cxn>
                    <a:cxn ang="0">
                      <a:pos x="60" y="199"/>
                    </a:cxn>
                    <a:cxn ang="0">
                      <a:pos x="78" y="130"/>
                    </a:cxn>
                    <a:cxn ang="0">
                      <a:pos x="152" y="160"/>
                    </a:cxn>
                    <a:cxn ang="0">
                      <a:pos x="251" y="91"/>
                    </a:cxn>
                    <a:cxn ang="0">
                      <a:pos x="85" y="24"/>
                    </a:cxn>
                    <a:cxn ang="0">
                      <a:pos x="51" y="48"/>
                    </a:cxn>
                  </a:cxnLst>
                  <a:rect l="0" t="0" r="r" b="b"/>
                  <a:pathLst>
                    <a:path w="278" h="268">
                      <a:moveTo>
                        <a:pt x="51" y="48"/>
                      </a:moveTo>
                      <a:cubicBezTo>
                        <a:pt x="0" y="111"/>
                        <a:pt x="23" y="172"/>
                        <a:pt x="35" y="195"/>
                      </a:cubicBezTo>
                      <a:cubicBezTo>
                        <a:pt x="59" y="241"/>
                        <a:pt x="112" y="268"/>
                        <a:pt x="164" y="262"/>
                      </a:cubicBezTo>
                      <a:cubicBezTo>
                        <a:pt x="207" y="257"/>
                        <a:pt x="232" y="233"/>
                        <a:pt x="241" y="224"/>
                      </a:cubicBezTo>
                      <a:cubicBezTo>
                        <a:pt x="272" y="191"/>
                        <a:pt x="278" y="139"/>
                        <a:pt x="251" y="91"/>
                      </a:cubicBezTo>
                      <a:cubicBezTo>
                        <a:pt x="232" y="111"/>
                        <a:pt x="193" y="138"/>
                        <a:pt x="152" y="160"/>
                      </a:cubicBezTo>
                      <a:cubicBezTo>
                        <a:pt x="167" y="187"/>
                        <a:pt x="159" y="218"/>
                        <a:pt x="134" y="229"/>
                      </a:cubicBezTo>
                      <a:cubicBezTo>
                        <a:pt x="109" y="240"/>
                        <a:pt x="75" y="226"/>
                        <a:pt x="60" y="199"/>
                      </a:cubicBezTo>
                      <a:cubicBezTo>
                        <a:pt x="44" y="172"/>
                        <a:pt x="52" y="141"/>
                        <a:pt x="78" y="130"/>
                      </a:cubicBezTo>
                      <a:cubicBezTo>
                        <a:pt x="103" y="119"/>
                        <a:pt x="136" y="133"/>
                        <a:pt x="152" y="160"/>
                      </a:cubicBezTo>
                      <a:cubicBezTo>
                        <a:pt x="193" y="138"/>
                        <a:pt x="232" y="111"/>
                        <a:pt x="251" y="91"/>
                      </a:cubicBezTo>
                      <a:cubicBezTo>
                        <a:pt x="216" y="30"/>
                        <a:pt x="142" y="0"/>
                        <a:pt x="85" y="24"/>
                      </a:cubicBezTo>
                      <a:cubicBezTo>
                        <a:pt x="72" y="29"/>
                        <a:pt x="60" y="38"/>
                        <a:pt x="51" y="4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2" name="Freeform 46"/>
                <p:cNvSpPr>
                  <a:spLocks/>
                </p:cNvSpPr>
                <p:nvPr/>
              </p:nvSpPr>
              <p:spPr bwMode="auto">
                <a:xfrm>
                  <a:off x="2144" y="2797"/>
                  <a:ext cx="93" cy="92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3" name="Freeform 47"/>
                <p:cNvSpPr>
                  <a:spLocks/>
                </p:cNvSpPr>
                <p:nvPr/>
              </p:nvSpPr>
              <p:spPr bwMode="auto">
                <a:xfrm>
                  <a:off x="2140" y="2797"/>
                  <a:ext cx="97" cy="105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4" name="Freeform 48"/>
                <p:cNvSpPr>
                  <a:spLocks/>
                </p:cNvSpPr>
                <p:nvPr/>
              </p:nvSpPr>
              <p:spPr bwMode="auto">
                <a:xfrm>
                  <a:off x="2141" y="2777"/>
                  <a:ext cx="115" cy="112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tint val="5725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</p:grpSp>
        </p:grpSp>
        <p:sp>
          <p:nvSpPr>
            <p:cNvPr id="61" name="文本框 60"/>
            <p:cNvSpPr txBox="1"/>
            <p:nvPr/>
          </p:nvSpPr>
          <p:spPr>
            <a:xfrm>
              <a:off x="3632908" y="2993321"/>
              <a:ext cx="1761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>
                  <a:cs typeface="+mn-ea"/>
                  <a:sym typeface="+mn-lt"/>
                </a:rPr>
                <a:t>MDebug</a:t>
              </a:r>
              <a:r>
                <a:rPr lang="en-US" altLang="zh-CN" sz="1600" dirty="0" smtClean="0">
                  <a:cs typeface="+mn-ea"/>
                  <a:sym typeface="+mn-lt"/>
                </a:rPr>
                <a:t>: </a:t>
              </a:r>
            </a:p>
            <a:p>
              <a:r>
                <a:rPr lang="en-US" altLang="zh-CN" sz="1600" dirty="0" smtClean="0">
                  <a:cs typeface="+mn-ea"/>
                  <a:sym typeface="+mn-lt"/>
                </a:rPr>
                <a:t>module </a:t>
              </a:r>
              <a:r>
                <a:rPr lang="en-US" altLang="zh-CN" sz="1600" dirty="0">
                  <a:cs typeface="+mn-ea"/>
                  <a:sym typeface="+mn-lt"/>
                </a:rPr>
                <a:t>for </a:t>
              </a:r>
              <a:r>
                <a:rPr lang="en-US" altLang="zh-CN" sz="1600" dirty="0" smtClean="0">
                  <a:cs typeface="+mn-ea"/>
                  <a:sym typeface="+mn-lt"/>
                </a:rPr>
                <a:t>SBFL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385916" y="2394159"/>
            <a:ext cx="1994396" cy="1824730"/>
            <a:chOff x="5286183" y="2495626"/>
            <a:chExt cx="1662081" cy="1529576"/>
          </a:xfrm>
        </p:grpSpPr>
        <p:grpSp>
          <p:nvGrpSpPr>
            <p:cNvPr id="45" name="Group 49"/>
            <p:cNvGrpSpPr>
              <a:grpSpLocks/>
            </p:cNvGrpSpPr>
            <p:nvPr/>
          </p:nvGrpSpPr>
          <p:grpSpPr bwMode="auto">
            <a:xfrm>
              <a:off x="5286183" y="2495626"/>
              <a:ext cx="1662081" cy="1529576"/>
              <a:chOff x="4512" y="2986"/>
              <a:chExt cx="964" cy="962"/>
            </a:xfrm>
          </p:grpSpPr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4554" y="3079"/>
                <a:ext cx="922" cy="869"/>
              </a:xfrm>
              <a:custGeom>
                <a:avLst/>
                <a:gdLst>
                  <a:gd name="T0" fmla="*/ 790 w 1302"/>
                  <a:gd name="T1" fmla="*/ 7 h 1231"/>
                  <a:gd name="T2" fmla="*/ 848 w 1302"/>
                  <a:gd name="T3" fmla="*/ 0 h 1231"/>
                  <a:gd name="T4" fmla="*/ 863 w 1302"/>
                  <a:gd name="T5" fmla="*/ 483 h 1231"/>
                  <a:gd name="T6" fmla="*/ 922 w 1302"/>
                  <a:gd name="T7" fmla="*/ 867 h 1231"/>
                  <a:gd name="T8" fmla="*/ 460 w 1302"/>
                  <a:gd name="T9" fmla="*/ 850 h 1231"/>
                  <a:gd name="T10" fmla="*/ 4 w 1302"/>
                  <a:gd name="T11" fmla="*/ 869 h 1231"/>
                  <a:gd name="T12" fmla="*/ 1 w 1302"/>
                  <a:gd name="T13" fmla="*/ 623 h 1231"/>
                  <a:gd name="T14" fmla="*/ 54 w 1302"/>
                  <a:gd name="T15" fmla="*/ 221 h 1231"/>
                  <a:gd name="T16" fmla="*/ 576 w 1302"/>
                  <a:gd name="T17" fmla="*/ 109 h 1231"/>
                  <a:gd name="T18" fmla="*/ 790 w 1302"/>
                  <a:gd name="T19" fmla="*/ 7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23"/>
              </a:p>
            </p:txBody>
          </p:sp>
          <p:sp>
            <p:nvSpPr>
              <p:cNvPr id="47" name="Freeform 51"/>
              <p:cNvSpPr>
                <a:spLocks/>
              </p:cNvSpPr>
              <p:nvPr/>
            </p:nvSpPr>
            <p:spPr bwMode="auto">
              <a:xfrm>
                <a:off x="4512" y="3072"/>
                <a:ext cx="913" cy="848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323"/>
              </a:p>
            </p:txBody>
          </p:sp>
          <p:grpSp>
            <p:nvGrpSpPr>
              <p:cNvPr id="48" name="Group 52"/>
              <p:cNvGrpSpPr>
                <a:grpSpLocks/>
              </p:cNvGrpSpPr>
              <p:nvPr/>
            </p:nvGrpSpPr>
            <p:grpSpPr bwMode="auto">
              <a:xfrm>
                <a:off x="4858" y="2986"/>
                <a:ext cx="192" cy="202"/>
                <a:chOff x="2501" y="2826"/>
                <a:chExt cx="192" cy="202"/>
              </a:xfrm>
            </p:grpSpPr>
            <p:sp>
              <p:nvSpPr>
                <p:cNvPr id="49" name="Line 53"/>
                <p:cNvSpPr>
                  <a:spLocks noChangeShapeType="1"/>
                </p:cNvSpPr>
                <p:nvPr/>
              </p:nvSpPr>
              <p:spPr bwMode="auto">
                <a:xfrm>
                  <a:off x="2624" y="2997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50" name="Line 54"/>
                <p:cNvSpPr>
                  <a:spLocks noChangeShapeType="1"/>
                </p:cNvSpPr>
                <p:nvPr/>
              </p:nvSpPr>
              <p:spPr bwMode="auto">
                <a:xfrm>
                  <a:off x="2624" y="2997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51" name="Freeform 55"/>
                <p:cNvSpPr>
                  <a:spLocks/>
                </p:cNvSpPr>
                <p:nvPr/>
              </p:nvSpPr>
              <p:spPr bwMode="auto">
                <a:xfrm>
                  <a:off x="2504" y="2957"/>
                  <a:ext cx="67" cy="71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52" name="Freeform 56"/>
                <p:cNvSpPr>
                  <a:spLocks/>
                </p:cNvSpPr>
                <p:nvPr/>
              </p:nvSpPr>
              <p:spPr bwMode="auto">
                <a:xfrm>
                  <a:off x="2501" y="2881"/>
                  <a:ext cx="141" cy="142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53" name="Freeform 57"/>
                <p:cNvSpPr>
                  <a:spLocks/>
                </p:cNvSpPr>
                <p:nvPr/>
              </p:nvSpPr>
              <p:spPr bwMode="auto">
                <a:xfrm>
                  <a:off x="2571" y="2885"/>
                  <a:ext cx="65" cy="66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54" name="Freeform 58"/>
                <p:cNvSpPr>
                  <a:spLocks/>
                </p:cNvSpPr>
                <p:nvPr/>
              </p:nvSpPr>
              <p:spPr bwMode="auto">
                <a:xfrm>
                  <a:off x="2571" y="2885"/>
                  <a:ext cx="65" cy="66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55" name="Freeform 59"/>
                <p:cNvSpPr>
                  <a:spLocks/>
                </p:cNvSpPr>
                <p:nvPr/>
              </p:nvSpPr>
              <p:spPr bwMode="auto">
                <a:xfrm>
                  <a:off x="2581" y="2826"/>
                  <a:ext cx="109" cy="112"/>
                </a:xfrm>
                <a:custGeom>
                  <a:avLst/>
                  <a:gdLst/>
                  <a:ahLst/>
                  <a:cxnLst>
                    <a:cxn ang="0">
                      <a:pos x="32" y="48"/>
                    </a:cxn>
                    <a:cxn ang="0">
                      <a:pos x="66" y="24"/>
                    </a:cxn>
                    <a:cxn ang="0">
                      <a:pos x="232" y="91"/>
                    </a:cxn>
                    <a:cxn ang="0">
                      <a:pos x="133" y="160"/>
                    </a:cxn>
                    <a:cxn ang="0">
                      <a:pos x="59" y="130"/>
                    </a:cxn>
                    <a:cxn ang="0">
                      <a:pos x="41" y="199"/>
                    </a:cxn>
                    <a:cxn ang="0">
                      <a:pos x="115" y="229"/>
                    </a:cxn>
                    <a:cxn ang="0">
                      <a:pos x="133" y="160"/>
                    </a:cxn>
                    <a:cxn ang="0">
                      <a:pos x="232" y="91"/>
                    </a:cxn>
                    <a:cxn ang="0">
                      <a:pos x="222" y="223"/>
                    </a:cxn>
                    <a:cxn ang="0">
                      <a:pos x="154" y="260"/>
                    </a:cxn>
                    <a:cxn ang="0">
                      <a:pos x="80" y="253"/>
                    </a:cxn>
                    <a:cxn ang="0">
                      <a:pos x="22" y="205"/>
                    </a:cxn>
                    <a:cxn ang="0">
                      <a:pos x="0" y="131"/>
                    </a:cxn>
                    <a:cxn ang="0">
                      <a:pos x="8" y="88"/>
                    </a:cxn>
                    <a:cxn ang="0">
                      <a:pos x="32" y="48"/>
                    </a:cxn>
                  </a:cxnLst>
                  <a:rect l="0" t="0" r="r" b="b"/>
                  <a:pathLst>
                    <a:path w="259" h="267">
                      <a:moveTo>
                        <a:pt x="32" y="48"/>
                      </a:moveTo>
                      <a:cubicBezTo>
                        <a:pt x="41" y="38"/>
                        <a:pt x="53" y="29"/>
                        <a:pt x="66" y="24"/>
                      </a:cubicBezTo>
                      <a:cubicBezTo>
                        <a:pt x="123" y="0"/>
                        <a:pt x="197" y="30"/>
                        <a:pt x="232" y="91"/>
                      </a:cubicBezTo>
                      <a:cubicBezTo>
                        <a:pt x="213" y="111"/>
                        <a:pt x="174" y="138"/>
                        <a:pt x="133" y="160"/>
                      </a:cubicBezTo>
                      <a:cubicBezTo>
                        <a:pt x="117" y="133"/>
                        <a:pt x="84" y="119"/>
                        <a:pt x="59" y="130"/>
                      </a:cubicBezTo>
                      <a:cubicBezTo>
                        <a:pt x="33" y="141"/>
                        <a:pt x="25" y="172"/>
                        <a:pt x="41" y="199"/>
                      </a:cubicBezTo>
                      <a:cubicBezTo>
                        <a:pt x="56" y="226"/>
                        <a:pt x="90" y="240"/>
                        <a:pt x="115" y="229"/>
                      </a:cubicBezTo>
                      <a:cubicBezTo>
                        <a:pt x="140" y="218"/>
                        <a:pt x="148" y="187"/>
                        <a:pt x="133" y="160"/>
                      </a:cubicBezTo>
                      <a:cubicBezTo>
                        <a:pt x="174" y="138"/>
                        <a:pt x="213" y="111"/>
                        <a:pt x="232" y="91"/>
                      </a:cubicBezTo>
                      <a:cubicBezTo>
                        <a:pt x="259" y="139"/>
                        <a:pt x="253" y="191"/>
                        <a:pt x="222" y="223"/>
                      </a:cubicBezTo>
                      <a:cubicBezTo>
                        <a:pt x="195" y="252"/>
                        <a:pt x="164" y="258"/>
                        <a:pt x="154" y="260"/>
                      </a:cubicBezTo>
                      <a:cubicBezTo>
                        <a:pt x="145" y="262"/>
                        <a:pt x="114" y="267"/>
                        <a:pt x="80" y="253"/>
                      </a:cubicBezTo>
                      <a:cubicBezTo>
                        <a:pt x="50" y="240"/>
                        <a:pt x="31" y="220"/>
                        <a:pt x="22" y="205"/>
                      </a:cubicBezTo>
                      <a:cubicBezTo>
                        <a:pt x="0" y="171"/>
                        <a:pt x="0" y="141"/>
                        <a:pt x="0" y="131"/>
                      </a:cubicBezTo>
                      <a:cubicBezTo>
                        <a:pt x="0" y="110"/>
                        <a:pt x="7" y="92"/>
                        <a:pt x="8" y="88"/>
                      </a:cubicBezTo>
                      <a:cubicBezTo>
                        <a:pt x="14" y="72"/>
                        <a:pt x="21" y="62"/>
                        <a:pt x="32" y="4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56" name="Freeform 60"/>
                <p:cNvSpPr>
                  <a:spLocks/>
                </p:cNvSpPr>
                <p:nvPr/>
              </p:nvSpPr>
              <p:spPr bwMode="auto">
                <a:xfrm>
                  <a:off x="2574" y="2826"/>
                  <a:ext cx="116" cy="112"/>
                </a:xfrm>
                <a:custGeom>
                  <a:avLst/>
                  <a:gdLst/>
                  <a:ahLst/>
                  <a:cxnLst>
                    <a:cxn ang="0">
                      <a:pos x="51" y="48"/>
                    </a:cxn>
                    <a:cxn ang="0">
                      <a:pos x="35" y="195"/>
                    </a:cxn>
                    <a:cxn ang="0">
                      <a:pos x="164" y="262"/>
                    </a:cxn>
                    <a:cxn ang="0">
                      <a:pos x="241" y="224"/>
                    </a:cxn>
                    <a:cxn ang="0">
                      <a:pos x="251" y="91"/>
                    </a:cxn>
                    <a:cxn ang="0">
                      <a:pos x="152" y="160"/>
                    </a:cxn>
                    <a:cxn ang="0">
                      <a:pos x="134" y="229"/>
                    </a:cxn>
                    <a:cxn ang="0">
                      <a:pos x="60" y="199"/>
                    </a:cxn>
                    <a:cxn ang="0">
                      <a:pos x="78" y="130"/>
                    </a:cxn>
                    <a:cxn ang="0">
                      <a:pos x="152" y="160"/>
                    </a:cxn>
                    <a:cxn ang="0">
                      <a:pos x="251" y="91"/>
                    </a:cxn>
                    <a:cxn ang="0">
                      <a:pos x="85" y="24"/>
                    </a:cxn>
                    <a:cxn ang="0">
                      <a:pos x="51" y="48"/>
                    </a:cxn>
                  </a:cxnLst>
                  <a:rect l="0" t="0" r="r" b="b"/>
                  <a:pathLst>
                    <a:path w="278" h="268">
                      <a:moveTo>
                        <a:pt x="51" y="48"/>
                      </a:moveTo>
                      <a:cubicBezTo>
                        <a:pt x="0" y="111"/>
                        <a:pt x="23" y="172"/>
                        <a:pt x="35" y="195"/>
                      </a:cubicBezTo>
                      <a:cubicBezTo>
                        <a:pt x="59" y="241"/>
                        <a:pt x="112" y="268"/>
                        <a:pt x="164" y="262"/>
                      </a:cubicBezTo>
                      <a:cubicBezTo>
                        <a:pt x="207" y="257"/>
                        <a:pt x="232" y="233"/>
                        <a:pt x="241" y="224"/>
                      </a:cubicBezTo>
                      <a:cubicBezTo>
                        <a:pt x="272" y="191"/>
                        <a:pt x="278" y="139"/>
                        <a:pt x="251" y="91"/>
                      </a:cubicBezTo>
                      <a:cubicBezTo>
                        <a:pt x="232" y="111"/>
                        <a:pt x="193" y="138"/>
                        <a:pt x="152" y="160"/>
                      </a:cubicBezTo>
                      <a:cubicBezTo>
                        <a:pt x="167" y="187"/>
                        <a:pt x="159" y="218"/>
                        <a:pt x="134" y="229"/>
                      </a:cubicBezTo>
                      <a:cubicBezTo>
                        <a:pt x="109" y="240"/>
                        <a:pt x="75" y="226"/>
                        <a:pt x="60" y="199"/>
                      </a:cubicBezTo>
                      <a:cubicBezTo>
                        <a:pt x="44" y="172"/>
                        <a:pt x="52" y="141"/>
                        <a:pt x="78" y="130"/>
                      </a:cubicBezTo>
                      <a:cubicBezTo>
                        <a:pt x="103" y="119"/>
                        <a:pt x="136" y="133"/>
                        <a:pt x="152" y="160"/>
                      </a:cubicBezTo>
                      <a:cubicBezTo>
                        <a:pt x="193" y="138"/>
                        <a:pt x="232" y="111"/>
                        <a:pt x="251" y="91"/>
                      </a:cubicBezTo>
                      <a:cubicBezTo>
                        <a:pt x="216" y="30"/>
                        <a:pt x="142" y="0"/>
                        <a:pt x="85" y="24"/>
                      </a:cubicBezTo>
                      <a:cubicBezTo>
                        <a:pt x="72" y="29"/>
                        <a:pt x="60" y="38"/>
                        <a:pt x="51" y="4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57" name="Freeform 61"/>
                <p:cNvSpPr>
                  <a:spLocks/>
                </p:cNvSpPr>
                <p:nvPr/>
              </p:nvSpPr>
              <p:spPr bwMode="auto">
                <a:xfrm>
                  <a:off x="2581" y="2846"/>
                  <a:ext cx="93" cy="92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58" name="Freeform 62"/>
                <p:cNvSpPr>
                  <a:spLocks/>
                </p:cNvSpPr>
                <p:nvPr/>
              </p:nvSpPr>
              <p:spPr bwMode="auto">
                <a:xfrm>
                  <a:off x="2577" y="2846"/>
                  <a:ext cx="97" cy="106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5725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59" name="Freeform 63"/>
                <p:cNvSpPr>
                  <a:spLocks/>
                </p:cNvSpPr>
                <p:nvPr/>
              </p:nvSpPr>
              <p:spPr bwMode="auto">
                <a:xfrm>
                  <a:off x="2578" y="2826"/>
                  <a:ext cx="115" cy="112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tint val="5725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5340194" y="2990971"/>
              <a:ext cx="15905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+mn-ea"/>
                  <a:sym typeface="+mn-lt"/>
                </a:rPr>
                <a:t>P</a:t>
              </a:r>
              <a:r>
                <a:rPr lang="en-US" altLang="zh-CN" sz="1600" dirty="0" smtClean="0">
                  <a:cs typeface="+mn-ea"/>
                  <a:sym typeface="+mn-lt"/>
                </a:rPr>
                <a:t>latform </a:t>
              </a:r>
              <a:r>
                <a:rPr lang="en-US" altLang="zh-CN" sz="1600" dirty="0">
                  <a:cs typeface="+mn-ea"/>
                  <a:sym typeface="+mn-lt"/>
                </a:rPr>
                <a:t>of our </a:t>
              </a:r>
              <a:endParaRPr lang="en-US" altLang="zh-CN" sz="1600" dirty="0" smtClean="0">
                <a:cs typeface="+mn-ea"/>
                <a:sym typeface="+mn-lt"/>
              </a:endParaRPr>
            </a:p>
            <a:p>
              <a:r>
                <a:rPr lang="en-US" altLang="zh-CN" sz="1600" dirty="0" smtClean="0">
                  <a:cs typeface="+mn-ea"/>
                  <a:sym typeface="+mn-lt"/>
                </a:rPr>
                <a:t>experiments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886029"/>
      </p:ext>
    </p:extLst>
  </p:cSld>
  <p:clrMapOvr>
    <a:masterClrMapping/>
  </p:clrMapOvr>
  <p:transition advTm="465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Experiment - MoocTest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71600" y="1368028"/>
            <a:ext cx="5472608" cy="2664296"/>
            <a:chOff x="5279136" y="1631168"/>
            <a:chExt cx="5472608" cy="2369848"/>
          </a:xfrm>
        </p:grpSpPr>
        <p:sp>
          <p:nvSpPr>
            <p:cNvPr id="20" name="任意多边形 19"/>
            <p:cNvSpPr/>
            <p:nvPr/>
          </p:nvSpPr>
          <p:spPr>
            <a:xfrm>
              <a:off x="5279136" y="2315797"/>
              <a:ext cx="4392488" cy="1685219"/>
            </a:xfrm>
            <a:custGeom>
              <a:avLst/>
              <a:gdLst>
                <a:gd name="connsiteX0" fmla="*/ 0 w 1877568"/>
                <a:gd name="connsiteY0" fmla="*/ 0 h 1685219"/>
                <a:gd name="connsiteX1" fmla="*/ 1877568 w 1877568"/>
                <a:gd name="connsiteY1" fmla="*/ 0 h 1685219"/>
                <a:gd name="connsiteX2" fmla="*/ 1877568 w 1877568"/>
                <a:gd name="connsiteY2" fmla="*/ 1685219 h 1685219"/>
                <a:gd name="connsiteX3" fmla="*/ 0 w 1877568"/>
                <a:gd name="connsiteY3" fmla="*/ 1685219 h 1685219"/>
                <a:gd name="connsiteX4" fmla="*/ 0 w 1877568"/>
                <a:gd name="connsiteY4" fmla="*/ 0 h 168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568" h="1685219">
                  <a:moveTo>
                    <a:pt x="0" y="0"/>
                  </a:moveTo>
                  <a:lnTo>
                    <a:pt x="1877568" y="0"/>
                  </a:lnTo>
                  <a:lnTo>
                    <a:pt x="1877568" y="1685219"/>
                  </a:lnTo>
                  <a:lnTo>
                    <a:pt x="0" y="16852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cs typeface="+mn-ea"/>
                  <a:sym typeface="+mn-lt"/>
                </a:rPr>
                <a:t>Static </a:t>
              </a:r>
              <a:r>
                <a:rPr lang="en-US" altLang="zh-CN" dirty="0">
                  <a:cs typeface="+mn-ea"/>
                  <a:sym typeface="+mn-lt"/>
                </a:rPr>
                <a:t>code analysis; 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cs typeface="+mn-ea"/>
                  <a:sym typeface="+mn-lt"/>
                </a:rPr>
                <a:t>CFG </a:t>
              </a:r>
              <a:r>
                <a:rPr lang="en-US" altLang="zh-CN" dirty="0">
                  <a:cs typeface="+mn-ea"/>
                  <a:sym typeface="+mn-lt"/>
                </a:rPr>
                <a:t>generation;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cs typeface="+mn-ea"/>
                  <a:sym typeface="+mn-lt"/>
                </a:rPr>
                <a:t>Test execution, coverage </a:t>
              </a:r>
              <a:r>
                <a:rPr lang="en-US" altLang="zh-CN" dirty="0">
                  <a:cs typeface="+mn-ea"/>
                  <a:sym typeface="+mn-lt"/>
                </a:rPr>
                <a:t>profile construction;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cs typeface="+mn-ea"/>
                  <a:sym typeface="+mn-lt"/>
                </a:rPr>
                <a:t>Risk evaluation, ranking</a:t>
              </a:r>
              <a:r>
                <a:rPr lang="en-US" altLang="zh-CN" dirty="0">
                  <a:cs typeface="+mn-ea"/>
                  <a:sym typeface="+mn-lt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FF0000"/>
                  </a:solidFill>
                  <a:cs typeface="+mn-ea"/>
                  <a:sym typeface="+mn-lt"/>
                </a:rPr>
                <a:t>Result visualization</a:t>
              </a:r>
              <a:endParaRPr lang="en-US" altLang="zh-CN" kern="1200" dirty="0" smtClean="0">
                <a:cs typeface="+mn-ea"/>
                <a:sym typeface="+mn-lt"/>
              </a:endParaRPr>
            </a:p>
            <a:p>
              <a:pPr marL="285750" lvl="0" indent="-285750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altLang="zh-CN" sz="1600" dirty="0">
                <a:cs typeface="+mn-ea"/>
                <a:sym typeface="+mn-lt"/>
              </a:endParaRPr>
            </a:p>
            <a:p>
              <a:pPr lvl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kern="1200" dirty="0" smtClean="0">
                <a:cs typeface="+mn-ea"/>
                <a:sym typeface="+mn-lt"/>
              </a:endParaRPr>
            </a:p>
            <a:p>
              <a:pPr lvl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dirty="0">
                <a:cs typeface="+mn-ea"/>
                <a:sym typeface="+mn-lt"/>
              </a:endParaRPr>
            </a:p>
            <a:p>
              <a:pPr lvl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kern="1200" dirty="0" smtClean="0">
                <a:cs typeface="+mn-ea"/>
                <a:sym typeface="+mn-lt"/>
              </a:endParaRPr>
            </a:p>
            <a:p>
              <a:pPr lvl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 dirty="0">
                <a:cs typeface="+mn-ea"/>
                <a:sym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279136" y="1631168"/>
              <a:ext cx="5472608" cy="887809"/>
            </a:xfrm>
            <a:custGeom>
              <a:avLst/>
              <a:gdLst>
                <a:gd name="connsiteX0" fmla="*/ 0 w 2340864"/>
                <a:gd name="connsiteY0" fmla="*/ 221952 h 887809"/>
                <a:gd name="connsiteX1" fmla="*/ 1896960 w 2340864"/>
                <a:gd name="connsiteY1" fmla="*/ 221952 h 887809"/>
                <a:gd name="connsiteX2" fmla="*/ 1896960 w 2340864"/>
                <a:gd name="connsiteY2" fmla="*/ 0 h 887809"/>
                <a:gd name="connsiteX3" fmla="*/ 2340864 w 2340864"/>
                <a:gd name="connsiteY3" fmla="*/ 443905 h 887809"/>
                <a:gd name="connsiteX4" fmla="*/ 1896960 w 2340864"/>
                <a:gd name="connsiteY4" fmla="*/ 887809 h 887809"/>
                <a:gd name="connsiteX5" fmla="*/ 1896960 w 2340864"/>
                <a:gd name="connsiteY5" fmla="*/ 665857 h 887809"/>
                <a:gd name="connsiteX6" fmla="*/ 0 w 2340864"/>
                <a:gd name="connsiteY6" fmla="*/ 665857 h 887809"/>
                <a:gd name="connsiteX7" fmla="*/ 0 w 2340864"/>
                <a:gd name="connsiteY7" fmla="*/ 221952 h 88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0864" h="887809">
                  <a:moveTo>
                    <a:pt x="0" y="221952"/>
                  </a:moveTo>
                  <a:lnTo>
                    <a:pt x="1896960" y="221952"/>
                  </a:lnTo>
                  <a:lnTo>
                    <a:pt x="1896960" y="0"/>
                  </a:lnTo>
                  <a:lnTo>
                    <a:pt x="2340864" y="443905"/>
                  </a:lnTo>
                  <a:lnTo>
                    <a:pt x="1896960" y="887809"/>
                  </a:lnTo>
                  <a:lnTo>
                    <a:pt x="1896960" y="665857"/>
                  </a:lnTo>
                  <a:lnTo>
                    <a:pt x="0" y="665857"/>
                  </a:lnTo>
                  <a:lnTo>
                    <a:pt x="0" y="221952"/>
                  </a:lnTo>
                  <a:close/>
                </a:path>
              </a:pathLst>
            </a:custGeom>
            <a:solidFill>
              <a:schemeClr val="accent5">
                <a:hueOff val="0"/>
                <a:satOff val="0"/>
                <a:lumOff val="0"/>
                <a:alpha val="72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267672" rIns="475952" bIns="362892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Fault 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Localizer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21558" y="1803690"/>
            <a:ext cx="4937892" cy="2444658"/>
            <a:chOff x="5279136" y="1631168"/>
            <a:chExt cx="4937892" cy="2046385"/>
          </a:xfrm>
        </p:grpSpPr>
        <p:sp>
          <p:nvSpPr>
            <p:cNvPr id="23" name="任意多边形 22"/>
            <p:cNvSpPr/>
            <p:nvPr/>
          </p:nvSpPr>
          <p:spPr>
            <a:xfrm>
              <a:off x="5279136" y="2315798"/>
              <a:ext cx="4073796" cy="1361755"/>
            </a:xfrm>
            <a:custGeom>
              <a:avLst/>
              <a:gdLst>
                <a:gd name="connsiteX0" fmla="*/ 0 w 1877568"/>
                <a:gd name="connsiteY0" fmla="*/ 0 h 1685219"/>
                <a:gd name="connsiteX1" fmla="*/ 1877568 w 1877568"/>
                <a:gd name="connsiteY1" fmla="*/ 0 h 1685219"/>
                <a:gd name="connsiteX2" fmla="*/ 1877568 w 1877568"/>
                <a:gd name="connsiteY2" fmla="*/ 1685219 h 1685219"/>
                <a:gd name="connsiteX3" fmla="*/ 0 w 1877568"/>
                <a:gd name="connsiteY3" fmla="*/ 1685219 h 1685219"/>
                <a:gd name="connsiteX4" fmla="*/ 0 w 1877568"/>
                <a:gd name="connsiteY4" fmla="*/ 0 h 168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568" h="1685219">
                  <a:moveTo>
                    <a:pt x="0" y="0"/>
                  </a:moveTo>
                  <a:lnTo>
                    <a:pt x="1877568" y="0"/>
                  </a:lnTo>
                  <a:lnTo>
                    <a:pt x="1877568" y="1685219"/>
                  </a:lnTo>
                  <a:lnTo>
                    <a:pt x="0" y="16852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Provides </a:t>
              </a:r>
              <a:r>
                <a:rPr lang="en-US" altLang="zh-CN" dirty="0">
                  <a:cs typeface="+mn-ea"/>
                  <a:sym typeface="+mn-lt"/>
                </a:rPr>
                <a:t>full </a:t>
              </a:r>
              <a:r>
                <a:rPr lang="en-US" altLang="zh-CN" dirty="0" smtClean="0">
                  <a:cs typeface="+mn-ea"/>
                  <a:sym typeface="+mn-lt"/>
                </a:rPr>
                <a:t>tracking analysis by recording </a:t>
              </a:r>
              <a:r>
                <a:rPr lang="en-US" altLang="zh-CN" dirty="0">
                  <a:cs typeface="+mn-ea"/>
                  <a:sym typeface="+mn-lt"/>
                </a:rPr>
                <a:t>each operation during </a:t>
              </a:r>
              <a:r>
                <a:rPr lang="en-US" altLang="zh-CN" dirty="0" smtClean="0">
                  <a:cs typeface="+mn-ea"/>
                  <a:sym typeface="+mn-lt"/>
                </a:rPr>
                <a:t>debugging with </a:t>
              </a:r>
              <a:r>
                <a:rPr lang="en-US" altLang="zh-CN" dirty="0">
                  <a:cs typeface="+mn-ea"/>
                  <a:sym typeface="+mn-lt"/>
                </a:rPr>
                <a:t>a time </a:t>
              </a:r>
              <a:r>
                <a:rPr lang="en-US" altLang="zh-CN" dirty="0" smtClean="0">
                  <a:cs typeface="+mn-ea"/>
                  <a:sym typeface="+mn-lt"/>
                </a:rPr>
                <a:t>stamp</a:t>
              </a:r>
              <a:endParaRPr lang="en-US" altLang="zh-CN" sz="1600" kern="1200" dirty="0" smtClean="0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279136" y="1631168"/>
              <a:ext cx="4937892" cy="887809"/>
            </a:xfrm>
            <a:custGeom>
              <a:avLst/>
              <a:gdLst>
                <a:gd name="connsiteX0" fmla="*/ 0 w 2340864"/>
                <a:gd name="connsiteY0" fmla="*/ 221952 h 887809"/>
                <a:gd name="connsiteX1" fmla="*/ 1896960 w 2340864"/>
                <a:gd name="connsiteY1" fmla="*/ 221952 h 887809"/>
                <a:gd name="connsiteX2" fmla="*/ 1896960 w 2340864"/>
                <a:gd name="connsiteY2" fmla="*/ 0 h 887809"/>
                <a:gd name="connsiteX3" fmla="*/ 2340864 w 2340864"/>
                <a:gd name="connsiteY3" fmla="*/ 443905 h 887809"/>
                <a:gd name="connsiteX4" fmla="*/ 1896960 w 2340864"/>
                <a:gd name="connsiteY4" fmla="*/ 887809 h 887809"/>
                <a:gd name="connsiteX5" fmla="*/ 1896960 w 2340864"/>
                <a:gd name="connsiteY5" fmla="*/ 665857 h 887809"/>
                <a:gd name="connsiteX6" fmla="*/ 0 w 2340864"/>
                <a:gd name="connsiteY6" fmla="*/ 665857 h 887809"/>
                <a:gd name="connsiteX7" fmla="*/ 0 w 2340864"/>
                <a:gd name="connsiteY7" fmla="*/ 221952 h 88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0864" h="887809">
                  <a:moveTo>
                    <a:pt x="0" y="221952"/>
                  </a:moveTo>
                  <a:lnTo>
                    <a:pt x="1896960" y="221952"/>
                  </a:lnTo>
                  <a:lnTo>
                    <a:pt x="1896960" y="0"/>
                  </a:lnTo>
                  <a:lnTo>
                    <a:pt x="2340864" y="443905"/>
                  </a:lnTo>
                  <a:lnTo>
                    <a:pt x="1896960" y="887809"/>
                  </a:lnTo>
                  <a:lnTo>
                    <a:pt x="1896960" y="665857"/>
                  </a:lnTo>
                  <a:lnTo>
                    <a:pt x="0" y="665857"/>
                  </a:lnTo>
                  <a:lnTo>
                    <a:pt x="0" y="2219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267672" rIns="475952" bIns="362892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Operation Tracker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68108" y="2232124"/>
            <a:ext cx="4106583" cy="2521510"/>
            <a:chOff x="5279136" y="1631168"/>
            <a:chExt cx="4106583" cy="1946661"/>
          </a:xfrm>
        </p:grpSpPr>
        <p:sp>
          <p:nvSpPr>
            <p:cNvPr id="26" name="任意多边形 25"/>
            <p:cNvSpPr/>
            <p:nvPr/>
          </p:nvSpPr>
          <p:spPr>
            <a:xfrm>
              <a:off x="5279136" y="2328855"/>
              <a:ext cx="3881191" cy="1248974"/>
            </a:xfrm>
            <a:custGeom>
              <a:avLst/>
              <a:gdLst>
                <a:gd name="connsiteX0" fmla="*/ 0 w 1877568"/>
                <a:gd name="connsiteY0" fmla="*/ 0 h 1685219"/>
                <a:gd name="connsiteX1" fmla="*/ 1877568 w 1877568"/>
                <a:gd name="connsiteY1" fmla="*/ 0 h 1685219"/>
                <a:gd name="connsiteX2" fmla="*/ 1877568 w 1877568"/>
                <a:gd name="connsiteY2" fmla="*/ 1685219 h 1685219"/>
                <a:gd name="connsiteX3" fmla="*/ 0 w 1877568"/>
                <a:gd name="connsiteY3" fmla="*/ 1685219 h 1685219"/>
                <a:gd name="connsiteX4" fmla="*/ 0 w 1877568"/>
                <a:gd name="connsiteY4" fmla="*/ 0 h 168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568" h="1685219">
                  <a:moveTo>
                    <a:pt x="0" y="0"/>
                  </a:moveTo>
                  <a:lnTo>
                    <a:pt x="1877568" y="0"/>
                  </a:lnTo>
                  <a:lnTo>
                    <a:pt x="1877568" y="1685219"/>
                  </a:lnTo>
                  <a:lnTo>
                    <a:pt x="0" y="16852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R</a:t>
              </a:r>
              <a:r>
                <a:rPr lang="en-US" altLang="zh-CN" dirty="0" smtClean="0">
                  <a:cs typeface="+mn-ea"/>
                  <a:sym typeface="+mn-lt"/>
                </a:rPr>
                <a:t>eceives log files, performs </a:t>
              </a:r>
              <a:r>
                <a:rPr lang="en-US" altLang="zh-CN" dirty="0">
                  <a:cs typeface="+mn-ea"/>
                  <a:sym typeface="+mn-lt"/>
                </a:rPr>
                <a:t>various </a:t>
              </a:r>
              <a:r>
                <a:rPr lang="en-US" altLang="zh-CN" dirty="0" smtClean="0">
                  <a:cs typeface="+mn-ea"/>
                  <a:sym typeface="+mn-lt"/>
                </a:rPr>
                <a:t>analyses to </a:t>
              </a:r>
              <a:r>
                <a:rPr lang="en-US" altLang="zh-CN" dirty="0">
                  <a:cs typeface="+mn-ea"/>
                  <a:sym typeface="+mn-lt"/>
                </a:rPr>
                <a:t>provide in-depth knowledge about the </a:t>
              </a:r>
              <a:r>
                <a:rPr lang="en-US" altLang="zh-CN" dirty="0" smtClean="0">
                  <a:cs typeface="+mn-ea"/>
                  <a:sym typeface="+mn-lt"/>
                </a:rPr>
                <a:t>SBFL-assisted debugging </a:t>
              </a:r>
              <a:r>
                <a:rPr lang="en-US" altLang="zh-CN" dirty="0">
                  <a:cs typeface="+mn-ea"/>
                  <a:sym typeface="+mn-lt"/>
                </a:rPr>
                <a:t>process</a:t>
              </a:r>
              <a:endParaRPr lang="en-US" altLang="zh-CN" sz="1600" dirty="0">
                <a:cs typeface="+mn-ea"/>
                <a:sym typeface="+mn-lt"/>
              </a:endParaRPr>
            </a:p>
            <a:p>
              <a:pPr lvl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kern="1200" dirty="0" smtClean="0">
                <a:cs typeface="+mn-ea"/>
                <a:sym typeface="+mn-lt"/>
              </a:endParaRPr>
            </a:p>
            <a:p>
              <a:pPr lvl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 dirty="0"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279136" y="1631168"/>
              <a:ext cx="4106583" cy="887809"/>
            </a:xfrm>
            <a:custGeom>
              <a:avLst/>
              <a:gdLst>
                <a:gd name="connsiteX0" fmla="*/ 0 w 2340864"/>
                <a:gd name="connsiteY0" fmla="*/ 221952 h 887809"/>
                <a:gd name="connsiteX1" fmla="*/ 1896960 w 2340864"/>
                <a:gd name="connsiteY1" fmla="*/ 221952 h 887809"/>
                <a:gd name="connsiteX2" fmla="*/ 1896960 w 2340864"/>
                <a:gd name="connsiteY2" fmla="*/ 0 h 887809"/>
                <a:gd name="connsiteX3" fmla="*/ 2340864 w 2340864"/>
                <a:gd name="connsiteY3" fmla="*/ 443905 h 887809"/>
                <a:gd name="connsiteX4" fmla="*/ 1896960 w 2340864"/>
                <a:gd name="connsiteY4" fmla="*/ 887809 h 887809"/>
                <a:gd name="connsiteX5" fmla="*/ 1896960 w 2340864"/>
                <a:gd name="connsiteY5" fmla="*/ 665857 h 887809"/>
                <a:gd name="connsiteX6" fmla="*/ 0 w 2340864"/>
                <a:gd name="connsiteY6" fmla="*/ 665857 h 887809"/>
                <a:gd name="connsiteX7" fmla="*/ 0 w 2340864"/>
                <a:gd name="connsiteY7" fmla="*/ 221952 h 88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0864" h="887809">
                  <a:moveTo>
                    <a:pt x="0" y="221952"/>
                  </a:moveTo>
                  <a:lnTo>
                    <a:pt x="1896960" y="221952"/>
                  </a:lnTo>
                  <a:lnTo>
                    <a:pt x="1896960" y="0"/>
                  </a:lnTo>
                  <a:lnTo>
                    <a:pt x="2340864" y="443905"/>
                  </a:lnTo>
                  <a:lnTo>
                    <a:pt x="1896960" y="887809"/>
                  </a:lnTo>
                  <a:lnTo>
                    <a:pt x="1896960" y="665857"/>
                  </a:lnTo>
                  <a:lnTo>
                    <a:pt x="0" y="665857"/>
                  </a:lnTo>
                  <a:lnTo>
                    <a:pt x="0" y="22195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267672" rIns="475952" bIns="362892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Log Analyzer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3907" y="902149"/>
            <a:ext cx="7747525" cy="578882"/>
            <a:chOff x="417941" y="1793436"/>
            <a:chExt cx="7747525" cy="57888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17941" y="2091378"/>
              <a:ext cx="7747525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1124221" y="1793436"/>
              <a:ext cx="6379111" cy="5788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What does </a:t>
              </a:r>
              <a:r>
                <a:rPr lang="en-US" altLang="zh-CN" sz="2800" dirty="0" err="1" smtClean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MOOCTest</a:t>
              </a:r>
              <a:r>
                <a:rPr lang="en-US" altLang="zh-CN" sz="2800" dirty="0" smtClean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 include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2282288"/>
      </p:ext>
    </p:extLst>
  </p:cSld>
  <p:clrMapOvr>
    <a:masterClrMapping/>
  </p:clrMapOvr>
  <p:transition advTm="2538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Experiment - MoocTest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03872"/>
            <a:ext cx="5040560" cy="443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52837"/>
      </p:ext>
    </p:extLst>
  </p:cSld>
  <p:clrMapOvr>
    <a:masterClrMapping/>
  </p:clrMapOvr>
  <p:transition advTm="4701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Experiment - Participants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52004"/>
            <a:ext cx="593557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4539"/>
      </p:ext>
    </p:extLst>
  </p:cSld>
  <p:clrMapOvr>
    <a:masterClrMapping/>
  </p:clrMapOvr>
  <p:transition advTm="756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Experiment - Participants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2953" y="972134"/>
            <a:ext cx="3541392" cy="1113241"/>
            <a:chOff x="582953" y="972134"/>
            <a:chExt cx="3541392" cy="1113241"/>
          </a:xfrm>
        </p:grpSpPr>
        <p:sp>
          <p:nvSpPr>
            <p:cNvPr id="5" name="圆角矩形 4"/>
            <p:cNvSpPr/>
            <p:nvPr/>
          </p:nvSpPr>
          <p:spPr>
            <a:xfrm>
              <a:off x="583507" y="972134"/>
              <a:ext cx="3540838" cy="5859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7204" tIns="33602" rIns="67204" bIns="336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52" b="1" dirty="0" smtClean="0">
                  <a:cs typeface="+mn-ea"/>
                  <a:sym typeface="+mn-lt"/>
                </a:rPr>
                <a:t>Class I: 97 students</a:t>
              </a:r>
              <a:endParaRPr lang="zh-CN" altLang="en-US" sz="1764" dirty="0">
                <a:cs typeface="+mn-ea"/>
                <a:sym typeface="+mn-lt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82953" y="1474353"/>
              <a:ext cx="3536383" cy="61102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7204" tIns="33602" rIns="67204" bIns="336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52" b="1" dirty="0" smtClean="0">
                  <a:cs typeface="+mn-ea"/>
                  <a:sym typeface="+mn-lt"/>
                </a:rPr>
                <a:t>Class II: 110 students</a:t>
              </a:r>
              <a:endParaRPr lang="zh-CN" altLang="en-US" sz="1764" dirty="0">
                <a:cs typeface="+mn-ea"/>
                <a:sym typeface="+mn-lt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46998"/>
            <a:ext cx="2269782" cy="2442664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304214" y="1114033"/>
            <a:ext cx="4330988" cy="669373"/>
            <a:chOff x="817076" y="1210404"/>
            <a:chExt cx="4330988" cy="5867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>
            <a:xfrm>
              <a:off x="1115616" y="1257174"/>
              <a:ext cx="4032448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93389" y="1210404"/>
              <a:ext cx="3296095" cy="566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3</a:t>
              </a:r>
              <a:r>
                <a:rPr lang="en-US" altLang="zh-CN" baseline="30000" dirty="0">
                  <a:cs typeface="+mn-ea"/>
                  <a:sym typeface="+mn-lt"/>
                </a:rPr>
                <a:t>rd</a:t>
              </a:r>
              <a:r>
                <a:rPr lang="en-US" altLang="zh-CN" dirty="0">
                  <a:cs typeface="+mn-ea"/>
                  <a:sym typeface="+mn-lt"/>
                </a:rPr>
                <a:t>-year college students from </a:t>
              </a:r>
              <a:endParaRPr lang="en-US" altLang="zh-CN" dirty="0" smtClean="0">
                <a:cs typeface="+mn-ea"/>
                <a:sym typeface="+mn-lt"/>
              </a:endParaRPr>
            </a:p>
            <a:p>
              <a:r>
                <a:rPr lang="en-US" altLang="zh-CN" dirty="0" smtClean="0">
                  <a:cs typeface="+mn-ea"/>
                  <a:sym typeface="+mn-lt"/>
                </a:rPr>
                <a:t>our university</a:t>
              </a:r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5"/>
            <a:srcRect r="40662"/>
            <a:stretch/>
          </p:blipFill>
          <p:spPr>
            <a:xfrm>
              <a:off x="817076" y="1258042"/>
              <a:ext cx="316411" cy="53826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53601" y="1342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04214" y="1996040"/>
            <a:ext cx="4330988" cy="669373"/>
            <a:chOff x="817076" y="1210404"/>
            <a:chExt cx="4330988" cy="5867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>
            <a:xfrm>
              <a:off x="1115616" y="1257174"/>
              <a:ext cx="4032448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93389" y="1210404"/>
              <a:ext cx="3596562" cy="566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Enrolled in our </a:t>
              </a:r>
              <a:r>
                <a:rPr lang="en-US" altLang="zh-CN" dirty="0" smtClean="0">
                  <a:cs typeface="+mn-ea"/>
                  <a:sym typeface="+mn-lt"/>
                </a:rPr>
                <a:t>“Software Testing”</a:t>
              </a:r>
            </a:p>
            <a:p>
              <a:r>
                <a:rPr lang="en-US" altLang="zh-CN" dirty="0" smtClean="0">
                  <a:cs typeface="+mn-ea"/>
                  <a:sym typeface="+mn-lt"/>
                </a:rPr>
                <a:t>(</a:t>
              </a:r>
              <a:r>
                <a:rPr lang="en-US" altLang="zh-CN" dirty="0">
                  <a:cs typeface="+mn-ea"/>
                  <a:sym typeface="+mn-lt"/>
                </a:rPr>
                <a:t>a compulsory course</a:t>
              </a:r>
              <a:r>
                <a:rPr lang="en-US" altLang="zh-CN" dirty="0" smtClean="0">
                  <a:cs typeface="+mn-ea"/>
                  <a:sym typeface="+mn-lt"/>
                </a:rPr>
                <a:t>)</a:t>
              </a:r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5"/>
            <a:srcRect r="40662"/>
            <a:stretch/>
          </p:blipFill>
          <p:spPr>
            <a:xfrm>
              <a:off x="817076" y="1258042"/>
              <a:ext cx="316411" cy="538265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53601" y="1342508"/>
              <a:ext cx="312906" cy="323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10444" y="2938969"/>
            <a:ext cx="4382538" cy="616019"/>
            <a:chOff x="817076" y="1257174"/>
            <a:chExt cx="4382538" cy="5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矩形 26"/>
            <p:cNvSpPr/>
            <p:nvPr/>
          </p:nvSpPr>
          <p:spPr>
            <a:xfrm>
              <a:off x="1115616" y="1257174"/>
              <a:ext cx="4032448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93389" y="1323752"/>
              <a:ext cx="4006225" cy="323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2-year Java programming </a:t>
              </a:r>
              <a:r>
                <a:rPr lang="en-US" altLang="zh-CN" dirty="0" smtClean="0">
                  <a:cs typeface="+mn-ea"/>
                  <a:sym typeface="+mn-lt"/>
                </a:rPr>
                <a:t>experience</a:t>
              </a:r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5"/>
            <a:srcRect r="40662"/>
            <a:stretch/>
          </p:blipFill>
          <p:spPr>
            <a:xfrm>
              <a:off x="817076" y="1258042"/>
              <a:ext cx="316411" cy="538265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853601" y="1342508"/>
              <a:ext cx="312906" cy="323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346969" y="3819789"/>
            <a:ext cx="4330988" cy="616018"/>
            <a:chOff x="817076" y="1257174"/>
            <a:chExt cx="4330988" cy="5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矩形 31"/>
            <p:cNvSpPr/>
            <p:nvPr/>
          </p:nvSpPr>
          <p:spPr>
            <a:xfrm>
              <a:off x="1115616" y="1257174"/>
              <a:ext cx="4032448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93389" y="1317238"/>
              <a:ext cx="2954655" cy="323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Diverse programming </a:t>
              </a:r>
              <a:r>
                <a:rPr lang="en-US" altLang="zh-CN" dirty="0" smtClean="0">
                  <a:cs typeface="+mn-ea"/>
                  <a:sym typeface="+mn-lt"/>
                </a:rPr>
                <a:t>skills</a:t>
              </a:r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5"/>
            <a:srcRect r="40662"/>
            <a:stretch/>
          </p:blipFill>
          <p:spPr>
            <a:xfrm>
              <a:off x="817076" y="1258042"/>
              <a:ext cx="316411" cy="538265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853601" y="1342508"/>
              <a:ext cx="312906" cy="323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29154139"/>
      </p:ext>
    </p:extLst>
  </p:cSld>
  <p:clrMapOvr>
    <a:masterClrMapping/>
  </p:clrMapOvr>
  <p:transition advTm="18051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Our work - In a Nutshell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4" t="12176" b="12052"/>
          <a:stretch/>
        </p:blipFill>
        <p:spPr>
          <a:xfrm>
            <a:off x="323202" y="935980"/>
            <a:ext cx="4286889" cy="356629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3563888" y="990986"/>
            <a:ext cx="4608512" cy="1055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How well does automatic debugging work for human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51920" y="2191321"/>
            <a:ext cx="4608512" cy="1055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Good? Why?</a:t>
            </a:r>
          </a:p>
          <a:p>
            <a:pPr algn="ctr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Not good? Why?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231006" y="3562722"/>
            <a:ext cx="4608512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Suggestions?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3511624"/>
      </p:ext>
    </p:extLst>
  </p:cSld>
  <p:clrMapOvr>
    <a:masterClrMapping/>
  </p:clrMapOvr>
  <p:transition advTm="60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Experiment - Programs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568" y="1093351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17 faulty versions from 7 programs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565049"/>
            <a:ext cx="5434675" cy="31683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807412"/>
      </p:ext>
    </p:extLst>
  </p:cSld>
  <p:clrMapOvr>
    <a:masterClrMapping/>
  </p:clrMapOvr>
  <p:transition advTm="863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Experiment - Programs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47" y="1137999"/>
            <a:ext cx="3818001" cy="360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6316" y="876389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About the 17 mutants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3069" y="2025282"/>
            <a:ext cx="259228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Single fault per mutant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63688" y="3384252"/>
            <a:ext cx="298333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Executable Junit test suite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68144" y="2529576"/>
            <a:ext cx="182224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Multiple failures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019635"/>
      </p:ext>
    </p:extLst>
  </p:cSld>
  <p:clrMapOvr>
    <a:masterClrMapping/>
  </p:clrMapOvr>
  <p:transition advTm="6516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Experiment - Programs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544" y="93598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Why these programs?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20" name="图片 19"/>
          <p:cNvPicPr/>
          <p:nvPr/>
        </p:nvPicPr>
        <p:blipFill rotWithShape="1">
          <a:blip r:embed="rId4"/>
          <a:srcRect l="11992" t="24658" r="31519" b="26798"/>
          <a:stretch/>
        </p:blipFill>
        <p:spPr bwMode="auto">
          <a:xfrm>
            <a:off x="894608" y="1478112"/>
            <a:ext cx="7416824" cy="2986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8059482"/>
      </p:ext>
    </p:extLst>
  </p:cSld>
  <p:clrMapOvr>
    <a:masterClrMapping/>
  </p:clrMapOvr>
  <p:transition advTm="170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Experiment - Programs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316" y="876389"/>
            <a:ext cx="874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About the 17 mutants: categorized based on SBFL results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512044"/>
            <a:ext cx="5392561" cy="2088232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35696" y="1727289"/>
            <a:ext cx="5040560" cy="2125015"/>
            <a:chOff x="1835696" y="1727289"/>
            <a:chExt cx="5040560" cy="2125015"/>
          </a:xfrm>
        </p:grpSpPr>
        <p:grpSp>
          <p:nvGrpSpPr>
            <p:cNvPr id="6" name="组合 5"/>
            <p:cNvGrpSpPr/>
            <p:nvPr/>
          </p:nvGrpSpPr>
          <p:grpSpPr>
            <a:xfrm>
              <a:off x="1835696" y="1727289"/>
              <a:ext cx="1584176" cy="2125015"/>
              <a:chOff x="1835696" y="1727289"/>
              <a:chExt cx="1584176" cy="212501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835696" y="1727289"/>
                <a:ext cx="1584176" cy="136893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6000" dirty="0">
                  <a:solidFill>
                    <a:schemeClr val="tx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835696" y="3137215"/>
                <a:ext cx="1584176" cy="71508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tx2"/>
                    </a:solidFill>
                    <a:cs typeface="+mn-ea"/>
                    <a:sym typeface="+mn-lt"/>
                  </a:rPr>
                  <a:t>Accurate Group</a:t>
                </a:r>
                <a:endParaRPr lang="zh-CN" altLang="en-US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490172" y="1727289"/>
              <a:ext cx="3386084" cy="2125015"/>
              <a:chOff x="1835696" y="1727289"/>
              <a:chExt cx="1584176" cy="2125015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835696" y="1727289"/>
                <a:ext cx="1584176" cy="136893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6000" dirty="0">
                  <a:solidFill>
                    <a:schemeClr val="tx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1835696" y="3137215"/>
                <a:ext cx="1584176" cy="71508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tx2"/>
                    </a:solidFill>
                    <a:cs typeface="+mn-ea"/>
                    <a:sym typeface="+mn-lt"/>
                  </a:rPr>
                  <a:t>Inaccurate Group</a:t>
                </a:r>
              </a:p>
              <a:p>
                <a:pPr algn="ctr"/>
                <a:endParaRPr lang="zh-CN" altLang="en-US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圆角矩形 19"/>
          <p:cNvSpPr/>
          <p:nvPr/>
        </p:nvSpPr>
        <p:spPr>
          <a:xfrm>
            <a:off x="5940152" y="2428079"/>
            <a:ext cx="288032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dep: sf has data/control dependence on the top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136" y="1369745"/>
            <a:ext cx="1728192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h</a:t>
            </a:r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it: sf is ranked at top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86650" y="2529373"/>
            <a:ext cx="158417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p=1/1+Nc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796136" y="1373019"/>
            <a:ext cx="2592288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  <a:cs typeface="+mn-ea"/>
                <a:sym typeface="+mn-lt"/>
              </a:rPr>
              <a:t>d</a:t>
            </a:r>
            <a:r>
              <a:rPr lang="en-US" altLang="zh-CN" dirty="0" err="1" smtClean="0">
                <a:solidFill>
                  <a:schemeClr val="tx2"/>
                </a:solidFill>
                <a:cs typeface="+mn-ea"/>
                <a:sym typeface="+mn-lt"/>
              </a:rPr>
              <a:t>ist</a:t>
            </a:r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: line distance between sf and the top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129743"/>
      </p:ext>
    </p:extLst>
  </p:cSld>
  <p:clrMapOvr>
    <a:masterClrMapping/>
  </p:clrMapOvr>
  <p:transition advTm="4398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Experiment - Programs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316" y="876389"/>
            <a:ext cx="874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About the 17 mutants: categorized based on SBFL results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127" y="1313387"/>
            <a:ext cx="3818001" cy="36004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292080" y="1440036"/>
            <a:ext cx="3466428" cy="3473751"/>
            <a:chOff x="5292080" y="1440036"/>
            <a:chExt cx="3466428" cy="3473751"/>
          </a:xfrm>
        </p:grpSpPr>
        <p:sp>
          <p:nvSpPr>
            <p:cNvPr id="10" name="圆角矩形 9"/>
            <p:cNvSpPr/>
            <p:nvPr/>
          </p:nvSpPr>
          <p:spPr>
            <a:xfrm>
              <a:off x="5940152" y="2768376"/>
              <a:ext cx="2818356" cy="7150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2"/>
                  </a:solidFill>
                  <a:cs typeface="+mn-ea"/>
                  <a:sym typeface="+mn-lt"/>
                </a:rPr>
                <a:t>Different precision in SBFL results</a:t>
              </a:r>
              <a:endParaRPr lang="zh-CN" altLang="en-US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5292080" y="1440036"/>
              <a:ext cx="939048" cy="3473751"/>
            </a:xfrm>
            <a:prstGeom prst="roundRect">
              <a:avLst/>
            </a:prstGeom>
            <a:noFill/>
            <a:ln w="41275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851571"/>
      </p:ext>
    </p:extLst>
  </p:cSld>
  <p:clrMapOvr>
    <a:masterClrMapping/>
  </p:clrMapOvr>
  <p:transition advTm="1382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Experiment - Procedure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18" y="988134"/>
            <a:ext cx="2269782" cy="24426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364618" y="1152004"/>
            <a:ext cx="371492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Tutorial on SBFL and MoocTest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3490389"/>
            <a:ext cx="4680520" cy="1029309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364618" y="2453139"/>
            <a:ext cx="3714926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Exam: 90 </a:t>
            </a:r>
            <a:r>
              <a:rPr lang="en-US" altLang="zh-CN" dirty="0" err="1" smtClean="0">
                <a:solidFill>
                  <a:schemeClr val="tx2"/>
                </a:solidFill>
                <a:cs typeface="+mn-ea"/>
                <a:sym typeface="+mn-lt"/>
              </a:rPr>
              <a:t>mins</a:t>
            </a:r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, 2 tasks, scored based on fix or not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970053" y="1694183"/>
            <a:ext cx="504056" cy="68195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32754"/>
      </p:ext>
    </p:extLst>
  </p:cSld>
  <p:clrMapOvr>
    <a:masterClrMapping/>
  </p:clrMapOvr>
  <p:transition advTm="221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21208" y="2156580"/>
            <a:ext cx="561871" cy="56187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zh-CN" altLang="en-US" sz="264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083" y="1282569"/>
            <a:ext cx="2186817" cy="90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46" dirty="0" smtClean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Introduction&amp;</a:t>
            </a:r>
          </a:p>
          <a:p>
            <a:pPr algn="ctr"/>
            <a:r>
              <a:rPr lang="en-US" altLang="zh-CN" sz="2646" dirty="0" smtClean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Background</a:t>
            </a:r>
            <a:endParaRPr lang="zh-CN" altLang="en-US" sz="1470" dirty="0">
              <a:solidFill>
                <a:schemeClr val="accent5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80585" y="2078041"/>
            <a:ext cx="729992" cy="7097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940" dirty="0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zh-CN" altLang="en-US" sz="264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1751" y="1099038"/>
            <a:ext cx="2153154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94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Motivation&amp;</a:t>
            </a:r>
          </a:p>
          <a:p>
            <a:pPr algn="ctr"/>
            <a:r>
              <a:rPr lang="en-US" altLang="zh-CN" sz="294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RQs</a:t>
            </a:r>
            <a:endParaRPr lang="zh-CN" altLang="en-US" sz="1470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27886" y="3249624"/>
            <a:ext cx="643159" cy="6541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endParaRPr lang="zh-CN" altLang="en-US" sz="264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7704" y="3312244"/>
            <a:ext cx="1955345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352" dirty="0" smtClean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Experiment</a:t>
            </a:r>
            <a:endParaRPr lang="zh-CN" altLang="en-US" sz="2352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183078" y="2448117"/>
            <a:ext cx="1497506" cy="457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4"/>
            <a:endCxn id="10" idx="0"/>
          </p:cNvCxnSpPr>
          <p:nvPr/>
        </p:nvCxnSpPr>
        <p:spPr>
          <a:xfrm>
            <a:off x="4045583" y="2787833"/>
            <a:ext cx="3884" cy="4617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8745" y="599945"/>
            <a:ext cx="77475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517296" y="3150796"/>
            <a:ext cx="820460" cy="8518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34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10"/>
          <p:cNvSpPr txBox="1"/>
          <p:nvPr/>
        </p:nvSpPr>
        <p:spPr>
          <a:xfrm>
            <a:off x="5004703" y="2093822"/>
            <a:ext cx="1843773" cy="1087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34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Results&amp;</a:t>
            </a:r>
          </a:p>
          <a:p>
            <a:pPr algn="ctr"/>
            <a:r>
              <a:rPr lang="en-US" altLang="zh-CN" sz="3234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Analysis</a:t>
            </a:r>
            <a:endParaRPr lang="zh-CN" altLang="en-US" sz="147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>
            <a:stCxn id="10" idx="6"/>
            <a:endCxn id="28" idx="2"/>
          </p:cNvCxnSpPr>
          <p:nvPr/>
        </p:nvCxnSpPr>
        <p:spPr>
          <a:xfrm>
            <a:off x="4371045" y="3576698"/>
            <a:ext cx="114625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235186" y="3297220"/>
            <a:ext cx="561871" cy="5618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6731142" y="2439672"/>
            <a:ext cx="2145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Insights&amp;</a:t>
            </a:r>
          </a:p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Conclusions</a:t>
            </a:r>
            <a:endParaRPr lang="en-US" altLang="zh-CN" sz="2352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>
            <a:stCxn id="28" idx="6"/>
            <a:endCxn id="40" idx="2"/>
          </p:cNvCxnSpPr>
          <p:nvPr/>
        </p:nvCxnSpPr>
        <p:spPr>
          <a:xfrm>
            <a:off x="6337755" y="3576699"/>
            <a:ext cx="897432" cy="14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36815" y="4418064"/>
            <a:ext cx="77475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71408" y="226066"/>
            <a:ext cx="1936696" cy="7031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969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Outline</a:t>
            </a:r>
            <a:endParaRPr lang="zh-CN" altLang="en-US" sz="1323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>
            <a:endCxn id="10" idx="0"/>
          </p:cNvCxnSpPr>
          <p:nvPr/>
        </p:nvCxnSpPr>
        <p:spPr>
          <a:xfrm flipH="1">
            <a:off x="4049466" y="2801930"/>
            <a:ext cx="289" cy="44769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28" idx="2"/>
          </p:cNvCxnSpPr>
          <p:nvPr/>
        </p:nvCxnSpPr>
        <p:spPr>
          <a:xfrm>
            <a:off x="4371045" y="3576697"/>
            <a:ext cx="1146251" cy="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54516"/>
      </p:ext>
    </p:extLst>
  </p:cSld>
  <p:clrMapOvr>
    <a:masterClrMapping/>
  </p:clrMapOvr>
  <p:transition advTm="332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A1C7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497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497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497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497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9836" y="1728068"/>
            <a:ext cx="7827014" cy="1323439"/>
          </a:xfrm>
          <a:prstGeom prst="rect">
            <a:avLst/>
          </a:prstGeom>
          <a:solidFill>
            <a:srgbClr val="DED8D9">
              <a:alpha val="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RQ1: </a:t>
            </a:r>
          </a:p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Can MoocTest Benefit Debugging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3608" y="1656060"/>
            <a:ext cx="7056784" cy="1596384"/>
            <a:chOff x="1043608" y="1656060"/>
            <a:chExt cx="7056784" cy="159638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043608" y="1656060"/>
              <a:ext cx="70567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043608" y="3237103"/>
              <a:ext cx="7056784" cy="1534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251520" y="215900"/>
            <a:ext cx="962145" cy="1178420"/>
            <a:chOff x="251520" y="215900"/>
            <a:chExt cx="962145" cy="11784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215900"/>
              <a:ext cx="962145" cy="117842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72552" y="861356"/>
              <a:ext cx="720080" cy="369332"/>
            </a:xfrm>
            <a:prstGeom prst="rect">
              <a:avLst/>
            </a:prstGeom>
            <a:solidFill>
              <a:srgbClr val="231F2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RQ1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86804"/>
      </p:ext>
    </p:extLst>
  </p:cSld>
  <p:clrMapOvr>
    <a:masterClrMapping/>
  </p:clrMapOvr>
  <p:transition advTm="3912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/>
              <a:t>RQ1: Can </a:t>
            </a:r>
            <a:r>
              <a:rPr lang="en-US" altLang="zh-CN" dirty="0" smtClean="0"/>
              <a:t>MoocTest </a:t>
            </a:r>
            <a:r>
              <a:rPr lang="en-US" altLang="zh-CN" dirty="0"/>
              <a:t>benefit debugging?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544" y="93598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(1) Completion rate </a:t>
            </a:r>
            <a:r>
              <a:rPr lang="en-US" altLang="zh-CN" sz="2800" dirty="0" err="1" smtClean="0">
                <a:cs typeface="+mn-ea"/>
                <a:sym typeface="+mn-lt"/>
              </a:rPr>
              <a:t>Rc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673498" y="981871"/>
            <a:ext cx="371492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For each task, </a:t>
            </a:r>
            <a:r>
              <a:rPr lang="en-US" altLang="zh-CN" dirty="0" err="1" smtClean="0">
                <a:solidFill>
                  <a:schemeClr val="tx2"/>
                </a:solidFill>
                <a:cs typeface="+mn-ea"/>
                <a:sym typeface="+mn-lt"/>
              </a:rPr>
              <a:t>Rc</a:t>
            </a:r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 = completed/all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83568" y="1549882"/>
            <a:ext cx="6610946" cy="1903731"/>
            <a:chOff x="683568" y="1549882"/>
            <a:chExt cx="6610946" cy="1903731"/>
          </a:xfrm>
        </p:grpSpPr>
        <p:grpSp>
          <p:nvGrpSpPr>
            <p:cNvPr id="3" name="组合 2"/>
            <p:cNvGrpSpPr/>
            <p:nvPr/>
          </p:nvGrpSpPr>
          <p:grpSpPr>
            <a:xfrm>
              <a:off x="683570" y="1549882"/>
              <a:ext cx="6610944" cy="1903731"/>
              <a:chOff x="683570" y="1549882"/>
              <a:chExt cx="6610944" cy="190373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组合 10"/>
              <p:cNvGrpSpPr/>
              <p:nvPr/>
            </p:nvGrpSpPr>
            <p:grpSpPr>
              <a:xfrm>
                <a:off x="683570" y="1549882"/>
                <a:ext cx="6610944" cy="1903731"/>
                <a:chOff x="782551" y="1487488"/>
                <a:chExt cx="2207064" cy="1903731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551" y="1521658"/>
                  <a:ext cx="2207064" cy="1869561"/>
                </a:xfrm>
                <a:prstGeom prst="roundRect">
                  <a:avLst>
                    <a:gd name="adj" fmla="val 3427"/>
                  </a:avLst>
                </a:prstGeom>
              </p:spPr>
            </p:pic>
            <p:sp>
              <p:nvSpPr>
                <p:cNvPr id="13" name="文本框 12"/>
                <p:cNvSpPr txBox="1"/>
                <p:nvPr/>
              </p:nvSpPr>
              <p:spPr>
                <a:xfrm>
                  <a:off x="844367" y="1487488"/>
                  <a:ext cx="526211" cy="494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dirty="0" smtClean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Hypothesis</a:t>
                  </a:r>
                  <a:endPara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1278122" y="2016100"/>
                <a:ext cx="46703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黑体" panose="02010609060101010101" pitchFamily="49" charset="-122"/>
                  </a:rPr>
                  <a:t>A and B shall have increased </a:t>
                </a:r>
                <a:r>
                  <a:rPr lang="en-US" altLang="zh-CN" sz="2000" dirty="0" err="1" smtClean="0">
                    <a:ea typeface="黑体" panose="02010609060101010101" pitchFamily="49" charset="-122"/>
                  </a:rPr>
                  <a:t>Rc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;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黑体" panose="02010609060101010101" pitchFamily="49" charset="-122"/>
                  </a:rPr>
                  <a:t>Helpfulness: A &gt; B &gt; {C &gt; {D, E} &gt; F}</a:t>
                </a: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683568" y="2088108"/>
              <a:ext cx="432048" cy="1008112"/>
            </a:xfrm>
            <a:prstGeom prst="round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57164019"/>
      </p:ext>
    </p:extLst>
  </p:cSld>
  <p:clrMapOvr>
    <a:masterClrMapping/>
  </p:clrMapOvr>
  <p:transition advTm="4112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/>
              <a:t>RQ1: Can </a:t>
            </a:r>
            <a:r>
              <a:rPr lang="en-US" altLang="zh-CN" dirty="0" smtClean="0"/>
              <a:t>MoocTest </a:t>
            </a:r>
            <a:r>
              <a:rPr lang="en-US" altLang="zh-CN" dirty="0"/>
              <a:t>benefit debugging?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368028"/>
            <a:ext cx="5282986" cy="3448742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67544" y="1489229"/>
            <a:ext cx="2592288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A and B comply with the hypothesis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70410" y="990986"/>
            <a:ext cx="3168352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SBFL hardly shows any advantages in C,D,E,F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58616" y="3175280"/>
            <a:ext cx="4424894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Small line distance is not helping (C,D do not have better performance than E,F)</a:t>
            </a:r>
            <a:endParaRPr lang="zh-CN" altLang="en-US" sz="1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72200" y="2564213"/>
            <a:ext cx="2523712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Dependence lead to </a:t>
            </a:r>
          </a:p>
          <a:p>
            <a:pPr algn="ctr"/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no difference (C~D, E~F)</a:t>
            </a:r>
            <a:endParaRPr lang="zh-CN" altLang="en-US" sz="1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544" y="93598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(1) Completion rate </a:t>
            </a:r>
            <a:r>
              <a:rPr lang="en-US" altLang="zh-CN" sz="2800" dirty="0" err="1" smtClean="0">
                <a:cs typeface="+mn-ea"/>
                <a:sym typeface="+mn-lt"/>
              </a:rPr>
              <a:t>Rc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3528" y="2165107"/>
            <a:ext cx="288032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False positive shows not much negative impact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596473"/>
      </p:ext>
    </p:extLst>
  </p:cSld>
  <p:clrMapOvr>
    <a:masterClrMapping/>
  </p:clrMapOvr>
  <p:transition advTm="3615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21208" y="2156580"/>
            <a:ext cx="561871" cy="5618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083" y="1282569"/>
            <a:ext cx="2186817" cy="90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46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Introduction&amp;</a:t>
            </a:r>
          </a:p>
          <a:p>
            <a:pPr algn="ctr"/>
            <a:r>
              <a:rPr lang="en-US" altLang="zh-CN" sz="2646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Background</a:t>
            </a:r>
            <a:endParaRPr lang="zh-CN" altLang="en-US" sz="147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80585" y="2078041"/>
            <a:ext cx="729992" cy="7097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940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1751" y="1099038"/>
            <a:ext cx="2153154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94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Motivation&amp;</a:t>
            </a:r>
          </a:p>
          <a:p>
            <a:pPr algn="ctr"/>
            <a:r>
              <a:rPr lang="en-US" altLang="zh-CN" sz="294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RQs</a:t>
            </a:r>
            <a:endParaRPr lang="zh-CN" altLang="en-US" sz="147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27886" y="3249624"/>
            <a:ext cx="643159" cy="6541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54159" y="3389245"/>
            <a:ext cx="1955345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352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Experiment</a:t>
            </a:r>
            <a:endParaRPr lang="zh-CN" altLang="en-US" sz="2352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>
            <a:stCxn id="4" idx="6"/>
            <a:endCxn id="8" idx="2"/>
          </p:cNvCxnSpPr>
          <p:nvPr/>
        </p:nvCxnSpPr>
        <p:spPr>
          <a:xfrm flipV="1">
            <a:off x="2183079" y="2432937"/>
            <a:ext cx="1497506" cy="45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4"/>
            <a:endCxn id="10" idx="0"/>
          </p:cNvCxnSpPr>
          <p:nvPr/>
        </p:nvCxnSpPr>
        <p:spPr>
          <a:xfrm>
            <a:off x="4045583" y="2787833"/>
            <a:ext cx="3884" cy="4617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8745" y="599945"/>
            <a:ext cx="77475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517296" y="3150796"/>
            <a:ext cx="820460" cy="8518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34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10"/>
          <p:cNvSpPr txBox="1"/>
          <p:nvPr/>
        </p:nvSpPr>
        <p:spPr>
          <a:xfrm>
            <a:off x="5052008" y="2551298"/>
            <a:ext cx="1566454" cy="63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34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Results</a:t>
            </a:r>
            <a:endParaRPr lang="zh-CN" altLang="en-US" sz="147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>
            <a:stCxn id="10" idx="6"/>
            <a:endCxn id="28" idx="2"/>
          </p:cNvCxnSpPr>
          <p:nvPr/>
        </p:nvCxnSpPr>
        <p:spPr>
          <a:xfrm>
            <a:off x="4371045" y="3576698"/>
            <a:ext cx="114625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235186" y="3297220"/>
            <a:ext cx="561871" cy="5618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6804229" y="2679688"/>
            <a:ext cx="1423788" cy="561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Insights</a:t>
            </a:r>
            <a:endParaRPr lang="en-US" altLang="zh-CN" sz="2352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>
            <a:stCxn id="28" idx="6"/>
            <a:endCxn id="40" idx="2"/>
          </p:cNvCxnSpPr>
          <p:nvPr/>
        </p:nvCxnSpPr>
        <p:spPr>
          <a:xfrm>
            <a:off x="6337755" y="3576699"/>
            <a:ext cx="897432" cy="14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36815" y="4418064"/>
            <a:ext cx="77475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71408" y="226066"/>
            <a:ext cx="1936696" cy="7031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969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Outline</a:t>
            </a:r>
            <a:endParaRPr lang="zh-CN" altLang="en-US" sz="1323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254717"/>
      </p:ext>
    </p:extLst>
  </p:cSld>
  <p:clrMapOvr>
    <a:masterClrMapping/>
  </p:clrMapOvr>
  <p:transition advTm="260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859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859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RQ1</a:t>
            </a:r>
            <a:r>
              <a:rPr lang="en-US" altLang="zh-CN" dirty="0"/>
              <a:t>: Can </a:t>
            </a:r>
            <a:r>
              <a:rPr lang="en-US" altLang="zh-CN" dirty="0" smtClean="0"/>
              <a:t>MoocTest </a:t>
            </a:r>
            <a:r>
              <a:rPr lang="en-US" altLang="zh-CN" dirty="0"/>
              <a:t>benefit debugging?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3568" y="1549882"/>
            <a:ext cx="7704856" cy="1903731"/>
            <a:chOff x="683568" y="1549882"/>
            <a:chExt cx="7704856" cy="1903731"/>
          </a:xfrm>
        </p:grpSpPr>
        <p:grpSp>
          <p:nvGrpSpPr>
            <p:cNvPr id="3" name="组合 2"/>
            <p:cNvGrpSpPr/>
            <p:nvPr/>
          </p:nvGrpSpPr>
          <p:grpSpPr>
            <a:xfrm>
              <a:off x="683570" y="1549882"/>
              <a:ext cx="7704854" cy="1903731"/>
              <a:chOff x="683570" y="1549882"/>
              <a:chExt cx="7704854" cy="1903731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570" y="1549882"/>
                <a:ext cx="7704854" cy="1903731"/>
                <a:chOff x="782551" y="1487488"/>
                <a:chExt cx="2572266" cy="1903731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551" y="1521658"/>
                  <a:ext cx="2572266" cy="1869561"/>
                </a:xfrm>
                <a:prstGeom prst="roundRect">
                  <a:avLst>
                    <a:gd name="adj" fmla="val 342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" name="文本框 12"/>
                <p:cNvSpPr txBox="1"/>
                <p:nvPr/>
              </p:nvSpPr>
              <p:spPr>
                <a:xfrm>
                  <a:off x="844367" y="1487488"/>
                  <a:ext cx="1188168" cy="494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dirty="0" smtClean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Concluded observations</a:t>
                  </a:r>
                  <a:endPara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1259632" y="2016100"/>
                <a:ext cx="703955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黑体" panose="02010609060101010101" pitchFamily="49" charset="-122"/>
                  </a:rPr>
                  <a:t>MoocTest only helps to improve </a:t>
                </a:r>
                <a:r>
                  <a:rPr lang="en-US" altLang="zh-CN" sz="2000" dirty="0" err="1" smtClean="0">
                    <a:ea typeface="黑体" panose="02010609060101010101" pitchFamily="49" charset="-122"/>
                  </a:rPr>
                  <a:t>Rc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 in “top-ranking cases”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黑体" panose="02010609060101010101" pitchFamily="49" charset="-122"/>
                  </a:rPr>
                  <a:t>Accurate Group ={A, B};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ea typeface="黑体" panose="02010609060101010101" pitchFamily="49" charset="-122"/>
                  </a:rPr>
                  <a:t> 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    Inaccurate Group = {C, D, E, F}</a:t>
                </a:r>
              </a:p>
            </p:txBody>
          </p:sp>
        </p:grpSp>
        <p:sp>
          <p:nvSpPr>
            <p:cNvPr id="15" name="圆角矩形 14"/>
            <p:cNvSpPr/>
            <p:nvPr/>
          </p:nvSpPr>
          <p:spPr>
            <a:xfrm>
              <a:off x="683568" y="2088108"/>
              <a:ext cx="432048" cy="1008112"/>
            </a:xfrm>
            <a:prstGeom prst="round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67544" y="93598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(1) Completion rate </a:t>
            </a:r>
            <a:r>
              <a:rPr lang="en-US" altLang="zh-CN" sz="2800" dirty="0" err="1" smtClean="0">
                <a:cs typeface="+mn-ea"/>
                <a:sym typeface="+mn-lt"/>
              </a:rPr>
              <a:t>Rc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7649155"/>
      </p:ext>
    </p:extLst>
  </p:cSld>
  <p:clrMapOvr>
    <a:masterClrMapping/>
  </p:clrMapOvr>
  <p:transition advTm="135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/>
              <a:t>RQ1: Can </a:t>
            </a:r>
            <a:r>
              <a:rPr lang="en-US" altLang="zh-CN" dirty="0" smtClean="0"/>
              <a:t>MoocTest </a:t>
            </a:r>
            <a:r>
              <a:rPr lang="en-US" altLang="zh-CN" dirty="0"/>
              <a:t>benefit debugging?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544" y="93598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(2) Completion time </a:t>
            </a:r>
            <a:r>
              <a:rPr lang="en-US" altLang="zh-CN" sz="2800" dirty="0">
                <a:cs typeface="+mn-ea"/>
                <a:sym typeface="+mn-lt"/>
              </a:rPr>
              <a:t>T</a:t>
            </a:r>
            <a:r>
              <a:rPr lang="en-US" altLang="zh-CN" sz="2800" dirty="0" smtClean="0">
                <a:cs typeface="+mn-ea"/>
                <a:sym typeface="+mn-lt"/>
              </a:rPr>
              <a:t>c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57474" y="981871"/>
            <a:ext cx="371492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Tc is the time cost to fix a bug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3570" y="1693897"/>
            <a:ext cx="5577149" cy="1546339"/>
            <a:chOff x="683570" y="1549882"/>
            <a:chExt cx="5112566" cy="154633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570" y="1584053"/>
              <a:ext cx="5112566" cy="1512168"/>
            </a:xfrm>
            <a:prstGeom prst="roundRect">
              <a:avLst>
                <a:gd name="adj" fmla="val 342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文本框 12"/>
            <p:cNvSpPr txBox="1"/>
            <p:nvPr/>
          </p:nvSpPr>
          <p:spPr>
            <a:xfrm>
              <a:off x="868731" y="1549882"/>
              <a:ext cx="1576190" cy="494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tx2"/>
                  </a:solidFill>
                  <a:ea typeface="黑体" panose="02010609060101010101" pitchFamily="49" charset="-122"/>
                </a:rPr>
                <a:t>Hypothesis</a:t>
              </a:r>
              <a:endParaRPr lang="zh-CN" altLang="en-US" dirty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79626" y="2160116"/>
              <a:ext cx="47107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MoocTest </a:t>
              </a:r>
              <a:r>
                <a:rPr lang="en-US" altLang="zh-CN" sz="2000" dirty="0"/>
                <a:t>can be helpful in </a:t>
              </a:r>
              <a:r>
                <a:rPr lang="en-US" altLang="zh-CN" sz="2000" dirty="0" smtClean="0"/>
                <a:t>decreasing Tc</a:t>
              </a:r>
              <a:endParaRPr lang="en-US" altLang="zh-CN" sz="2000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83570" y="2088108"/>
              <a:ext cx="330046" cy="648072"/>
            </a:xfrm>
            <a:prstGeom prst="round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5939233"/>
      </p:ext>
    </p:extLst>
  </p:cSld>
  <p:clrMapOvr>
    <a:masterClrMapping/>
  </p:clrMapOvr>
  <p:transition advTm="1853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/>
              <a:t>RQ1: Can </a:t>
            </a:r>
            <a:r>
              <a:rPr lang="en-US" altLang="zh-CN" dirty="0" smtClean="0"/>
              <a:t>MoocTest </a:t>
            </a:r>
            <a:r>
              <a:rPr lang="en-US" altLang="zh-CN" dirty="0"/>
              <a:t>benefit debugging?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75856" y="1530519"/>
            <a:ext cx="3636926" cy="322188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755576" y="2016100"/>
            <a:ext cx="2871643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Even in Accurate Group, debugging becomes longer</a:t>
            </a:r>
            <a:endParaRPr lang="zh-CN" altLang="en-US" sz="1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724128" y="1081082"/>
            <a:ext cx="2880320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Time increasing is more obvious in Inaccurate Group</a:t>
            </a:r>
            <a:endParaRPr lang="zh-CN" altLang="en-US" sz="1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11716" y="2952204"/>
            <a:ext cx="4860540" cy="1269877"/>
            <a:chOff x="3923928" y="2448148"/>
            <a:chExt cx="4860540" cy="126987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923928" y="2448148"/>
              <a:ext cx="2808312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4788024" y="2798624"/>
              <a:ext cx="3996444" cy="9194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2"/>
                  </a:solidFill>
                  <a:cs typeface="+mn-ea"/>
                  <a:sym typeface="+mn-lt"/>
                </a:rPr>
                <a:t>While it takes similar time in manual debugging; inaccurate SBFL significantly prolongs bug fixing process</a:t>
              </a:r>
              <a:endParaRPr lang="zh-CN" altLang="en-US" sz="16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67544" y="93598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(2) Completion time </a:t>
            </a:r>
            <a:r>
              <a:rPr lang="en-US" altLang="zh-CN" sz="2800" dirty="0">
                <a:cs typeface="+mn-ea"/>
                <a:sym typeface="+mn-lt"/>
              </a:rPr>
              <a:t>T</a:t>
            </a:r>
            <a:r>
              <a:rPr lang="en-US" altLang="zh-CN" sz="2800" dirty="0" smtClean="0">
                <a:cs typeface="+mn-ea"/>
                <a:sym typeface="+mn-lt"/>
              </a:rPr>
              <a:t>c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4247883"/>
      </p:ext>
    </p:extLst>
  </p:cSld>
  <p:clrMapOvr>
    <a:masterClrMapping/>
  </p:clrMapOvr>
  <p:transition advTm="1441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/>
              <a:t>RQ1: Can MoocTest benefit debugging?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1560" y="1629201"/>
            <a:ext cx="3166754" cy="2691155"/>
            <a:chOff x="613159" y="1476192"/>
            <a:chExt cx="3166754" cy="269115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569" y="1476192"/>
              <a:ext cx="3096344" cy="133199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159" y="2880196"/>
              <a:ext cx="3166754" cy="128715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3923928" y="1643761"/>
            <a:ext cx="4829520" cy="2559213"/>
            <a:chOff x="683567" y="1549882"/>
            <a:chExt cx="7367062" cy="1923752"/>
          </a:xfrm>
        </p:grpSpPr>
        <p:grpSp>
          <p:nvGrpSpPr>
            <p:cNvPr id="14" name="组合 13"/>
            <p:cNvGrpSpPr/>
            <p:nvPr/>
          </p:nvGrpSpPr>
          <p:grpSpPr>
            <a:xfrm>
              <a:off x="683567" y="1549882"/>
              <a:ext cx="7367062" cy="1923752"/>
              <a:chOff x="683567" y="1549882"/>
              <a:chExt cx="7367062" cy="192375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683567" y="1549882"/>
                <a:ext cx="7367062" cy="1903731"/>
                <a:chOff x="782550" y="1487488"/>
                <a:chExt cx="2459494" cy="1903731"/>
              </a:xfrm>
            </p:grpSpPr>
            <p:pic>
              <p:nvPicPr>
                <p:cNvPr id="20" name="图片 1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2550" y="1521658"/>
                  <a:ext cx="2459494" cy="1869561"/>
                </a:xfrm>
                <a:prstGeom prst="roundRect">
                  <a:avLst>
                    <a:gd name="adj" fmla="val 342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1" name="文本框 20"/>
                <p:cNvSpPr txBox="1"/>
                <p:nvPr/>
              </p:nvSpPr>
              <p:spPr>
                <a:xfrm>
                  <a:off x="844367" y="1487488"/>
                  <a:ext cx="1812460" cy="3719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dirty="0" smtClean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Concluded observations</a:t>
                  </a:r>
                  <a:endPara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9" name="文本框 18"/>
              <p:cNvSpPr txBox="1"/>
              <p:nvPr/>
            </p:nvSpPr>
            <p:spPr>
              <a:xfrm>
                <a:off x="1149790" y="2016100"/>
                <a:ext cx="6893237" cy="14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黑体" panose="02010609060101010101" pitchFamily="49" charset="-122"/>
                  </a:rPr>
                  <a:t>SBFL in MoocTest is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NOT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 helping in reducing time cost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黑体" panose="02010609060101010101" pitchFamily="49" charset="-122"/>
                  </a:rPr>
                  <a:t>Time cost significantly increases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ea typeface="黑体" panose="02010609060101010101" pitchFamily="49" charset="-122"/>
                  </a:rPr>
                  <a:t>     with inaccurate SBFL results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000" dirty="0" smtClean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7" name="圆角矩形 16"/>
            <p:cNvSpPr/>
            <p:nvPr/>
          </p:nvSpPr>
          <p:spPr>
            <a:xfrm>
              <a:off x="683568" y="2007306"/>
              <a:ext cx="432047" cy="1008112"/>
            </a:xfrm>
            <a:prstGeom prst="round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67544" y="93598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(2) Completion time </a:t>
            </a:r>
            <a:r>
              <a:rPr lang="en-US" altLang="zh-CN" sz="2800" dirty="0">
                <a:cs typeface="+mn-ea"/>
                <a:sym typeface="+mn-lt"/>
              </a:rPr>
              <a:t>T</a:t>
            </a:r>
            <a:r>
              <a:rPr lang="en-US" altLang="zh-CN" sz="2800" dirty="0" smtClean="0">
                <a:cs typeface="+mn-ea"/>
                <a:sym typeface="+mn-lt"/>
              </a:rPr>
              <a:t>c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088961"/>
      </p:ext>
    </p:extLst>
  </p:cSld>
  <p:clrMapOvr>
    <a:masterClrMapping/>
  </p:clrMapOvr>
  <p:transition advTm="1922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38221" y="1728068"/>
            <a:ext cx="5290230" cy="1323439"/>
          </a:xfrm>
          <a:prstGeom prst="rect">
            <a:avLst/>
          </a:prstGeom>
          <a:solidFill>
            <a:srgbClr val="DED8D9">
              <a:alpha val="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RQ2: </a:t>
            </a:r>
          </a:p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Any navigation pattern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3608" y="1656060"/>
            <a:ext cx="7056784" cy="1596384"/>
            <a:chOff x="1043608" y="1656060"/>
            <a:chExt cx="7056784" cy="159638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043608" y="1656060"/>
              <a:ext cx="70567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043608" y="3237103"/>
              <a:ext cx="7056784" cy="1534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25479" y="215900"/>
            <a:ext cx="962145" cy="1178420"/>
            <a:chOff x="225479" y="215900"/>
            <a:chExt cx="962145" cy="117842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479" y="215900"/>
              <a:ext cx="962145" cy="117842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72552" y="861356"/>
              <a:ext cx="720080" cy="369332"/>
            </a:xfrm>
            <a:prstGeom prst="rect">
              <a:avLst/>
            </a:prstGeom>
            <a:solidFill>
              <a:srgbClr val="231F2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RQ2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828688"/>
      </p:ext>
    </p:extLst>
  </p:cSld>
  <p:clrMapOvr>
    <a:masterClrMapping/>
  </p:clrMapOvr>
  <p:transition advTm="1678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67193"/>
            <a:ext cx="4527286" cy="197937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95536" y="1216347"/>
            <a:ext cx="288032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Tracking participants’ focus of attention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9632" y="3024212"/>
            <a:ext cx="6912768" cy="1021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cs typeface="+mn-ea"/>
              </a:rPr>
              <a:t>Capture participants</a:t>
            </a:r>
            <a:r>
              <a:rPr lang="en-US" altLang="zh-CN" dirty="0">
                <a:solidFill>
                  <a:schemeClr val="tx2"/>
                </a:solidFill>
                <a:cs typeface="+mn-ea"/>
              </a:rPr>
              <a:t>’ </a:t>
            </a:r>
            <a:r>
              <a:rPr lang="en-US" altLang="zh-CN" dirty="0" smtClean="0">
                <a:solidFill>
                  <a:schemeClr val="tx2"/>
                </a:solidFill>
                <a:cs typeface="+mn-ea"/>
              </a:rPr>
              <a:t>operations on </a:t>
            </a:r>
            <a:r>
              <a:rPr lang="en-US" altLang="zh-CN" dirty="0">
                <a:solidFill>
                  <a:schemeClr val="tx2"/>
                </a:solidFill>
                <a:cs typeface="+mn-ea"/>
              </a:rPr>
              <a:t>the screen (</a:t>
            </a:r>
            <a:r>
              <a:rPr lang="en-US" altLang="zh-CN" dirty="0" smtClean="0">
                <a:solidFill>
                  <a:schemeClr val="tx2"/>
                </a:solidFill>
                <a:cs typeface="+mn-ea"/>
              </a:rPr>
              <a:t>cursor </a:t>
            </a:r>
            <a:r>
              <a:rPr lang="en-US" altLang="zh-CN" dirty="0">
                <a:solidFill>
                  <a:schemeClr val="tx2"/>
                </a:solidFill>
                <a:cs typeface="+mn-ea"/>
              </a:rPr>
              <a:t>movement, mouse clicking, </a:t>
            </a:r>
            <a:r>
              <a:rPr lang="en-US" altLang="zh-CN" dirty="0" smtClean="0">
                <a:solidFill>
                  <a:schemeClr val="tx2"/>
                </a:solidFill>
                <a:cs typeface="+mn-ea"/>
              </a:rPr>
              <a:t>file opening</a:t>
            </a:r>
            <a:r>
              <a:rPr lang="en-US" altLang="zh-CN" dirty="0">
                <a:solidFill>
                  <a:schemeClr val="tx2"/>
                </a:solidFill>
                <a:cs typeface="+mn-ea"/>
              </a:rPr>
              <a:t>, </a:t>
            </a:r>
            <a:r>
              <a:rPr lang="en-US" altLang="zh-CN" dirty="0" smtClean="0">
                <a:solidFill>
                  <a:schemeClr val="tx2"/>
                </a:solidFill>
                <a:cs typeface="+mn-ea"/>
              </a:rPr>
              <a:t>code modification) </a:t>
            </a:r>
            <a:r>
              <a:rPr lang="en-US" altLang="zh-CN" dirty="0">
                <a:solidFill>
                  <a:schemeClr val="tx2"/>
                </a:solidFill>
                <a:cs typeface="+mn-ea"/>
              </a:rPr>
              <a:t>to achieve this goal</a:t>
            </a:r>
            <a:r>
              <a:rPr lang="en-US" altLang="zh-CN" dirty="0" smtClean="0">
                <a:solidFill>
                  <a:schemeClr val="tx2"/>
                </a:solidFill>
                <a:cs typeface="+mn-ea"/>
              </a:rPr>
              <a:t>. --- supported by both </a:t>
            </a:r>
            <a:r>
              <a:rPr lang="en-US" altLang="zh-CN" dirty="0">
                <a:solidFill>
                  <a:schemeClr val="tx2"/>
                </a:solidFill>
                <a:cs typeface="+mn-ea"/>
              </a:rPr>
              <a:t>Psychology and </a:t>
            </a:r>
            <a:r>
              <a:rPr lang="en-US" altLang="zh-CN" dirty="0" smtClean="0">
                <a:solidFill>
                  <a:schemeClr val="tx2"/>
                </a:solidFill>
                <a:cs typeface="+mn-ea"/>
              </a:rPr>
              <a:t>CHI studies.</a:t>
            </a:r>
            <a:endParaRPr lang="en-US" altLang="zh-CN" dirty="0">
              <a:solidFill>
                <a:schemeClr val="tx2"/>
              </a:solidFill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658188"/>
      </p:ext>
    </p:extLst>
  </p:cSld>
  <p:clrMapOvr>
    <a:masterClrMapping/>
  </p:clrMapOvr>
  <p:transition advTm="939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476369"/>
            <a:ext cx="4113110" cy="3162973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371937" y="3168228"/>
            <a:ext cx="2952328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Finally reach a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particular area and fix the bug.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93598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First, consider case without SBFL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1030" y="2448148"/>
            <a:ext cx="195073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 first code scan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637949" y="1627310"/>
            <a:ext cx="3714926" cy="1021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ollowed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by several rounds of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navigation along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through all the code lines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sequentially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853529"/>
      </p:ext>
    </p:extLst>
  </p:cSld>
  <p:clrMapOvr>
    <a:masterClrMapping/>
  </p:clrMapOvr>
  <p:transition advTm="2187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459200"/>
            <a:ext cx="4392488" cy="319871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67544" y="93598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Now, let’s consider SBFL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67544" y="1976330"/>
            <a:ext cx="2690440" cy="13280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first code scan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i.e. a skim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of the entire or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part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code before inspecting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top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22824" y="3177445"/>
            <a:ext cx="3253432" cy="13280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During </a:t>
            </a:r>
            <a:r>
              <a:rPr lang="en-US" altLang="zh-CN" dirty="0" smtClean="0">
                <a:solidFill>
                  <a:srgbClr val="FF0000"/>
                </a:solidFill>
              </a:rPr>
              <a:t>Follow-up browsing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, i.e. all navigation after “first scan”, programmers switch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between the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top and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others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732240" y="1959664"/>
            <a:ext cx="2088232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Until they identify the bug and fix it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395392"/>
      </p:ext>
    </p:extLst>
  </p:cSld>
  <p:clrMapOvr>
    <a:masterClrMapping/>
  </p:clrMapOvr>
  <p:transition advTm="6582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405417"/>
            <a:ext cx="4392488" cy="319871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95536" y="863972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(1) “First scan” pattern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7564" y="3056784"/>
            <a:ext cx="4248472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Almost nobody directly </a:t>
            </a:r>
            <a:r>
              <a:rPr lang="en-US" altLang="zh-CN" sz="1600" dirty="0">
                <a:solidFill>
                  <a:schemeClr val="tx2"/>
                </a:solidFill>
              </a:rPr>
              <a:t>jumped into the </a:t>
            </a:r>
            <a:r>
              <a:rPr lang="en-US" altLang="zh-CN" sz="1600" dirty="0" smtClean="0">
                <a:solidFill>
                  <a:schemeClr val="tx2"/>
                </a:solidFill>
              </a:rPr>
              <a:t>pinpointed line at </a:t>
            </a:r>
            <a:r>
              <a:rPr lang="en-US" altLang="zh-CN" sz="1600" dirty="0">
                <a:solidFill>
                  <a:schemeClr val="tx2"/>
                </a:solidFill>
              </a:rPr>
              <a:t>their first </a:t>
            </a:r>
            <a:r>
              <a:rPr lang="en-US" altLang="zh-CN" sz="1600" dirty="0" smtClean="0">
                <a:solidFill>
                  <a:schemeClr val="tx2"/>
                </a:solidFill>
              </a:rPr>
              <a:t>visit --- “</a:t>
            </a:r>
            <a:r>
              <a:rPr lang="en-US" altLang="zh-CN" sz="1600" dirty="0" smtClean="0">
                <a:solidFill>
                  <a:srgbClr val="FF0000"/>
                </a:solidFill>
              </a:rPr>
              <a:t>First scan” is preserved</a:t>
            </a:r>
            <a:r>
              <a:rPr lang="en-US" altLang="zh-CN" sz="1600" dirty="0" smtClean="0">
                <a:solidFill>
                  <a:schemeClr val="tx2"/>
                </a:solidFill>
              </a:rPr>
              <a:t> in debugging with SBFL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373844" y="2834486"/>
            <a:ext cx="3148839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And its duration is quite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diverse among different participants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53046" y="913475"/>
            <a:ext cx="3423927" cy="1173932"/>
            <a:chOff x="5353046" y="913475"/>
            <a:chExt cx="3423927" cy="117393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177826">
              <a:off x="5353046" y="913475"/>
              <a:ext cx="368517" cy="426696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 rot="931552">
              <a:off x="5736717" y="1164077"/>
              <a:ext cx="30402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duration of scan has an 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i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nverse correlation </a:t>
              </a:r>
              <a:r>
                <a:rPr lang="en-US" altLang="zh-CN" dirty="0">
                  <a:solidFill>
                    <a:srgbClr val="FF0000"/>
                  </a:solidFill>
                </a:rPr>
                <a:t>with 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static code </a:t>
              </a:r>
              <a:r>
                <a:rPr lang="en-US" altLang="zh-CN" dirty="0">
                  <a:solidFill>
                    <a:srgbClr val="FF0000"/>
                  </a:solidFill>
                </a:rPr>
                <a:t>review efficiency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31719141"/>
      </p:ext>
    </p:extLst>
  </p:cSld>
  <p:clrMapOvr>
    <a:masterClrMapping/>
  </p:clrMapOvr>
  <p:transition advTm="5358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5536" y="86397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Relation between “First scan” duration (T1) and Tc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8545" y="1432227"/>
            <a:ext cx="8037293" cy="37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R1 = T1/Tc,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Long scan (R1&gt;10%) </a:t>
            </a:r>
            <a:r>
              <a:rPr lang="en-US" altLang="zh-CN" sz="1600" i="1" dirty="0" err="1">
                <a:solidFill>
                  <a:schemeClr val="accent1">
                    <a:lumMod val="75000"/>
                  </a:schemeClr>
                </a:solidFill>
              </a:rPr>
              <a:t>v.s</a:t>
            </a:r>
            <a:r>
              <a:rPr lang="en-US" altLang="zh-CN" sz="16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Short scan (R1&lt;=10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%)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16123" r="33551"/>
          <a:stretch/>
        </p:blipFill>
        <p:spPr>
          <a:xfrm>
            <a:off x="4139952" y="2049048"/>
            <a:ext cx="4340490" cy="21993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259632" y="2248039"/>
            <a:ext cx="3052943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Tc</a:t>
            </a:r>
            <a:r>
              <a:rPr lang="en-US" altLang="zh-CN" sz="16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with “short scan”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is larger than with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“long scan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67543" y="2954677"/>
            <a:ext cx="3052943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Tc</a:t>
            </a:r>
            <a:r>
              <a:rPr lang="en-US" altLang="zh-CN" sz="16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with “short scan”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is even larger than manual debugging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48070" y="3661014"/>
            <a:ext cx="3052943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sym typeface="+mn-lt"/>
              </a:rPr>
              <a:t>“Long scan” results in similar efficiency to manual debugging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3353430"/>
      </p:ext>
    </p:extLst>
  </p:cSld>
  <p:clrMapOvr>
    <a:masterClrMapping/>
  </p:clrMapOvr>
  <p:transition advTm="2247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>
                <a:latin typeface="+mn-lt"/>
                <a:ea typeface="+mn-ea"/>
                <a:cs typeface="+mn-ea"/>
                <a:sym typeface="+mn-lt"/>
              </a:rPr>
              <a:t>Introduction &amp; Background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8"/>
          <a:stretch/>
        </p:blipFill>
        <p:spPr>
          <a:xfrm>
            <a:off x="964206" y="791964"/>
            <a:ext cx="3781425" cy="399365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55976" y="990986"/>
            <a:ext cx="4176464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Human-centric discipline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38652" y="2706600"/>
            <a:ext cx="4176464" cy="1055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Human beings get involved in each activity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662597"/>
      </p:ext>
    </p:extLst>
  </p:cSld>
  <p:clrMapOvr>
    <a:masterClrMapping/>
  </p:clrMapOvr>
  <p:transition advTm="60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5536" y="86397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Relation between “First scan” duration (T1) and Tc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69653"/>
            <a:ext cx="6912768" cy="299471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619672" y="2664172"/>
            <a:ext cx="2448272" cy="0"/>
          </a:xfrm>
          <a:prstGeom prst="line">
            <a:avLst/>
          </a:prstGeom>
          <a:ln w="3175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001"/>
      </p:ext>
    </p:extLst>
  </p:cSld>
  <p:clrMapOvr>
    <a:masterClrMapping/>
  </p:clrMapOvr>
  <p:transition advTm="13598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5536" y="86397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About “First scan”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584" y="1368028"/>
            <a:ext cx="7704856" cy="2638216"/>
            <a:chOff x="683567" y="1549882"/>
            <a:chExt cx="11416033" cy="2110372"/>
          </a:xfrm>
        </p:grpSpPr>
        <p:grpSp>
          <p:nvGrpSpPr>
            <p:cNvPr id="6" name="组合 5"/>
            <p:cNvGrpSpPr/>
            <p:nvPr/>
          </p:nvGrpSpPr>
          <p:grpSpPr>
            <a:xfrm>
              <a:off x="683567" y="1549882"/>
              <a:ext cx="11416033" cy="2110372"/>
              <a:chOff x="683567" y="1549882"/>
              <a:chExt cx="11416033" cy="2110372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83567" y="1549882"/>
                <a:ext cx="11416033" cy="2110372"/>
                <a:chOff x="782550" y="1487488"/>
                <a:chExt cx="3811243" cy="2110372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550" y="1521658"/>
                  <a:ext cx="3811243" cy="2076202"/>
                </a:xfrm>
                <a:prstGeom prst="roundRect">
                  <a:avLst>
                    <a:gd name="adj" fmla="val 342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1" name="文本框 10"/>
                <p:cNvSpPr txBox="1"/>
                <p:nvPr/>
              </p:nvSpPr>
              <p:spPr>
                <a:xfrm>
                  <a:off x="844367" y="1487488"/>
                  <a:ext cx="1778171" cy="402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dirty="0" smtClean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Concluded observations</a:t>
                  </a:r>
                  <a:endPara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1259632" y="2010689"/>
                <a:ext cx="10839968" cy="130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First scan is preserved in SBFL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SBFL may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result in insufficient first code scan-</a:t>
                </a:r>
                <a:r>
                  <a:rPr lang="en-US" altLang="zh-CN" sz="2000" dirty="0" smtClean="0"/>
                  <a:t>--could </a:t>
                </a:r>
                <a:r>
                  <a:rPr lang="en-US" altLang="zh-CN" sz="2000" dirty="0"/>
                  <a:t>be harmful to the </a:t>
                </a:r>
                <a:r>
                  <a:rPr lang="en-US" altLang="zh-CN" sz="2000" dirty="0" smtClean="0"/>
                  <a:t>efficiency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黑体" panose="02010609060101010101" pitchFamily="49" charset="-122"/>
                  </a:rPr>
                  <a:t>Careful scan leads to better code comprehension---inevitable to efficient debugging</a:t>
                </a:r>
                <a:endParaRPr lang="en-US" altLang="zh-CN" sz="2400" dirty="0" smtClean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" name="圆角矩形 6"/>
            <p:cNvSpPr/>
            <p:nvPr/>
          </p:nvSpPr>
          <p:spPr>
            <a:xfrm>
              <a:off x="683569" y="2253339"/>
              <a:ext cx="576064" cy="679268"/>
            </a:xfrm>
            <a:prstGeom prst="round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2229907"/>
      </p:ext>
    </p:extLst>
  </p:cSld>
  <p:clrMapOvr>
    <a:masterClrMapping/>
  </p:clrMapOvr>
  <p:transition advTm="214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5536" y="86397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About “First scan”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584" y="1440036"/>
            <a:ext cx="7128792" cy="1728192"/>
            <a:chOff x="683567" y="1549882"/>
            <a:chExt cx="11416033" cy="1700022"/>
          </a:xfrm>
        </p:grpSpPr>
        <p:grpSp>
          <p:nvGrpSpPr>
            <p:cNvPr id="6" name="组合 5"/>
            <p:cNvGrpSpPr/>
            <p:nvPr/>
          </p:nvGrpSpPr>
          <p:grpSpPr>
            <a:xfrm>
              <a:off x="683567" y="1549882"/>
              <a:ext cx="11416033" cy="1700022"/>
              <a:chOff x="683567" y="1549882"/>
              <a:chExt cx="11416033" cy="1700022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83567" y="1549882"/>
                <a:ext cx="11416033" cy="1700022"/>
                <a:chOff x="782550" y="1487488"/>
                <a:chExt cx="3811243" cy="1700022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550" y="1521658"/>
                  <a:ext cx="3811243" cy="1665852"/>
                </a:xfrm>
                <a:prstGeom prst="roundRect">
                  <a:avLst>
                    <a:gd name="adj" fmla="val 342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1" name="文本框 10"/>
                <p:cNvSpPr txBox="1"/>
                <p:nvPr/>
              </p:nvSpPr>
              <p:spPr>
                <a:xfrm>
                  <a:off x="844367" y="1487488"/>
                  <a:ext cx="2932785" cy="526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dirty="0" smtClean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Re-examine one of SBFL’s motivations</a:t>
                  </a:r>
                  <a:endPara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1339993" y="2199385"/>
                <a:ext cx="10298353" cy="69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To help programmers quickly enter the most suspicious code,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without wasting time </a:t>
                </a:r>
                <a:r>
                  <a:rPr lang="en-US" altLang="zh-CN" sz="2000" dirty="0" smtClean="0"/>
                  <a:t>on other lines</a:t>
                </a:r>
              </a:p>
            </p:txBody>
          </p:sp>
        </p:grpSp>
        <p:sp>
          <p:nvSpPr>
            <p:cNvPr id="7" name="圆角矩形 6"/>
            <p:cNvSpPr/>
            <p:nvPr/>
          </p:nvSpPr>
          <p:spPr>
            <a:xfrm>
              <a:off x="683569" y="2216464"/>
              <a:ext cx="576064" cy="679268"/>
            </a:xfrm>
            <a:prstGeom prst="round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679787" y="3386785"/>
            <a:ext cx="52517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Conflict: debugging process may not </a:t>
            </a:r>
          </a:p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 accelerated in this way</a:t>
            </a:r>
            <a:endParaRPr lang="zh-CN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798499"/>
      </p:ext>
    </p:extLst>
  </p:cSld>
  <p:clrMapOvr>
    <a:masterClrMapping/>
  </p:clrMapOvr>
  <p:transition advTm="231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337664"/>
            <a:ext cx="4392488" cy="319871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95536" y="863972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(2) “Follow-up browsing” pattern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44108" y="914857"/>
            <a:ext cx="3168352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All navigation after “first scan” belong to “follow-up browsing” 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26057" y="2886855"/>
            <a:ext cx="4104456" cy="37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switches between these lines and others</a:t>
            </a:r>
          </a:p>
        </p:txBody>
      </p:sp>
      <p:sp>
        <p:nvSpPr>
          <p:cNvPr id="12" name="矩形 11"/>
          <p:cNvSpPr/>
          <p:nvPr/>
        </p:nvSpPr>
        <p:spPr>
          <a:xfrm rot="20856897">
            <a:off x="304831" y="3201935"/>
            <a:ext cx="438934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Duration of focus on highlighted lines</a:t>
            </a:r>
          </a:p>
          <a:p>
            <a:pPr algn="ctr"/>
            <a:r>
              <a:rPr lang="en-US" altLang="zh-CN" sz="20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v.s</a:t>
            </a:r>
            <a:r>
              <a:rPr lang="en-US" altLang="zh-CN" sz="20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altLang="zh-CN" sz="20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Duration of focus on other lines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379656"/>
      </p:ext>
    </p:extLst>
  </p:cSld>
  <p:clrMapOvr>
    <a:masterClrMapping/>
  </p:clrMapOvr>
  <p:transition advTm="2405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5536" y="86397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Focus on highlighted lines </a:t>
            </a:r>
            <a:r>
              <a:rPr lang="en-US" altLang="zh-CN" sz="2400" dirty="0" err="1" smtClean="0">
                <a:cs typeface="+mn-ea"/>
                <a:sym typeface="+mn-lt"/>
              </a:rPr>
              <a:t>v.s</a:t>
            </a:r>
            <a:r>
              <a:rPr lang="en-US" altLang="zh-CN" sz="2400" dirty="0" smtClean="0">
                <a:cs typeface="+mn-ea"/>
                <a:sym typeface="+mn-lt"/>
              </a:rPr>
              <a:t>. on others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39552" y="1276343"/>
            <a:ext cx="8037293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R2 = T2/(Tc-T1): </a:t>
            </a:r>
            <a:r>
              <a:rPr lang="en-US" altLang="zh-CN" dirty="0" smtClean="0"/>
              <a:t>T2 is the duration on non-highlighted code in follow-up browsing</a:t>
            </a: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874" y="1872084"/>
            <a:ext cx="3036422" cy="2954282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39552" y="2016100"/>
            <a:ext cx="3960440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98.0% of the participants have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an R2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over 50%, and 85.7% of the participants even have an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R2 </a:t>
            </a:r>
            <a:r>
              <a:rPr lang="en-US" altLang="zh-CN" sz="1600" dirty="0" smtClean="0">
                <a:solidFill>
                  <a:srgbClr val="FF0000"/>
                </a:solidFill>
              </a:rPr>
              <a:t>higher </a:t>
            </a:r>
            <a:r>
              <a:rPr lang="en-US" altLang="zh-CN" sz="1600" dirty="0">
                <a:solidFill>
                  <a:srgbClr val="FF0000"/>
                </a:solidFill>
              </a:rPr>
              <a:t>than 70%.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55576" y="3349225"/>
            <a:ext cx="4320480" cy="37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Much more time is spent on </a:t>
            </a:r>
            <a:r>
              <a:rPr lang="en-US" altLang="zh-CN" sz="1600" dirty="0" smtClean="0">
                <a:solidFill>
                  <a:srgbClr val="FF0000"/>
                </a:solidFill>
              </a:rPr>
              <a:t>other statements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972806"/>
      </p:ext>
    </p:extLst>
  </p:cSld>
  <p:clrMapOvr>
    <a:masterClrMapping/>
  </p:clrMapOvr>
  <p:transition advTm="39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5536" y="86397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About “Follow-up browsing”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584" y="1368028"/>
            <a:ext cx="7483850" cy="2088232"/>
            <a:chOff x="683567" y="1549882"/>
            <a:chExt cx="11416033" cy="1700022"/>
          </a:xfrm>
        </p:grpSpPr>
        <p:grpSp>
          <p:nvGrpSpPr>
            <p:cNvPr id="6" name="组合 5"/>
            <p:cNvGrpSpPr/>
            <p:nvPr/>
          </p:nvGrpSpPr>
          <p:grpSpPr>
            <a:xfrm>
              <a:off x="683567" y="1549882"/>
              <a:ext cx="11416033" cy="1700022"/>
              <a:chOff x="683567" y="1549882"/>
              <a:chExt cx="11416033" cy="1700022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83567" y="1549882"/>
                <a:ext cx="11416033" cy="1700022"/>
                <a:chOff x="782550" y="1487488"/>
                <a:chExt cx="3811243" cy="1700022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550" y="1521658"/>
                  <a:ext cx="3811243" cy="1665852"/>
                </a:xfrm>
                <a:prstGeom prst="roundRect">
                  <a:avLst>
                    <a:gd name="adj" fmla="val 342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1" name="文本框 10"/>
                <p:cNvSpPr txBox="1"/>
                <p:nvPr/>
              </p:nvSpPr>
              <p:spPr>
                <a:xfrm>
                  <a:off x="844367" y="1487488"/>
                  <a:ext cx="1778171" cy="402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dirty="0" smtClean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Concluded observations</a:t>
                  </a:r>
                  <a:endPara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1268007" y="2077475"/>
                <a:ext cx="10509667" cy="526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Programmers tend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 spend most of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their rest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debugging </a:t>
                </a:r>
                <a:r>
                  <a:rPr lang="en-US" altLang="zh-CN" dirty="0"/>
                  <a:t>time (after the first scan) outside the </a:t>
                </a:r>
                <a:r>
                  <a:rPr lang="en-US" altLang="zh-CN" dirty="0" smtClean="0"/>
                  <a:t>highlighted lines</a:t>
                </a:r>
                <a:endParaRPr lang="en-US" altLang="zh-CN" sz="2400" dirty="0" smtClean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" name="圆角矩形 6"/>
            <p:cNvSpPr/>
            <p:nvPr/>
          </p:nvSpPr>
          <p:spPr>
            <a:xfrm>
              <a:off x="683569" y="2077475"/>
              <a:ext cx="576064" cy="679268"/>
            </a:xfrm>
            <a:prstGeom prst="round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9404580"/>
      </p:ext>
    </p:extLst>
  </p:cSld>
  <p:clrMapOvr>
    <a:masterClrMapping/>
  </p:clrMapOvr>
  <p:transition advTm="96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5536" y="86397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About “Follow-up browsing”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584" y="1440036"/>
            <a:ext cx="7128792" cy="1728192"/>
            <a:chOff x="683567" y="1549882"/>
            <a:chExt cx="11416033" cy="1700022"/>
          </a:xfrm>
        </p:grpSpPr>
        <p:grpSp>
          <p:nvGrpSpPr>
            <p:cNvPr id="6" name="组合 5"/>
            <p:cNvGrpSpPr/>
            <p:nvPr/>
          </p:nvGrpSpPr>
          <p:grpSpPr>
            <a:xfrm>
              <a:off x="683567" y="1549882"/>
              <a:ext cx="11416033" cy="1700022"/>
              <a:chOff x="683567" y="1549882"/>
              <a:chExt cx="11416033" cy="1700022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83567" y="1549882"/>
                <a:ext cx="11416033" cy="1700022"/>
                <a:chOff x="782550" y="1487488"/>
                <a:chExt cx="3811243" cy="1700022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550" y="1521658"/>
                  <a:ext cx="3811243" cy="1665852"/>
                </a:xfrm>
                <a:prstGeom prst="roundRect">
                  <a:avLst>
                    <a:gd name="adj" fmla="val 342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1" name="文本框 10"/>
                <p:cNvSpPr txBox="1"/>
                <p:nvPr/>
              </p:nvSpPr>
              <p:spPr>
                <a:xfrm>
                  <a:off x="844367" y="1487488"/>
                  <a:ext cx="3536976" cy="526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dirty="0" smtClean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Re-examine another one of SBFL’s motivations</a:t>
                  </a:r>
                  <a:endPara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1339993" y="2116556"/>
                <a:ext cx="10298353" cy="99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</a:t>
                </a:r>
                <a:r>
                  <a:rPr lang="en-US" altLang="zh-CN" sz="2000" dirty="0" smtClean="0"/>
                  <a:t>inpoint the </a:t>
                </a:r>
                <a:r>
                  <a:rPr lang="en-US" altLang="zh-CN" sz="2000" dirty="0"/>
                  <a:t>most suspicious statements and make </a:t>
                </a:r>
                <a:r>
                  <a:rPr lang="en-US" altLang="zh-CN" sz="2000" dirty="0" smtClean="0"/>
                  <a:t>programmers concentrate </a:t>
                </a:r>
                <a:r>
                  <a:rPr lang="en-US" altLang="zh-CN" sz="2000" dirty="0"/>
                  <a:t>on these risky lines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without wasting time</a:t>
                </a:r>
                <a:r>
                  <a:rPr lang="en-US" altLang="zh-CN" sz="2000" dirty="0"/>
                  <a:t> on </a:t>
                </a:r>
                <a:r>
                  <a:rPr lang="en-US" altLang="zh-CN" sz="2000" dirty="0" smtClean="0"/>
                  <a:t>other “safe</a:t>
                </a:r>
                <a:r>
                  <a:rPr lang="en-US" altLang="zh-CN" sz="2000" dirty="0"/>
                  <a:t>” lines.</a:t>
                </a:r>
                <a:endParaRPr lang="en-US" altLang="zh-CN" sz="2400" dirty="0" smtClean="0"/>
              </a:p>
            </p:txBody>
          </p:sp>
        </p:grpSp>
        <p:sp>
          <p:nvSpPr>
            <p:cNvPr id="7" name="圆角矩形 6"/>
            <p:cNvSpPr/>
            <p:nvPr/>
          </p:nvSpPr>
          <p:spPr>
            <a:xfrm>
              <a:off x="683569" y="2187390"/>
              <a:ext cx="576064" cy="679268"/>
            </a:xfrm>
            <a:prstGeom prst="round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42493" y="3478723"/>
            <a:ext cx="74094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Conflict: “wasting time” on “safe” code is unavoidable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0102993"/>
      </p:ext>
    </p:extLst>
  </p:cSld>
  <p:clrMapOvr>
    <a:masterClrMapping/>
  </p:clrMapOvr>
  <p:transition advTm="241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RQ2: Any navigation pattern?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9970" y="990986"/>
            <a:ext cx="8034478" cy="3473386"/>
            <a:chOff x="683567" y="1549882"/>
            <a:chExt cx="11416033" cy="1700022"/>
          </a:xfrm>
        </p:grpSpPr>
        <p:grpSp>
          <p:nvGrpSpPr>
            <p:cNvPr id="6" name="组合 5"/>
            <p:cNvGrpSpPr/>
            <p:nvPr/>
          </p:nvGrpSpPr>
          <p:grpSpPr>
            <a:xfrm>
              <a:off x="683567" y="1549882"/>
              <a:ext cx="11416033" cy="1700022"/>
              <a:chOff x="683567" y="1549882"/>
              <a:chExt cx="11416033" cy="1700022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83567" y="1549882"/>
                <a:ext cx="11416033" cy="1700022"/>
                <a:chOff x="782550" y="1487488"/>
                <a:chExt cx="3811243" cy="1700022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550" y="1521658"/>
                  <a:ext cx="3811243" cy="1665852"/>
                </a:xfrm>
                <a:prstGeom prst="roundRect">
                  <a:avLst>
                    <a:gd name="adj" fmla="val 342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1" name="文本框 10"/>
                <p:cNvSpPr txBox="1"/>
                <p:nvPr/>
              </p:nvSpPr>
              <p:spPr>
                <a:xfrm>
                  <a:off x="844367" y="1487488"/>
                  <a:ext cx="1415092" cy="256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dirty="0" smtClean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Summary of RQ2:</a:t>
                  </a:r>
                  <a:endPara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1317364" y="1852374"/>
                <a:ext cx="10372977" cy="798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Colorization affects debugging behaviors more or less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Quickly starting the inspection on the highlighted code without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 careful first scan </a:t>
                </a:r>
                <a:r>
                  <a:rPr lang="en-US" altLang="zh-CN" sz="2000" dirty="0" smtClean="0"/>
                  <a:t>shows obvious harmfulness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In follow-up browsing,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inspection on the context </a:t>
                </a:r>
                <a:r>
                  <a:rPr lang="en-US" altLang="zh-CN" sz="2000" dirty="0" smtClean="0"/>
                  <a:t>is generally more necessary for debugging</a:t>
                </a:r>
                <a:endParaRPr lang="en-US" altLang="zh-CN" sz="2400" dirty="0" smtClean="0"/>
              </a:p>
            </p:txBody>
          </p:sp>
        </p:grpSp>
        <p:sp>
          <p:nvSpPr>
            <p:cNvPr id="7" name="圆角矩形 6"/>
            <p:cNvSpPr/>
            <p:nvPr/>
          </p:nvSpPr>
          <p:spPr>
            <a:xfrm>
              <a:off x="750670" y="1910641"/>
              <a:ext cx="576063" cy="679268"/>
            </a:xfrm>
            <a:prstGeom prst="round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170642" y="2012146"/>
            <a:ext cx="3528391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Code comprehension is critical</a:t>
            </a:r>
          </a:p>
        </p:txBody>
      </p:sp>
      <p:sp>
        <p:nvSpPr>
          <p:cNvPr id="17" name="矩形 16"/>
          <p:cNvSpPr/>
          <p:nvPr/>
        </p:nvSpPr>
        <p:spPr>
          <a:xfrm>
            <a:off x="321668" y="3752423"/>
            <a:ext cx="85355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 factor cannot be ignored in automatic debugging.</a:t>
            </a:r>
          </a:p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should provide assistance really needed by programmers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299814" y="2389348"/>
            <a:ext cx="3528391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Time that we have tried to save may not be savable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118276" y="2886680"/>
            <a:ext cx="4181538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Human’s habit in code comprehension may not be changed by SBFL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547536" y="1195767"/>
            <a:ext cx="244990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Partly explained RQ1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626579"/>
      </p:ext>
    </p:extLst>
  </p:cSld>
  <p:clrMapOvr>
    <a:masterClrMapping/>
  </p:clrMapOvr>
  <p:transition advTm="4618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3040" y="1728068"/>
            <a:ext cx="7140609" cy="1323439"/>
          </a:xfrm>
          <a:prstGeom prst="rect">
            <a:avLst/>
          </a:prstGeom>
          <a:solidFill>
            <a:srgbClr val="DED8D9">
              <a:alpha val="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RQ3: </a:t>
            </a:r>
          </a:p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Will SBFL affect fault detection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3608" y="1656060"/>
            <a:ext cx="7056784" cy="1596384"/>
            <a:chOff x="1043608" y="1656060"/>
            <a:chExt cx="7056784" cy="159638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043608" y="1656060"/>
              <a:ext cx="70567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043608" y="3237103"/>
              <a:ext cx="7056784" cy="1534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25479" y="215900"/>
            <a:ext cx="962145" cy="1178420"/>
            <a:chOff x="225479" y="215900"/>
            <a:chExt cx="962145" cy="117842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479" y="215900"/>
              <a:ext cx="962145" cy="117842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72552" y="861356"/>
              <a:ext cx="720080" cy="369332"/>
            </a:xfrm>
            <a:prstGeom prst="rect">
              <a:avLst/>
            </a:prstGeom>
            <a:solidFill>
              <a:srgbClr val="231F2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RQ3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462527"/>
      </p:ext>
    </p:extLst>
  </p:cSld>
  <p:clrMapOvr>
    <a:masterClrMapping/>
  </p:clrMapOvr>
  <p:transition advTm="5270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RQ3: Will SBFL affect fault detection?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35181" y="1083395"/>
            <a:ext cx="62199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perfect bug detection in SBFL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7" y="530428"/>
            <a:ext cx="2453055" cy="234976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19672" y="3981553"/>
            <a:ext cx="5879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Will SBFL affect bug detection?</a:t>
            </a:r>
            <a:endParaRPr lang="en-US" altLang="zh-CN" sz="2400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 descr="C:\Users\xxie\Desktop\564e9258d109b3dec4bb9ce4cebf6c81800a4c31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5" t="11056" r="13224" b="8129"/>
          <a:stretch/>
        </p:blipFill>
        <p:spPr bwMode="auto">
          <a:xfrm>
            <a:off x="2596132" y="1656060"/>
            <a:ext cx="1975868" cy="22397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800810" y="1656060"/>
            <a:ext cx="2795526" cy="2239721"/>
            <a:chOff x="4800810" y="1656060"/>
            <a:chExt cx="2795526" cy="2239721"/>
          </a:xfrm>
        </p:grpSpPr>
        <p:sp>
          <p:nvSpPr>
            <p:cNvPr id="4" name="矩形 3"/>
            <p:cNvSpPr/>
            <p:nvPr/>
          </p:nvSpPr>
          <p:spPr>
            <a:xfrm>
              <a:off x="4800810" y="2307862"/>
              <a:ext cx="81945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!=</a:t>
              </a:r>
              <a:endPara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11" name="图片 10" descr="C:\Users\xxie\Desktop\201359120459276287.jpg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67" y="1656060"/>
              <a:ext cx="1819269" cy="223972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87246629"/>
      </p:ext>
    </p:extLst>
  </p:cSld>
  <p:clrMapOvr>
    <a:masterClrMapping/>
  </p:clrMapOvr>
  <p:transition advTm="986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>
                <a:latin typeface="+mn-lt"/>
                <a:ea typeface="+mn-ea"/>
                <a:cs typeface="+mn-ea"/>
                <a:sym typeface="+mn-lt"/>
              </a:rPr>
              <a:t>Introduction &amp; Background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2953" y="1224012"/>
            <a:ext cx="774752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827584" y="926071"/>
            <a:ext cx="7272808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Studies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on human factor 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cover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many 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areas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518864" y="1714062"/>
            <a:ext cx="8229600" cy="3110350"/>
          </a:xfrm>
        </p:spPr>
        <p:txBody>
          <a:bodyPr>
            <a:normAutofit/>
          </a:bodyPr>
          <a:lstStyle/>
          <a:p>
            <a:r>
              <a:rPr lang="en-US" altLang="zh-CN" sz="2200" b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Source Code reading, navigation</a:t>
            </a:r>
            <a:r>
              <a:rPr lang="en-US" altLang="zh-CN" sz="2200" b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200" b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and comprehension </a:t>
            </a:r>
          </a:p>
          <a:p>
            <a:r>
              <a:rPr lang="en-US" altLang="zh-CN" sz="2200" b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Program model (e.g. UML) comprehension </a:t>
            </a:r>
          </a:p>
          <a:p>
            <a:r>
              <a:rPr lang="en-US" altLang="zh-CN" sz="2200" b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Static code review and manual debugging</a:t>
            </a:r>
          </a:p>
        </p:txBody>
      </p:sp>
      <p:sp>
        <p:nvSpPr>
          <p:cNvPr id="3" name="矩形 2"/>
          <p:cNvSpPr/>
          <p:nvPr/>
        </p:nvSpPr>
        <p:spPr>
          <a:xfrm>
            <a:off x="1988548" y="3096220"/>
            <a:ext cx="52902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cs typeface="+mn-ea"/>
                <a:sym typeface="+mn-lt"/>
              </a:rPr>
              <a:t>Automatic debugging?</a:t>
            </a:r>
            <a:endParaRPr lang="en-US" altLang="zh-CN" sz="54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501518"/>
      </p:ext>
    </p:extLst>
  </p:cSld>
  <p:clrMapOvr>
    <a:masterClrMapping/>
  </p:clrMapOvr>
  <p:transition advTm="16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RQ3: Will SBFL affect fault detection?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93598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Revisit on faulty code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49632"/>
          <a:stretch/>
        </p:blipFill>
        <p:spPr>
          <a:xfrm>
            <a:off x="3131840" y="1355552"/>
            <a:ext cx="3528392" cy="3208277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724128" y="4104332"/>
            <a:ext cx="3060036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Vf</a:t>
            </a:r>
            <a:r>
              <a:rPr lang="en-US" altLang="zh-CN" dirty="0" smtClean="0">
                <a:solidFill>
                  <a:schemeClr val="tx2"/>
                </a:solidFill>
              </a:rPr>
              <a:t>: frequency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of </a:t>
            </a:r>
            <a:r>
              <a:rPr lang="en-US" altLang="zh-CN" dirty="0">
                <a:solidFill>
                  <a:schemeClr val="tx2"/>
                </a:solidFill>
              </a:rPr>
              <a:t>visits on </a:t>
            </a:r>
            <a:r>
              <a:rPr lang="en-US" altLang="zh-CN" dirty="0" smtClean="0">
                <a:solidFill>
                  <a:schemeClr val="tx2"/>
                </a:solidFill>
              </a:rPr>
              <a:t>sf without detecting it.</a:t>
            </a:r>
            <a:endParaRPr lang="en-US" altLang="zh-CN" sz="1600" dirty="0" smtClean="0">
              <a:solidFill>
                <a:schemeClr val="tx2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7908" y="2160116"/>
            <a:ext cx="5364292" cy="948889"/>
            <a:chOff x="1007908" y="2160116"/>
            <a:chExt cx="5364292" cy="94888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779912" y="2160116"/>
              <a:ext cx="1296144" cy="0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076056" y="3024212"/>
              <a:ext cx="1296144" cy="0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1007908" y="2393916"/>
              <a:ext cx="3011557" cy="7150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More revisits on sf (without detecting it) with SBFL</a:t>
              </a:r>
              <a:endParaRPr lang="en-US" altLang="zh-CN" sz="1600" dirty="0" smtClean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7482954"/>
      </p:ext>
    </p:extLst>
  </p:cSld>
  <p:clrMapOvr>
    <a:masterClrMapping/>
  </p:clrMapOvr>
  <p:transition advTm="1521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RQ3: Will SBFL affect fault detection?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50368"/>
          <a:stretch/>
        </p:blipFill>
        <p:spPr>
          <a:xfrm>
            <a:off x="3635896" y="1355662"/>
            <a:ext cx="3384376" cy="33247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544" y="91681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Revisit on faulty code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56176" y="4066683"/>
            <a:ext cx="2703248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Df</a:t>
            </a:r>
            <a:r>
              <a:rPr lang="en-US" altLang="zh-CN" dirty="0" smtClean="0">
                <a:solidFill>
                  <a:schemeClr val="tx2"/>
                </a:solidFill>
              </a:rPr>
              <a:t>: average duration of all revisits</a:t>
            </a:r>
            <a:endParaRPr lang="en-US" altLang="zh-CN" sz="1600" dirty="0" smtClean="0">
              <a:solidFill>
                <a:schemeClr val="tx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2953" y="2160116"/>
            <a:ext cx="6040971" cy="715089"/>
            <a:chOff x="331229" y="2393916"/>
            <a:chExt cx="6040971" cy="71508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960236" y="2751460"/>
              <a:ext cx="1296144" cy="0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76056" y="3024212"/>
              <a:ext cx="1296144" cy="0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331229" y="2393916"/>
              <a:ext cx="3484991" cy="7150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More time spent on sf (without detecting it) with SBFL</a:t>
              </a:r>
              <a:endParaRPr lang="en-US" altLang="zh-CN" sz="1600" dirty="0" smtClean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26742442"/>
      </p:ext>
    </p:extLst>
  </p:cSld>
  <p:clrMapOvr>
    <a:masterClrMapping/>
  </p:clrMapOvr>
  <p:transition advTm="168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Results-</a:t>
            </a:r>
            <a:r>
              <a:rPr lang="en-US" altLang="zh-CN" dirty="0" smtClean="0"/>
              <a:t>RQ3: Will </a:t>
            </a:r>
            <a:r>
              <a:rPr lang="en-US" altLang="zh-CN" dirty="0"/>
              <a:t>SBFL affect fault detection?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552" y="1060800"/>
            <a:ext cx="8034478" cy="2251444"/>
            <a:chOff x="683567" y="1584052"/>
            <a:chExt cx="11416033" cy="1665852"/>
          </a:xfrm>
        </p:grpSpPr>
        <p:grpSp>
          <p:nvGrpSpPr>
            <p:cNvPr id="8" name="组合 7"/>
            <p:cNvGrpSpPr/>
            <p:nvPr/>
          </p:nvGrpSpPr>
          <p:grpSpPr>
            <a:xfrm>
              <a:off x="683567" y="1584052"/>
              <a:ext cx="11416033" cy="1665852"/>
              <a:chOff x="782550" y="1521658"/>
              <a:chExt cx="3811243" cy="1665852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550" y="1521658"/>
                <a:ext cx="3811243" cy="1665852"/>
              </a:xfrm>
              <a:prstGeom prst="roundRect">
                <a:avLst>
                  <a:gd name="adj" fmla="val 342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844367" y="1537993"/>
                <a:ext cx="1966552" cy="41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dirty="0" smtClean="0">
                    <a:solidFill>
                      <a:schemeClr val="tx2"/>
                    </a:solidFill>
                    <a:ea typeface="黑体" panose="02010609060101010101" pitchFamily="49" charset="-122"/>
                  </a:rPr>
                  <a:t>Concluded observations</a:t>
                </a:r>
                <a:endParaRPr lang="zh-CN" altLang="en-US" dirty="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462899" y="2102256"/>
              <a:ext cx="10372977" cy="61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SBFL leads to more revisit and longer time to spend on sf, in order to detect it</a:t>
              </a: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593958" y="1757781"/>
            <a:ext cx="377642" cy="834383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917121" y="2650728"/>
            <a:ext cx="4301942" cy="1021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May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confuse programmers in their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code comprehension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dirty="0">
                <a:solidFill>
                  <a:srgbClr val="FF0000"/>
                </a:solidFill>
              </a:rPr>
              <a:t>slightly weaken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their bug detection abilities.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43142" y="1206672"/>
            <a:ext cx="244990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Partly explained RQ1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715618"/>
      </p:ext>
    </p:extLst>
  </p:cSld>
  <p:clrMapOvr>
    <a:masterClrMapping/>
  </p:clrMapOvr>
  <p:transition advTm="327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21208" y="2156580"/>
            <a:ext cx="561871" cy="56187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zh-CN" altLang="en-US" sz="264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083" y="1282569"/>
            <a:ext cx="2186817" cy="90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46" dirty="0" smtClean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Introduction&amp;</a:t>
            </a:r>
          </a:p>
          <a:p>
            <a:pPr algn="ctr"/>
            <a:r>
              <a:rPr lang="en-US" altLang="zh-CN" sz="2646" dirty="0" smtClean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Background</a:t>
            </a:r>
            <a:endParaRPr lang="zh-CN" altLang="en-US" sz="1470" dirty="0">
              <a:solidFill>
                <a:schemeClr val="accent5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80585" y="2078041"/>
            <a:ext cx="729992" cy="7097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940" dirty="0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zh-CN" altLang="en-US" sz="264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1751" y="1099038"/>
            <a:ext cx="2153154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94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Motivation&amp;</a:t>
            </a:r>
          </a:p>
          <a:p>
            <a:pPr algn="ctr"/>
            <a:r>
              <a:rPr lang="en-US" altLang="zh-CN" sz="294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RQs</a:t>
            </a:r>
            <a:endParaRPr lang="zh-CN" altLang="en-US" sz="1470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27886" y="3249624"/>
            <a:ext cx="643159" cy="6541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endParaRPr lang="zh-CN" altLang="en-US" sz="264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7704" y="3312244"/>
            <a:ext cx="1955345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352" dirty="0" smtClean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Experiment</a:t>
            </a:r>
            <a:endParaRPr lang="zh-CN" altLang="en-US" sz="2352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183078" y="2448117"/>
            <a:ext cx="1497506" cy="457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4"/>
            <a:endCxn id="10" idx="0"/>
          </p:cNvCxnSpPr>
          <p:nvPr/>
        </p:nvCxnSpPr>
        <p:spPr>
          <a:xfrm>
            <a:off x="4045583" y="2787833"/>
            <a:ext cx="3884" cy="4617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8745" y="599945"/>
            <a:ext cx="77475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517296" y="3150796"/>
            <a:ext cx="820460" cy="8518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34" dirty="0" smtClean="0">
                <a:solidFill>
                  <a:schemeClr val="tx1"/>
                </a:solidFill>
                <a:cs typeface="+mn-ea"/>
                <a:sym typeface="+mn-lt"/>
              </a:rPr>
              <a:t>4</a:t>
            </a:r>
            <a:endParaRPr lang="zh-CN" altLang="en-US" sz="264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文本框 10"/>
          <p:cNvSpPr txBox="1"/>
          <p:nvPr/>
        </p:nvSpPr>
        <p:spPr>
          <a:xfrm>
            <a:off x="5004703" y="2093822"/>
            <a:ext cx="1843773" cy="1087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34" dirty="0" smtClean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Results&amp;</a:t>
            </a:r>
          </a:p>
          <a:p>
            <a:pPr algn="ctr"/>
            <a:r>
              <a:rPr lang="en-US" altLang="zh-CN" sz="3234" dirty="0" smtClean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Analysis</a:t>
            </a:r>
            <a:endParaRPr lang="zh-CN" altLang="en-US" sz="1470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>
            <a:stCxn id="10" idx="6"/>
            <a:endCxn id="28" idx="2"/>
          </p:cNvCxnSpPr>
          <p:nvPr/>
        </p:nvCxnSpPr>
        <p:spPr>
          <a:xfrm>
            <a:off x="4371045" y="3576698"/>
            <a:ext cx="114625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236296" y="3297220"/>
            <a:ext cx="561871" cy="5618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6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2646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6731142" y="2439672"/>
            <a:ext cx="2145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Insights&amp;</a:t>
            </a:r>
          </a:p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Conclusions</a:t>
            </a:r>
            <a:endParaRPr lang="en-US" altLang="zh-CN" sz="2352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>
            <a:stCxn id="28" idx="6"/>
            <a:endCxn id="40" idx="2"/>
          </p:cNvCxnSpPr>
          <p:nvPr/>
        </p:nvCxnSpPr>
        <p:spPr>
          <a:xfrm>
            <a:off x="6337755" y="3576699"/>
            <a:ext cx="897432" cy="14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36815" y="4418064"/>
            <a:ext cx="77475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71408" y="226066"/>
            <a:ext cx="1936696" cy="7031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969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Outline</a:t>
            </a:r>
            <a:endParaRPr lang="zh-CN" altLang="en-US" sz="1323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>
            <a:endCxn id="10" idx="0"/>
          </p:cNvCxnSpPr>
          <p:nvPr/>
        </p:nvCxnSpPr>
        <p:spPr>
          <a:xfrm flipH="1">
            <a:off x="4049466" y="2801930"/>
            <a:ext cx="289" cy="44769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28" idx="2"/>
          </p:cNvCxnSpPr>
          <p:nvPr/>
        </p:nvCxnSpPr>
        <p:spPr>
          <a:xfrm>
            <a:off x="4371045" y="3576697"/>
            <a:ext cx="1146251" cy="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40" idx="2"/>
          </p:cNvCxnSpPr>
          <p:nvPr/>
        </p:nvCxnSpPr>
        <p:spPr>
          <a:xfrm flipV="1">
            <a:off x="6338866" y="3578156"/>
            <a:ext cx="897430" cy="139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39633"/>
      </p:ext>
    </p:extLst>
  </p:cSld>
  <p:clrMapOvr>
    <a:masterClrMapping/>
  </p:clrMapOvr>
  <p:transition advTm="579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3E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48D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48D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48D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48D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Insights </a:t>
            </a:r>
            <a:r>
              <a:rPr lang="en-US" altLang="zh-CN" sz="3969" dirty="0">
                <a:latin typeface="+mn-lt"/>
                <a:ea typeface="+mn-ea"/>
                <a:cs typeface="+mn-ea"/>
                <a:sym typeface="+mn-lt"/>
              </a:rPr>
              <a:t>&amp; </a:t>
            </a:r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Conclusions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26" y="2008124"/>
            <a:ext cx="4311129" cy="188018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691680" y="2828668"/>
            <a:ext cx="720080" cy="5760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52" y="91681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Automatic debugging: highlight a suspicious area for dev to focus on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177061" y="2111533"/>
            <a:ext cx="259228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As quickly as possible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669678" y="2831613"/>
            <a:ext cx="259228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As small as possible</a:t>
            </a:r>
          </a:p>
        </p:txBody>
      </p:sp>
      <p:sp>
        <p:nvSpPr>
          <p:cNvPr id="12" name="矩形 11"/>
          <p:cNvSpPr/>
          <p:nvPr/>
        </p:nvSpPr>
        <p:spPr>
          <a:xfrm rot="1666033">
            <a:off x="4340751" y="1765697"/>
            <a:ext cx="2749343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SAVED!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9771" y="2829398"/>
            <a:ext cx="11680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zh-CN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455786"/>
      </p:ext>
    </p:extLst>
  </p:cSld>
  <p:clrMapOvr>
    <a:masterClrMapping/>
  </p:clrMapOvr>
  <p:transition advTm="1575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4" animBg="1"/>
      <p:bldP spid="7" grpId="0" animBg="1"/>
      <p:bldP spid="8" grpId="0" animBg="1"/>
      <p:bldP spid="12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Insights </a:t>
            </a:r>
            <a:r>
              <a:rPr lang="en-US" altLang="zh-CN" sz="3969" dirty="0">
                <a:latin typeface="+mn-lt"/>
                <a:ea typeface="+mn-ea"/>
                <a:cs typeface="+mn-ea"/>
                <a:sym typeface="+mn-lt"/>
              </a:rPr>
              <a:t>&amp; </a:t>
            </a:r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Conclusions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544" y="916816"/>
            <a:ext cx="7272808" cy="2467436"/>
            <a:chOff x="467544" y="916816"/>
            <a:chExt cx="7272808" cy="2467436"/>
          </a:xfrm>
        </p:grpSpPr>
        <p:sp>
          <p:nvSpPr>
            <p:cNvPr id="3" name="文本框 2"/>
            <p:cNvSpPr txBox="1"/>
            <p:nvPr/>
          </p:nvSpPr>
          <p:spPr>
            <a:xfrm>
              <a:off x="467544" y="916816"/>
              <a:ext cx="72728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+mn-ea"/>
                  <a:sym typeface="+mn-lt"/>
                </a:rPr>
                <a:t>What is an actual debugging process like?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326" y="1504068"/>
              <a:ext cx="4311129" cy="1880184"/>
            </a:xfrm>
            <a:prstGeom prst="rect">
              <a:avLst/>
            </a:prstGeom>
          </p:spPr>
        </p:pic>
      </p:grpSp>
      <p:sp>
        <p:nvSpPr>
          <p:cNvPr id="5" name="椭圆 4"/>
          <p:cNvSpPr/>
          <p:nvPr/>
        </p:nvSpPr>
        <p:spPr>
          <a:xfrm>
            <a:off x="1691680" y="2324612"/>
            <a:ext cx="720080" cy="5760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23928" y="1651561"/>
            <a:ext cx="259228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As quickly as possible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352604" y="1269336"/>
            <a:ext cx="2452432" cy="2404077"/>
            <a:chOff x="1979712" y="2495626"/>
            <a:chExt cx="1601875" cy="1573698"/>
          </a:xfrm>
        </p:grpSpPr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1979712" y="2495626"/>
              <a:ext cx="1584176" cy="1573698"/>
              <a:chOff x="2448" y="576"/>
              <a:chExt cx="964" cy="963"/>
            </a:xfrm>
          </p:grpSpPr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2490" y="670"/>
                <a:ext cx="922" cy="869"/>
              </a:xfrm>
              <a:custGeom>
                <a:avLst/>
                <a:gdLst>
                  <a:gd name="T0" fmla="*/ 790 w 1302"/>
                  <a:gd name="T1" fmla="*/ 7 h 1231"/>
                  <a:gd name="T2" fmla="*/ 848 w 1302"/>
                  <a:gd name="T3" fmla="*/ 0 h 1231"/>
                  <a:gd name="T4" fmla="*/ 863 w 1302"/>
                  <a:gd name="T5" fmla="*/ 483 h 1231"/>
                  <a:gd name="T6" fmla="*/ 922 w 1302"/>
                  <a:gd name="T7" fmla="*/ 867 h 1231"/>
                  <a:gd name="T8" fmla="*/ 460 w 1302"/>
                  <a:gd name="T9" fmla="*/ 850 h 1231"/>
                  <a:gd name="T10" fmla="*/ 4 w 1302"/>
                  <a:gd name="T11" fmla="*/ 869 h 1231"/>
                  <a:gd name="T12" fmla="*/ 1 w 1302"/>
                  <a:gd name="T13" fmla="*/ 623 h 1231"/>
                  <a:gd name="T14" fmla="*/ 54 w 1302"/>
                  <a:gd name="T15" fmla="*/ 221 h 1231"/>
                  <a:gd name="T16" fmla="*/ 576 w 1302"/>
                  <a:gd name="T17" fmla="*/ 109 h 1231"/>
                  <a:gd name="T18" fmla="*/ 790 w 1302"/>
                  <a:gd name="T19" fmla="*/ 7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23"/>
              </a:p>
            </p:txBody>
          </p:sp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2448" y="663"/>
                <a:ext cx="913" cy="849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323"/>
              </a:p>
            </p:txBody>
          </p:sp>
          <p:grpSp>
            <p:nvGrpSpPr>
              <p:cNvPr id="19" name="Group 22"/>
              <p:cNvGrpSpPr>
                <a:grpSpLocks/>
              </p:cNvGrpSpPr>
              <p:nvPr/>
            </p:nvGrpSpPr>
            <p:grpSpPr bwMode="auto">
              <a:xfrm>
                <a:off x="2832" y="576"/>
                <a:ext cx="192" cy="202"/>
                <a:chOff x="1088" y="998"/>
                <a:chExt cx="296" cy="311"/>
              </a:xfrm>
            </p:grpSpPr>
            <p:sp>
              <p:nvSpPr>
                <p:cNvPr id="20" name="Line 23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21" name="Line 24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22" name="Freeform 25"/>
                <p:cNvSpPr>
                  <a:spLocks/>
                </p:cNvSpPr>
                <p:nvPr/>
              </p:nvSpPr>
              <p:spPr bwMode="auto">
                <a:xfrm>
                  <a:off x="1092" y="1200"/>
                  <a:ext cx="105" cy="111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3" name="Freeform 26"/>
                <p:cNvSpPr>
                  <a:spLocks/>
                </p:cNvSpPr>
                <p:nvPr/>
              </p:nvSpPr>
              <p:spPr bwMode="auto">
                <a:xfrm>
                  <a:off x="1088" y="1083"/>
                  <a:ext cx="218" cy="219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4" name="Freeform 27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5" name="Freeform 28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6" name="Freeform 29"/>
                <p:cNvSpPr>
                  <a:spLocks/>
                </p:cNvSpPr>
                <p:nvPr/>
              </p:nvSpPr>
              <p:spPr bwMode="auto">
                <a:xfrm>
                  <a:off x="1213" y="998"/>
                  <a:ext cx="166" cy="172"/>
                </a:xfrm>
                <a:custGeom>
                  <a:avLst/>
                  <a:gdLst/>
                  <a:ahLst/>
                  <a:cxnLst>
                    <a:cxn ang="0">
                      <a:pos x="32" y="48"/>
                    </a:cxn>
                    <a:cxn ang="0">
                      <a:pos x="66" y="24"/>
                    </a:cxn>
                    <a:cxn ang="0">
                      <a:pos x="232" y="91"/>
                    </a:cxn>
                    <a:cxn ang="0">
                      <a:pos x="133" y="160"/>
                    </a:cxn>
                    <a:cxn ang="0">
                      <a:pos x="59" y="130"/>
                    </a:cxn>
                    <a:cxn ang="0">
                      <a:pos x="41" y="199"/>
                    </a:cxn>
                    <a:cxn ang="0">
                      <a:pos x="115" y="229"/>
                    </a:cxn>
                    <a:cxn ang="0">
                      <a:pos x="133" y="160"/>
                    </a:cxn>
                    <a:cxn ang="0">
                      <a:pos x="232" y="91"/>
                    </a:cxn>
                    <a:cxn ang="0">
                      <a:pos x="222" y="223"/>
                    </a:cxn>
                    <a:cxn ang="0">
                      <a:pos x="154" y="260"/>
                    </a:cxn>
                    <a:cxn ang="0">
                      <a:pos x="80" y="253"/>
                    </a:cxn>
                    <a:cxn ang="0">
                      <a:pos x="22" y="205"/>
                    </a:cxn>
                    <a:cxn ang="0">
                      <a:pos x="0" y="131"/>
                    </a:cxn>
                    <a:cxn ang="0">
                      <a:pos x="8" y="88"/>
                    </a:cxn>
                    <a:cxn ang="0">
                      <a:pos x="32" y="48"/>
                    </a:cxn>
                  </a:cxnLst>
                  <a:rect l="0" t="0" r="r" b="b"/>
                  <a:pathLst>
                    <a:path w="259" h="267">
                      <a:moveTo>
                        <a:pt x="32" y="48"/>
                      </a:moveTo>
                      <a:cubicBezTo>
                        <a:pt x="41" y="38"/>
                        <a:pt x="53" y="29"/>
                        <a:pt x="66" y="24"/>
                      </a:cubicBezTo>
                      <a:cubicBezTo>
                        <a:pt x="123" y="0"/>
                        <a:pt x="197" y="30"/>
                        <a:pt x="232" y="91"/>
                      </a:cubicBezTo>
                      <a:cubicBezTo>
                        <a:pt x="213" y="111"/>
                        <a:pt x="174" y="138"/>
                        <a:pt x="133" y="160"/>
                      </a:cubicBezTo>
                      <a:cubicBezTo>
                        <a:pt x="117" y="133"/>
                        <a:pt x="84" y="119"/>
                        <a:pt x="59" y="130"/>
                      </a:cubicBezTo>
                      <a:cubicBezTo>
                        <a:pt x="33" y="141"/>
                        <a:pt x="25" y="172"/>
                        <a:pt x="41" y="199"/>
                      </a:cubicBezTo>
                      <a:cubicBezTo>
                        <a:pt x="56" y="226"/>
                        <a:pt x="90" y="240"/>
                        <a:pt x="115" y="229"/>
                      </a:cubicBezTo>
                      <a:cubicBezTo>
                        <a:pt x="140" y="218"/>
                        <a:pt x="148" y="187"/>
                        <a:pt x="133" y="160"/>
                      </a:cubicBezTo>
                      <a:cubicBezTo>
                        <a:pt x="174" y="138"/>
                        <a:pt x="213" y="111"/>
                        <a:pt x="232" y="91"/>
                      </a:cubicBezTo>
                      <a:cubicBezTo>
                        <a:pt x="259" y="139"/>
                        <a:pt x="253" y="191"/>
                        <a:pt x="222" y="223"/>
                      </a:cubicBezTo>
                      <a:cubicBezTo>
                        <a:pt x="195" y="252"/>
                        <a:pt x="164" y="258"/>
                        <a:pt x="154" y="260"/>
                      </a:cubicBezTo>
                      <a:cubicBezTo>
                        <a:pt x="145" y="262"/>
                        <a:pt x="114" y="267"/>
                        <a:pt x="80" y="253"/>
                      </a:cubicBezTo>
                      <a:cubicBezTo>
                        <a:pt x="50" y="240"/>
                        <a:pt x="31" y="220"/>
                        <a:pt x="22" y="205"/>
                      </a:cubicBezTo>
                      <a:cubicBezTo>
                        <a:pt x="0" y="171"/>
                        <a:pt x="0" y="141"/>
                        <a:pt x="0" y="131"/>
                      </a:cubicBezTo>
                      <a:cubicBezTo>
                        <a:pt x="0" y="110"/>
                        <a:pt x="7" y="92"/>
                        <a:pt x="8" y="88"/>
                      </a:cubicBezTo>
                      <a:cubicBezTo>
                        <a:pt x="14" y="72"/>
                        <a:pt x="21" y="62"/>
                        <a:pt x="32" y="4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7" name="Freeform 30"/>
                <p:cNvSpPr>
                  <a:spLocks/>
                </p:cNvSpPr>
                <p:nvPr/>
              </p:nvSpPr>
              <p:spPr bwMode="auto">
                <a:xfrm>
                  <a:off x="1200" y="998"/>
                  <a:ext cx="179" cy="175"/>
                </a:xfrm>
                <a:custGeom>
                  <a:avLst/>
                  <a:gdLst/>
                  <a:ahLst/>
                  <a:cxnLst>
                    <a:cxn ang="0">
                      <a:pos x="51" y="48"/>
                    </a:cxn>
                    <a:cxn ang="0">
                      <a:pos x="35" y="195"/>
                    </a:cxn>
                    <a:cxn ang="0">
                      <a:pos x="164" y="262"/>
                    </a:cxn>
                    <a:cxn ang="0">
                      <a:pos x="241" y="224"/>
                    </a:cxn>
                    <a:cxn ang="0">
                      <a:pos x="251" y="91"/>
                    </a:cxn>
                    <a:cxn ang="0">
                      <a:pos x="152" y="160"/>
                    </a:cxn>
                    <a:cxn ang="0">
                      <a:pos x="134" y="229"/>
                    </a:cxn>
                    <a:cxn ang="0">
                      <a:pos x="60" y="199"/>
                    </a:cxn>
                    <a:cxn ang="0">
                      <a:pos x="78" y="130"/>
                    </a:cxn>
                    <a:cxn ang="0">
                      <a:pos x="152" y="160"/>
                    </a:cxn>
                    <a:cxn ang="0">
                      <a:pos x="251" y="91"/>
                    </a:cxn>
                    <a:cxn ang="0">
                      <a:pos x="85" y="24"/>
                    </a:cxn>
                    <a:cxn ang="0">
                      <a:pos x="51" y="48"/>
                    </a:cxn>
                  </a:cxnLst>
                  <a:rect l="0" t="0" r="r" b="b"/>
                  <a:pathLst>
                    <a:path w="278" h="268">
                      <a:moveTo>
                        <a:pt x="51" y="48"/>
                      </a:moveTo>
                      <a:cubicBezTo>
                        <a:pt x="0" y="111"/>
                        <a:pt x="23" y="172"/>
                        <a:pt x="35" y="195"/>
                      </a:cubicBezTo>
                      <a:cubicBezTo>
                        <a:pt x="59" y="241"/>
                        <a:pt x="112" y="268"/>
                        <a:pt x="164" y="262"/>
                      </a:cubicBezTo>
                      <a:cubicBezTo>
                        <a:pt x="207" y="257"/>
                        <a:pt x="232" y="233"/>
                        <a:pt x="241" y="224"/>
                      </a:cubicBezTo>
                      <a:cubicBezTo>
                        <a:pt x="272" y="191"/>
                        <a:pt x="278" y="139"/>
                        <a:pt x="251" y="91"/>
                      </a:cubicBezTo>
                      <a:cubicBezTo>
                        <a:pt x="232" y="111"/>
                        <a:pt x="193" y="138"/>
                        <a:pt x="152" y="160"/>
                      </a:cubicBezTo>
                      <a:cubicBezTo>
                        <a:pt x="167" y="187"/>
                        <a:pt x="159" y="218"/>
                        <a:pt x="134" y="229"/>
                      </a:cubicBezTo>
                      <a:cubicBezTo>
                        <a:pt x="109" y="240"/>
                        <a:pt x="75" y="226"/>
                        <a:pt x="60" y="199"/>
                      </a:cubicBezTo>
                      <a:cubicBezTo>
                        <a:pt x="44" y="172"/>
                        <a:pt x="52" y="141"/>
                        <a:pt x="78" y="130"/>
                      </a:cubicBezTo>
                      <a:cubicBezTo>
                        <a:pt x="103" y="119"/>
                        <a:pt x="136" y="133"/>
                        <a:pt x="152" y="160"/>
                      </a:cubicBezTo>
                      <a:cubicBezTo>
                        <a:pt x="193" y="138"/>
                        <a:pt x="232" y="111"/>
                        <a:pt x="251" y="91"/>
                      </a:cubicBezTo>
                      <a:cubicBezTo>
                        <a:pt x="216" y="30"/>
                        <a:pt x="142" y="0"/>
                        <a:pt x="85" y="24"/>
                      </a:cubicBezTo>
                      <a:cubicBezTo>
                        <a:pt x="72" y="29"/>
                        <a:pt x="60" y="38"/>
                        <a:pt x="51" y="4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8" name="Freeform 31"/>
                <p:cNvSpPr>
                  <a:spLocks/>
                </p:cNvSpPr>
                <p:nvPr/>
              </p:nvSpPr>
              <p:spPr bwMode="auto">
                <a:xfrm>
                  <a:off x="1211" y="1029"/>
                  <a:ext cx="143" cy="144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9" name="Freeform 32"/>
                <p:cNvSpPr>
                  <a:spLocks/>
                </p:cNvSpPr>
                <p:nvPr/>
              </p:nvSpPr>
              <p:spPr bwMode="auto">
                <a:xfrm>
                  <a:off x="1205" y="1029"/>
                  <a:ext cx="149" cy="161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30" name="Freeform 33"/>
                <p:cNvSpPr>
                  <a:spLocks/>
                </p:cNvSpPr>
                <p:nvPr/>
              </p:nvSpPr>
              <p:spPr bwMode="auto">
                <a:xfrm>
                  <a:off x="1206" y="998"/>
                  <a:ext cx="178" cy="175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5725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</p:grpSp>
        </p:grpSp>
        <p:sp>
          <p:nvSpPr>
            <p:cNvPr id="16" name="文本框 15"/>
            <p:cNvSpPr txBox="1"/>
            <p:nvPr/>
          </p:nvSpPr>
          <p:spPr>
            <a:xfrm>
              <a:off x="2123444" y="2909956"/>
              <a:ext cx="1458143" cy="705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Berlin Sans FB" panose="020E0602020502020306" pitchFamily="34" charset="0"/>
                </a:rPr>
                <a:t>! </a:t>
              </a:r>
              <a:r>
                <a:rPr lang="en-US" altLang="zh-CN" sz="1600" dirty="0" smtClean="0"/>
                <a:t>miss </a:t>
              </a:r>
              <a:r>
                <a:rPr lang="en-US" altLang="zh-CN" sz="1600" dirty="0"/>
                <a:t>a good global </a:t>
              </a:r>
              <a:r>
                <a:rPr lang="en-US" altLang="zh-CN" sz="1600" dirty="0" smtClean="0"/>
                <a:t>understanding;</a:t>
              </a: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Berlin Sans FB" panose="020E0602020502020306" pitchFamily="34" charset="0"/>
                </a:rPr>
                <a:t>! </a:t>
              </a:r>
              <a:r>
                <a:rPr lang="en-US" altLang="zh-CN" sz="1600" dirty="0" smtClean="0"/>
                <a:t>more </a:t>
              </a:r>
              <a:r>
                <a:rPr lang="en-US" altLang="zh-CN" sz="1600" dirty="0"/>
                <a:t>time to 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compensate</a:t>
              </a:r>
              <a:endParaRPr lang="en-US" altLang="zh-CN" sz="1600" dirty="0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3922748" y="2756830"/>
            <a:ext cx="259228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As small as possible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71608" y="2471375"/>
            <a:ext cx="2425335" cy="2404077"/>
            <a:chOff x="1979712" y="2495626"/>
            <a:chExt cx="1584176" cy="1573698"/>
          </a:xfrm>
        </p:grpSpPr>
        <p:grpSp>
          <p:nvGrpSpPr>
            <p:cNvPr id="32" name="Group 19"/>
            <p:cNvGrpSpPr>
              <a:grpSpLocks/>
            </p:cNvGrpSpPr>
            <p:nvPr/>
          </p:nvGrpSpPr>
          <p:grpSpPr bwMode="auto">
            <a:xfrm>
              <a:off x="1979712" y="2495626"/>
              <a:ext cx="1584176" cy="1573698"/>
              <a:chOff x="2448" y="576"/>
              <a:chExt cx="964" cy="963"/>
            </a:xfrm>
          </p:grpSpPr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2490" y="670"/>
                <a:ext cx="922" cy="869"/>
              </a:xfrm>
              <a:custGeom>
                <a:avLst/>
                <a:gdLst>
                  <a:gd name="T0" fmla="*/ 790 w 1302"/>
                  <a:gd name="T1" fmla="*/ 7 h 1231"/>
                  <a:gd name="T2" fmla="*/ 848 w 1302"/>
                  <a:gd name="T3" fmla="*/ 0 h 1231"/>
                  <a:gd name="T4" fmla="*/ 863 w 1302"/>
                  <a:gd name="T5" fmla="*/ 483 h 1231"/>
                  <a:gd name="T6" fmla="*/ 922 w 1302"/>
                  <a:gd name="T7" fmla="*/ 867 h 1231"/>
                  <a:gd name="T8" fmla="*/ 460 w 1302"/>
                  <a:gd name="T9" fmla="*/ 850 h 1231"/>
                  <a:gd name="T10" fmla="*/ 4 w 1302"/>
                  <a:gd name="T11" fmla="*/ 869 h 1231"/>
                  <a:gd name="T12" fmla="*/ 1 w 1302"/>
                  <a:gd name="T13" fmla="*/ 623 h 1231"/>
                  <a:gd name="T14" fmla="*/ 54 w 1302"/>
                  <a:gd name="T15" fmla="*/ 221 h 1231"/>
                  <a:gd name="T16" fmla="*/ 576 w 1302"/>
                  <a:gd name="T17" fmla="*/ 109 h 1231"/>
                  <a:gd name="T18" fmla="*/ 790 w 1302"/>
                  <a:gd name="T19" fmla="*/ 7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23"/>
              </a:p>
            </p:txBody>
          </p:sp>
          <p:sp>
            <p:nvSpPr>
              <p:cNvPr id="35" name="Freeform 21"/>
              <p:cNvSpPr>
                <a:spLocks/>
              </p:cNvSpPr>
              <p:nvPr/>
            </p:nvSpPr>
            <p:spPr bwMode="auto">
              <a:xfrm>
                <a:off x="2448" y="663"/>
                <a:ext cx="913" cy="849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323"/>
              </a:p>
            </p:txBody>
          </p:sp>
          <p:grpSp>
            <p:nvGrpSpPr>
              <p:cNvPr id="36" name="Group 22"/>
              <p:cNvGrpSpPr>
                <a:grpSpLocks/>
              </p:cNvGrpSpPr>
              <p:nvPr/>
            </p:nvGrpSpPr>
            <p:grpSpPr bwMode="auto">
              <a:xfrm>
                <a:off x="2832" y="576"/>
                <a:ext cx="192" cy="202"/>
                <a:chOff x="1088" y="998"/>
                <a:chExt cx="296" cy="311"/>
              </a:xfrm>
            </p:grpSpPr>
            <p:sp>
              <p:nvSpPr>
                <p:cNvPr id="37" name="Line 23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38" name="Line 24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39" name="Freeform 25"/>
                <p:cNvSpPr>
                  <a:spLocks/>
                </p:cNvSpPr>
                <p:nvPr/>
              </p:nvSpPr>
              <p:spPr bwMode="auto">
                <a:xfrm>
                  <a:off x="1092" y="1200"/>
                  <a:ext cx="105" cy="111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0" name="Freeform 26"/>
                <p:cNvSpPr>
                  <a:spLocks/>
                </p:cNvSpPr>
                <p:nvPr/>
              </p:nvSpPr>
              <p:spPr bwMode="auto">
                <a:xfrm>
                  <a:off x="1088" y="1083"/>
                  <a:ext cx="218" cy="219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1" name="Freeform 27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2" name="Freeform 28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3" name="Freeform 29"/>
                <p:cNvSpPr>
                  <a:spLocks/>
                </p:cNvSpPr>
                <p:nvPr/>
              </p:nvSpPr>
              <p:spPr bwMode="auto">
                <a:xfrm>
                  <a:off x="1213" y="998"/>
                  <a:ext cx="166" cy="172"/>
                </a:xfrm>
                <a:custGeom>
                  <a:avLst/>
                  <a:gdLst/>
                  <a:ahLst/>
                  <a:cxnLst>
                    <a:cxn ang="0">
                      <a:pos x="32" y="48"/>
                    </a:cxn>
                    <a:cxn ang="0">
                      <a:pos x="66" y="24"/>
                    </a:cxn>
                    <a:cxn ang="0">
                      <a:pos x="232" y="91"/>
                    </a:cxn>
                    <a:cxn ang="0">
                      <a:pos x="133" y="160"/>
                    </a:cxn>
                    <a:cxn ang="0">
                      <a:pos x="59" y="130"/>
                    </a:cxn>
                    <a:cxn ang="0">
                      <a:pos x="41" y="199"/>
                    </a:cxn>
                    <a:cxn ang="0">
                      <a:pos x="115" y="229"/>
                    </a:cxn>
                    <a:cxn ang="0">
                      <a:pos x="133" y="160"/>
                    </a:cxn>
                    <a:cxn ang="0">
                      <a:pos x="232" y="91"/>
                    </a:cxn>
                    <a:cxn ang="0">
                      <a:pos x="222" y="223"/>
                    </a:cxn>
                    <a:cxn ang="0">
                      <a:pos x="154" y="260"/>
                    </a:cxn>
                    <a:cxn ang="0">
                      <a:pos x="80" y="253"/>
                    </a:cxn>
                    <a:cxn ang="0">
                      <a:pos x="22" y="205"/>
                    </a:cxn>
                    <a:cxn ang="0">
                      <a:pos x="0" y="131"/>
                    </a:cxn>
                    <a:cxn ang="0">
                      <a:pos x="8" y="88"/>
                    </a:cxn>
                    <a:cxn ang="0">
                      <a:pos x="32" y="48"/>
                    </a:cxn>
                  </a:cxnLst>
                  <a:rect l="0" t="0" r="r" b="b"/>
                  <a:pathLst>
                    <a:path w="259" h="267">
                      <a:moveTo>
                        <a:pt x="32" y="48"/>
                      </a:moveTo>
                      <a:cubicBezTo>
                        <a:pt x="41" y="38"/>
                        <a:pt x="53" y="29"/>
                        <a:pt x="66" y="24"/>
                      </a:cubicBezTo>
                      <a:cubicBezTo>
                        <a:pt x="123" y="0"/>
                        <a:pt x="197" y="30"/>
                        <a:pt x="232" y="91"/>
                      </a:cubicBezTo>
                      <a:cubicBezTo>
                        <a:pt x="213" y="111"/>
                        <a:pt x="174" y="138"/>
                        <a:pt x="133" y="160"/>
                      </a:cubicBezTo>
                      <a:cubicBezTo>
                        <a:pt x="117" y="133"/>
                        <a:pt x="84" y="119"/>
                        <a:pt x="59" y="130"/>
                      </a:cubicBezTo>
                      <a:cubicBezTo>
                        <a:pt x="33" y="141"/>
                        <a:pt x="25" y="172"/>
                        <a:pt x="41" y="199"/>
                      </a:cubicBezTo>
                      <a:cubicBezTo>
                        <a:pt x="56" y="226"/>
                        <a:pt x="90" y="240"/>
                        <a:pt x="115" y="229"/>
                      </a:cubicBezTo>
                      <a:cubicBezTo>
                        <a:pt x="140" y="218"/>
                        <a:pt x="148" y="187"/>
                        <a:pt x="133" y="160"/>
                      </a:cubicBezTo>
                      <a:cubicBezTo>
                        <a:pt x="174" y="138"/>
                        <a:pt x="213" y="111"/>
                        <a:pt x="232" y="91"/>
                      </a:cubicBezTo>
                      <a:cubicBezTo>
                        <a:pt x="259" y="139"/>
                        <a:pt x="253" y="191"/>
                        <a:pt x="222" y="223"/>
                      </a:cubicBezTo>
                      <a:cubicBezTo>
                        <a:pt x="195" y="252"/>
                        <a:pt x="164" y="258"/>
                        <a:pt x="154" y="260"/>
                      </a:cubicBezTo>
                      <a:cubicBezTo>
                        <a:pt x="145" y="262"/>
                        <a:pt x="114" y="267"/>
                        <a:pt x="80" y="253"/>
                      </a:cubicBezTo>
                      <a:cubicBezTo>
                        <a:pt x="50" y="240"/>
                        <a:pt x="31" y="220"/>
                        <a:pt x="22" y="205"/>
                      </a:cubicBezTo>
                      <a:cubicBezTo>
                        <a:pt x="0" y="171"/>
                        <a:pt x="0" y="141"/>
                        <a:pt x="0" y="131"/>
                      </a:cubicBezTo>
                      <a:cubicBezTo>
                        <a:pt x="0" y="110"/>
                        <a:pt x="7" y="92"/>
                        <a:pt x="8" y="88"/>
                      </a:cubicBezTo>
                      <a:cubicBezTo>
                        <a:pt x="14" y="72"/>
                        <a:pt x="21" y="62"/>
                        <a:pt x="32" y="4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4" name="Freeform 30"/>
                <p:cNvSpPr>
                  <a:spLocks/>
                </p:cNvSpPr>
                <p:nvPr/>
              </p:nvSpPr>
              <p:spPr bwMode="auto">
                <a:xfrm>
                  <a:off x="1200" y="998"/>
                  <a:ext cx="179" cy="175"/>
                </a:xfrm>
                <a:custGeom>
                  <a:avLst/>
                  <a:gdLst/>
                  <a:ahLst/>
                  <a:cxnLst>
                    <a:cxn ang="0">
                      <a:pos x="51" y="48"/>
                    </a:cxn>
                    <a:cxn ang="0">
                      <a:pos x="35" y="195"/>
                    </a:cxn>
                    <a:cxn ang="0">
                      <a:pos x="164" y="262"/>
                    </a:cxn>
                    <a:cxn ang="0">
                      <a:pos x="241" y="224"/>
                    </a:cxn>
                    <a:cxn ang="0">
                      <a:pos x="251" y="91"/>
                    </a:cxn>
                    <a:cxn ang="0">
                      <a:pos x="152" y="160"/>
                    </a:cxn>
                    <a:cxn ang="0">
                      <a:pos x="134" y="229"/>
                    </a:cxn>
                    <a:cxn ang="0">
                      <a:pos x="60" y="199"/>
                    </a:cxn>
                    <a:cxn ang="0">
                      <a:pos x="78" y="130"/>
                    </a:cxn>
                    <a:cxn ang="0">
                      <a:pos x="152" y="160"/>
                    </a:cxn>
                    <a:cxn ang="0">
                      <a:pos x="251" y="91"/>
                    </a:cxn>
                    <a:cxn ang="0">
                      <a:pos x="85" y="24"/>
                    </a:cxn>
                    <a:cxn ang="0">
                      <a:pos x="51" y="48"/>
                    </a:cxn>
                  </a:cxnLst>
                  <a:rect l="0" t="0" r="r" b="b"/>
                  <a:pathLst>
                    <a:path w="278" h="268">
                      <a:moveTo>
                        <a:pt x="51" y="48"/>
                      </a:moveTo>
                      <a:cubicBezTo>
                        <a:pt x="0" y="111"/>
                        <a:pt x="23" y="172"/>
                        <a:pt x="35" y="195"/>
                      </a:cubicBezTo>
                      <a:cubicBezTo>
                        <a:pt x="59" y="241"/>
                        <a:pt x="112" y="268"/>
                        <a:pt x="164" y="262"/>
                      </a:cubicBezTo>
                      <a:cubicBezTo>
                        <a:pt x="207" y="257"/>
                        <a:pt x="232" y="233"/>
                        <a:pt x="241" y="224"/>
                      </a:cubicBezTo>
                      <a:cubicBezTo>
                        <a:pt x="272" y="191"/>
                        <a:pt x="278" y="139"/>
                        <a:pt x="251" y="91"/>
                      </a:cubicBezTo>
                      <a:cubicBezTo>
                        <a:pt x="232" y="111"/>
                        <a:pt x="193" y="138"/>
                        <a:pt x="152" y="160"/>
                      </a:cubicBezTo>
                      <a:cubicBezTo>
                        <a:pt x="167" y="187"/>
                        <a:pt x="159" y="218"/>
                        <a:pt x="134" y="229"/>
                      </a:cubicBezTo>
                      <a:cubicBezTo>
                        <a:pt x="109" y="240"/>
                        <a:pt x="75" y="226"/>
                        <a:pt x="60" y="199"/>
                      </a:cubicBezTo>
                      <a:cubicBezTo>
                        <a:pt x="44" y="172"/>
                        <a:pt x="52" y="141"/>
                        <a:pt x="78" y="130"/>
                      </a:cubicBezTo>
                      <a:cubicBezTo>
                        <a:pt x="103" y="119"/>
                        <a:pt x="136" y="133"/>
                        <a:pt x="152" y="160"/>
                      </a:cubicBezTo>
                      <a:cubicBezTo>
                        <a:pt x="193" y="138"/>
                        <a:pt x="232" y="111"/>
                        <a:pt x="251" y="91"/>
                      </a:cubicBezTo>
                      <a:cubicBezTo>
                        <a:pt x="216" y="30"/>
                        <a:pt x="142" y="0"/>
                        <a:pt x="85" y="24"/>
                      </a:cubicBezTo>
                      <a:cubicBezTo>
                        <a:pt x="72" y="29"/>
                        <a:pt x="60" y="38"/>
                        <a:pt x="51" y="4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5" name="Freeform 31"/>
                <p:cNvSpPr>
                  <a:spLocks/>
                </p:cNvSpPr>
                <p:nvPr/>
              </p:nvSpPr>
              <p:spPr bwMode="auto">
                <a:xfrm>
                  <a:off x="1211" y="1029"/>
                  <a:ext cx="143" cy="144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6" name="Freeform 32"/>
                <p:cNvSpPr>
                  <a:spLocks/>
                </p:cNvSpPr>
                <p:nvPr/>
              </p:nvSpPr>
              <p:spPr bwMode="auto">
                <a:xfrm>
                  <a:off x="1205" y="1029"/>
                  <a:ext cx="149" cy="161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7" name="Freeform 33"/>
                <p:cNvSpPr>
                  <a:spLocks/>
                </p:cNvSpPr>
                <p:nvPr/>
              </p:nvSpPr>
              <p:spPr bwMode="auto">
                <a:xfrm>
                  <a:off x="1206" y="998"/>
                  <a:ext cx="178" cy="175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5725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</p:grpSp>
        </p:grpSp>
        <p:sp>
          <p:nvSpPr>
            <p:cNvPr id="33" name="文本框 32"/>
            <p:cNvSpPr txBox="1"/>
            <p:nvPr/>
          </p:nvSpPr>
          <p:spPr>
            <a:xfrm>
              <a:off x="1994484" y="2909956"/>
              <a:ext cx="1398967" cy="543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Berlin Sans FB" panose="020E0602020502020306" pitchFamily="34" charset="0"/>
                </a:rPr>
                <a:t>! </a:t>
              </a:r>
              <a:r>
                <a:rPr lang="en-US" altLang="zh-CN" sz="1600" dirty="0"/>
                <a:t>Generally </a:t>
              </a:r>
              <a:r>
                <a:rPr lang="en-US" altLang="zh-CN" sz="1600" dirty="0" smtClean="0"/>
                <a:t>unrealistic </a:t>
              </a:r>
              <a:endParaRPr lang="en-US" altLang="zh-CN" sz="1600" dirty="0"/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Berlin Sans FB" panose="020E0602020502020306" pitchFamily="34" charset="0"/>
                </a:rPr>
                <a:t>! </a:t>
              </a:r>
              <a:r>
                <a:rPr lang="en-US" altLang="zh-CN" sz="1600" dirty="0" smtClean="0"/>
                <a:t>Browsing context </a:t>
              </a:r>
              <a:r>
                <a:rPr lang="en-US" altLang="zh-CN" sz="1600" dirty="0"/>
                <a:t>is </a:t>
              </a:r>
              <a:r>
                <a:rPr lang="en-US" altLang="zh-CN" sz="1600" dirty="0" smtClean="0"/>
                <a:t>indispensable</a:t>
              </a:r>
              <a:endParaRPr lang="en-US" altLang="zh-CN" sz="16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0585651"/>
      </p:ext>
    </p:extLst>
  </p:cSld>
  <p:clrMapOvr>
    <a:masterClrMapping/>
  </p:clrMapOvr>
  <p:transition advTm="3188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Insights </a:t>
            </a:r>
            <a:r>
              <a:rPr lang="en-US" altLang="zh-CN" sz="3969" dirty="0">
                <a:latin typeface="+mn-lt"/>
                <a:ea typeface="+mn-ea"/>
                <a:cs typeface="+mn-ea"/>
                <a:sym typeface="+mn-lt"/>
              </a:rPr>
              <a:t>&amp; </a:t>
            </a:r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Conclusions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91681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What is an actual debugging process like?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8526" y="3098618"/>
            <a:ext cx="5237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Comprehension matters!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3608" y="1742171"/>
            <a:ext cx="6912768" cy="715089"/>
            <a:chOff x="1043608" y="1742171"/>
            <a:chExt cx="6912768" cy="715089"/>
          </a:xfrm>
        </p:grpSpPr>
        <p:grpSp>
          <p:nvGrpSpPr>
            <p:cNvPr id="6" name="组合 5"/>
            <p:cNvGrpSpPr/>
            <p:nvPr/>
          </p:nvGrpSpPr>
          <p:grpSpPr>
            <a:xfrm>
              <a:off x="1043608" y="1742171"/>
              <a:ext cx="6912768" cy="715089"/>
              <a:chOff x="1043608" y="1742171"/>
              <a:chExt cx="6912768" cy="71508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043608" y="1931470"/>
                <a:ext cx="2592288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Isolate the buggy lines</a:t>
                </a: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932040" y="1742171"/>
                <a:ext cx="3024336" cy="71508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Detect the fault (comprehend, identify, fix it)</a:t>
                </a:r>
              </a:p>
            </p:txBody>
          </p:sp>
        </p:grpSp>
        <p:sp>
          <p:nvSpPr>
            <p:cNvPr id="4" name="右箭头 3"/>
            <p:cNvSpPr/>
            <p:nvPr/>
          </p:nvSpPr>
          <p:spPr>
            <a:xfrm>
              <a:off x="3707904" y="2016100"/>
              <a:ext cx="1224136" cy="24037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23119" y="1532630"/>
            <a:ext cx="4021089" cy="1518774"/>
            <a:chOff x="2550339" y="2811148"/>
            <a:chExt cx="4021089" cy="1518774"/>
          </a:xfrm>
        </p:grpSpPr>
        <p:sp>
          <p:nvSpPr>
            <p:cNvPr id="18" name="上弧形箭头 17"/>
            <p:cNvSpPr/>
            <p:nvPr/>
          </p:nvSpPr>
          <p:spPr>
            <a:xfrm rot="6500835">
              <a:off x="5085525" y="3638611"/>
              <a:ext cx="858929" cy="523694"/>
            </a:xfrm>
            <a:prstGeom prst="curvedDownArrow">
              <a:avLst>
                <a:gd name="adj1" fmla="val 25000"/>
                <a:gd name="adj2" fmla="val 50000"/>
                <a:gd name="adj3" fmla="val 4861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550339" y="2811148"/>
              <a:ext cx="4021089" cy="1488832"/>
              <a:chOff x="2627784" y="2876109"/>
              <a:chExt cx="4021089" cy="1488832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627784" y="3956318"/>
                <a:ext cx="2592288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Isolate the buggy lines</a:t>
                </a: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624537" y="2876109"/>
                <a:ext cx="3024336" cy="71508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Detect the fault (comprehend, identify, fix it)</a:t>
                </a:r>
              </a:p>
            </p:txBody>
          </p:sp>
        </p:grpSp>
        <p:sp>
          <p:nvSpPr>
            <p:cNvPr id="9" name="上弧形箭头 8"/>
            <p:cNvSpPr/>
            <p:nvPr/>
          </p:nvSpPr>
          <p:spPr>
            <a:xfrm rot="17997939">
              <a:off x="2701453" y="3262250"/>
              <a:ext cx="982557" cy="444044"/>
            </a:xfrm>
            <a:prstGeom prst="curvedDownArrow">
              <a:avLst>
                <a:gd name="adj1" fmla="val 25000"/>
                <a:gd name="adj2" fmla="val 50000"/>
                <a:gd name="adj3" fmla="val 4861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419872" y="3877374"/>
            <a:ext cx="47501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done by human!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359633"/>
      </p:ext>
    </p:extLst>
  </p:cSld>
  <p:clrMapOvr>
    <a:masterClrMapping/>
  </p:clrMapOvr>
  <p:transition advTm="4439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Insights </a:t>
            </a:r>
            <a:r>
              <a:rPr lang="en-US" altLang="zh-CN" sz="3969" dirty="0">
                <a:latin typeface="+mn-lt"/>
                <a:ea typeface="+mn-ea"/>
                <a:cs typeface="+mn-ea"/>
                <a:sym typeface="+mn-lt"/>
              </a:rPr>
              <a:t>&amp; </a:t>
            </a:r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Conclusions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91681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Automatic debugging is useful!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95077" y="1342961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cs typeface="+mn-ea"/>
                <a:sym typeface="+mn-lt"/>
              </a:rPr>
              <a:t>rovided that they well support code comprehension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57536" y="1989236"/>
            <a:ext cx="2359621" cy="2404118"/>
            <a:chOff x="1979712" y="2495626"/>
            <a:chExt cx="1584176" cy="1573698"/>
          </a:xfrm>
        </p:grpSpPr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1979712" y="2495626"/>
              <a:ext cx="1584176" cy="1573698"/>
              <a:chOff x="2448" y="576"/>
              <a:chExt cx="964" cy="963"/>
            </a:xfrm>
          </p:grpSpPr>
          <p:sp>
            <p:nvSpPr>
              <p:cNvPr id="16" name="Freeform 20"/>
              <p:cNvSpPr>
                <a:spLocks/>
              </p:cNvSpPr>
              <p:nvPr/>
            </p:nvSpPr>
            <p:spPr bwMode="auto">
              <a:xfrm>
                <a:off x="2490" y="670"/>
                <a:ext cx="922" cy="869"/>
              </a:xfrm>
              <a:custGeom>
                <a:avLst/>
                <a:gdLst>
                  <a:gd name="T0" fmla="*/ 790 w 1302"/>
                  <a:gd name="T1" fmla="*/ 7 h 1231"/>
                  <a:gd name="T2" fmla="*/ 848 w 1302"/>
                  <a:gd name="T3" fmla="*/ 0 h 1231"/>
                  <a:gd name="T4" fmla="*/ 863 w 1302"/>
                  <a:gd name="T5" fmla="*/ 483 h 1231"/>
                  <a:gd name="T6" fmla="*/ 922 w 1302"/>
                  <a:gd name="T7" fmla="*/ 867 h 1231"/>
                  <a:gd name="T8" fmla="*/ 460 w 1302"/>
                  <a:gd name="T9" fmla="*/ 850 h 1231"/>
                  <a:gd name="T10" fmla="*/ 4 w 1302"/>
                  <a:gd name="T11" fmla="*/ 869 h 1231"/>
                  <a:gd name="T12" fmla="*/ 1 w 1302"/>
                  <a:gd name="T13" fmla="*/ 623 h 1231"/>
                  <a:gd name="T14" fmla="*/ 54 w 1302"/>
                  <a:gd name="T15" fmla="*/ 221 h 1231"/>
                  <a:gd name="T16" fmla="*/ 576 w 1302"/>
                  <a:gd name="T17" fmla="*/ 109 h 1231"/>
                  <a:gd name="T18" fmla="*/ 790 w 1302"/>
                  <a:gd name="T19" fmla="*/ 7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23"/>
              </a:p>
            </p:txBody>
          </p:sp>
          <p:sp>
            <p:nvSpPr>
              <p:cNvPr id="17" name="Freeform 21"/>
              <p:cNvSpPr>
                <a:spLocks/>
              </p:cNvSpPr>
              <p:nvPr/>
            </p:nvSpPr>
            <p:spPr bwMode="auto">
              <a:xfrm>
                <a:off x="2448" y="663"/>
                <a:ext cx="913" cy="849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323"/>
              </a:p>
            </p:txBody>
          </p:sp>
          <p:grpSp>
            <p:nvGrpSpPr>
              <p:cNvPr id="18" name="Group 22"/>
              <p:cNvGrpSpPr>
                <a:grpSpLocks/>
              </p:cNvGrpSpPr>
              <p:nvPr/>
            </p:nvGrpSpPr>
            <p:grpSpPr bwMode="auto">
              <a:xfrm>
                <a:off x="2832" y="576"/>
                <a:ext cx="192" cy="202"/>
                <a:chOff x="1088" y="998"/>
                <a:chExt cx="296" cy="311"/>
              </a:xfrm>
            </p:grpSpPr>
            <p:sp>
              <p:nvSpPr>
                <p:cNvPr id="19" name="Line 23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20" name="Line 24"/>
                <p:cNvSpPr>
                  <a:spLocks noChangeShapeType="1"/>
                </p:cNvSpPr>
                <p:nvPr/>
              </p:nvSpPr>
              <p:spPr bwMode="auto">
                <a:xfrm>
                  <a:off x="1278" y="1262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21" name="Freeform 25"/>
                <p:cNvSpPr>
                  <a:spLocks/>
                </p:cNvSpPr>
                <p:nvPr/>
              </p:nvSpPr>
              <p:spPr bwMode="auto">
                <a:xfrm>
                  <a:off x="1092" y="1200"/>
                  <a:ext cx="105" cy="111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2" name="Freeform 26"/>
                <p:cNvSpPr>
                  <a:spLocks/>
                </p:cNvSpPr>
                <p:nvPr/>
              </p:nvSpPr>
              <p:spPr bwMode="auto">
                <a:xfrm>
                  <a:off x="1088" y="1083"/>
                  <a:ext cx="218" cy="219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3" name="Freeform 27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4" name="Freeform 28"/>
                <p:cNvSpPr>
                  <a:spLocks/>
                </p:cNvSpPr>
                <p:nvPr/>
              </p:nvSpPr>
              <p:spPr bwMode="auto">
                <a:xfrm>
                  <a:off x="1197" y="1089"/>
                  <a:ext cx="100" cy="101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5" name="Freeform 29"/>
                <p:cNvSpPr>
                  <a:spLocks/>
                </p:cNvSpPr>
                <p:nvPr/>
              </p:nvSpPr>
              <p:spPr bwMode="auto">
                <a:xfrm>
                  <a:off x="1213" y="998"/>
                  <a:ext cx="166" cy="172"/>
                </a:xfrm>
                <a:custGeom>
                  <a:avLst/>
                  <a:gdLst/>
                  <a:ahLst/>
                  <a:cxnLst>
                    <a:cxn ang="0">
                      <a:pos x="32" y="48"/>
                    </a:cxn>
                    <a:cxn ang="0">
                      <a:pos x="66" y="24"/>
                    </a:cxn>
                    <a:cxn ang="0">
                      <a:pos x="232" y="91"/>
                    </a:cxn>
                    <a:cxn ang="0">
                      <a:pos x="133" y="160"/>
                    </a:cxn>
                    <a:cxn ang="0">
                      <a:pos x="59" y="130"/>
                    </a:cxn>
                    <a:cxn ang="0">
                      <a:pos x="41" y="199"/>
                    </a:cxn>
                    <a:cxn ang="0">
                      <a:pos x="115" y="229"/>
                    </a:cxn>
                    <a:cxn ang="0">
                      <a:pos x="133" y="160"/>
                    </a:cxn>
                    <a:cxn ang="0">
                      <a:pos x="232" y="91"/>
                    </a:cxn>
                    <a:cxn ang="0">
                      <a:pos x="222" y="223"/>
                    </a:cxn>
                    <a:cxn ang="0">
                      <a:pos x="154" y="260"/>
                    </a:cxn>
                    <a:cxn ang="0">
                      <a:pos x="80" y="253"/>
                    </a:cxn>
                    <a:cxn ang="0">
                      <a:pos x="22" y="205"/>
                    </a:cxn>
                    <a:cxn ang="0">
                      <a:pos x="0" y="131"/>
                    </a:cxn>
                    <a:cxn ang="0">
                      <a:pos x="8" y="88"/>
                    </a:cxn>
                    <a:cxn ang="0">
                      <a:pos x="32" y="48"/>
                    </a:cxn>
                  </a:cxnLst>
                  <a:rect l="0" t="0" r="r" b="b"/>
                  <a:pathLst>
                    <a:path w="259" h="267">
                      <a:moveTo>
                        <a:pt x="32" y="48"/>
                      </a:moveTo>
                      <a:cubicBezTo>
                        <a:pt x="41" y="38"/>
                        <a:pt x="53" y="29"/>
                        <a:pt x="66" y="24"/>
                      </a:cubicBezTo>
                      <a:cubicBezTo>
                        <a:pt x="123" y="0"/>
                        <a:pt x="197" y="30"/>
                        <a:pt x="232" y="91"/>
                      </a:cubicBezTo>
                      <a:cubicBezTo>
                        <a:pt x="213" y="111"/>
                        <a:pt x="174" y="138"/>
                        <a:pt x="133" y="160"/>
                      </a:cubicBezTo>
                      <a:cubicBezTo>
                        <a:pt x="117" y="133"/>
                        <a:pt x="84" y="119"/>
                        <a:pt x="59" y="130"/>
                      </a:cubicBezTo>
                      <a:cubicBezTo>
                        <a:pt x="33" y="141"/>
                        <a:pt x="25" y="172"/>
                        <a:pt x="41" y="199"/>
                      </a:cubicBezTo>
                      <a:cubicBezTo>
                        <a:pt x="56" y="226"/>
                        <a:pt x="90" y="240"/>
                        <a:pt x="115" y="229"/>
                      </a:cubicBezTo>
                      <a:cubicBezTo>
                        <a:pt x="140" y="218"/>
                        <a:pt x="148" y="187"/>
                        <a:pt x="133" y="160"/>
                      </a:cubicBezTo>
                      <a:cubicBezTo>
                        <a:pt x="174" y="138"/>
                        <a:pt x="213" y="111"/>
                        <a:pt x="232" y="91"/>
                      </a:cubicBezTo>
                      <a:cubicBezTo>
                        <a:pt x="259" y="139"/>
                        <a:pt x="253" y="191"/>
                        <a:pt x="222" y="223"/>
                      </a:cubicBezTo>
                      <a:cubicBezTo>
                        <a:pt x="195" y="252"/>
                        <a:pt x="164" y="258"/>
                        <a:pt x="154" y="260"/>
                      </a:cubicBezTo>
                      <a:cubicBezTo>
                        <a:pt x="145" y="262"/>
                        <a:pt x="114" y="267"/>
                        <a:pt x="80" y="253"/>
                      </a:cubicBezTo>
                      <a:cubicBezTo>
                        <a:pt x="50" y="240"/>
                        <a:pt x="31" y="220"/>
                        <a:pt x="22" y="205"/>
                      </a:cubicBezTo>
                      <a:cubicBezTo>
                        <a:pt x="0" y="171"/>
                        <a:pt x="0" y="141"/>
                        <a:pt x="0" y="131"/>
                      </a:cubicBezTo>
                      <a:cubicBezTo>
                        <a:pt x="0" y="110"/>
                        <a:pt x="7" y="92"/>
                        <a:pt x="8" y="88"/>
                      </a:cubicBezTo>
                      <a:cubicBezTo>
                        <a:pt x="14" y="72"/>
                        <a:pt x="21" y="62"/>
                        <a:pt x="32" y="4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6" name="Freeform 30"/>
                <p:cNvSpPr>
                  <a:spLocks/>
                </p:cNvSpPr>
                <p:nvPr/>
              </p:nvSpPr>
              <p:spPr bwMode="auto">
                <a:xfrm>
                  <a:off x="1200" y="998"/>
                  <a:ext cx="179" cy="175"/>
                </a:xfrm>
                <a:custGeom>
                  <a:avLst/>
                  <a:gdLst/>
                  <a:ahLst/>
                  <a:cxnLst>
                    <a:cxn ang="0">
                      <a:pos x="51" y="48"/>
                    </a:cxn>
                    <a:cxn ang="0">
                      <a:pos x="35" y="195"/>
                    </a:cxn>
                    <a:cxn ang="0">
                      <a:pos x="164" y="262"/>
                    </a:cxn>
                    <a:cxn ang="0">
                      <a:pos x="241" y="224"/>
                    </a:cxn>
                    <a:cxn ang="0">
                      <a:pos x="251" y="91"/>
                    </a:cxn>
                    <a:cxn ang="0">
                      <a:pos x="152" y="160"/>
                    </a:cxn>
                    <a:cxn ang="0">
                      <a:pos x="134" y="229"/>
                    </a:cxn>
                    <a:cxn ang="0">
                      <a:pos x="60" y="199"/>
                    </a:cxn>
                    <a:cxn ang="0">
                      <a:pos x="78" y="130"/>
                    </a:cxn>
                    <a:cxn ang="0">
                      <a:pos x="152" y="160"/>
                    </a:cxn>
                    <a:cxn ang="0">
                      <a:pos x="251" y="91"/>
                    </a:cxn>
                    <a:cxn ang="0">
                      <a:pos x="85" y="24"/>
                    </a:cxn>
                    <a:cxn ang="0">
                      <a:pos x="51" y="48"/>
                    </a:cxn>
                  </a:cxnLst>
                  <a:rect l="0" t="0" r="r" b="b"/>
                  <a:pathLst>
                    <a:path w="278" h="268">
                      <a:moveTo>
                        <a:pt x="51" y="48"/>
                      </a:moveTo>
                      <a:cubicBezTo>
                        <a:pt x="0" y="111"/>
                        <a:pt x="23" y="172"/>
                        <a:pt x="35" y="195"/>
                      </a:cubicBezTo>
                      <a:cubicBezTo>
                        <a:pt x="59" y="241"/>
                        <a:pt x="112" y="268"/>
                        <a:pt x="164" y="262"/>
                      </a:cubicBezTo>
                      <a:cubicBezTo>
                        <a:pt x="207" y="257"/>
                        <a:pt x="232" y="233"/>
                        <a:pt x="241" y="224"/>
                      </a:cubicBezTo>
                      <a:cubicBezTo>
                        <a:pt x="272" y="191"/>
                        <a:pt x="278" y="139"/>
                        <a:pt x="251" y="91"/>
                      </a:cubicBezTo>
                      <a:cubicBezTo>
                        <a:pt x="232" y="111"/>
                        <a:pt x="193" y="138"/>
                        <a:pt x="152" y="160"/>
                      </a:cubicBezTo>
                      <a:cubicBezTo>
                        <a:pt x="167" y="187"/>
                        <a:pt x="159" y="218"/>
                        <a:pt x="134" y="229"/>
                      </a:cubicBezTo>
                      <a:cubicBezTo>
                        <a:pt x="109" y="240"/>
                        <a:pt x="75" y="226"/>
                        <a:pt x="60" y="199"/>
                      </a:cubicBezTo>
                      <a:cubicBezTo>
                        <a:pt x="44" y="172"/>
                        <a:pt x="52" y="141"/>
                        <a:pt x="78" y="130"/>
                      </a:cubicBezTo>
                      <a:cubicBezTo>
                        <a:pt x="103" y="119"/>
                        <a:pt x="136" y="133"/>
                        <a:pt x="152" y="160"/>
                      </a:cubicBezTo>
                      <a:cubicBezTo>
                        <a:pt x="193" y="138"/>
                        <a:pt x="232" y="111"/>
                        <a:pt x="251" y="91"/>
                      </a:cubicBezTo>
                      <a:cubicBezTo>
                        <a:pt x="216" y="30"/>
                        <a:pt x="142" y="0"/>
                        <a:pt x="85" y="24"/>
                      </a:cubicBezTo>
                      <a:cubicBezTo>
                        <a:pt x="72" y="29"/>
                        <a:pt x="60" y="38"/>
                        <a:pt x="51" y="4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7" name="Freeform 31"/>
                <p:cNvSpPr>
                  <a:spLocks/>
                </p:cNvSpPr>
                <p:nvPr/>
              </p:nvSpPr>
              <p:spPr bwMode="auto">
                <a:xfrm>
                  <a:off x="1211" y="1029"/>
                  <a:ext cx="143" cy="144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8" name="Freeform 32"/>
                <p:cNvSpPr>
                  <a:spLocks/>
                </p:cNvSpPr>
                <p:nvPr/>
              </p:nvSpPr>
              <p:spPr bwMode="auto">
                <a:xfrm>
                  <a:off x="1205" y="1029"/>
                  <a:ext cx="149" cy="161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5725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29" name="Freeform 33"/>
                <p:cNvSpPr>
                  <a:spLocks/>
                </p:cNvSpPr>
                <p:nvPr/>
              </p:nvSpPr>
              <p:spPr bwMode="auto">
                <a:xfrm>
                  <a:off x="1206" y="998"/>
                  <a:ext cx="178" cy="175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5725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</p:grpSp>
        </p:grpSp>
        <p:sp>
          <p:nvSpPr>
            <p:cNvPr id="15" name="文本框 14"/>
            <p:cNvSpPr txBox="1"/>
            <p:nvPr/>
          </p:nvSpPr>
          <p:spPr>
            <a:xfrm>
              <a:off x="1998918" y="3014114"/>
              <a:ext cx="1441292" cy="604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Apply automatic debugging on more abstract level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676991" y="2352458"/>
            <a:ext cx="2477003" cy="2320092"/>
            <a:chOff x="3621345" y="2495626"/>
            <a:chExt cx="1620009" cy="1573698"/>
          </a:xfrm>
        </p:grpSpPr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3621345" y="2495626"/>
              <a:ext cx="1620009" cy="1573698"/>
              <a:chOff x="1824" y="2966"/>
              <a:chExt cx="964" cy="973"/>
            </a:xfrm>
          </p:grpSpPr>
          <p:sp>
            <p:nvSpPr>
              <p:cNvPr id="33" name="Freeform 35"/>
              <p:cNvSpPr>
                <a:spLocks/>
              </p:cNvSpPr>
              <p:nvPr/>
            </p:nvSpPr>
            <p:spPr bwMode="auto">
              <a:xfrm>
                <a:off x="1866" y="3070"/>
                <a:ext cx="922" cy="869"/>
              </a:xfrm>
              <a:custGeom>
                <a:avLst/>
                <a:gdLst>
                  <a:gd name="T0" fmla="*/ 790 w 1302"/>
                  <a:gd name="T1" fmla="*/ 7 h 1231"/>
                  <a:gd name="T2" fmla="*/ 848 w 1302"/>
                  <a:gd name="T3" fmla="*/ 0 h 1231"/>
                  <a:gd name="T4" fmla="*/ 863 w 1302"/>
                  <a:gd name="T5" fmla="*/ 483 h 1231"/>
                  <a:gd name="T6" fmla="*/ 922 w 1302"/>
                  <a:gd name="T7" fmla="*/ 867 h 1231"/>
                  <a:gd name="T8" fmla="*/ 460 w 1302"/>
                  <a:gd name="T9" fmla="*/ 850 h 1231"/>
                  <a:gd name="T10" fmla="*/ 4 w 1302"/>
                  <a:gd name="T11" fmla="*/ 869 h 1231"/>
                  <a:gd name="T12" fmla="*/ 1 w 1302"/>
                  <a:gd name="T13" fmla="*/ 623 h 1231"/>
                  <a:gd name="T14" fmla="*/ 54 w 1302"/>
                  <a:gd name="T15" fmla="*/ 221 h 1231"/>
                  <a:gd name="T16" fmla="*/ 576 w 1302"/>
                  <a:gd name="T17" fmla="*/ 109 h 1231"/>
                  <a:gd name="T18" fmla="*/ 790 w 1302"/>
                  <a:gd name="T19" fmla="*/ 7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23"/>
              </a:p>
            </p:txBody>
          </p:sp>
          <p:sp>
            <p:nvSpPr>
              <p:cNvPr id="34" name="Freeform 36"/>
              <p:cNvSpPr>
                <a:spLocks/>
              </p:cNvSpPr>
              <p:nvPr/>
            </p:nvSpPr>
            <p:spPr bwMode="auto">
              <a:xfrm>
                <a:off x="1824" y="3048"/>
                <a:ext cx="913" cy="851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323"/>
              </a:p>
            </p:txBody>
          </p:sp>
          <p:grpSp>
            <p:nvGrpSpPr>
              <p:cNvPr id="35" name="Group 37"/>
              <p:cNvGrpSpPr>
                <a:grpSpLocks/>
              </p:cNvGrpSpPr>
              <p:nvPr/>
            </p:nvGrpSpPr>
            <p:grpSpPr bwMode="auto">
              <a:xfrm>
                <a:off x="2208" y="2966"/>
                <a:ext cx="192" cy="202"/>
                <a:chOff x="2064" y="2777"/>
                <a:chExt cx="192" cy="202"/>
              </a:xfrm>
            </p:grpSpPr>
            <p:sp>
              <p:nvSpPr>
                <p:cNvPr id="36" name="Line 38"/>
                <p:cNvSpPr>
                  <a:spLocks noChangeShapeType="1"/>
                </p:cNvSpPr>
                <p:nvPr/>
              </p:nvSpPr>
              <p:spPr bwMode="auto">
                <a:xfrm>
                  <a:off x="2187" y="2948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37" name="Line 39"/>
                <p:cNvSpPr>
                  <a:spLocks noChangeShapeType="1"/>
                </p:cNvSpPr>
                <p:nvPr/>
              </p:nvSpPr>
              <p:spPr bwMode="auto">
                <a:xfrm>
                  <a:off x="2187" y="2948"/>
                  <a:ext cx="1" cy="1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323"/>
                </a:p>
              </p:txBody>
            </p:sp>
            <p:sp>
              <p:nvSpPr>
                <p:cNvPr id="38" name="Freeform 40"/>
                <p:cNvSpPr>
                  <a:spLocks/>
                </p:cNvSpPr>
                <p:nvPr/>
              </p:nvSpPr>
              <p:spPr bwMode="auto">
                <a:xfrm>
                  <a:off x="2067" y="2907"/>
                  <a:ext cx="67" cy="71"/>
                </a:xfrm>
                <a:custGeom>
                  <a:avLst/>
                  <a:gdLst/>
                  <a:ahLst/>
                  <a:cxnLst>
                    <a:cxn ang="0">
                      <a:pos x="3" y="144"/>
                    </a:cxn>
                    <a:cxn ang="0">
                      <a:pos x="104" y="0"/>
                    </a:cxn>
                    <a:cxn ang="0">
                      <a:pos x="104" y="36"/>
                    </a:cxn>
                    <a:cxn ang="0">
                      <a:pos x="154" y="56"/>
                    </a:cxn>
                    <a:cxn ang="0">
                      <a:pos x="161" y="52"/>
                    </a:cxn>
                    <a:cxn ang="0">
                      <a:pos x="26" y="164"/>
                    </a:cxn>
                    <a:cxn ang="0">
                      <a:pos x="23" y="166"/>
                    </a:cxn>
                    <a:cxn ang="0">
                      <a:pos x="3" y="158"/>
                    </a:cxn>
                    <a:cxn ang="0">
                      <a:pos x="3" y="144"/>
                    </a:cxn>
                  </a:cxnLst>
                  <a:rect l="0" t="0" r="r" b="b"/>
                  <a:pathLst>
                    <a:path w="161" h="169">
                      <a:moveTo>
                        <a:pt x="3" y="144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7" y="9"/>
                        <a:pt x="97" y="23"/>
                        <a:pt x="104" y="36"/>
                      </a:cubicBezTo>
                      <a:cubicBezTo>
                        <a:pt x="114" y="54"/>
                        <a:pt x="137" y="63"/>
                        <a:pt x="154" y="56"/>
                      </a:cubicBezTo>
                      <a:cubicBezTo>
                        <a:pt x="156" y="55"/>
                        <a:pt x="159" y="54"/>
                        <a:pt x="161" y="52"/>
                      </a:cubicBezTo>
                      <a:cubicBezTo>
                        <a:pt x="26" y="164"/>
                        <a:pt x="26" y="164"/>
                        <a:pt x="26" y="164"/>
                      </a:cubicBezTo>
                      <a:cubicBezTo>
                        <a:pt x="25" y="165"/>
                        <a:pt x="24" y="165"/>
                        <a:pt x="23" y="166"/>
                      </a:cubicBezTo>
                      <a:cubicBezTo>
                        <a:pt x="16" y="169"/>
                        <a:pt x="7" y="165"/>
                        <a:pt x="3" y="158"/>
                      </a:cubicBezTo>
                      <a:cubicBezTo>
                        <a:pt x="0" y="153"/>
                        <a:pt x="1" y="147"/>
                        <a:pt x="3" y="144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tint val="57255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39" name="Freeform 41"/>
                <p:cNvSpPr>
                  <a:spLocks/>
                </p:cNvSpPr>
                <p:nvPr/>
              </p:nvSpPr>
              <p:spPr bwMode="auto">
                <a:xfrm>
                  <a:off x="2064" y="2832"/>
                  <a:ext cx="141" cy="142"/>
                </a:xfrm>
                <a:custGeom>
                  <a:avLst/>
                  <a:gdLst/>
                  <a:ahLst/>
                  <a:cxnLst>
                    <a:cxn ang="0">
                      <a:pos x="331" y="134"/>
                    </a:cxn>
                    <a:cxn ang="0">
                      <a:pos x="312" y="86"/>
                    </a:cxn>
                    <a:cxn ang="0">
                      <a:pos x="259" y="29"/>
                    </a:cxn>
                    <a:cxn ang="0">
                      <a:pos x="186" y="2"/>
                    </a:cxn>
                    <a:cxn ang="0">
                      <a:pos x="147" y="2"/>
                    </a:cxn>
                    <a:cxn ang="0">
                      <a:pos x="131" y="5"/>
                    </a:cxn>
                    <a:cxn ang="0">
                      <a:pos x="107" y="12"/>
                    </a:cxn>
                    <a:cxn ang="0">
                      <a:pos x="75" y="29"/>
                    </a:cxn>
                    <a:cxn ang="0">
                      <a:pos x="65" y="36"/>
                    </a:cxn>
                    <a:cxn ang="0">
                      <a:pos x="57" y="43"/>
                    </a:cxn>
                    <a:cxn ang="0">
                      <a:pos x="48" y="51"/>
                    </a:cxn>
                    <a:cxn ang="0">
                      <a:pos x="47" y="52"/>
                    </a:cxn>
                    <a:cxn ang="0">
                      <a:pos x="48" y="51"/>
                    </a:cxn>
                    <a:cxn ang="0">
                      <a:pos x="35" y="223"/>
                    </a:cxn>
                    <a:cxn ang="0">
                      <a:pos x="249" y="310"/>
                    </a:cxn>
                    <a:cxn ang="0">
                      <a:pos x="293" y="277"/>
                    </a:cxn>
                    <a:cxn ang="0">
                      <a:pos x="293" y="278"/>
                    </a:cxn>
                    <a:cxn ang="0">
                      <a:pos x="293" y="277"/>
                    </a:cxn>
                    <a:cxn ang="0">
                      <a:pos x="299" y="271"/>
                    </a:cxn>
                    <a:cxn ang="0">
                      <a:pos x="307" y="259"/>
                    </a:cxn>
                    <a:cxn ang="0">
                      <a:pos x="321" y="232"/>
                    </a:cxn>
                    <a:cxn ang="0">
                      <a:pos x="333" y="187"/>
                    </a:cxn>
                    <a:cxn ang="0">
                      <a:pos x="331" y="134"/>
                    </a:cxn>
                  </a:cxnLst>
                  <a:rect l="0" t="0" r="r" b="b"/>
                  <a:pathLst>
                    <a:path w="336" h="340">
                      <a:moveTo>
                        <a:pt x="331" y="134"/>
                      </a:moveTo>
                      <a:cubicBezTo>
                        <a:pt x="329" y="128"/>
                        <a:pt x="325" y="110"/>
                        <a:pt x="312" y="86"/>
                      </a:cubicBezTo>
                      <a:cubicBezTo>
                        <a:pt x="306" y="76"/>
                        <a:pt x="291" y="50"/>
                        <a:pt x="259" y="29"/>
                      </a:cubicBezTo>
                      <a:cubicBezTo>
                        <a:pt x="227" y="7"/>
                        <a:pt x="197" y="4"/>
                        <a:pt x="186" y="2"/>
                      </a:cubicBezTo>
                      <a:cubicBezTo>
                        <a:pt x="184" y="2"/>
                        <a:pt x="166" y="0"/>
                        <a:pt x="147" y="2"/>
                      </a:cubicBezTo>
                      <a:cubicBezTo>
                        <a:pt x="131" y="5"/>
                        <a:pt x="131" y="5"/>
                        <a:pt x="131" y="5"/>
                      </a:cubicBezTo>
                      <a:cubicBezTo>
                        <a:pt x="124" y="7"/>
                        <a:pt x="114" y="10"/>
                        <a:pt x="107" y="12"/>
                      </a:cubicBezTo>
                      <a:cubicBezTo>
                        <a:pt x="107" y="12"/>
                        <a:pt x="91" y="18"/>
                        <a:pt x="75" y="29"/>
                      </a:cubicBezTo>
                      <a:cubicBezTo>
                        <a:pt x="72" y="31"/>
                        <a:pt x="68" y="34"/>
                        <a:pt x="65" y="36"/>
                      </a:cubicBezTo>
                      <a:cubicBezTo>
                        <a:pt x="62" y="38"/>
                        <a:pt x="60" y="40"/>
                        <a:pt x="57" y="43"/>
                      </a:cubicBezTo>
                      <a:cubicBezTo>
                        <a:pt x="54" y="45"/>
                        <a:pt x="51" y="48"/>
                        <a:pt x="48" y="51"/>
                      </a:cubicBezTo>
                      <a:cubicBezTo>
                        <a:pt x="48" y="51"/>
                        <a:pt x="47" y="52"/>
                        <a:pt x="47" y="52"/>
                      </a:cubicBezTo>
                      <a:cubicBezTo>
                        <a:pt x="47" y="52"/>
                        <a:pt x="47" y="51"/>
                        <a:pt x="48" y="51"/>
                      </a:cubicBezTo>
                      <a:cubicBezTo>
                        <a:pt x="7" y="93"/>
                        <a:pt x="0" y="161"/>
                        <a:pt x="35" y="223"/>
                      </a:cubicBezTo>
                      <a:cubicBezTo>
                        <a:pt x="80" y="302"/>
                        <a:pt x="175" y="340"/>
                        <a:pt x="249" y="310"/>
                      </a:cubicBezTo>
                      <a:cubicBezTo>
                        <a:pt x="267" y="302"/>
                        <a:pt x="281" y="291"/>
                        <a:pt x="293" y="277"/>
                      </a:cubicBezTo>
                      <a:cubicBezTo>
                        <a:pt x="293" y="278"/>
                        <a:pt x="293" y="278"/>
                        <a:pt x="293" y="278"/>
                      </a:cubicBezTo>
                      <a:cubicBezTo>
                        <a:pt x="293" y="278"/>
                        <a:pt x="293" y="278"/>
                        <a:pt x="293" y="277"/>
                      </a:cubicBezTo>
                      <a:cubicBezTo>
                        <a:pt x="295" y="275"/>
                        <a:pt x="297" y="273"/>
                        <a:pt x="299" y="271"/>
                      </a:cubicBezTo>
                      <a:cubicBezTo>
                        <a:pt x="302" y="267"/>
                        <a:pt x="305" y="263"/>
                        <a:pt x="307" y="259"/>
                      </a:cubicBezTo>
                      <a:cubicBezTo>
                        <a:pt x="315" y="246"/>
                        <a:pt x="317" y="242"/>
                        <a:pt x="321" y="232"/>
                      </a:cubicBezTo>
                      <a:cubicBezTo>
                        <a:pt x="321" y="232"/>
                        <a:pt x="330" y="211"/>
                        <a:pt x="333" y="187"/>
                      </a:cubicBezTo>
                      <a:cubicBezTo>
                        <a:pt x="334" y="178"/>
                        <a:pt x="336" y="160"/>
                        <a:pt x="331" y="13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0" name="Freeform 42"/>
                <p:cNvSpPr>
                  <a:spLocks/>
                </p:cNvSpPr>
                <p:nvPr/>
              </p:nvSpPr>
              <p:spPr bwMode="auto">
                <a:xfrm>
                  <a:off x="2134" y="2836"/>
                  <a:ext cx="65" cy="66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1" name="Freeform 43"/>
                <p:cNvSpPr>
                  <a:spLocks/>
                </p:cNvSpPr>
                <p:nvPr/>
              </p:nvSpPr>
              <p:spPr bwMode="auto">
                <a:xfrm>
                  <a:off x="2134" y="2836"/>
                  <a:ext cx="65" cy="66"/>
                </a:xfrm>
                <a:custGeom>
                  <a:avLst/>
                  <a:gdLst/>
                  <a:ahLst/>
                  <a:cxnLst>
                    <a:cxn ang="0">
                      <a:pos x="15" y="58"/>
                    </a:cxn>
                    <a:cxn ang="0">
                      <a:pos x="68" y="0"/>
                    </a:cxn>
                    <a:cxn ang="0">
                      <a:pos x="65" y="59"/>
                    </a:cxn>
                    <a:cxn ang="0">
                      <a:pos x="139" y="89"/>
                    </a:cxn>
                    <a:cxn ang="0">
                      <a:pos x="154" y="79"/>
                    </a:cxn>
                    <a:cxn ang="0">
                      <a:pos x="100" y="137"/>
                    </a:cxn>
                    <a:cxn ang="0">
                      <a:pos x="86" y="147"/>
                    </a:cxn>
                    <a:cxn ang="0">
                      <a:pos x="12" y="117"/>
                    </a:cxn>
                    <a:cxn ang="0">
                      <a:pos x="15" y="58"/>
                    </a:cxn>
                  </a:cxnLst>
                  <a:rect l="0" t="0" r="r" b="b"/>
                  <a:pathLst>
                    <a:path w="154" h="158">
                      <a:moveTo>
                        <a:pt x="15" y="58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5" y="15"/>
                        <a:pt x="53" y="38"/>
                        <a:pt x="65" y="59"/>
                      </a:cubicBezTo>
                      <a:cubicBezTo>
                        <a:pt x="80" y="86"/>
                        <a:pt x="114" y="100"/>
                        <a:pt x="139" y="89"/>
                      </a:cubicBezTo>
                      <a:cubicBezTo>
                        <a:pt x="145" y="87"/>
                        <a:pt x="150" y="83"/>
                        <a:pt x="154" y="79"/>
                      </a:cubicBezTo>
                      <a:cubicBezTo>
                        <a:pt x="100" y="137"/>
                        <a:pt x="100" y="137"/>
                        <a:pt x="100" y="137"/>
                      </a:cubicBezTo>
                      <a:cubicBezTo>
                        <a:pt x="96" y="141"/>
                        <a:pt x="91" y="145"/>
                        <a:pt x="86" y="147"/>
                      </a:cubicBezTo>
                      <a:cubicBezTo>
                        <a:pt x="60" y="158"/>
                        <a:pt x="27" y="144"/>
                        <a:pt x="12" y="117"/>
                      </a:cubicBezTo>
                      <a:cubicBezTo>
                        <a:pt x="0" y="96"/>
                        <a:pt x="2" y="73"/>
                        <a:pt x="15" y="5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2" name="Freeform 44"/>
                <p:cNvSpPr>
                  <a:spLocks/>
                </p:cNvSpPr>
                <p:nvPr/>
              </p:nvSpPr>
              <p:spPr bwMode="auto">
                <a:xfrm>
                  <a:off x="2144" y="2777"/>
                  <a:ext cx="109" cy="112"/>
                </a:xfrm>
                <a:custGeom>
                  <a:avLst/>
                  <a:gdLst/>
                  <a:ahLst/>
                  <a:cxnLst>
                    <a:cxn ang="0">
                      <a:pos x="32" y="48"/>
                    </a:cxn>
                    <a:cxn ang="0">
                      <a:pos x="66" y="24"/>
                    </a:cxn>
                    <a:cxn ang="0">
                      <a:pos x="232" y="91"/>
                    </a:cxn>
                    <a:cxn ang="0">
                      <a:pos x="133" y="160"/>
                    </a:cxn>
                    <a:cxn ang="0">
                      <a:pos x="59" y="130"/>
                    </a:cxn>
                    <a:cxn ang="0">
                      <a:pos x="41" y="199"/>
                    </a:cxn>
                    <a:cxn ang="0">
                      <a:pos x="115" y="229"/>
                    </a:cxn>
                    <a:cxn ang="0">
                      <a:pos x="133" y="160"/>
                    </a:cxn>
                    <a:cxn ang="0">
                      <a:pos x="232" y="91"/>
                    </a:cxn>
                    <a:cxn ang="0">
                      <a:pos x="222" y="223"/>
                    </a:cxn>
                    <a:cxn ang="0">
                      <a:pos x="154" y="260"/>
                    </a:cxn>
                    <a:cxn ang="0">
                      <a:pos x="80" y="253"/>
                    </a:cxn>
                    <a:cxn ang="0">
                      <a:pos x="22" y="205"/>
                    </a:cxn>
                    <a:cxn ang="0">
                      <a:pos x="0" y="131"/>
                    </a:cxn>
                    <a:cxn ang="0">
                      <a:pos x="8" y="88"/>
                    </a:cxn>
                    <a:cxn ang="0">
                      <a:pos x="32" y="48"/>
                    </a:cxn>
                  </a:cxnLst>
                  <a:rect l="0" t="0" r="r" b="b"/>
                  <a:pathLst>
                    <a:path w="259" h="267">
                      <a:moveTo>
                        <a:pt x="32" y="48"/>
                      </a:moveTo>
                      <a:cubicBezTo>
                        <a:pt x="41" y="38"/>
                        <a:pt x="53" y="29"/>
                        <a:pt x="66" y="24"/>
                      </a:cubicBezTo>
                      <a:cubicBezTo>
                        <a:pt x="123" y="0"/>
                        <a:pt x="197" y="30"/>
                        <a:pt x="232" y="91"/>
                      </a:cubicBezTo>
                      <a:cubicBezTo>
                        <a:pt x="213" y="111"/>
                        <a:pt x="174" y="138"/>
                        <a:pt x="133" y="160"/>
                      </a:cubicBezTo>
                      <a:cubicBezTo>
                        <a:pt x="117" y="133"/>
                        <a:pt x="84" y="119"/>
                        <a:pt x="59" y="130"/>
                      </a:cubicBezTo>
                      <a:cubicBezTo>
                        <a:pt x="33" y="141"/>
                        <a:pt x="25" y="172"/>
                        <a:pt x="41" y="199"/>
                      </a:cubicBezTo>
                      <a:cubicBezTo>
                        <a:pt x="56" y="226"/>
                        <a:pt x="90" y="240"/>
                        <a:pt x="115" y="229"/>
                      </a:cubicBezTo>
                      <a:cubicBezTo>
                        <a:pt x="140" y="218"/>
                        <a:pt x="148" y="187"/>
                        <a:pt x="133" y="160"/>
                      </a:cubicBezTo>
                      <a:cubicBezTo>
                        <a:pt x="174" y="138"/>
                        <a:pt x="213" y="111"/>
                        <a:pt x="232" y="91"/>
                      </a:cubicBezTo>
                      <a:cubicBezTo>
                        <a:pt x="259" y="139"/>
                        <a:pt x="253" y="191"/>
                        <a:pt x="222" y="223"/>
                      </a:cubicBezTo>
                      <a:cubicBezTo>
                        <a:pt x="195" y="252"/>
                        <a:pt x="164" y="258"/>
                        <a:pt x="154" y="260"/>
                      </a:cubicBezTo>
                      <a:cubicBezTo>
                        <a:pt x="145" y="262"/>
                        <a:pt x="114" y="267"/>
                        <a:pt x="80" y="253"/>
                      </a:cubicBezTo>
                      <a:cubicBezTo>
                        <a:pt x="50" y="240"/>
                        <a:pt x="31" y="220"/>
                        <a:pt x="22" y="205"/>
                      </a:cubicBezTo>
                      <a:cubicBezTo>
                        <a:pt x="0" y="171"/>
                        <a:pt x="0" y="141"/>
                        <a:pt x="0" y="131"/>
                      </a:cubicBezTo>
                      <a:cubicBezTo>
                        <a:pt x="0" y="110"/>
                        <a:pt x="7" y="92"/>
                        <a:pt x="8" y="88"/>
                      </a:cubicBezTo>
                      <a:cubicBezTo>
                        <a:pt x="14" y="72"/>
                        <a:pt x="21" y="62"/>
                        <a:pt x="32" y="4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3" name="Freeform 45"/>
                <p:cNvSpPr>
                  <a:spLocks/>
                </p:cNvSpPr>
                <p:nvPr/>
              </p:nvSpPr>
              <p:spPr bwMode="auto">
                <a:xfrm>
                  <a:off x="2137" y="2777"/>
                  <a:ext cx="116" cy="112"/>
                </a:xfrm>
                <a:custGeom>
                  <a:avLst/>
                  <a:gdLst/>
                  <a:ahLst/>
                  <a:cxnLst>
                    <a:cxn ang="0">
                      <a:pos x="51" y="48"/>
                    </a:cxn>
                    <a:cxn ang="0">
                      <a:pos x="35" y="195"/>
                    </a:cxn>
                    <a:cxn ang="0">
                      <a:pos x="164" y="262"/>
                    </a:cxn>
                    <a:cxn ang="0">
                      <a:pos x="241" y="224"/>
                    </a:cxn>
                    <a:cxn ang="0">
                      <a:pos x="251" y="91"/>
                    </a:cxn>
                    <a:cxn ang="0">
                      <a:pos x="152" y="160"/>
                    </a:cxn>
                    <a:cxn ang="0">
                      <a:pos x="134" y="229"/>
                    </a:cxn>
                    <a:cxn ang="0">
                      <a:pos x="60" y="199"/>
                    </a:cxn>
                    <a:cxn ang="0">
                      <a:pos x="78" y="130"/>
                    </a:cxn>
                    <a:cxn ang="0">
                      <a:pos x="152" y="160"/>
                    </a:cxn>
                    <a:cxn ang="0">
                      <a:pos x="251" y="91"/>
                    </a:cxn>
                    <a:cxn ang="0">
                      <a:pos x="85" y="24"/>
                    </a:cxn>
                    <a:cxn ang="0">
                      <a:pos x="51" y="48"/>
                    </a:cxn>
                  </a:cxnLst>
                  <a:rect l="0" t="0" r="r" b="b"/>
                  <a:pathLst>
                    <a:path w="278" h="268">
                      <a:moveTo>
                        <a:pt x="51" y="48"/>
                      </a:moveTo>
                      <a:cubicBezTo>
                        <a:pt x="0" y="111"/>
                        <a:pt x="23" y="172"/>
                        <a:pt x="35" y="195"/>
                      </a:cubicBezTo>
                      <a:cubicBezTo>
                        <a:pt x="59" y="241"/>
                        <a:pt x="112" y="268"/>
                        <a:pt x="164" y="262"/>
                      </a:cubicBezTo>
                      <a:cubicBezTo>
                        <a:pt x="207" y="257"/>
                        <a:pt x="232" y="233"/>
                        <a:pt x="241" y="224"/>
                      </a:cubicBezTo>
                      <a:cubicBezTo>
                        <a:pt x="272" y="191"/>
                        <a:pt x="278" y="139"/>
                        <a:pt x="251" y="91"/>
                      </a:cubicBezTo>
                      <a:cubicBezTo>
                        <a:pt x="232" y="111"/>
                        <a:pt x="193" y="138"/>
                        <a:pt x="152" y="160"/>
                      </a:cubicBezTo>
                      <a:cubicBezTo>
                        <a:pt x="167" y="187"/>
                        <a:pt x="159" y="218"/>
                        <a:pt x="134" y="229"/>
                      </a:cubicBezTo>
                      <a:cubicBezTo>
                        <a:pt x="109" y="240"/>
                        <a:pt x="75" y="226"/>
                        <a:pt x="60" y="199"/>
                      </a:cubicBezTo>
                      <a:cubicBezTo>
                        <a:pt x="44" y="172"/>
                        <a:pt x="52" y="141"/>
                        <a:pt x="78" y="130"/>
                      </a:cubicBezTo>
                      <a:cubicBezTo>
                        <a:pt x="103" y="119"/>
                        <a:pt x="136" y="133"/>
                        <a:pt x="152" y="160"/>
                      </a:cubicBezTo>
                      <a:cubicBezTo>
                        <a:pt x="193" y="138"/>
                        <a:pt x="232" y="111"/>
                        <a:pt x="251" y="91"/>
                      </a:cubicBezTo>
                      <a:cubicBezTo>
                        <a:pt x="216" y="30"/>
                        <a:pt x="142" y="0"/>
                        <a:pt x="85" y="24"/>
                      </a:cubicBezTo>
                      <a:cubicBezTo>
                        <a:pt x="72" y="29"/>
                        <a:pt x="60" y="38"/>
                        <a:pt x="51" y="48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4" name="Freeform 46"/>
                <p:cNvSpPr>
                  <a:spLocks/>
                </p:cNvSpPr>
                <p:nvPr/>
              </p:nvSpPr>
              <p:spPr bwMode="auto">
                <a:xfrm>
                  <a:off x="2144" y="2797"/>
                  <a:ext cx="93" cy="92"/>
                </a:xfrm>
                <a:custGeom>
                  <a:avLst/>
                  <a:gdLst/>
                  <a:ahLst/>
                  <a:cxnLst>
                    <a:cxn ang="0">
                      <a:pos x="18" y="149"/>
                    </a:cxn>
                    <a:cxn ang="0">
                      <a:pos x="4" y="113"/>
                    </a:cxn>
                    <a:cxn ang="0">
                      <a:pos x="2" y="74"/>
                    </a:cxn>
                    <a:cxn ang="0">
                      <a:pos x="13" y="32"/>
                    </a:cxn>
                    <a:cxn ang="0">
                      <a:pos x="24" y="12"/>
                    </a:cxn>
                    <a:cxn ang="0">
                      <a:pos x="33" y="0"/>
                    </a:cxn>
                    <a:cxn ang="0">
                      <a:pos x="27" y="129"/>
                    </a:cxn>
                    <a:cxn ang="0">
                      <a:pos x="192" y="196"/>
                    </a:cxn>
                    <a:cxn ang="0">
                      <a:pos x="223" y="175"/>
                    </a:cxn>
                    <a:cxn ang="0">
                      <a:pos x="210" y="188"/>
                    </a:cxn>
                    <a:cxn ang="0">
                      <a:pos x="202" y="193"/>
                    </a:cxn>
                    <a:cxn ang="0">
                      <a:pos x="172" y="208"/>
                    </a:cxn>
                    <a:cxn ang="0">
                      <a:pos x="159" y="212"/>
                    </a:cxn>
                    <a:cxn ang="0">
                      <a:pos x="141" y="214"/>
                    </a:cxn>
                    <a:cxn ang="0">
                      <a:pos x="117" y="214"/>
                    </a:cxn>
                    <a:cxn ang="0">
                      <a:pos x="100" y="211"/>
                    </a:cxn>
                    <a:cxn ang="0">
                      <a:pos x="91" y="208"/>
                    </a:cxn>
                    <a:cxn ang="0">
                      <a:pos x="74" y="202"/>
                    </a:cxn>
                    <a:cxn ang="0">
                      <a:pos x="59" y="193"/>
                    </a:cxn>
                    <a:cxn ang="0">
                      <a:pos x="18" y="149"/>
                    </a:cxn>
                  </a:cxnLst>
                  <a:rect l="0" t="0" r="r" b="b"/>
                  <a:pathLst>
                    <a:path w="223" h="220">
                      <a:moveTo>
                        <a:pt x="18" y="149"/>
                      </a:moveTo>
                      <a:cubicBezTo>
                        <a:pt x="15" y="144"/>
                        <a:pt x="8" y="131"/>
                        <a:pt x="4" y="113"/>
                      </a:cubicBezTo>
                      <a:cubicBezTo>
                        <a:pt x="0" y="95"/>
                        <a:pt x="1" y="81"/>
                        <a:pt x="2" y="74"/>
                      </a:cubicBezTo>
                      <a:cubicBezTo>
                        <a:pt x="4" y="54"/>
                        <a:pt x="8" y="43"/>
                        <a:pt x="13" y="32"/>
                      </a:cubicBezTo>
                      <a:cubicBezTo>
                        <a:pt x="16" y="25"/>
                        <a:pt x="19" y="20"/>
                        <a:pt x="24" y="12"/>
                      </a:cubicBezTo>
                      <a:cubicBezTo>
                        <a:pt x="26" y="8"/>
                        <a:pt x="30" y="4"/>
                        <a:pt x="33" y="0"/>
                      </a:cubicBezTo>
                      <a:cubicBezTo>
                        <a:pt x="5" y="32"/>
                        <a:pt x="1" y="83"/>
                        <a:pt x="27" y="129"/>
                      </a:cubicBezTo>
                      <a:cubicBezTo>
                        <a:pt x="62" y="190"/>
                        <a:pt x="136" y="220"/>
                        <a:pt x="192" y="196"/>
                      </a:cubicBezTo>
                      <a:cubicBezTo>
                        <a:pt x="205" y="191"/>
                        <a:pt x="215" y="184"/>
                        <a:pt x="223" y="175"/>
                      </a:cubicBezTo>
                      <a:cubicBezTo>
                        <a:pt x="219" y="179"/>
                        <a:pt x="214" y="184"/>
                        <a:pt x="210" y="188"/>
                      </a:cubicBezTo>
                      <a:cubicBezTo>
                        <a:pt x="208" y="189"/>
                        <a:pt x="204" y="192"/>
                        <a:pt x="202" y="193"/>
                      </a:cubicBezTo>
                      <a:cubicBezTo>
                        <a:pt x="188" y="202"/>
                        <a:pt x="182" y="204"/>
                        <a:pt x="172" y="208"/>
                      </a:cubicBezTo>
                      <a:cubicBezTo>
                        <a:pt x="168" y="209"/>
                        <a:pt x="163" y="211"/>
                        <a:pt x="159" y="212"/>
                      </a:cubicBezTo>
                      <a:cubicBezTo>
                        <a:pt x="153" y="213"/>
                        <a:pt x="146" y="214"/>
                        <a:pt x="141" y="214"/>
                      </a:cubicBezTo>
                      <a:cubicBezTo>
                        <a:pt x="135" y="215"/>
                        <a:pt x="122" y="215"/>
                        <a:pt x="117" y="214"/>
                      </a:cubicBezTo>
                      <a:cubicBezTo>
                        <a:pt x="112" y="213"/>
                        <a:pt x="105" y="212"/>
                        <a:pt x="100" y="211"/>
                      </a:cubicBezTo>
                      <a:cubicBezTo>
                        <a:pt x="97" y="210"/>
                        <a:pt x="94" y="209"/>
                        <a:pt x="91" y="208"/>
                      </a:cubicBezTo>
                      <a:cubicBezTo>
                        <a:pt x="80" y="205"/>
                        <a:pt x="80" y="205"/>
                        <a:pt x="74" y="202"/>
                      </a:cubicBezTo>
                      <a:cubicBezTo>
                        <a:pt x="67" y="198"/>
                        <a:pt x="62" y="195"/>
                        <a:pt x="59" y="193"/>
                      </a:cubicBezTo>
                      <a:cubicBezTo>
                        <a:pt x="35" y="177"/>
                        <a:pt x="21" y="155"/>
                        <a:pt x="18" y="14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5" name="Freeform 47"/>
                <p:cNvSpPr>
                  <a:spLocks/>
                </p:cNvSpPr>
                <p:nvPr/>
              </p:nvSpPr>
              <p:spPr bwMode="auto">
                <a:xfrm>
                  <a:off x="2140" y="2797"/>
                  <a:ext cx="97" cy="105"/>
                </a:xfrm>
                <a:custGeom>
                  <a:avLst/>
                  <a:gdLst/>
                  <a:ahLst/>
                  <a:cxnLst>
                    <a:cxn ang="0">
                      <a:pos x="27" y="149"/>
                    </a:cxn>
                    <a:cxn ang="0">
                      <a:pos x="42" y="0"/>
                    </a:cxn>
                    <a:cxn ang="0">
                      <a:pos x="36" y="129"/>
                    </a:cxn>
                    <a:cxn ang="0">
                      <a:pos x="201" y="196"/>
                    </a:cxn>
                    <a:cxn ang="0">
                      <a:pos x="232" y="175"/>
                    </a:cxn>
                    <a:cxn ang="0">
                      <a:pos x="27" y="149"/>
                    </a:cxn>
                  </a:cxnLst>
                  <a:rect l="0" t="0" r="r" b="b"/>
                  <a:pathLst>
                    <a:path w="232" h="249">
                      <a:moveTo>
                        <a:pt x="27" y="149"/>
                      </a:moveTo>
                      <a:cubicBezTo>
                        <a:pt x="0" y="100"/>
                        <a:pt x="6" y="44"/>
                        <a:pt x="42" y="0"/>
                      </a:cubicBezTo>
                      <a:cubicBezTo>
                        <a:pt x="14" y="32"/>
                        <a:pt x="10" y="83"/>
                        <a:pt x="36" y="129"/>
                      </a:cubicBezTo>
                      <a:cubicBezTo>
                        <a:pt x="71" y="190"/>
                        <a:pt x="145" y="220"/>
                        <a:pt x="201" y="196"/>
                      </a:cubicBezTo>
                      <a:cubicBezTo>
                        <a:pt x="214" y="191"/>
                        <a:pt x="224" y="184"/>
                        <a:pt x="232" y="175"/>
                      </a:cubicBezTo>
                      <a:cubicBezTo>
                        <a:pt x="156" y="249"/>
                        <a:pt x="60" y="209"/>
                        <a:pt x="27" y="149"/>
                      </a:cubicBezTo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725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  <p:sp>
              <p:nvSpPr>
                <p:cNvPr id="46" name="Freeform 48"/>
                <p:cNvSpPr>
                  <a:spLocks/>
                </p:cNvSpPr>
                <p:nvPr/>
              </p:nvSpPr>
              <p:spPr bwMode="auto">
                <a:xfrm>
                  <a:off x="2141" y="2777"/>
                  <a:ext cx="115" cy="112"/>
                </a:xfrm>
                <a:custGeom>
                  <a:avLst/>
                  <a:gdLst/>
                  <a:ahLst/>
                  <a:cxnLst>
                    <a:cxn ang="0">
                      <a:pos x="240" y="91"/>
                    </a:cxn>
                    <a:cxn ang="0">
                      <a:pos x="199" y="244"/>
                    </a:cxn>
                    <a:cxn ang="0">
                      <a:pos x="34" y="177"/>
                    </a:cxn>
                    <a:cxn ang="0">
                      <a:pos x="74" y="24"/>
                    </a:cxn>
                    <a:cxn ang="0">
                      <a:pos x="240" y="91"/>
                    </a:cxn>
                  </a:cxnLst>
                  <a:rect l="0" t="0" r="r" b="b"/>
                  <a:pathLst>
                    <a:path w="274" h="268">
                      <a:moveTo>
                        <a:pt x="240" y="91"/>
                      </a:moveTo>
                      <a:cubicBezTo>
                        <a:pt x="274" y="152"/>
                        <a:pt x="256" y="221"/>
                        <a:pt x="199" y="244"/>
                      </a:cubicBezTo>
                      <a:cubicBezTo>
                        <a:pt x="143" y="268"/>
                        <a:pt x="69" y="238"/>
                        <a:pt x="34" y="177"/>
                      </a:cubicBezTo>
                      <a:cubicBezTo>
                        <a:pt x="0" y="116"/>
                        <a:pt x="18" y="48"/>
                        <a:pt x="74" y="24"/>
                      </a:cubicBezTo>
                      <a:cubicBezTo>
                        <a:pt x="131" y="0"/>
                        <a:pt x="205" y="30"/>
                        <a:pt x="240" y="9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tint val="5725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323"/>
                </a:p>
              </p:txBody>
            </p:sp>
          </p:grpSp>
        </p:grpSp>
        <p:sp>
          <p:nvSpPr>
            <p:cNvPr id="32" name="文本框 31"/>
            <p:cNvSpPr txBox="1"/>
            <p:nvPr/>
          </p:nvSpPr>
          <p:spPr>
            <a:xfrm>
              <a:off x="3632908" y="2897107"/>
              <a:ext cx="1522740" cy="62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Try to give any information to assist comprehension</a:t>
              </a:r>
              <a:endParaRPr lang="en-US" altLang="zh-CN" sz="2400" dirty="0"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 rot="2158037">
            <a:off x="5158571" y="3000695"/>
            <a:ext cx="33786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verified!</a:t>
            </a:r>
            <a:endParaRPr lang="zh-CN" altLang="en-US" sz="4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238929"/>
      </p:ext>
    </p:extLst>
  </p:cSld>
  <p:clrMapOvr>
    <a:masterClrMapping/>
  </p:clrMapOvr>
  <p:transition advTm="634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69664" y="1728068"/>
            <a:ext cx="4427366" cy="1446550"/>
          </a:xfrm>
          <a:prstGeom prst="rect">
            <a:avLst/>
          </a:prstGeom>
          <a:solidFill>
            <a:srgbClr val="DED8D9">
              <a:alpha val="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Thank you!</a:t>
            </a:r>
            <a:endParaRPr lang="zh-CN" altLang="en-US" sz="6600" dirty="0">
              <a:solidFill>
                <a:schemeClr val="bg1"/>
              </a:solidFill>
              <a:latin typeface="Brush Script MT" panose="03060802040406070304" pitchFamily="66" charset="0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3608" y="1656060"/>
            <a:ext cx="7056784" cy="1596384"/>
            <a:chOff x="1043608" y="1656060"/>
            <a:chExt cx="7056784" cy="159638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043608" y="1656060"/>
              <a:ext cx="70567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043608" y="3237103"/>
              <a:ext cx="7056784" cy="1534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81062"/>
      </p:ext>
    </p:extLst>
  </p:cSld>
  <p:clrMapOvr>
    <a:masterClrMapping/>
  </p:clrMapOvr>
  <p:transition advTm="7101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>
                <a:latin typeface="+mn-lt"/>
                <a:ea typeface="+mn-ea"/>
                <a:cs typeface="+mn-ea"/>
                <a:sym typeface="+mn-lt"/>
              </a:rPr>
              <a:t>Introduction &amp; Background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36143" y="974200"/>
            <a:ext cx="2592288" cy="1168539"/>
          </a:xfrm>
          <a:prstGeom prst="ellipse">
            <a:avLst/>
          </a:prstGeom>
          <a:solidFill>
            <a:schemeClr val="accent3">
              <a:lumMod val="60000"/>
              <a:lumOff val="40000"/>
              <a:alpha val="84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/>
                </a:solidFill>
                <a:latin typeface="+mj-ea"/>
                <a:ea typeface="+mj-ea"/>
              </a:rPr>
              <a:t>Automatic</a:t>
            </a:r>
          </a:p>
          <a:p>
            <a:pPr algn="ctr"/>
            <a:r>
              <a:rPr lang="en-US" altLang="zh-CN" sz="2400" dirty="0" smtClean="0">
                <a:solidFill>
                  <a:schemeClr val="accent1"/>
                </a:solidFill>
                <a:latin typeface="+mj-ea"/>
                <a:ea typeface="+mj-ea"/>
              </a:rPr>
              <a:t>debugging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81081" y="2316987"/>
            <a:ext cx="2503269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Proposed to reduce human efforts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1675" y="972560"/>
            <a:ext cx="4678135" cy="1180477"/>
            <a:chOff x="3631675" y="972560"/>
            <a:chExt cx="4678135" cy="1180477"/>
          </a:xfrm>
        </p:grpSpPr>
        <p:sp>
          <p:nvSpPr>
            <p:cNvPr id="6" name="椭圆 5"/>
            <p:cNvSpPr/>
            <p:nvPr/>
          </p:nvSpPr>
          <p:spPr>
            <a:xfrm>
              <a:off x="5717522" y="984498"/>
              <a:ext cx="2592288" cy="1168539"/>
            </a:xfrm>
            <a:prstGeom prst="ellipse">
              <a:avLst/>
            </a:prstGeom>
            <a:solidFill>
              <a:schemeClr val="accent1">
                <a:alpha val="84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Human behaviors</a:t>
              </a:r>
              <a:endParaRPr lang="zh-C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631675" y="972560"/>
              <a:ext cx="2089091" cy="806519"/>
              <a:chOff x="3923069" y="1272570"/>
              <a:chExt cx="2089091" cy="806519"/>
            </a:xfrm>
          </p:grpSpPr>
          <p:sp>
            <p:nvSpPr>
              <p:cNvPr id="7" name="左右箭头 6"/>
              <p:cNvSpPr/>
              <p:nvPr/>
            </p:nvSpPr>
            <p:spPr>
              <a:xfrm>
                <a:off x="3923069" y="1719049"/>
                <a:ext cx="2089091" cy="360040"/>
              </a:xfrm>
              <a:prstGeom prst="leftRightArrow">
                <a:avLst>
                  <a:gd name="adj1" fmla="val 50000"/>
                  <a:gd name="adj2" fmla="val 9693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6000" dirty="0">
                  <a:solidFill>
                    <a:schemeClr val="tx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61757" y="1272570"/>
                <a:ext cx="181171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smtClean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Necessary?</a:t>
                </a:r>
                <a:endParaRPr lang="zh-CN" altLang="en-US" sz="2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3198183"/>
      </p:ext>
    </p:extLst>
  </p:cSld>
  <p:clrMapOvr>
    <a:masterClrMapping/>
  </p:clrMapOvr>
  <p:transition advTm="1443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>
                <a:latin typeface="+mn-lt"/>
                <a:ea typeface="+mn-ea"/>
                <a:cs typeface="+mn-ea"/>
                <a:sym typeface="+mn-lt"/>
              </a:rPr>
              <a:t>Introduction &amp; Background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36548" y="990986"/>
            <a:ext cx="2592288" cy="1168539"/>
          </a:xfrm>
          <a:prstGeom prst="ellipse">
            <a:avLst/>
          </a:prstGeom>
          <a:solidFill>
            <a:schemeClr val="accent3">
              <a:lumMod val="60000"/>
              <a:lumOff val="40000"/>
              <a:alpha val="84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/>
                </a:solidFill>
                <a:latin typeface="+mj-ea"/>
                <a:ea typeface="+mj-ea"/>
              </a:rPr>
              <a:t>Automatic</a:t>
            </a:r>
          </a:p>
          <a:p>
            <a:pPr algn="ctr"/>
            <a:r>
              <a:rPr lang="en-US" altLang="zh-CN" sz="2400" dirty="0" smtClean="0">
                <a:solidFill>
                  <a:schemeClr val="accent1"/>
                </a:solidFill>
                <a:latin typeface="+mj-ea"/>
                <a:ea typeface="+mj-ea"/>
              </a:rPr>
              <a:t>debugging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17927" y="1001284"/>
            <a:ext cx="2592288" cy="1168539"/>
          </a:xfrm>
          <a:prstGeom prst="ellipse">
            <a:avLst/>
          </a:prstGeom>
          <a:solidFill>
            <a:schemeClr val="accent1">
              <a:alpha val="84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Human behaviors</a:t>
            </a:r>
            <a:endParaRPr lang="zh-C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53115" y="2024761"/>
            <a:ext cx="316835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Approximate results, precision not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guaranteed.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91880" y="935980"/>
            <a:ext cx="2346091" cy="806519"/>
            <a:chOff x="3794569" y="1272570"/>
            <a:chExt cx="2346091" cy="806519"/>
          </a:xfrm>
        </p:grpSpPr>
        <p:sp>
          <p:nvSpPr>
            <p:cNvPr id="7" name="左右箭头 6"/>
            <p:cNvSpPr/>
            <p:nvPr/>
          </p:nvSpPr>
          <p:spPr>
            <a:xfrm>
              <a:off x="3923069" y="1719049"/>
              <a:ext cx="2089091" cy="360040"/>
            </a:xfrm>
            <a:prstGeom prst="leftRightArrow">
              <a:avLst>
                <a:gd name="adj1" fmla="val 50000"/>
                <a:gd name="adj2" fmla="val 9693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94569" y="1272570"/>
              <a:ext cx="234609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Yes, necessary!</a:t>
              </a:r>
              <a:endPara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3021319" y="2772809"/>
            <a:ext cx="316835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Human verification is indispensable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9686" y="3138611"/>
            <a:ext cx="22894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Just assistance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5" idx="3"/>
            <a:endCxn id="17" idx="0"/>
          </p:cNvCxnSpPr>
          <p:nvPr/>
        </p:nvCxnSpPr>
        <p:spPr>
          <a:xfrm>
            <a:off x="1416180" y="1988396"/>
            <a:ext cx="238211" cy="11502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228184" y="2807954"/>
            <a:ext cx="259228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Make decision and perform debugging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直接箭头连接符 20"/>
          <p:cNvCxnSpPr>
            <a:stCxn id="6" idx="5"/>
            <a:endCxn id="18" idx="0"/>
          </p:cNvCxnSpPr>
          <p:nvPr/>
        </p:nvCxnSpPr>
        <p:spPr>
          <a:xfrm flipH="1">
            <a:off x="7524328" y="1998694"/>
            <a:ext cx="406255" cy="8092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57364687"/>
      </p:ext>
    </p:extLst>
  </p:cSld>
  <p:clrMapOvr>
    <a:masterClrMapping/>
  </p:clrMapOvr>
  <p:transition advTm="2342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>
                <a:latin typeface="+mn-lt"/>
                <a:ea typeface="+mn-ea"/>
                <a:cs typeface="+mn-ea"/>
                <a:sym typeface="+mn-lt"/>
              </a:rPr>
              <a:t>Introduction &amp; Background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内容占位符 3"/>
          <p:cNvSpPr>
            <a:spLocks noGrp="1"/>
          </p:cNvSpPr>
          <p:nvPr>
            <p:ph idx="1"/>
          </p:nvPr>
        </p:nvSpPr>
        <p:spPr>
          <a:xfrm>
            <a:off x="683568" y="1656060"/>
            <a:ext cx="8136904" cy="3326374"/>
          </a:xfrm>
        </p:spPr>
        <p:txBody>
          <a:bodyPr>
            <a:normAutofit/>
          </a:bodyPr>
          <a:lstStyle/>
          <a:p>
            <a:r>
              <a:rPr lang="en-US" altLang="zh-CN" sz="1900" b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Weiser &amp; Lyle (first study) and </a:t>
            </a:r>
            <a:r>
              <a:rPr lang="en-US" altLang="zh-CN" sz="1900" b="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Francel</a:t>
            </a:r>
            <a:r>
              <a:rPr lang="en-US" altLang="zh-CN" sz="1900" b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900" b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&amp; Spencer (follow-up): </a:t>
            </a:r>
            <a:r>
              <a:rPr lang="en-US" altLang="zh-CN" sz="1900" b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the helpfulness </a:t>
            </a:r>
            <a:r>
              <a:rPr lang="en-US" altLang="zh-CN" sz="1900" b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of </a:t>
            </a:r>
            <a:r>
              <a:rPr lang="en-US" altLang="zh-CN" sz="1900" b="0" dirty="0" smtClean="0">
                <a:solidFill>
                  <a:srgbClr val="FF0000"/>
                </a:solidFill>
                <a:cs typeface="+mn-ea"/>
                <a:sym typeface="+mn-lt"/>
              </a:rPr>
              <a:t>program </a:t>
            </a:r>
            <a:r>
              <a:rPr lang="en-US" altLang="zh-CN" sz="1900" b="0" dirty="0">
                <a:solidFill>
                  <a:srgbClr val="FF0000"/>
                </a:solidFill>
                <a:cs typeface="+mn-ea"/>
                <a:sym typeface="+mn-lt"/>
              </a:rPr>
              <a:t>slicing </a:t>
            </a:r>
            <a:r>
              <a:rPr lang="en-US" altLang="zh-CN" sz="1900" b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to programmers in their code comprehension </a:t>
            </a:r>
            <a:r>
              <a:rPr lang="en-US" altLang="zh-CN" sz="1900" b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and debugging </a:t>
            </a:r>
            <a:r>
              <a:rPr lang="en-US" altLang="zh-CN" sz="1900" b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abilities</a:t>
            </a:r>
            <a:r>
              <a:rPr lang="en-US" altLang="zh-CN" sz="1900" b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</a:t>
            </a:r>
          </a:p>
          <a:p>
            <a:r>
              <a:rPr lang="nl-NL" altLang="zh-CN" sz="1900" b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Tao et al</a:t>
            </a:r>
            <a:r>
              <a:rPr lang="nl-NL" altLang="zh-CN" sz="1900" b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.: </a:t>
            </a:r>
            <a:r>
              <a:rPr lang="en-US" altLang="zh-CN" sz="1900" b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the </a:t>
            </a:r>
            <a:r>
              <a:rPr lang="en-US" altLang="zh-CN" sz="1900" b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effectiveness of human debugging via </a:t>
            </a:r>
            <a:r>
              <a:rPr lang="en-US" altLang="zh-CN" sz="1900" b="0" dirty="0" smtClean="0">
                <a:solidFill>
                  <a:srgbClr val="FF0000"/>
                </a:solidFill>
                <a:cs typeface="+mn-ea"/>
                <a:sym typeface="+mn-lt"/>
              </a:rPr>
              <a:t>machine-generated patches</a:t>
            </a:r>
            <a:r>
              <a:rPr lang="en-US" altLang="zh-CN" sz="1900" b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 </a:t>
            </a:r>
            <a:endParaRPr lang="en-US" altLang="zh-CN" sz="1900" b="0" dirty="0" smtClean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953" y="926070"/>
            <a:ext cx="7747525" cy="578882"/>
            <a:chOff x="582953" y="926070"/>
            <a:chExt cx="7747525" cy="57888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2953" y="1224012"/>
              <a:ext cx="7747525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1217225" y="926070"/>
              <a:ext cx="6451119" cy="5788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Human </a:t>
              </a:r>
              <a:r>
                <a:rPr lang="en-US" altLang="zh-CN" sz="2800" dirty="0" smtClean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studies 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in automatic debugging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138240"/>
      </p:ext>
    </p:extLst>
  </p:cSld>
  <p:clrMapOvr>
    <a:masterClrMapping/>
  </p:clrMapOvr>
  <p:transition advTm="24264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53" y="16759"/>
            <a:ext cx="7728479" cy="974227"/>
          </a:xfrm>
        </p:spPr>
        <p:txBody>
          <a:bodyPr/>
          <a:lstStyle/>
          <a:p>
            <a:r>
              <a:rPr lang="en-US" altLang="zh-CN" sz="3969" dirty="0" smtClean="0">
                <a:latin typeface="+mn-lt"/>
                <a:ea typeface="+mn-ea"/>
                <a:cs typeface="+mn-ea"/>
                <a:sym typeface="+mn-lt"/>
              </a:rPr>
              <a:t>Introduction </a:t>
            </a:r>
            <a:r>
              <a:rPr lang="en-US" altLang="zh-CN" sz="3969" dirty="0">
                <a:latin typeface="+mn-lt"/>
                <a:ea typeface="+mn-ea"/>
                <a:cs typeface="+mn-ea"/>
                <a:sym typeface="+mn-lt"/>
              </a:rPr>
              <a:t>&amp; Background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582953" y="1749840"/>
            <a:ext cx="8229600" cy="2642524"/>
          </a:xfrm>
        </p:spPr>
        <p:txBody>
          <a:bodyPr>
            <a:normAutofit lnSpcReduction="10000"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  <a:cs typeface="+mn-ea"/>
                <a:sym typeface="+mn-lt"/>
              </a:rPr>
              <a:t>Focused on </a:t>
            </a:r>
            <a:r>
              <a:rPr lang="en-US" altLang="zh-CN" sz="2000" b="0" dirty="0" smtClean="0">
                <a:solidFill>
                  <a:srgbClr val="FF0000"/>
                </a:solidFill>
                <a:cs typeface="+mn-ea"/>
                <a:sym typeface="+mn-lt"/>
              </a:rPr>
              <a:t>comparing the actual </a:t>
            </a:r>
            <a:r>
              <a:rPr lang="en-US" altLang="zh-CN" sz="2000" b="0" dirty="0">
                <a:solidFill>
                  <a:srgbClr val="FF0000"/>
                </a:solidFill>
                <a:cs typeface="+mn-ea"/>
                <a:sym typeface="+mn-lt"/>
              </a:rPr>
              <a:t>performance </a:t>
            </a:r>
            <a:r>
              <a:rPr lang="en-US" altLang="zh-CN" sz="2000" b="0" dirty="0">
                <a:solidFill>
                  <a:schemeClr val="tx1"/>
                </a:solidFill>
                <a:cs typeface="+mn-ea"/>
                <a:sym typeface="+mn-lt"/>
              </a:rPr>
              <a:t>of participants in </a:t>
            </a:r>
            <a:r>
              <a:rPr lang="en-US" altLang="zh-CN" sz="2000" b="0" dirty="0" smtClean="0">
                <a:solidFill>
                  <a:schemeClr val="tx1"/>
                </a:solidFill>
                <a:cs typeface="+mn-ea"/>
                <a:sym typeface="+mn-lt"/>
              </a:rPr>
              <a:t>debugging with </a:t>
            </a:r>
            <a:r>
              <a:rPr lang="en-US" altLang="zh-CN" sz="2000" b="0" dirty="0">
                <a:solidFill>
                  <a:schemeClr val="tx1"/>
                </a:solidFill>
                <a:cs typeface="+mn-ea"/>
                <a:sym typeface="+mn-lt"/>
              </a:rPr>
              <a:t>and without </a:t>
            </a:r>
            <a:r>
              <a:rPr lang="en-US" altLang="zh-CN" sz="2000" b="0" dirty="0" smtClean="0">
                <a:solidFill>
                  <a:schemeClr val="tx1"/>
                </a:solidFill>
                <a:cs typeface="+mn-ea"/>
                <a:sym typeface="+mn-lt"/>
              </a:rPr>
              <a:t>a technique</a:t>
            </a:r>
          </a:p>
          <a:p>
            <a:r>
              <a:rPr lang="en-US" altLang="zh-CN" sz="2000" b="0" dirty="0" smtClean="0">
                <a:solidFill>
                  <a:srgbClr val="FF0000"/>
                </a:solidFill>
                <a:cs typeface="+mn-ea"/>
                <a:sym typeface="+mn-lt"/>
              </a:rPr>
              <a:t>Lack of </a:t>
            </a:r>
            <a:r>
              <a:rPr lang="en-US" altLang="zh-CN" sz="2000" b="0" dirty="0">
                <a:solidFill>
                  <a:srgbClr val="FF0000"/>
                </a:solidFill>
                <a:cs typeface="+mn-ea"/>
                <a:sym typeface="+mn-lt"/>
              </a:rPr>
              <a:t>comprehensive or </a:t>
            </a:r>
            <a:r>
              <a:rPr lang="en-US" altLang="zh-CN" sz="2000" b="0" dirty="0" smtClean="0">
                <a:solidFill>
                  <a:srgbClr val="FF0000"/>
                </a:solidFill>
                <a:cs typeface="+mn-ea"/>
                <a:sym typeface="+mn-lt"/>
              </a:rPr>
              <a:t>quantitative </a:t>
            </a:r>
            <a:r>
              <a:rPr lang="en-US" altLang="zh-CN" sz="2000" b="0" dirty="0" smtClean="0">
                <a:solidFill>
                  <a:schemeClr val="tx1"/>
                </a:solidFill>
                <a:cs typeface="+mn-ea"/>
                <a:sym typeface="+mn-lt"/>
              </a:rPr>
              <a:t>explanation</a:t>
            </a:r>
          </a:p>
          <a:p>
            <a:r>
              <a:rPr lang="en-US" altLang="zh-CN" sz="2000" b="0" dirty="0" smtClean="0">
                <a:solidFill>
                  <a:schemeClr val="tx1"/>
                </a:solidFill>
                <a:cs typeface="+mn-ea"/>
                <a:sym typeface="+mn-lt"/>
              </a:rPr>
              <a:t>Only </a:t>
            </a:r>
            <a:r>
              <a:rPr lang="en-US" altLang="zh-CN" sz="2000" b="0" dirty="0" smtClean="0">
                <a:solidFill>
                  <a:srgbClr val="FF0000"/>
                </a:solidFill>
                <a:cs typeface="+mn-ea"/>
                <a:sym typeface="+mn-lt"/>
              </a:rPr>
              <a:t>one related work in SBFL </a:t>
            </a:r>
            <a:r>
              <a:rPr lang="en-US" altLang="zh-CN" sz="2000" b="0" dirty="0" smtClean="0">
                <a:solidFill>
                  <a:schemeClr val="tx1"/>
                </a:solidFill>
                <a:cs typeface="+mn-ea"/>
                <a:sym typeface="+mn-lt"/>
              </a:rPr>
              <a:t>(light-weight and has received much attention during the past two decades)</a:t>
            </a:r>
          </a:p>
          <a:p>
            <a:pPr lvl="1"/>
            <a:r>
              <a:rPr lang="en-US" altLang="zh-CN" sz="18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Parnin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&amp; </a:t>
            </a:r>
            <a:r>
              <a:rPr lang="en-US" altLang="zh-CN" sz="18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Orso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: “can Spectrum-based Fault Localization (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SBFL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) help programmers”</a:t>
            </a:r>
            <a:endParaRPr lang="en-US" altLang="zh-CN" sz="1800" dirty="0">
              <a:cs typeface="+mn-ea"/>
              <a:sym typeface="+mn-lt"/>
            </a:endParaRPr>
          </a:p>
          <a:p>
            <a:pPr lvl="1"/>
            <a:endParaRPr lang="en-US" altLang="zh-CN" sz="1800" dirty="0" smtClean="0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2953" y="926070"/>
            <a:ext cx="7747525" cy="578882"/>
            <a:chOff x="582953" y="926070"/>
            <a:chExt cx="7747525" cy="57888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82953" y="1224012"/>
              <a:ext cx="7747525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1217225" y="926070"/>
              <a:ext cx="6451119" cy="5788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Human </a:t>
              </a:r>
              <a:r>
                <a:rPr lang="en-US" altLang="zh-CN" sz="2800" dirty="0" smtClean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studies 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in automatic debugging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01194"/>
      </p:ext>
    </p:extLst>
  </p:cSld>
  <p:clrMapOvr>
    <a:masterClrMapping/>
  </p:clrMapOvr>
  <p:transition advTm="31854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5.3|9.8|15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2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3.4|2.9|12.3|7.9|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5.7|6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5|2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4.5|3.5|5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4.7|21.8|1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4.1|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5.6|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4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5.1|9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9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4.1|4.4|5.9|4.6|5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2|0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3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4.7|4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3|12.9|3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25.6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0.4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5.7|0.9|0.9|1.2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5.6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0.5|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.5|0.3|0.4|0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6000" dirty="0">
            <a:solidFill>
              <a:schemeClr val="tx2"/>
            </a:solidFill>
            <a:latin typeface="+mj-ea"/>
            <a:ea typeface="+mj-ea"/>
          </a:defRPr>
        </a:defPPr>
      </a:lstStyle>
    </a:spDef>
    <a:lnDef>
      <a:spPr>
        <a:ln w="952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</TotalTime>
  <Words>2090</Words>
  <Application>Microsoft Office PowerPoint</Application>
  <PresentationFormat>自定义</PresentationFormat>
  <Paragraphs>433</Paragraphs>
  <Slides>58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Berlin Sans FB</vt:lpstr>
      <vt:lpstr>宋体</vt:lpstr>
      <vt:lpstr>Brush Script MT</vt:lpstr>
      <vt:lpstr>Wingdings</vt:lpstr>
      <vt:lpstr>Calibri</vt:lpstr>
      <vt:lpstr>微软雅黑</vt:lpstr>
      <vt:lpstr>黑体</vt:lpstr>
      <vt:lpstr>Arial</vt:lpstr>
      <vt:lpstr>Office 主题​​</vt:lpstr>
      <vt:lpstr>PowerPoint 演示文稿</vt:lpstr>
      <vt:lpstr>Our work - In a Nutshell</vt:lpstr>
      <vt:lpstr>PowerPoint 演示文稿</vt:lpstr>
      <vt:lpstr>Introduction &amp; Background</vt:lpstr>
      <vt:lpstr>Introduction &amp; Background</vt:lpstr>
      <vt:lpstr>Introduction &amp; Background</vt:lpstr>
      <vt:lpstr>Introduction &amp; Background</vt:lpstr>
      <vt:lpstr>Introduction &amp; Background</vt:lpstr>
      <vt:lpstr>Introduction &amp; Background</vt:lpstr>
      <vt:lpstr>PowerPoint 演示文稿</vt:lpstr>
      <vt:lpstr>Motivation &amp; RQs</vt:lpstr>
      <vt:lpstr>Motivation &amp; RQs</vt:lpstr>
      <vt:lpstr>Motivation &amp; RQs</vt:lpstr>
      <vt:lpstr>PowerPoint 演示文稿</vt:lpstr>
      <vt:lpstr>Experiment - MoocTest</vt:lpstr>
      <vt:lpstr>Experiment - MoocTest</vt:lpstr>
      <vt:lpstr>Experiment - MoocTest</vt:lpstr>
      <vt:lpstr>Experiment - Participants</vt:lpstr>
      <vt:lpstr>Experiment - Participants</vt:lpstr>
      <vt:lpstr>Experiment - Programs</vt:lpstr>
      <vt:lpstr>Experiment - Programs</vt:lpstr>
      <vt:lpstr>Experiment - Programs</vt:lpstr>
      <vt:lpstr>Experiment - Programs</vt:lpstr>
      <vt:lpstr>Experiment - Programs</vt:lpstr>
      <vt:lpstr>Experiment - Procedure</vt:lpstr>
      <vt:lpstr>PowerPoint 演示文稿</vt:lpstr>
      <vt:lpstr>PowerPoint 演示文稿</vt:lpstr>
      <vt:lpstr>Results-RQ1: Can MoocTest benefit debugging?</vt:lpstr>
      <vt:lpstr>Results-RQ1: Can MoocTest benefit debugging?</vt:lpstr>
      <vt:lpstr>Results-RQ1: Can MoocTest benefit debugging?</vt:lpstr>
      <vt:lpstr>Results-RQ1: Can MoocTest benefit debugging?</vt:lpstr>
      <vt:lpstr>Results-RQ1: Can MoocTest benefit debugging?</vt:lpstr>
      <vt:lpstr>Results-RQ1: Can MoocTest benefit debugging?</vt:lpstr>
      <vt:lpstr>PowerPoint 演示文稿</vt:lpstr>
      <vt:lpstr>Results-RQ2: Any navigation pattern?</vt:lpstr>
      <vt:lpstr>Results-RQ2: Any navigation pattern?</vt:lpstr>
      <vt:lpstr>Results-RQ2: Any navigation pattern?</vt:lpstr>
      <vt:lpstr>Results-RQ2: Any navigation pattern?</vt:lpstr>
      <vt:lpstr>Results-RQ2: Any navigation pattern?</vt:lpstr>
      <vt:lpstr>Results-RQ2: Any navigation pattern?</vt:lpstr>
      <vt:lpstr>Results-RQ2: Any navigation pattern?</vt:lpstr>
      <vt:lpstr>Results-RQ2: Any navigation pattern?</vt:lpstr>
      <vt:lpstr>Results-RQ2: Any navigation pattern?</vt:lpstr>
      <vt:lpstr>Results-RQ2: Any navigation pattern?</vt:lpstr>
      <vt:lpstr>Results-RQ2: Any navigation pattern?</vt:lpstr>
      <vt:lpstr>Results-RQ2: Any navigation pattern?</vt:lpstr>
      <vt:lpstr>Results-RQ2: Any navigation pattern?</vt:lpstr>
      <vt:lpstr>PowerPoint 演示文稿</vt:lpstr>
      <vt:lpstr>Results-RQ3: Will SBFL affect fault detection?</vt:lpstr>
      <vt:lpstr>Results-RQ3: Will SBFL affect fault detection?</vt:lpstr>
      <vt:lpstr>Results-RQ3: Will SBFL affect fault detection?</vt:lpstr>
      <vt:lpstr>Results-RQ3: Will SBFL affect fault detection?</vt:lpstr>
      <vt:lpstr>PowerPoint 演示文稿</vt:lpstr>
      <vt:lpstr>Insights &amp; Conclusions</vt:lpstr>
      <vt:lpstr>Insights &amp; Conclusions</vt:lpstr>
      <vt:lpstr>Insights &amp; Conclusions</vt:lpstr>
      <vt:lpstr>Insights &amp; Conclusions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xxie</cp:lastModifiedBy>
  <cp:revision>1019</cp:revision>
  <dcterms:created xsi:type="dcterms:W3CDTF">2012-09-27T04:08:32Z</dcterms:created>
  <dcterms:modified xsi:type="dcterms:W3CDTF">2016-11-04T00:51:05Z</dcterms:modified>
</cp:coreProperties>
</file>