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Lobster"/>
      <p:regular r:id="rId27"/>
    </p:embeddedFont>
    <p:embeddedFont>
      <p:font typeface="Lucida Calligraphy" panose="03010101010101010101" pitchFamily="66" charset="0"/>
      <p:regular r:id="rId28"/>
    </p:embeddedFont>
    <p:embeddedFont>
      <p:font typeface="Open Sans" panose="020B0604020202020204" charset="0"/>
      <p:regular r:id="rId29"/>
      <p:bold r:id="rId30"/>
      <p:italic r:id="rId31"/>
      <p:boldItalic r:id="rId32"/>
    </p:embeddedFont>
    <p:embeddedFont>
      <p:font typeface="Roboto Condensed" panose="020B0604020202020204" charset="0"/>
      <p:regular r:id="rId33"/>
      <p:bold r:id="rId34"/>
      <p:italic r:id="rId35"/>
      <p:boldItalic r:id="rId36"/>
    </p:embeddedFont>
    <p:embeddedFont>
      <p:font typeface="Trebuchet MS" panose="020B0603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806" y="4265902"/>
            <a:ext cx="1960256" cy="6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6050" y="4079100"/>
            <a:ext cx="1712325" cy="7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1650" y="4036388"/>
            <a:ext cx="1712325" cy="88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974" y="3995027"/>
            <a:ext cx="984649" cy="98464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0" y="0"/>
            <a:ext cx="9144000" cy="387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383625" y="526850"/>
            <a:ext cx="8040300" cy="1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4400" b="1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Accelerating Fast Fourier Transform with half-precision floating point hardware on GPU</a:t>
            </a:r>
            <a:endParaRPr sz="4400" b="1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414975" y="2897525"/>
            <a:ext cx="7977600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Anumeena Sorna &amp; Xiaohe Cheng 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Mentor: Eduardo D’Azevedo &amp; Kwai Wong 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Challenge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3523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da"/>
              <a:t>The representation range of FP16 is roughly 6*10^(-5) to 6*10^5, which is much more limited than single precision. This degrades the precision of operations and may cause frequent overflows.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25" y="2500825"/>
            <a:ext cx="33337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2254050" y="4405825"/>
            <a:ext cx="46359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>
                <a:latin typeface="Trebuchet MS"/>
                <a:ea typeface="Trebuchet MS"/>
                <a:cs typeface="Trebuchet MS"/>
                <a:sym typeface="Trebuchet MS"/>
              </a:rPr>
              <a:t>Figure 1. Half precision floating point (FP16) number representation. Source: </a:t>
            </a:r>
            <a:r>
              <a:rPr lang="da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https://en.wikipedia.org/wiki/Half-precision_floating-point_format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Single to Half Precision</a:t>
            </a: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14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da"/>
              <a:t>To keep the accuracy, we split a FP32 number to the scaled sum of two FP16 number, and make use of the property that Fourier Transform is a linear operation: 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509100" y="2297675"/>
            <a:ext cx="83232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lang="da" sz="1800" dirty="0">
                <a:solidFill>
                  <a:schemeClr val="dk1"/>
                </a:solidFill>
                <a:latin typeface="Lucida Calligraphy" panose="03010101010101010101" pitchFamily="66" charset="0"/>
                <a:ea typeface="Lobster"/>
                <a:cs typeface="Lobster"/>
                <a:sym typeface="Lobster"/>
              </a:rPr>
              <a:t>x</a:t>
            </a:r>
            <a:r>
              <a:rPr lang="da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_fp32(:) = s1_fp32 * </a:t>
            </a:r>
            <a:r>
              <a:rPr lang="da" sz="1800" dirty="0">
                <a:solidFill>
                  <a:schemeClr val="dk1"/>
                </a:solidFill>
                <a:latin typeface="Lucida Calligraphy" panose="03010101010101010101" pitchFamily="66" charset="0"/>
                <a:ea typeface="Lobster"/>
                <a:cs typeface="Lobster"/>
                <a:sym typeface="Lobster"/>
              </a:rPr>
              <a:t>x</a:t>
            </a:r>
            <a:r>
              <a:rPr lang="da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da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_fp16(:) + s2_fp32 * </a:t>
            </a:r>
            <a:r>
              <a:rPr lang="da" sz="1800" dirty="0">
                <a:solidFill>
                  <a:schemeClr val="dk1"/>
                </a:solidFill>
                <a:latin typeface="Lucida Calligraphy" panose="03010101010101010101" pitchFamily="66" charset="0"/>
                <a:ea typeface="Lobster"/>
                <a:cs typeface="Lobster"/>
                <a:sym typeface="Lobster"/>
              </a:rPr>
              <a:t>x</a:t>
            </a:r>
            <a:r>
              <a:rPr lang="da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da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_fp16(:)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474450" y="2875500"/>
            <a:ext cx="83925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lang="da" sz="21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da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_fp32(:) = s1_fp32 * </a:t>
            </a:r>
            <a:r>
              <a:rPr lang="da" sz="21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da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1_fp16(:) + s2_fp32 * </a:t>
            </a:r>
            <a:r>
              <a:rPr lang="da" sz="21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da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2_fp16(:)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346825" y="2748325"/>
            <a:ext cx="7515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a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346825" y="3652950"/>
            <a:ext cx="8520600" cy="11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a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where scaling factor s1 and s2 are determined by the maximum absolute value in the original vector.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GPU Implementation</a:t>
            </a: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We first wrote Matlab code to test the algorithm, and will proceed to implement it with C and CUDA. We call cuBLAS library for matrix-matrix multiplication.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00" y="3540475"/>
            <a:ext cx="8418299" cy="10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86575"/>
            <a:ext cx="5659299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Further acceleration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04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a"/>
              <a:t>3M algorithm, 2D fft &amp; in-place transformation, partial FFTs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l="33886" t="29991" r="37898" b="65616"/>
          <a:stretch/>
        </p:blipFill>
        <p:spPr>
          <a:xfrm>
            <a:off x="522050" y="2764200"/>
            <a:ext cx="3153674" cy="2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l="35648" t="43619" r="38613" b="49548"/>
          <a:stretch/>
        </p:blipFill>
        <p:spPr>
          <a:xfrm>
            <a:off x="633550" y="3132175"/>
            <a:ext cx="2941801" cy="4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l="36728" t="75550" r="39125" b="11516"/>
          <a:stretch/>
        </p:blipFill>
        <p:spPr>
          <a:xfrm>
            <a:off x="633550" y="3663175"/>
            <a:ext cx="2541248" cy="76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522050" y="2147200"/>
            <a:ext cx="3944100" cy="24090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942775" y="2147200"/>
            <a:ext cx="3730800" cy="24090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4942775" y="2220475"/>
            <a:ext cx="3474900" cy="2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Cambria"/>
                <a:ea typeface="Cambria"/>
                <a:cs typeface="Cambria"/>
                <a:sym typeface="Cambria"/>
              </a:rPr>
              <a:t>Partial FFTs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Cambria"/>
                <a:ea typeface="Cambria"/>
                <a:cs typeface="Cambria"/>
                <a:sym typeface="Cambria"/>
              </a:rPr>
              <a:t>In some applications we only require a portion of the matrix with FFT results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Cambria"/>
                <a:ea typeface="Cambria"/>
                <a:cs typeface="Cambria"/>
                <a:sym typeface="Cambria"/>
              </a:rPr>
              <a:t>An algorithm can be used to efficiently compute only required portions instead of usual method of computing all and discarding unnecessary FFT values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1681138" y="2233038"/>
            <a:ext cx="18942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Cambria"/>
                <a:ea typeface="Cambria"/>
                <a:cs typeface="Cambria"/>
                <a:sym typeface="Cambria"/>
              </a:rPr>
              <a:t>3M Algorithm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Current Progress &amp; Future Work</a:t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389875" y="1830700"/>
            <a:ext cx="13962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FFT Algorithm</a:t>
            </a:r>
            <a:endParaRPr sz="1800"/>
          </a:p>
        </p:txBody>
      </p:sp>
      <p:sp>
        <p:nvSpPr>
          <p:cNvPr id="169" name="Shape 169"/>
          <p:cNvSpPr txBox="1"/>
          <p:nvPr/>
        </p:nvSpPr>
        <p:spPr>
          <a:xfrm>
            <a:off x="2377288" y="1830750"/>
            <a:ext cx="15672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MATLAB to C conversion</a:t>
            </a:r>
            <a:endParaRPr sz="1800"/>
          </a:p>
        </p:txBody>
      </p:sp>
      <p:sp>
        <p:nvSpPr>
          <p:cNvPr id="170" name="Shape 170"/>
          <p:cNvSpPr txBox="1"/>
          <p:nvPr/>
        </p:nvSpPr>
        <p:spPr>
          <a:xfrm>
            <a:off x="3296188" y="3536200"/>
            <a:ext cx="15672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C to CUDA conversion</a:t>
            </a:r>
            <a:endParaRPr sz="1800"/>
          </a:p>
        </p:txBody>
      </p:sp>
      <p:sp>
        <p:nvSpPr>
          <p:cNvPr id="171" name="Shape 171"/>
          <p:cNvSpPr txBox="1"/>
          <p:nvPr/>
        </p:nvSpPr>
        <p:spPr>
          <a:xfrm>
            <a:off x="4678200" y="1830750"/>
            <a:ext cx="15672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GPU optimization</a:t>
            </a:r>
            <a:endParaRPr sz="1800"/>
          </a:p>
        </p:txBody>
      </p:sp>
      <p:sp>
        <p:nvSpPr>
          <p:cNvPr id="172" name="Shape 172"/>
          <p:cNvSpPr txBox="1"/>
          <p:nvPr/>
        </p:nvSpPr>
        <p:spPr>
          <a:xfrm>
            <a:off x="5690425" y="3660075"/>
            <a:ext cx="15672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FFT Library</a:t>
            </a:r>
            <a:endParaRPr sz="1800"/>
          </a:p>
        </p:txBody>
      </p:sp>
      <p:sp>
        <p:nvSpPr>
          <p:cNvPr id="173" name="Shape 173"/>
          <p:cNvSpPr txBox="1"/>
          <p:nvPr/>
        </p:nvSpPr>
        <p:spPr>
          <a:xfrm>
            <a:off x="1268075" y="3536200"/>
            <a:ext cx="15672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Partial FFT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Algorithm</a:t>
            </a:r>
            <a:endParaRPr sz="1800"/>
          </a:p>
        </p:txBody>
      </p:sp>
      <p:cxnSp>
        <p:nvCxnSpPr>
          <p:cNvPr id="175" name="Shape 175"/>
          <p:cNvCxnSpPr/>
          <p:nvPr/>
        </p:nvCxnSpPr>
        <p:spPr>
          <a:xfrm>
            <a:off x="311700" y="3038650"/>
            <a:ext cx="8591400" cy="30600"/>
          </a:xfrm>
          <a:prstGeom prst="straightConnector1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Shape 176"/>
          <p:cNvCxnSpPr/>
          <p:nvPr/>
        </p:nvCxnSpPr>
        <p:spPr>
          <a:xfrm>
            <a:off x="811350" y="2704913"/>
            <a:ext cx="0" cy="698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Shape 177"/>
          <p:cNvCxnSpPr/>
          <p:nvPr/>
        </p:nvCxnSpPr>
        <p:spPr>
          <a:xfrm>
            <a:off x="1897050" y="2704913"/>
            <a:ext cx="0" cy="698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Shape 178"/>
          <p:cNvCxnSpPr/>
          <p:nvPr/>
        </p:nvCxnSpPr>
        <p:spPr>
          <a:xfrm>
            <a:off x="2982750" y="2704913"/>
            <a:ext cx="0" cy="698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Shape 179"/>
          <p:cNvCxnSpPr/>
          <p:nvPr/>
        </p:nvCxnSpPr>
        <p:spPr>
          <a:xfrm>
            <a:off x="4015750" y="2704888"/>
            <a:ext cx="0" cy="698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Shape 180"/>
          <p:cNvCxnSpPr/>
          <p:nvPr/>
        </p:nvCxnSpPr>
        <p:spPr>
          <a:xfrm>
            <a:off x="5126200" y="2704900"/>
            <a:ext cx="0" cy="698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32950" y="2704925"/>
            <a:ext cx="0" cy="698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7200" dirty="0"/>
              <a:t>Q &amp; A</a:t>
            </a:r>
            <a:endParaRPr sz="7200" dirty="0"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da" sz="3000"/>
              <a:t>Any questions? 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a"/>
              <a:t>Our project concerns a new implementation of the classical discrete Fourier Transform and the fast Fourier Transform algorithm. 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BACKGROUND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265500" y="257175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INFORMATION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Discrete Fourier Transform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Converts time domain signals to frequency domain signals according to the equation: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Applications in: 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Convolution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Filtrering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Image Processing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836" y="2810500"/>
            <a:ext cx="3462640" cy="20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4361200" y="4743575"/>
            <a:ext cx="35949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700"/>
              <a:t>Source: MRI Questions http://mriquestions.com/fourier-transform-ft.html</a:t>
            </a:r>
            <a:endParaRPr sz="700"/>
          </a:p>
        </p:txBody>
      </p:sp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972738"/>
            <a:ext cx="254317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2900" y="1884950"/>
            <a:ext cx="27432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3367175" y="1972750"/>
            <a:ext cx="22689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latin typeface="Open Sans"/>
                <a:ea typeface="Open Sans"/>
                <a:cs typeface="Open Sans"/>
                <a:sym typeface="Open Sans"/>
              </a:rPr>
              <a:t>Inverse DFT: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/>
              <a:t>Discrete Fourier Transform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78051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DFT can also be represented in matrix form: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Linear Transformation!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00" y="1689088"/>
            <a:ext cx="5823050" cy="24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l="44570" t="82255"/>
          <a:stretch/>
        </p:blipFill>
        <p:spPr>
          <a:xfrm>
            <a:off x="4725824" y="1787975"/>
            <a:ext cx="1898000" cy="3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The Fast Fourier Transform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 b="1"/>
              <a:t>Divide and Conquer Principle</a:t>
            </a:r>
            <a:endParaRPr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FFT Computation requires: ~N*log(N)  whereas DFT: N^2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l="24136" t="16857" r="25535" b="13021"/>
          <a:stretch/>
        </p:blipFill>
        <p:spPr>
          <a:xfrm>
            <a:off x="755150" y="1678376"/>
            <a:ext cx="2463076" cy="19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91100" y="3607625"/>
            <a:ext cx="38205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700"/>
              <a:t>Source: DSPlib  http://en.dsplib.org/content/fft_introduction/fft_introduction.html</a:t>
            </a:r>
            <a:endParaRPr sz="700"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 b="1"/>
              <a:t>4 Step Algorithm</a:t>
            </a:r>
            <a:endParaRPr b="1"/>
          </a:p>
          <a:p>
            <a:pPr marL="0" lvl="0" indent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/>
              <a:t>Data represented as  B by A matrix </a:t>
            </a:r>
            <a:endParaRPr/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/>
              <a:t>1. Perform B number of A-point FFT (in parallel, stride B)</a:t>
            </a:r>
            <a:endParaRPr/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/>
              <a:t>2. Perform scaling by twiddle factors exp(-(2π/N)*j*k*I)</a:t>
            </a:r>
            <a:endParaRPr/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/>
              <a:t>3. Perform A number of B-point FFT (in parallel, stride 1)</a:t>
            </a:r>
            <a:endParaRPr/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/>
              <a:t>4. Transpose data to form A by B matrix</a:t>
            </a:r>
            <a:endParaRPr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l="28674" t="24861" r="40168" b="57916"/>
          <a:stretch/>
        </p:blipFill>
        <p:spPr>
          <a:xfrm>
            <a:off x="4832400" y="3990800"/>
            <a:ext cx="1960125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l="29611" t="52403" r="39546" b="28806"/>
          <a:stretch/>
        </p:blipFill>
        <p:spPr>
          <a:xfrm>
            <a:off x="6872175" y="3990800"/>
            <a:ext cx="1896875" cy="83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Shape 106"/>
          <p:cNvCxnSpPr/>
          <p:nvPr/>
        </p:nvCxnSpPr>
        <p:spPr>
          <a:xfrm>
            <a:off x="4311600" y="1329800"/>
            <a:ext cx="12600" cy="3337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9272-2B10-4C18-A157-9428C5D8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- DFT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BCAE9-60D0-4B6F-ABA0-F9A600151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600" dirty="0">
                <a:latin typeface="Lucida Calligraphy" panose="03010101010101010101" pitchFamily="66" charset="0"/>
              </a:rPr>
              <a:t>x</a:t>
            </a:r>
            <a:r>
              <a:rPr lang="en-US" sz="1600" dirty="0"/>
              <a:t>=[1,2,3,4,5,6,7,8]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Matrix Multiplying x and W,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b="1" dirty="0"/>
              <a:t>X</a:t>
            </a:r>
            <a:r>
              <a:rPr lang="en-US" sz="1600" dirty="0"/>
              <a:t> = [36, 4 + 9.7i, -4 + 4i, -4 + 1.7i, -4, -4 – 4i, -4 – 9.7i]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D9B15-C639-45B8-B2F5-EA9CD2788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03" t="19846" r="30110" b="44671"/>
          <a:stretch/>
        </p:blipFill>
        <p:spPr>
          <a:xfrm>
            <a:off x="2413595" y="1225225"/>
            <a:ext cx="6532101" cy="23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9272-2B10-4C18-A157-9428C5D8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- FFT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B3BCAE9-60D0-4B6F-ABA0-F9A600151D7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25225"/>
                <a:ext cx="9080778" cy="33540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dirty="0"/>
                  <a:t>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 		1) 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   </a:t>
                </a:r>
                <a:r>
                  <a:rPr lang="en-US" sz="1100" dirty="0"/>
                  <a:t>4, 2pt FFTs 	</a:t>
                </a:r>
                <a:r>
                  <a:rPr lang="en-US" dirty="0"/>
                  <a:t>Y1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2) Twiddle Factor 	3) </a:t>
                </a:r>
              </a:p>
              <a:p>
                <a:pPr marL="114300" lvl="0" indent="0">
                  <a:buClr>
                    <a:srgbClr val="000000"/>
                  </a:buClr>
                  <a:buNone/>
                </a:pPr>
                <a:r>
                  <a:rPr lang="en-US" dirty="0"/>
                  <a:t>W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0∗0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∗0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∗0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∗0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	  Y2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2.8+2.8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2.8+2.8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sz="1200" dirty="0"/>
                  <a:t>2, 4pt FFT </a:t>
                </a:r>
                <a:r>
                  <a:rPr lang="en-US" dirty="0">
                    <a:solidFill>
                      <a:srgbClr val="000000"/>
                    </a:solidFill>
                  </a:rPr>
                  <a:t>Y1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+9.7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−4+4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−1.7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−4−4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−4−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.7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</a:p>
              <a:p>
                <a:pPr marL="114300" indent="0">
                  <a:buNone/>
                </a:pPr>
                <a:endParaRPr lang="en-US" sz="1200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B3BCAE9-60D0-4B6F-ABA0-F9A600151D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25225"/>
                <a:ext cx="9080778" cy="3354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6FE0-2258-4AA0-8699-E8F812AAA490}"/>
              </a:ext>
            </a:extLst>
          </p:cNvPr>
          <p:cNvGrpSpPr/>
          <p:nvPr/>
        </p:nvGrpSpPr>
        <p:grpSpPr>
          <a:xfrm>
            <a:off x="3851327" y="1482887"/>
            <a:ext cx="533777" cy="1014644"/>
            <a:chOff x="4770304" y="1472948"/>
            <a:chExt cx="533777" cy="10146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DCC93C-4FD0-4388-9984-66CFDD135253}"/>
                </a:ext>
              </a:extLst>
            </p:cNvPr>
            <p:cNvSpPr/>
            <p:nvPr/>
          </p:nvSpPr>
          <p:spPr>
            <a:xfrm>
              <a:off x="4770304" y="1472948"/>
              <a:ext cx="533777" cy="2095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615BE4-12A1-440F-90E7-45D5D03860F5}"/>
                </a:ext>
              </a:extLst>
            </p:cNvPr>
            <p:cNvSpPr/>
            <p:nvPr/>
          </p:nvSpPr>
          <p:spPr>
            <a:xfrm>
              <a:off x="4770304" y="1759197"/>
              <a:ext cx="533777" cy="2095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F039C5-697B-446D-9D4A-29A96C534841}"/>
                </a:ext>
              </a:extLst>
            </p:cNvPr>
            <p:cNvSpPr/>
            <p:nvPr/>
          </p:nvSpPr>
          <p:spPr>
            <a:xfrm>
              <a:off x="4770304" y="2026183"/>
              <a:ext cx="533777" cy="2095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1091E9-C2C3-42BB-BAFA-D70AB5442507}"/>
                </a:ext>
              </a:extLst>
            </p:cNvPr>
            <p:cNvSpPr/>
            <p:nvPr/>
          </p:nvSpPr>
          <p:spPr>
            <a:xfrm>
              <a:off x="4770304" y="2278002"/>
              <a:ext cx="533777" cy="2095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E025F3-4A10-47FB-9331-33D2563E913D}"/>
              </a:ext>
            </a:extLst>
          </p:cNvPr>
          <p:cNvCxnSpPr>
            <a:cxnSpLocks/>
          </p:cNvCxnSpPr>
          <p:nvPr/>
        </p:nvCxnSpPr>
        <p:spPr>
          <a:xfrm>
            <a:off x="4896576" y="2140917"/>
            <a:ext cx="765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091DFAA-C84B-40F5-BB7C-A5FFAA8168E6}"/>
              </a:ext>
            </a:extLst>
          </p:cNvPr>
          <p:cNvSpPr/>
          <p:nvPr/>
        </p:nvSpPr>
        <p:spPr>
          <a:xfrm>
            <a:off x="3839920" y="3236761"/>
            <a:ext cx="294758" cy="11363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8BCC0B-9436-4C88-8B40-80E5324508E4}"/>
              </a:ext>
            </a:extLst>
          </p:cNvPr>
          <p:cNvSpPr/>
          <p:nvPr/>
        </p:nvSpPr>
        <p:spPr>
          <a:xfrm>
            <a:off x="4303644" y="3236761"/>
            <a:ext cx="1159464" cy="11363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73681E-4F3C-4B19-871C-D81B05956164}"/>
              </a:ext>
            </a:extLst>
          </p:cNvPr>
          <p:cNvCxnSpPr>
            <a:cxnSpLocks/>
          </p:cNvCxnSpPr>
          <p:nvPr/>
        </p:nvCxnSpPr>
        <p:spPr>
          <a:xfrm>
            <a:off x="5585689" y="3973030"/>
            <a:ext cx="765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4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a"/>
              <a:t>To utilize the tensor core hardware by NVIDIA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a"/>
              <a:t>To implement computational tricks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a"/>
              <a:t>To consider domain-specific requirements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RESEARCH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265500" y="257175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GOALS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Volta Architecture 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l="23267" t="34759" r="24067" b="38968"/>
          <a:stretch/>
        </p:blipFill>
        <p:spPr>
          <a:xfrm>
            <a:off x="252950" y="1343750"/>
            <a:ext cx="4815799" cy="135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311700" y="2647900"/>
            <a:ext cx="50703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>
                <a:latin typeface="Open Sans"/>
                <a:ea typeface="Open Sans"/>
                <a:cs typeface="Open Sans"/>
                <a:sym typeface="Open Sans"/>
              </a:rPr>
              <a:t>Figure 1. Tensor core 4*4*4 matrix multiply and accumulate. Source: https://devblogs.nvidia.com/programming-tensor-cores-cuda-9/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252950" y="3167450"/>
            <a:ext cx="4936200" cy="1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latin typeface="Open Sans"/>
                <a:ea typeface="Open Sans"/>
                <a:cs typeface="Open Sans"/>
                <a:sym typeface="Open Sans"/>
              </a:rPr>
              <a:t>Tensor cores give a 8x increase in throughput using half precision input. This has been utilized by cuBLAS and cuDNN library to accelerate matrix multiplication and artificial intelligence training.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875" y="1333888"/>
            <a:ext cx="3362100" cy="24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5189150" y="3809600"/>
            <a:ext cx="3954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>
                <a:latin typeface="Open Sans"/>
                <a:ea typeface="Open Sans"/>
                <a:cs typeface="Open Sans"/>
                <a:sym typeface="Open Sans"/>
              </a:rPr>
              <a:t>Source: https://www.nvidia.com/en-us/data-center/tensorcore/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637</Words>
  <Application>Microsoft Office PowerPoint</Application>
  <PresentationFormat>On-screen Show (16:9)</PresentationFormat>
  <Paragraphs>103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Open Sans</vt:lpstr>
      <vt:lpstr>Cambria</vt:lpstr>
      <vt:lpstr>Trebuchet MS</vt:lpstr>
      <vt:lpstr>Lobster</vt:lpstr>
      <vt:lpstr>Roboto Condensed</vt:lpstr>
      <vt:lpstr>Lucida Calligraphy</vt:lpstr>
      <vt:lpstr>Arial</vt:lpstr>
      <vt:lpstr>Economica</vt:lpstr>
      <vt:lpstr>Cambria Math</vt:lpstr>
      <vt:lpstr>Luxe</vt:lpstr>
      <vt:lpstr>PowerPoint Presentation</vt:lpstr>
      <vt:lpstr>BACKGROUND</vt:lpstr>
      <vt:lpstr>Discrete Fourier Transform</vt:lpstr>
      <vt:lpstr>Discrete Fourier Transform</vt:lpstr>
      <vt:lpstr>The Fast Fourier Transform</vt:lpstr>
      <vt:lpstr>Example Problem - DFT</vt:lpstr>
      <vt:lpstr>Example Problem - FFT</vt:lpstr>
      <vt:lpstr>RESEARCH</vt:lpstr>
      <vt:lpstr>Volta Architecture </vt:lpstr>
      <vt:lpstr>Challenge</vt:lpstr>
      <vt:lpstr>Single to Half Precision</vt:lpstr>
      <vt:lpstr>GPU Implementation</vt:lpstr>
      <vt:lpstr>Further acceleration</vt:lpstr>
      <vt:lpstr>Current Progress &amp; Future Work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Anumeena Sorna</cp:lastModifiedBy>
  <cp:revision>5</cp:revision>
  <dcterms:modified xsi:type="dcterms:W3CDTF">2018-06-29T13:24:30Z</dcterms:modified>
</cp:coreProperties>
</file>