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fontAlgn="base">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2638"/>
    <a:srgbClr val="800000"/>
    <a:srgbClr val="C0C0C0"/>
    <a:srgbClr val="ADAF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449" autoAdjust="0"/>
    <p:restoredTop sz="91453"/>
  </p:normalViewPr>
  <p:slideViewPr>
    <p:cSldViewPr>
      <p:cViewPr varScale="1">
        <p:scale>
          <a:sx n="20" d="100"/>
          <a:sy n="20" d="100"/>
        </p:scale>
        <p:origin x="5752" y="312"/>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2649C-A6C8-4149-B8E2-53FB08E06061}" type="doc">
      <dgm:prSet loTypeId="urn:microsoft.com/office/officeart/2005/8/layout/StepDownProcess" loCatId="" qsTypeId="urn:microsoft.com/office/officeart/2005/8/quickstyle/simple4" qsCatId="simple" csTypeId="urn:microsoft.com/office/officeart/2005/8/colors/accent2_2" csCatId="accent2" phldr="1"/>
      <dgm:spPr/>
      <dgm:t>
        <a:bodyPr/>
        <a:lstStyle/>
        <a:p>
          <a:endParaRPr lang="en-US"/>
        </a:p>
      </dgm:t>
    </dgm:pt>
    <dgm:pt modelId="{3E47BF92-77F4-F244-89C4-7B01FC86B37C}">
      <dgm:prSet phldrT="[Text]" custT="1"/>
      <dgm:spPr/>
      <dgm:t>
        <a:bodyPr/>
        <a:lstStyle/>
        <a:p>
          <a:r>
            <a:rPr lang="en-US" sz="3600" dirty="0"/>
            <a:t>Zillow Competition Overview</a:t>
          </a:r>
        </a:p>
      </dgm:t>
    </dgm:pt>
    <dgm:pt modelId="{1A6D03CF-4D62-694E-A48A-65E89E6D53AB}" type="parTrans" cxnId="{7DF8F120-BD4C-FF45-8DFE-713D56E70A17}">
      <dgm:prSet/>
      <dgm:spPr/>
      <dgm:t>
        <a:bodyPr/>
        <a:lstStyle/>
        <a:p>
          <a:endParaRPr lang="en-US"/>
        </a:p>
      </dgm:t>
    </dgm:pt>
    <dgm:pt modelId="{158C2A06-AD19-F744-8542-78D8E29682B9}" type="sibTrans" cxnId="{7DF8F120-BD4C-FF45-8DFE-713D56E70A17}">
      <dgm:prSet/>
      <dgm:spPr/>
      <dgm:t>
        <a:bodyPr/>
        <a:lstStyle/>
        <a:p>
          <a:endParaRPr lang="en-US"/>
        </a:p>
      </dgm:t>
    </dgm:pt>
    <dgm:pt modelId="{ECC892C1-E855-D04C-98A3-886680041DE5}">
      <dgm:prSet phldrT="[Text]" custT="1"/>
      <dgm:spPr/>
      <dgm:t>
        <a:bodyPr/>
        <a:lstStyle/>
        <a:p>
          <a:r>
            <a:rPr lang="en-US" sz="3600"/>
            <a:t>Data </a:t>
          </a:r>
          <a:r>
            <a:rPr lang="en-US" sz="3600" dirty="0"/>
            <a:t>Understanding</a:t>
          </a:r>
        </a:p>
      </dgm:t>
    </dgm:pt>
    <dgm:pt modelId="{1E9258AC-AC12-5048-8CF5-83D11799FAE1}" type="parTrans" cxnId="{8830F1D4-7089-0643-B0C6-7CD873FF9D46}">
      <dgm:prSet/>
      <dgm:spPr/>
      <dgm:t>
        <a:bodyPr/>
        <a:lstStyle/>
        <a:p>
          <a:endParaRPr lang="en-US"/>
        </a:p>
      </dgm:t>
    </dgm:pt>
    <dgm:pt modelId="{4D7EB177-1360-C845-9E13-496B8D33E43E}" type="sibTrans" cxnId="{8830F1D4-7089-0643-B0C6-7CD873FF9D46}">
      <dgm:prSet/>
      <dgm:spPr/>
      <dgm:t>
        <a:bodyPr/>
        <a:lstStyle/>
        <a:p>
          <a:endParaRPr lang="en-US"/>
        </a:p>
      </dgm:t>
    </dgm:pt>
    <dgm:pt modelId="{7672A156-28A8-FA4E-94B9-C61B2970208B}" type="pres">
      <dgm:prSet presAssocID="{5E42649C-A6C8-4149-B8E2-53FB08E06061}" presName="rootnode" presStyleCnt="0">
        <dgm:presLayoutVars>
          <dgm:chMax/>
          <dgm:chPref/>
          <dgm:dir/>
          <dgm:animLvl val="lvl"/>
        </dgm:presLayoutVars>
      </dgm:prSet>
      <dgm:spPr/>
    </dgm:pt>
    <dgm:pt modelId="{221BDD3D-0B6D-454E-9237-C5DED6520330}" type="pres">
      <dgm:prSet presAssocID="{3E47BF92-77F4-F244-89C4-7B01FC86B37C}" presName="composite" presStyleCnt="0"/>
      <dgm:spPr/>
    </dgm:pt>
    <dgm:pt modelId="{518D98BE-7017-FE40-A715-9BF0DB4D4667}" type="pres">
      <dgm:prSet presAssocID="{3E47BF92-77F4-F244-89C4-7B01FC86B37C}" presName="bentUpArrow1" presStyleLbl="alignImgPlace1" presStyleIdx="0" presStyleCnt="1" custScaleX="18609" custScaleY="24463" custLinFactY="-29844" custLinFactNeighborX="-50987" custLinFactNeighborY="-100000"/>
      <dgm:spPr/>
    </dgm:pt>
    <dgm:pt modelId="{BFA40A0A-555D-9C4B-8FF8-DFC61584C326}" type="pres">
      <dgm:prSet presAssocID="{3E47BF92-77F4-F244-89C4-7B01FC86B37C}" presName="ParentText" presStyleLbl="node1" presStyleIdx="0" presStyleCnt="2" custScaleX="38674" custScaleY="21344" custLinFactNeighborX="-41936" custLinFactNeighborY="-37720">
        <dgm:presLayoutVars>
          <dgm:chMax val="1"/>
          <dgm:chPref val="1"/>
          <dgm:bulletEnabled val="1"/>
        </dgm:presLayoutVars>
      </dgm:prSet>
      <dgm:spPr/>
    </dgm:pt>
    <dgm:pt modelId="{86857F90-3CD3-3C45-BB48-F43C24E8AF32}" type="pres">
      <dgm:prSet presAssocID="{3E47BF92-77F4-F244-89C4-7B01FC86B37C}" presName="ChildText" presStyleLbl="revTx" presStyleIdx="0" presStyleCnt="1">
        <dgm:presLayoutVars>
          <dgm:chMax val="0"/>
          <dgm:chPref val="0"/>
          <dgm:bulletEnabled val="1"/>
        </dgm:presLayoutVars>
      </dgm:prSet>
      <dgm:spPr/>
    </dgm:pt>
    <dgm:pt modelId="{97681F00-423E-0F46-A22D-78D8D4245765}" type="pres">
      <dgm:prSet presAssocID="{158C2A06-AD19-F744-8542-78D8E29682B9}" presName="sibTrans" presStyleCnt="0"/>
      <dgm:spPr/>
    </dgm:pt>
    <dgm:pt modelId="{9A74A79C-B01F-8648-97B1-0E1A6E2F3515}" type="pres">
      <dgm:prSet presAssocID="{ECC892C1-E855-D04C-98A3-886680041DE5}" presName="composite" presStyleCnt="0"/>
      <dgm:spPr/>
    </dgm:pt>
    <dgm:pt modelId="{EC154390-E309-E24A-A32E-DA50C9A46C1C}" type="pres">
      <dgm:prSet presAssocID="{ECC892C1-E855-D04C-98A3-886680041DE5}" presName="ParentText" presStyleLbl="node1" presStyleIdx="1" presStyleCnt="2" custScaleX="34873" custScaleY="17982" custLinFactNeighborX="-83975" custLinFactNeighborY="-51913">
        <dgm:presLayoutVars>
          <dgm:chMax val="1"/>
          <dgm:chPref val="1"/>
          <dgm:bulletEnabled val="1"/>
        </dgm:presLayoutVars>
      </dgm:prSet>
      <dgm:spPr/>
    </dgm:pt>
  </dgm:ptLst>
  <dgm:cxnLst>
    <dgm:cxn modelId="{7DF8F120-BD4C-FF45-8DFE-713D56E70A17}" srcId="{5E42649C-A6C8-4149-B8E2-53FB08E06061}" destId="{3E47BF92-77F4-F244-89C4-7B01FC86B37C}" srcOrd="0" destOrd="0" parTransId="{1A6D03CF-4D62-694E-A48A-65E89E6D53AB}" sibTransId="{158C2A06-AD19-F744-8542-78D8E29682B9}"/>
    <dgm:cxn modelId="{567BA3D1-BF64-294F-98A0-882C8DC1AF4D}" type="presOf" srcId="{3E47BF92-77F4-F244-89C4-7B01FC86B37C}" destId="{BFA40A0A-555D-9C4B-8FF8-DFC61584C326}" srcOrd="0" destOrd="0" presId="urn:microsoft.com/office/officeart/2005/8/layout/StepDownProcess"/>
    <dgm:cxn modelId="{A161A0D3-B9E3-9C49-8507-89055209BD5F}" type="presOf" srcId="{ECC892C1-E855-D04C-98A3-886680041DE5}" destId="{EC154390-E309-E24A-A32E-DA50C9A46C1C}" srcOrd="0" destOrd="0" presId="urn:microsoft.com/office/officeart/2005/8/layout/StepDownProcess"/>
    <dgm:cxn modelId="{8830F1D4-7089-0643-B0C6-7CD873FF9D46}" srcId="{5E42649C-A6C8-4149-B8E2-53FB08E06061}" destId="{ECC892C1-E855-D04C-98A3-886680041DE5}" srcOrd="1" destOrd="0" parTransId="{1E9258AC-AC12-5048-8CF5-83D11799FAE1}" sibTransId="{4D7EB177-1360-C845-9E13-496B8D33E43E}"/>
    <dgm:cxn modelId="{8D7500FD-F5D7-9A42-910A-C7974D8BC07A}" type="presOf" srcId="{5E42649C-A6C8-4149-B8E2-53FB08E06061}" destId="{7672A156-28A8-FA4E-94B9-C61B2970208B}" srcOrd="0" destOrd="0" presId="urn:microsoft.com/office/officeart/2005/8/layout/StepDownProcess"/>
    <dgm:cxn modelId="{373A5EF1-42E5-7D48-BC9D-A7ACC5706AC1}" type="presParOf" srcId="{7672A156-28A8-FA4E-94B9-C61B2970208B}" destId="{221BDD3D-0B6D-454E-9237-C5DED6520330}" srcOrd="0" destOrd="0" presId="urn:microsoft.com/office/officeart/2005/8/layout/StepDownProcess"/>
    <dgm:cxn modelId="{B1EC5EC9-D83B-1E4F-9CA9-79FB53AE6121}" type="presParOf" srcId="{221BDD3D-0B6D-454E-9237-C5DED6520330}" destId="{518D98BE-7017-FE40-A715-9BF0DB4D4667}" srcOrd="0" destOrd="0" presId="urn:microsoft.com/office/officeart/2005/8/layout/StepDownProcess"/>
    <dgm:cxn modelId="{80BE48DF-CB66-EB4D-8C76-76D9431D26AC}" type="presParOf" srcId="{221BDD3D-0B6D-454E-9237-C5DED6520330}" destId="{BFA40A0A-555D-9C4B-8FF8-DFC61584C326}" srcOrd="1" destOrd="0" presId="urn:microsoft.com/office/officeart/2005/8/layout/StepDownProcess"/>
    <dgm:cxn modelId="{C44C1C55-4DD1-9240-B64E-773F9C774642}" type="presParOf" srcId="{221BDD3D-0B6D-454E-9237-C5DED6520330}" destId="{86857F90-3CD3-3C45-BB48-F43C24E8AF32}" srcOrd="2" destOrd="0" presId="urn:microsoft.com/office/officeart/2005/8/layout/StepDownProcess"/>
    <dgm:cxn modelId="{E97D15CB-3A91-484F-9747-BE4F5655DE1B}" type="presParOf" srcId="{7672A156-28A8-FA4E-94B9-C61B2970208B}" destId="{97681F00-423E-0F46-A22D-78D8D4245765}" srcOrd="1" destOrd="0" presId="urn:microsoft.com/office/officeart/2005/8/layout/StepDownProcess"/>
    <dgm:cxn modelId="{06003933-C221-7742-9745-BAB62314CF1E}" type="presParOf" srcId="{7672A156-28A8-FA4E-94B9-C61B2970208B}" destId="{9A74A79C-B01F-8648-97B1-0E1A6E2F3515}" srcOrd="2" destOrd="0" presId="urn:microsoft.com/office/officeart/2005/8/layout/StepDownProcess"/>
    <dgm:cxn modelId="{7E62306E-61E5-9A46-865C-6389731596BE}" type="presParOf" srcId="{9A74A79C-B01F-8648-97B1-0E1A6E2F3515}" destId="{EC154390-E309-E24A-A32E-DA50C9A46C1C}" srcOrd="0" destOrd="0" presId="urn:microsoft.com/office/officeart/2005/8/layout/StepDown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B846ED-8187-AF48-8349-A8048E99114F}" type="doc">
      <dgm:prSet loTypeId="urn:microsoft.com/office/officeart/2005/8/layout/cycle5" loCatId="" qsTypeId="urn:microsoft.com/office/officeart/2005/8/quickstyle/simple4" qsCatId="simple" csTypeId="urn:microsoft.com/office/officeart/2005/8/colors/accent6_2" csCatId="accent6" phldr="1"/>
      <dgm:spPr/>
      <dgm:t>
        <a:bodyPr/>
        <a:lstStyle/>
        <a:p>
          <a:endParaRPr lang="en-US"/>
        </a:p>
      </dgm:t>
    </dgm:pt>
    <dgm:pt modelId="{0D3E1DFC-FD2F-4747-A76E-3622394D1E00}">
      <dgm:prSet custT="1"/>
      <dgm:spPr>
        <a:noFill/>
      </dgm:spPr>
      <dgm:t>
        <a:bodyPr/>
        <a:lstStyle/>
        <a:p>
          <a:r>
            <a:rPr lang="en-US" sz="1400" dirty="0">
              <a:solidFill>
                <a:schemeClr val="lt1">
                  <a:alpha val="0"/>
                </a:schemeClr>
              </a:solidFill>
            </a:rPr>
            <a:t>Build model</a:t>
          </a:r>
        </a:p>
      </dgm:t>
    </dgm:pt>
    <dgm:pt modelId="{090B11D2-749A-5F4D-B4D8-CD384B8F9DA8}" type="parTrans" cxnId="{4C52E2C6-94CC-FE41-8E43-997B52A34593}">
      <dgm:prSet/>
      <dgm:spPr/>
      <dgm:t>
        <a:bodyPr/>
        <a:lstStyle/>
        <a:p>
          <a:endParaRPr lang="en-US">
            <a:solidFill>
              <a:schemeClr val="bg1">
                <a:alpha val="0"/>
              </a:schemeClr>
            </a:solidFill>
          </a:endParaRPr>
        </a:p>
      </dgm:t>
    </dgm:pt>
    <dgm:pt modelId="{CF5254EA-1F7C-A546-8D5E-2CAECDA80A87}" type="sibTrans" cxnId="{4C52E2C6-94CC-FE41-8E43-997B52A34593}">
      <dgm:prSet/>
      <dgm:spPr/>
      <dgm:t>
        <a:bodyPr/>
        <a:lstStyle/>
        <a:p>
          <a:endParaRPr lang="en-US">
            <a:solidFill>
              <a:schemeClr val="bg1">
                <a:alpha val="0"/>
              </a:schemeClr>
            </a:solidFill>
          </a:endParaRPr>
        </a:p>
      </dgm:t>
    </dgm:pt>
    <dgm:pt modelId="{6C2DFB85-E04A-4449-9237-EC368CE5BC79}">
      <dgm:prSet/>
      <dgm:spPr>
        <a:noFill/>
      </dgm:spPr>
      <dgm:t>
        <a:bodyPr/>
        <a:lstStyle/>
        <a:p>
          <a:endParaRPr lang="en-US">
            <a:solidFill>
              <a:schemeClr val="lt1">
                <a:alpha val="0"/>
              </a:schemeClr>
            </a:solidFill>
          </a:endParaRPr>
        </a:p>
        <a:p>
          <a:r>
            <a:rPr lang="en-US">
              <a:solidFill>
                <a:schemeClr val="lt1">
                  <a:alpha val="0"/>
                </a:schemeClr>
              </a:solidFill>
            </a:rPr>
            <a:t>Run model</a:t>
          </a:r>
          <a:endParaRPr lang="en-US" dirty="0">
            <a:solidFill>
              <a:schemeClr val="lt1">
                <a:alpha val="0"/>
              </a:schemeClr>
            </a:solidFill>
          </a:endParaRPr>
        </a:p>
      </dgm:t>
    </dgm:pt>
    <dgm:pt modelId="{3B3B4C5F-0A06-C544-8E34-DD79C7A9D2E1}" type="parTrans" cxnId="{3CA21957-419E-6741-AF0B-ADABD562227D}">
      <dgm:prSet/>
      <dgm:spPr/>
      <dgm:t>
        <a:bodyPr/>
        <a:lstStyle/>
        <a:p>
          <a:endParaRPr lang="en-US">
            <a:solidFill>
              <a:schemeClr val="bg1">
                <a:alpha val="0"/>
              </a:schemeClr>
            </a:solidFill>
          </a:endParaRPr>
        </a:p>
      </dgm:t>
    </dgm:pt>
    <dgm:pt modelId="{39188E01-9A87-CB48-BFB9-39769B302DA0}" type="sibTrans" cxnId="{3CA21957-419E-6741-AF0B-ADABD562227D}">
      <dgm:prSet/>
      <dgm:spPr/>
      <dgm:t>
        <a:bodyPr/>
        <a:lstStyle/>
        <a:p>
          <a:endParaRPr lang="en-US">
            <a:solidFill>
              <a:schemeClr val="bg1">
                <a:alpha val="0"/>
              </a:schemeClr>
            </a:solidFill>
          </a:endParaRPr>
        </a:p>
      </dgm:t>
    </dgm:pt>
    <dgm:pt modelId="{0291EE03-02E5-594A-9E93-D99CF5C7C8A6}">
      <dgm:prSet/>
      <dgm:spPr>
        <a:noFill/>
      </dgm:spPr>
      <dgm:t>
        <a:bodyPr/>
        <a:lstStyle/>
        <a:p>
          <a:r>
            <a:rPr lang="en-US">
              <a:solidFill>
                <a:schemeClr val="lt1">
                  <a:alpha val="0"/>
                </a:schemeClr>
              </a:solidFill>
            </a:rPr>
            <a:t>Evaluate model performance</a:t>
          </a:r>
          <a:endParaRPr lang="en-US" dirty="0">
            <a:solidFill>
              <a:schemeClr val="lt1">
                <a:alpha val="0"/>
              </a:schemeClr>
            </a:solidFill>
          </a:endParaRPr>
        </a:p>
      </dgm:t>
    </dgm:pt>
    <dgm:pt modelId="{CFB94DAB-243A-6E4E-AB3E-92B6328D37E6}" type="parTrans" cxnId="{AB97A7A0-7047-A045-8D47-CB6B76EEA70A}">
      <dgm:prSet/>
      <dgm:spPr/>
      <dgm:t>
        <a:bodyPr/>
        <a:lstStyle/>
        <a:p>
          <a:endParaRPr lang="en-US">
            <a:solidFill>
              <a:schemeClr val="bg1">
                <a:alpha val="0"/>
              </a:schemeClr>
            </a:solidFill>
          </a:endParaRPr>
        </a:p>
      </dgm:t>
    </dgm:pt>
    <dgm:pt modelId="{90260855-0B4D-B04A-9612-3EC01338058A}" type="sibTrans" cxnId="{AB97A7A0-7047-A045-8D47-CB6B76EEA70A}">
      <dgm:prSet/>
      <dgm:spPr/>
      <dgm:t>
        <a:bodyPr/>
        <a:lstStyle/>
        <a:p>
          <a:endParaRPr lang="en-US">
            <a:solidFill>
              <a:schemeClr val="bg1">
                <a:alpha val="0"/>
              </a:schemeClr>
            </a:solidFill>
          </a:endParaRPr>
        </a:p>
      </dgm:t>
    </dgm:pt>
    <dgm:pt modelId="{A57F9C34-0783-3547-8CCF-B60DD7FDF6C1}">
      <dgm:prSet custT="1"/>
      <dgm:spPr/>
      <dgm:t>
        <a:bodyPr/>
        <a:lstStyle/>
        <a:p>
          <a:r>
            <a:rPr lang="en-US" sz="3600" dirty="0"/>
            <a:t>Tune hyper-parameters</a:t>
          </a:r>
        </a:p>
      </dgm:t>
    </dgm:pt>
    <dgm:pt modelId="{D5F9C2A3-345B-1F4F-BC48-F9FC97B9DF39}" type="parTrans" cxnId="{E3799939-64D5-7549-93ED-2EB0B2B05E70}">
      <dgm:prSet/>
      <dgm:spPr/>
      <dgm:t>
        <a:bodyPr/>
        <a:lstStyle/>
        <a:p>
          <a:endParaRPr lang="en-US">
            <a:solidFill>
              <a:schemeClr val="bg1">
                <a:alpha val="0"/>
              </a:schemeClr>
            </a:solidFill>
          </a:endParaRPr>
        </a:p>
      </dgm:t>
    </dgm:pt>
    <dgm:pt modelId="{89A8C035-A00F-AA4E-AE06-9A43E812A02A}" type="sibTrans" cxnId="{E3799939-64D5-7549-93ED-2EB0B2B05E70}">
      <dgm:prSet/>
      <dgm:spPr/>
      <dgm:t>
        <a:bodyPr/>
        <a:lstStyle/>
        <a:p>
          <a:endParaRPr lang="en-US">
            <a:solidFill>
              <a:schemeClr val="bg1">
                <a:alpha val="0"/>
              </a:schemeClr>
            </a:solidFill>
          </a:endParaRPr>
        </a:p>
      </dgm:t>
    </dgm:pt>
    <dgm:pt modelId="{ED581353-0286-DF4C-9C49-07F1B7B8EEED}" type="pres">
      <dgm:prSet presAssocID="{DAB846ED-8187-AF48-8349-A8048E99114F}" presName="cycle" presStyleCnt="0">
        <dgm:presLayoutVars>
          <dgm:dir/>
          <dgm:resizeHandles val="exact"/>
        </dgm:presLayoutVars>
      </dgm:prSet>
      <dgm:spPr/>
    </dgm:pt>
    <dgm:pt modelId="{609389CC-9C87-4744-A9DD-2E8A76BF1539}" type="pres">
      <dgm:prSet presAssocID="{0D3E1DFC-FD2F-4747-A76E-3622394D1E00}" presName="node" presStyleLbl="node1" presStyleIdx="0" presStyleCnt="4" custScaleX="86372" custScaleY="27092" custRadScaleRad="106027" custRadScaleInc="240206">
        <dgm:presLayoutVars>
          <dgm:bulletEnabled val="1"/>
        </dgm:presLayoutVars>
      </dgm:prSet>
      <dgm:spPr/>
    </dgm:pt>
    <dgm:pt modelId="{9E63516D-404C-F643-A47A-9F064C896EBE}" type="pres">
      <dgm:prSet presAssocID="{0D3E1DFC-FD2F-4747-A76E-3622394D1E00}" presName="spNode" presStyleCnt="0"/>
      <dgm:spPr/>
    </dgm:pt>
    <dgm:pt modelId="{2113216A-C29A-294C-AF1D-B102C5363336}" type="pres">
      <dgm:prSet presAssocID="{CF5254EA-1F7C-A546-8D5E-2CAECDA80A87}" presName="sibTrans" presStyleLbl="sibTrans1D1" presStyleIdx="0" presStyleCnt="4"/>
      <dgm:spPr/>
    </dgm:pt>
    <dgm:pt modelId="{7877502D-AD40-F643-81D4-329EBEF1335D}" type="pres">
      <dgm:prSet presAssocID="{6C2DFB85-E04A-4449-9237-EC368CE5BC79}" presName="node" presStyleLbl="node1" presStyleIdx="1" presStyleCnt="4" custScaleX="83366" custScaleY="32482" custRadScaleRad="115724" custRadScaleInc="106424">
        <dgm:presLayoutVars>
          <dgm:bulletEnabled val="1"/>
        </dgm:presLayoutVars>
      </dgm:prSet>
      <dgm:spPr/>
    </dgm:pt>
    <dgm:pt modelId="{8F128E5D-A8E0-2C4E-A6D4-FD0538B2F8AA}" type="pres">
      <dgm:prSet presAssocID="{6C2DFB85-E04A-4449-9237-EC368CE5BC79}" presName="spNode" presStyleCnt="0"/>
      <dgm:spPr/>
    </dgm:pt>
    <dgm:pt modelId="{7C94D6BD-262A-9A4A-AF4D-EDEDDD91DCB7}" type="pres">
      <dgm:prSet presAssocID="{39188E01-9A87-CB48-BFB9-39769B302DA0}" presName="sibTrans" presStyleLbl="sibTrans1D1" presStyleIdx="1" presStyleCnt="4"/>
      <dgm:spPr/>
    </dgm:pt>
    <dgm:pt modelId="{1E6B994C-A591-1049-85B8-AF2AE59BC6C6}" type="pres">
      <dgm:prSet presAssocID="{0291EE03-02E5-594A-9E93-D99CF5C7C8A6}" presName="node" presStyleLbl="node1" presStyleIdx="2" presStyleCnt="4" custScaleX="113141" custScaleY="46795" custRadScaleRad="82997" custRadScaleInc="126160">
        <dgm:presLayoutVars>
          <dgm:bulletEnabled val="1"/>
        </dgm:presLayoutVars>
      </dgm:prSet>
      <dgm:spPr/>
    </dgm:pt>
    <dgm:pt modelId="{568119F1-5B37-8E41-9025-0E391780A567}" type="pres">
      <dgm:prSet presAssocID="{0291EE03-02E5-594A-9E93-D99CF5C7C8A6}" presName="spNode" presStyleCnt="0"/>
      <dgm:spPr/>
    </dgm:pt>
    <dgm:pt modelId="{A8481162-0D10-FB4E-8DCA-F18F7FE605CA}" type="pres">
      <dgm:prSet presAssocID="{90260855-0B4D-B04A-9612-3EC01338058A}" presName="sibTrans" presStyleLbl="sibTrans1D1" presStyleIdx="2" presStyleCnt="4"/>
      <dgm:spPr/>
    </dgm:pt>
    <dgm:pt modelId="{8C2B6277-E13E-1A42-BF29-6DF201F19EA1}" type="pres">
      <dgm:prSet presAssocID="{A57F9C34-0783-3547-8CCF-B60DD7FDF6C1}" presName="node" presStyleLbl="node1" presStyleIdx="3" presStyleCnt="4" custScaleX="92874" custScaleY="34600" custRadScaleRad="8212" custRadScaleInc="66246">
        <dgm:presLayoutVars>
          <dgm:bulletEnabled val="1"/>
        </dgm:presLayoutVars>
      </dgm:prSet>
      <dgm:spPr/>
    </dgm:pt>
    <dgm:pt modelId="{1C464DB0-432A-A445-B29C-FA51E19F7022}" type="pres">
      <dgm:prSet presAssocID="{A57F9C34-0783-3547-8CCF-B60DD7FDF6C1}" presName="spNode" presStyleCnt="0"/>
      <dgm:spPr/>
    </dgm:pt>
    <dgm:pt modelId="{470786E6-F78B-6741-9F35-95D7E09E0408}" type="pres">
      <dgm:prSet presAssocID="{89A8C035-A00F-AA4E-AE06-9A43E812A02A}" presName="sibTrans" presStyleLbl="sibTrans1D1" presStyleIdx="3" presStyleCnt="4"/>
      <dgm:spPr/>
    </dgm:pt>
  </dgm:ptLst>
  <dgm:cxnLst>
    <dgm:cxn modelId="{4B699E2E-EDBA-B14F-9DE8-1C3F210CD872}" type="presOf" srcId="{39188E01-9A87-CB48-BFB9-39769B302DA0}" destId="{7C94D6BD-262A-9A4A-AF4D-EDEDDD91DCB7}" srcOrd="0" destOrd="0" presId="urn:microsoft.com/office/officeart/2005/8/layout/cycle5"/>
    <dgm:cxn modelId="{E3799939-64D5-7549-93ED-2EB0B2B05E70}" srcId="{DAB846ED-8187-AF48-8349-A8048E99114F}" destId="{A57F9C34-0783-3547-8CCF-B60DD7FDF6C1}" srcOrd="3" destOrd="0" parTransId="{D5F9C2A3-345B-1F4F-BC48-F9FC97B9DF39}" sibTransId="{89A8C035-A00F-AA4E-AE06-9A43E812A02A}"/>
    <dgm:cxn modelId="{83B8664C-8DDC-7C4B-B2EF-620016F88A2D}" type="presOf" srcId="{6C2DFB85-E04A-4449-9237-EC368CE5BC79}" destId="{7877502D-AD40-F643-81D4-329EBEF1335D}" srcOrd="0" destOrd="0" presId="urn:microsoft.com/office/officeart/2005/8/layout/cycle5"/>
    <dgm:cxn modelId="{3CA21957-419E-6741-AF0B-ADABD562227D}" srcId="{DAB846ED-8187-AF48-8349-A8048E99114F}" destId="{6C2DFB85-E04A-4449-9237-EC368CE5BC79}" srcOrd="1" destOrd="0" parTransId="{3B3B4C5F-0A06-C544-8E34-DD79C7A9D2E1}" sibTransId="{39188E01-9A87-CB48-BFB9-39769B302DA0}"/>
    <dgm:cxn modelId="{9E23A563-1F96-F844-8552-E00A6898F7E1}" type="presOf" srcId="{89A8C035-A00F-AA4E-AE06-9A43E812A02A}" destId="{470786E6-F78B-6741-9F35-95D7E09E0408}" srcOrd="0" destOrd="0" presId="urn:microsoft.com/office/officeart/2005/8/layout/cycle5"/>
    <dgm:cxn modelId="{5E177C6A-38FB-DB4C-840B-F2035AEDCE46}" type="presOf" srcId="{0291EE03-02E5-594A-9E93-D99CF5C7C8A6}" destId="{1E6B994C-A591-1049-85B8-AF2AE59BC6C6}" srcOrd="0" destOrd="0" presId="urn:microsoft.com/office/officeart/2005/8/layout/cycle5"/>
    <dgm:cxn modelId="{4CFAA69F-62C4-C44B-B026-6D596C75484A}" type="presOf" srcId="{CF5254EA-1F7C-A546-8D5E-2CAECDA80A87}" destId="{2113216A-C29A-294C-AF1D-B102C5363336}" srcOrd="0" destOrd="0" presId="urn:microsoft.com/office/officeart/2005/8/layout/cycle5"/>
    <dgm:cxn modelId="{AB97A7A0-7047-A045-8D47-CB6B76EEA70A}" srcId="{DAB846ED-8187-AF48-8349-A8048E99114F}" destId="{0291EE03-02E5-594A-9E93-D99CF5C7C8A6}" srcOrd="2" destOrd="0" parTransId="{CFB94DAB-243A-6E4E-AB3E-92B6328D37E6}" sibTransId="{90260855-0B4D-B04A-9612-3EC01338058A}"/>
    <dgm:cxn modelId="{75A183A7-525E-984C-A349-5945DF42E609}" type="presOf" srcId="{A57F9C34-0783-3547-8CCF-B60DD7FDF6C1}" destId="{8C2B6277-E13E-1A42-BF29-6DF201F19EA1}" srcOrd="0" destOrd="0" presId="urn:microsoft.com/office/officeart/2005/8/layout/cycle5"/>
    <dgm:cxn modelId="{148407AC-7146-EB49-825D-CBF43825437E}" type="presOf" srcId="{DAB846ED-8187-AF48-8349-A8048E99114F}" destId="{ED581353-0286-DF4C-9C49-07F1B7B8EEED}" srcOrd="0" destOrd="0" presId="urn:microsoft.com/office/officeart/2005/8/layout/cycle5"/>
    <dgm:cxn modelId="{4C52E2C6-94CC-FE41-8E43-997B52A34593}" srcId="{DAB846ED-8187-AF48-8349-A8048E99114F}" destId="{0D3E1DFC-FD2F-4747-A76E-3622394D1E00}" srcOrd="0" destOrd="0" parTransId="{090B11D2-749A-5F4D-B4D8-CD384B8F9DA8}" sibTransId="{CF5254EA-1F7C-A546-8D5E-2CAECDA80A87}"/>
    <dgm:cxn modelId="{2402E8C6-DC76-A447-BEDB-EFF65EB0CBD7}" type="presOf" srcId="{0D3E1DFC-FD2F-4747-A76E-3622394D1E00}" destId="{609389CC-9C87-4744-A9DD-2E8A76BF1539}" srcOrd="0" destOrd="0" presId="urn:microsoft.com/office/officeart/2005/8/layout/cycle5"/>
    <dgm:cxn modelId="{3A7D32E0-1C94-9049-A22E-9986B7A94FA3}" type="presOf" srcId="{90260855-0B4D-B04A-9612-3EC01338058A}" destId="{A8481162-0D10-FB4E-8DCA-F18F7FE605CA}" srcOrd="0" destOrd="0" presId="urn:microsoft.com/office/officeart/2005/8/layout/cycle5"/>
    <dgm:cxn modelId="{45E3CEC6-D7ED-3444-A2AC-227EECF6B3E2}" type="presParOf" srcId="{ED581353-0286-DF4C-9C49-07F1B7B8EEED}" destId="{609389CC-9C87-4744-A9DD-2E8A76BF1539}" srcOrd="0" destOrd="0" presId="urn:microsoft.com/office/officeart/2005/8/layout/cycle5"/>
    <dgm:cxn modelId="{BC19D848-EC0E-CF48-87A3-31028DB09E5A}" type="presParOf" srcId="{ED581353-0286-DF4C-9C49-07F1B7B8EEED}" destId="{9E63516D-404C-F643-A47A-9F064C896EBE}" srcOrd="1" destOrd="0" presId="urn:microsoft.com/office/officeart/2005/8/layout/cycle5"/>
    <dgm:cxn modelId="{658D3D0E-6600-484E-B80C-4728BD74166F}" type="presParOf" srcId="{ED581353-0286-DF4C-9C49-07F1B7B8EEED}" destId="{2113216A-C29A-294C-AF1D-B102C5363336}" srcOrd="2" destOrd="0" presId="urn:microsoft.com/office/officeart/2005/8/layout/cycle5"/>
    <dgm:cxn modelId="{42A13D3C-CFFD-E946-814D-89637975E055}" type="presParOf" srcId="{ED581353-0286-DF4C-9C49-07F1B7B8EEED}" destId="{7877502D-AD40-F643-81D4-329EBEF1335D}" srcOrd="3" destOrd="0" presId="urn:microsoft.com/office/officeart/2005/8/layout/cycle5"/>
    <dgm:cxn modelId="{D7230057-1F47-2D4B-B44F-C5ED6156C7D8}" type="presParOf" srcId="{ED581353-0286-DF4C-9C49-07F1B7B8EEED}" destId="{8F128E5D-A8E0-2C4E-A6D4-FD0538B2F8AA}" srcOrd="4" destOrd="0" presId="urn:microsoft.com/office/officeart/2005/8/layout/cycle5"/>
    <dgm:cxn modelId="{0DCF42FC-E6CC-A948-BD55-36007579D282}" type="presParOf" srcId="{ED581353-0286-DF4C-9C49-07F1B7B8EEED}" destId="{7C94D6BD-262A-9A4A-AF4D-EDEDDD91DCB7}" srcOrd="5" destOrd="0" presId="urn:microsoft.com/office/officeart/2005/8/layout/cycle5"/>
    <dgm:cxn modelId="{6982751E-6EC0-834A-A22E-81908413FB1B}" type="presParOf" srcId="{ED581353-0286-DF4C-9C49-07F1B7B8EEED}" destId="{1E6B994C-A591-1049-85B8-AF2AE59BC6C6}" srcOrd="6" destOrd="0" presId="urn:microsoft.com/office/officeart/2005/8/layout/cycle5"/>
    <dgm:cxn modelId="{BB0BA489-F5B5-E946-9114-25E8786FE155}" type="presParOf" srcId="{ED581353-0286-DF4C-9C49-07F1B7B8EEED}" destId="{568119F1-5B37-8E41-9025-0E391780A567}" srcOrd="7" destOrd="0" presId="urn:microsoft.com/office/officeart/2005/8/layout/cycle5"/>
    <dgm:cxn modelId="{DA027175-CE3A-8A47-8DA7-F9637BE2D315}" type="presParOf" srcId="{ED581353-0286-DF4C-9C49-07F1B7B8EEED}" destId="{A8481162-0D10-FB4E-8DCA-F18F7FE605CA}" srcOrd="8" destOrd="0" presId="urn:microsoft.com/office/officeart/2005/8/layout/cycle5"/>
    <dgm:cxn modelId="{D15BBF9D-0069-C641-8AA4-A98CA0B0E610}" type="presParOf" srcId="{ED581353-0286-DF4C-9C49-07F1B7B8EEED}" destId="{8C2B6277-E13E-1A42-BF29-6DF201F19EA1}" srcOrd="9" destOrd="0" presId="urn:microsoft.com/office/officeart/2005/8/layout/cycle5"/>
    <dgm:cxn modelId="{07C0A537-DF91-8941-A06A-4F3902B67624}" type="presParOf" srcId="{ED581353-0286-DF4C-9C49-07F1B7B8EEED}" destId="{1C464DB0-432A-A445-B29C-FA51E19F7022}" srcOrd="10" destOrd="0" presId="urn:microsoft.com/office/officeart/2005/8/layout/cycle5"/>
    <dgm:cxn modelId="{35149B97-FB80-FE4B-8C88-7ADA55708331}" type="presParOf" srcId="{ED581353-0286-DF4C-9C49-07F1B7B8EEED}" destId="{470786E6-F78B-6741-9F35-95D7E09E0408}" srcOrd="11" destOrd="0" presId="urn:microsoft.com/office/officeart/2005/8/layout/cycle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13A5EA-6981-B24B-A3AB-E003AF69889A}" type="doc">
      <dgm:prSet loTypeId="urn:microsoft.com/office/officeart/2005/8/layout/cycle5" loCatId="" qsTypeId="urn:microsoft.com/office/officeart/2005/8/quickstyle/simple4" qsCatId="simple" csTypeId="urn:microsoft.com/office/officeart/2005/8/colors/accent2_2" csCatId="accent2" phldr="1"/>
      <dgm:spPr/>
      <dgm:t>
        <a:bodyPr/>
        <a:lstStyle/>
        <a:p>
          <a:endParaRPr lang="en-US"/>
        </a:p>
      </dgm:t>
    </dgm:pt>
    <dgm:pt modelId="{4F140DCD-F836-A74A-9E62-08A785F5DA82}">
      <dgm:prSet phldrT="[Text]" custT="1"/>
      <dgm:spPr/>
      <dgm:t>
        <a:bodyPr/>
        <a:lstStyle/>
        <a:p>
          <a:endParaRPr lang="en-US" altLang="zh-CN" sz="1400" dirty="0"/>
        </a:p>
        <a:p>
          <a:endParaRPr lang="en-US" altLang="zh-CN" sz="3600" dirty="0"/>
        </a:p>
        <a:p>
          <a:r>
            <a:rPr lang="en-US" altLang="zh-CN" sz="3600" dirty="0"/>
            <a:t>Impute missing values </a:t>
          </a:r>
        </a:p>
        <a:p>
          <a:endParaRPr lang="en-US" sz="3600" dirty="0"/>
        </a:p>
      </dgm:t>
    </dgm:pt>
    <dgm:pt modelId="{6CCA8C8E-CC9D-CB4F-956F-D0870A3B6400}" type="parTrans" cxnId="{013CD661-CDFE-0A40-8410-37FFD86A0D67}">
      <dgm:prSet/>
      <dgm:spPr/>
      <dgm:t>
        <a:bodyPr/>
        <a:lstStyle/>
        <a:p>
          <a:endParaRPr lang="en-US"/>
        </a:p>
      </dgm:t>
    </dgm:pt>
    <dgm:pt modelId="{9889D195-2A09-0B41-BDE1-2181FABD468B}" type="sibTrans" cxnId="{013CD661-CDFE-0A40-8410-37FFD86A0D67}">
      <dgm:prSet/>
      <dgm:spPr/>
      <dgm:t>
        <a:bodyPr/>
        <a:lstStyle/>
        <a:p>
          <a:endParaRPr lang="en-US"/>
        </a:p>
      </dgm:t>
    </dgm:pt>
    <dgm:pt modelId="{1F8AD15B-5863-6C44-9C81-CBD2614BCC72}">
      <dgm:prSet phldrT="[Text]" custT="1"/>
      <dgm:spPr/>
      <dgm:t>
        <a:bodyPr/>
        <a:lstStyle/>
        <a:p>
          <a:r>
            <a:rPr lang="en-US" sz="4000" dirty="0"/>
            <a:t>Build model</a:t>
          </a:r>
        </a:p>
      </dgm:t>
    </dgm:pt>
    <dgm:pt modelId="{F1B4C7A4-D631-184E-9397-97C79213168A}" type="parTrans" cxnId="{526C4E9B-1ED7-7849-A3F0-2AFDEE18E609}">
      <dgm:prSet/>
      <dgm:spPr/>
      <dgm:t>
        <a:bodyPr/>
        <a:lstStyle/>
        <a:p>
          <a:endParaRPr lang="en-US"/>
        </a:p>
      </dgm:t>
    </dgm:pt>
    <dgm:pt modelId="{06C71DB7-955A-F64B-A828-CA982062EC9F}" type="sibTrans" cxnId="{526C4E9B-1ED7-7849-A3F0-2AFDEE18E609}">
      <dgm:prSet/>
      <dgm:spPr/>
      <dgm:t>
        <a:bodyPr/>
        <a:lstStyle/>
        <a:p>
          <a:endParaRPr lang="en-US"/>
        </a:p>
      </dgm:t>
    </dgm:pt>
    <dgm:pt modelId="{2CE349C5-E509-FD46-BD96-A00DD6EFC2F5}">
      <dgm:prSet phldrT="[Text]" custT="1"/>
      <dgm:spPr/>
      <dgm:t>
        <a:bodyPr/>
        <a:lstStyle/>
        <a:p>
          <a:pPr algn="ctr"/>
          <a:endParaRPr lang="en-US" sz="4000" dirty="0"/>
        </a:p>
        <a:p>
          <a:pPr algn="ctr"/>
          <a:r>
            <a:rPr lang="en-US" sz="4000" dirty="0"/>
            <a:t>Run model</a:t>
          </a:r>
        </a:p>
        <a:p>
          <a:pPr algn="ctr"/>
          <a:endParaRPr lang="en-US" sz="1400" dirty="0"/>
        </a:p>
      </dgm:t>
    </dgm:pt>
    <dgm:pt modelId="{E583CE1A-84DE-DB41-AB25-3807DDB322BA}" type="parTrans" cxnId="{AD595A28-8195-4F40-8C9B-34688452A00B}">
      <dgm:prSet/>
      <dgm:spPr/>
      <dgm:t>
        <a:bodyPr/>
        <a:lstStyle/>
        <a:p>
          <a:endParaRPr lang="en-US"/>
        </a:p>
      </dgm:t>
    </dgm:pt>
    <dgm:pt modelId="{B2A77304-7FB4-1048-B1E4-1A7A71D37597}" type="sibTrans" cxnId="{AD595A28-8195-4F40-8C9B-34688452A00B}">
      <dgm:prSet/>
      <dgm:spPr/>
      <dgm:t>
        <a:bodyPr/>
        <a:lstStyle/>
        <a:p>
          <a:endParaRPr lang="en-US"/>
        </a:p>
      </dgm:t>
    </dgm:pt>
    <dgm:pt modelId="{A21E4133-784A-EF48-9D42-E33BE4463066}">
      <dgm:prSet phldrT="[Text]" custT="1"/>
      <dgm:spPr/>
      <dgm:t>
        <a:bodyPr/>
        <a:lstStyle/>
        <a:p>
          <a:r>
            <a:rPr lang="en-US" sz="4400" dirty="0"/>
            <a:t>Evaluate model performance</a:t>
          </a:r>
        </a:p>
      </dgm:t>
    </dgm:pt>
    <dgm:pt modelId="{6D894ADA-4047-BD41-9B69-249C7D2469ED}" type="parTrans" cxnId="{40B279AC-6CBF-B74D-A39F-7BD5309AD975}">
      <dgm:prSet/>
      <dgm:spPr/>
      <dgm:t>
        <a:bodyPr/>
        <a:lstStyle/>
        <a:p>
          <a:endParaRPr lang="en-US"/>
        </a:p>
      </dgm:t>
    </dgm:pt>
    <dgm:pt modelId="{130E97A2-2DE1-BB43-B8E0-42BDD3072E42}" type="sibTrans" cxnId="{40B279AC-6CBF-B74D-A39F-7BD5309AD975}">
      <dgm:prSet/>
      <dgm:spPr/>
      <dgm:t>
        <a:bodyPr/>
        <a:lstStyle/>
        <a:p>
          <a:endParaRPr lang="en-US"/>
        </a:p>
      </dgm:t>
    </dgm:pt>
    <dgm:pt modelId="{A40F01FA-1D1C-084F-8BD7-8C599BC3C155}" type="pres">
      <dgm:prSet presAssocID="{BB13A5EA-6981-B24B-A3AB-E003AF69889A}" presName="cycle" presStyleCnt="0">
        <dgm:presLayoutVars>
          <dgm:dir/>
          <dgm:resizeHandles val="exact"/>
        </dgm:presLayoutVars>
      </dgm:prSet>
      <dgm:spPr/>
    </dgm:pt>
    <dgm:pt modelId="{098ED813-0576-6240-80F6-48386FE3AF86}" type="pres">
      <dgm:prSet presAssocID="{4F140DCD-F836-A74A-9E62-08A785F5DA82}" presName="node" presStyleLbl="node1" presStyleIdx="0" presStyleCnt="4" custScaleX="131510" custScaleY="49946" custRadScaleRad="89095" custRadScaleInc="13835">
        <dgm:presLayoutVars>
          <dgm:bulletEnabled val="1"/>
        </dgm:presLayoutVars>
      </dgm:prSet>
      <dgm:spPr/>
    </dgm:pt>
    <dgm:pt modelId="{A745DC81-55BD-F341-BFE7-D24FA92D3655}" type="pres">
      <dgm:prSet presAssocID="{4F140DCD-F836-A74A-9E62-08A785F5DA82}" presName="spNode" presStyleCnt="0"/>
      <dgm:spPr/>
    </dgm:pt>
    <dgm:pt modelId="{FAB6BD5F-5A06-1142-B456-BEBA041B0382}" type="pres">
      <dgm:prSet presAssocID="{9889D195-2A09-0B41-BDE1-2181FABD468B}" presName="sibTrans" presStyleLbl="sibTrans1D1" presStyleIdx="0" presStyleCnt="4"/>
      <dgm:spPr/>
    </dgm:pt>
    <dgm:pt modelId="{A7BB54A2-31A4-7B48-8CB9-973D928B25BA}" type="pres">
      <dgm:prSet presAssocID="{1F8AD15B-5863-6C44-9C81-CBD2614BCC72}" presName="node" presStyleLbl="node1" presStyleIdx="1" presStyleCnt="4" custScaleY="41405" custRadScaleRad="111927" custRadScaleInc="-60002">
        <dgm:presLayoutVars>
          <dgm:bulletEnabled val="1"/>
        </dgm:presLayoutVars>
      </dgm:prSet>
      <dgm:spPr/>
    </dgm:pt>
    <dgm:pt modelId="{32650942-805C-1248-8239-779DDE5582FC}" type="pres">
      <dgm:prSet presAssocID="{1F8AD15B-5863-6C44-9C81-CBD2614BCC72}" presName="spNode" presStyleCnt="0"/>
      <dgm:spPr/>
    </dgm:pt>
    <dgm:pt modelId="{5712F871-5574-1643-8466-EF4C606A7E29}" type="pres">
      <dgm:prSet presAssocID="{06C71DB7-955A-F64B-A828-CA982062EC9F}" presName="sibTrans" presStyleLbl="sibTrans1D1" presStyleIdx="1" presStyleCnt="4"/>
      <dgm:spPr/>
    </dgm:pt>
    <dgm:pt modelId="{3483CFB8-574A-C54C-B478-E86340E34363}" type="pres">
      <dgm:prSet presAssocID="{2CE349C5-E509-FD46-BD96-A00DD6EFC2F5}" presName="node" presStyleLbl="node1" presStyleIdx="2" presStyleCnt="4" custScaleY="39011" custRadScaleRad="122402" custRadScaleInc="-188559">
        <dgm:presLayoutVars>
          <dgm:bulletEnabled val="1"/>
        </dgm:presLayoutVars>
      </dgm:prSet>
      <dgm:spPr/>
    </dgm:pt>
    <dgm:pt modelId="{D2EEA6B6-5A55-6D4A-A355-6C5D9D0DDBBF}" type="pres">
      <dgm:prSet presAssocID="{2CE349C5-E509-FD46-BD96-A00DD6EFC2F5}" presName="spNode" presStyleCnt="0"/>
      <dgm:spPr/>
    </dgm:pt>
    <dgm:pt modelId="{3568D8D6-E289-C94D-AFAF-A9AEC4925F6A}" type="pres">
      <dgm:prSet presAssocID="{B2A77304-7FB4-1048-B1E4-1A7A71D37597}" presName="sibTrans" presStyleLbl="sibTrans1D1" presStyleIdx="2" presStyleCnt="4"/>
      <dgm:spPr/>
    </dgm:pt>
    <dgm:pt modelId="{C9D82384-D767-7B4A-A083-975D454D51BE}" type="pres">
      <dgm:prSet presAssocID="{A21E4133-784A-EF48-9D42-E33BE4463066}" presName="node" presStyleLbl="node1" presStyleIdx="3" presStyleCnt="4" custScaleX="110259" custScaleY="48778" custRadScaleRad="97243" custRadScaleInc="-151160">
        <dgm:presLayoutVars>
          <dgm:bulletEnabled val="1"/>
        </dgm:presLayoutVars>
      </dgm:prSet>
      <dgm:spPr/>
    </dgm:pt>
    <dgm:pt modelId="{8FC8A4C7-1ACC-C146-A29A-068F7068E59E}" type="pres">
      <dgm:prSet presAssocID="{A21E4133-784A-EF48-9D42-E33BE4463066}" presName="spNode" presStyleCnt="0"/>
      <dgm:spPr/>
    </dgm:pt>
    <dgm:pt modelId="{E54F9E7E-3C65-FA4A-B9A0-7C8DEEB9CE4B}" type="pres">
      <dgm:prSet presAssocID="{130E97A2-2DE1-BB43-B8E0-42BDD3072E42}" presName="sibTrans" presStyleLbl="sibTrans1D1" presStyleIdx="3" presStyleCnt="4"/>
      <dgm:spPr/>
    </dgm:pt>
  </dgm:ptLst>
  <dgm:cxnLst>
    <dgm:cxn modelId="{48082915-97CE-0A48-8CEA-009A53F308B6}" type="presOf" srcId="{B2A77304-7FB4-1048-B1E4-1A7A71D37597}" destId="{3568D8D6-E289-C94D-AFAF-A9AEC4925F6A}" srcOrd="0" destOrd="0" presId="urn:microsoft.com/office/officeart/2005/8/layout/cycle5"/>
    <dgm:cxn modelId="{457F3B28-6823-A542-BB53-746DFE3A26B3}" type="presOf" srcId="{06C71DB7-955A-F64B-A828-CA982062EC9F}" destId="{5712F871-5574-1643-8466-EF4C606A7E29}" srcOrd="0" destOrd="0" presId="urn:microsoft.com/office/officeart/2005/8/layout/cycle5"/>
    <dgm:cxn modelId="{AD595A28-8195-4F40-8C9B-34688452A00B}" srcId="{BB13A5EA-6981-B24B-A3AB-E003AF69889A}" destId="{2CE349C5-E509-FD46-BD96-A00DD6EFC2F5}" srcOrd="2" destOrd="0" parTransId="{E583CE1A-84DE-DB41-AB25-3807DDB322BA}" sibTransId="{B2A77304-7FB4-1048-B1E4-1A7A71D37597}"/>
    <dgm:cxn modelId="{B74B7E30-73FC-4E4B-950A-2B1E6C53961C}" type="presOf" srcId="{A21E4133-784A-EF48-9D42-E33BE4463066}" destId="{C9D82384-D767-7B4A-A083-975D454D51BE}" srcOrd="0" destOrd="0" presId="urn:microsoft.com/office/officeart/2005/8/layout/cycle5"/>
    <dgm:cxn modelId="{57F4A539-7EFF-4A44-A92D-33AEB20E1940}" type="presOf" srcId="{1F8AD15B-5863-6C44-9C81-CBD2614BCC72}" destId="{A7BB54A2-31A4-7B48-8CB9-973D928B25BA}" srcOrd="0" destOrd="0" presId="urn:microsoft.com/office/officeart/2005/8/layout/cycle5"/>
    <dgm:cxn modelId="{4DEF914A-E90C-F548-823C-8A6BF86B51E1}" type="presOf" srcId="{BB13A5EA-6981-B24B-A3AB-E003AF69889A}" destId="{A40F01FA-1D1C-084F-8BD7-8C599BC3C155}" srcOrd="0" destOrd="0" presId="urn:microsoft.com/office/officeart/2005/8/layout/cycle5"/>
    <dgm:cxn modelId="{013CD661-CDFE-0A40-8410-37FFD86A0D67}" srcId="{BB13A5EA-6981-B24B-A3AB-E003AF69889A}" destId="{4F140DCD-F836-A74A-9E62-08A785F5DA82}" srcOrd="0" destOrd="0" parTransId="{6CCA8C8E-CC9D-CB4F-956F-D0870A3B6400}" sibTransId="{9889D195-2A09-0B41-BDE1-2181FABD468B}"/>
    <dgm:cxn modelId="{73079880-8C19-2F48-B1C7-1439D8F2EA5B}" type="presOf" srcId="{130E97A2-2DE1-BB43-B8E0-42BDD3072E42}" destId="{E54F9E7E-3C65-FA4A-B9A0-7C8DEEB9CE4B}" srcOrd="0" destOrd="0" presId="urn:microsoft.com/office/officeart/2005/8/layout/cycle5"/>
    <dgm:cxn modelId="{526C4E9B-1ED7-7849-A3F0-2AFDEE18E609}" srcId="{BB13A5EA-6981-B24B-A3AB-E003AF69889A}" destId="{1F8AD15B-5863-6C44-9C81-CBD2614BCC72}" srcOrd="1" destOrd="0" parTransId="{F1B4C7A4-D631-184E-9397-97C79213168A}" sibTransId="{06C71DB7-955A-F64B-A828-CA982062EC9F}"/>
    <dgm:cxn modelId="{0B36F29D-14C9-9049-83AB-F4BFFF258F71}" type="presOf" srcId="{2CE349C5-E509-FD46-BD96-A00DD6EFC2F5}" destId="{3483CFB8-574A-C54C-B478-E86340E34363}" srcOrd="0" destOrd="0" presId="urn:microsoft.com/office/officeart/2005/8/layout/cycle5"/>
    <dgm:cxn modelId="{40B279AC-6CBF-B74D-A39F-7BD5309AD975}" srcId="{BB13A5EA-6981-B24B-A3AB-E003AF69889A}" destId="{A21E4133-784A-EF48-9D42-E33BE4463066}" srcOrd="3" destOrd="0" parTransId="{6D894ADA-4047-BD41-9B69-249C7D2469ED}" sibTransId="{130E97A2-2DE1-BB43-B8E0-42BDD3072E42}"/>
    <dgm:cxn modelId="{5FA9E4AF-008E-9E4A-8A66-DBFE2F637F4C}" type="presOf" srcId="{9889D195-2A09-0B41-BDE1-2181FABD468B}" destId="{FAB6BD5F-5A06-1142-B456-BEBA041B0382}" srcOrd="0" destOrd="0" presId="urn:microsoft.com/office/officeart/2005/8/layout/cycle5"/>
    <dgm:cxn modelId="{435286EE-5E37-3040-983A-B436D8B39F6E}" type="presOf" srcId="{4F140DCD-F836-A74A-9E62-08A785F5DA82}" destId="{098ED813-0576-6240-80F6-48386FE3AF86}" srcOrd="0" destOrd="0" presId="urn:microsoft.com/office/officeart/2005/8/layout/cycle5"/>
    <dgm:cxn modelId="{08606B0A-80E3-984E-9BC8-2C682B2FF1D0}" type="presParOf" srcId="{A40F01FA-1D1C-084F-8BD7-8C599BC3C155}" destId="{098ED813-0576-6240-80F6-48386FE3AF86}" srcOrd="0" destOrd="0" presId="urn:microsoft.com/office/officeart/2005/8/layout/cycle5"/>
    <dgm:cxn modelId="{36B8E1E4-6D2E-0D49-B64E-A5E8622B5F08}" type="presParOf" srcId="{A40F01FA-1D1C-084F-8BD7-8C599BC3C155}" destId="{A745DC81-55BD-F341-BFE7-D24FA92D3655}" srcOrd="1" destOrd="0" presId="urn:microsoft.com/office/officeart/2005/8/layout/cycle5"/>
    <dgm:cxn modelId="{FB03978A-6813-824C-BCAA-57DE1B49F41E}" type="presParOf" srcId="{A40F01FA-1D1C-084F-8BD7-8C599BC3C155}" destId="{FAB6BD5F-5A06-1142-B456-BEBA041B0382}" srcOrd="2" destOrd="0" presId="urn:microsoft.com/office/officeart/2005/8/layout/cycle5"/>
    <dgm:cxn modelId="{1F5864FA-6D4B-8D4C-9E79-B51B1D1618D7}" type="presParOf" srcId="{A40F01FA-1D1C-084F-8BD7-8C599BC3C155}" destId="{A7BB54A2-31A4-7B48-8CB9-973D928B25BA}" srcOrd="3" destOrd="0" presId="urn:microsoft.com/office/officeart/2005/8/layout/cycle5"/>
    <dgm:cxn modelId="{FACFD91D-3CC4-5D48-9D79-D88156ADC599}" type="presParOf" srcId="{A40F01FA-1D1C-084F-8BD7-8C599BC3C155}" destId="{32650942-805C-1248-8239-779DDE5582FC}" srcOrd="4" destOrd="0" presId="urn:microsoft.com/office/officeart/2005/8/layout/cycle5"/>
    <dgm:cxn modelId="{A9EE7034-2FAF-B14D-84CA-F5D3C91B567B}" type="presParOf" srcId="{A40F01FA-1D1C-084F-8BD7-8C599BC3C155}" destId="{5712F871-5574-1643-8466-EF4C606A7E29}" srcOrd="5" destOrd="0" presId="urn:microsoft.com/office/officeart/2005/8/layout/cycle5"/>
    <dgm:cxn modelId="{44466663-1FE6-6C48-8A42-7C52F792053D}" type="presParOf" srcId="{A40F01FA-1D1C-084F-8BD7-8C599BC3C155}" destId="{3483CFB8-574A-C54C-B478-E86340E34363}" srcOrd="6" destOrd="0" presId="urn:microsoft.com/office/officeart/2005/8/layout/cycle5"/>
    <dgm:cxn modelId="{2C3B8AA9-2940-054F-84BF-229D3A448120}" type="presParOf" srcId="{A40F01FA-1D1C-084F-8BD7-8C599BC3C155}" destId="{D2EEA6B6-5A55-6D4A-A355-6C5D9D0DDBBF}" srcOrd="7" destOrd="0" presId="urn:microsoft.com/office/officeart/2005/8/layout/cycle5"/>
    <dgm:cxn modelId="{4D901166-39AC-7C45-B9DB-828B5BC1410D}" type="presParOf" srcId="{A40F01FA-1D1C-084F-8BD7-8C599BC3C155}" destId="{3568D8D6-E289-C94D-AFAF-A9AEC4925F6A}" srcOrd="8" destOrd="0" presId="urn:microsoft.com/office/officeart/2005/8/layout/cycle5"/>
    <dgm:cxn modelId="{4E3A5A4C-DC9F-7D49-A6E2-5699CE4CCB71}" type="presParOf" srcId="{A40F01FA-1D1C-084F-8BD7-8C599BC3C155}" destId="{C9D82384-D767-7B4A-A083-975D454D51BE}" srcOrd="9" destOrd="0" presId="urn:microsoft.com/office/officeart/2005/8/layout/cycle5"/>
    <dgm:cxn modelId="{A58C41AD-FEC4-B34B-B6A3-F339AF4890B4}" type="presParOf" srcId="{A40F01FA-1D1C-084F-8BD7-8C599BC3C155}" destId="{8FC8A4C7-1ACC-C146-A29A-068F7068E59E}" srcOrd="10" destOrd="0" presId="urn:microsoft.com/office/officeart/2005/8/layout/cycle5"/>
    <dgm:cxn modelId="{D663FA38-6409-884E-BC5C-F5CAF076C0DA}" type="presParOf" srcId="{A40F01FA-1D1C-084F-8BD7-8C599BC3C155}" destId="{E54F9E7E-3C65-FA4A-B9A0-7C8DEEB9CE4B}" srcOrd="11" destOrd="0" presId="urn:microsoft.com/office/officeart/2005/8/layout/cycle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D98BE-7017-FE40-A715-9BF0DB4D4667}">
      <dsp:nvSpPr>
        <dsp:cNvPr id="0" name=""/>
        <dsp:cNvSpPr/>
      </dsp:nvSpPr>
      <dsp:spPr>
        <a:xfrm rot="5400000">
          <a:off x="798003" y="2949880"/>
          <a:ext cx="1418297" cy="1228287"/>
        </a:xfrm>
        <a:prstGeom prst="bentUpArrow">
          <a:avLst>
            <a:gd name="adj1" fmla="val 32840"/>
            <a:gd name="adj2" fmla="val 25000"/>
            <a:gd name="adj3" fmla="val 35780"/>
          </a:avLst>
        </a:prstGeom>
        <a:solidFill>
          <a:schemeClr val="accent2">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FA40A0A-555D-9C4B-8FF8-DFC61584C326}">
      <dsp:nvSpPr>
        <dsp:cNvPr id="0" name=""/>
        <dsp:cNvSpPr/>
      </dsp:nvSpPr>
      <dsp:spPr>
        <a:xfrm>
          <a:off x="0" y="1474728"/>
          <a:ext cx="3774565" cy="1458147"/>
        </a:xfrm>
        <a:prstGeom prst="roundRect">
          <a:avLst>
            <a:gd name="adj" fmla="val 166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Zillow Competition Overview</a:t>
          </a:r>
        </a:p>
      </dsp:txBody>
      <dsp:txXfrm>
        <a:off x="71194" y="1545922"/>
        <a:ext cx="3632177" cy="1315759"/>
      </dsp:txXfrm>
    </dsp:sp>
    <dsp:sp modelId="{86857F90-3CD3-3C45-BB48-F43C24E8AF32}">
      <dsp:nvSpPr>
        <dsp:cNvPr id="0" name=""/>
        <dsp:cNvSpPr/>
      </dsp:nvSpPr>
      <dsp:spPr>
        <a:xfrm>
          <a:off x="10197599" y="2016429"/>
          <a:ext cx="7098461" cy="5521642"/>
        </a:xfrm>
        <a:prstGeom prst="rect">
          <a:avLst/>
        </a:prstGeom>
        <a:noFill/>
        <a:ln>
          <a:noFill/>
        </a:ln>
        <a:effectLst/>
      </dsp:spPr>
      <dsp:style>
        <a:lnRef idx="0">
          <a:scrgbClr r="0" g="0" b="0"/>
        </a:lnRef>
        <a:fillRef idx="0">
          <a:scrgbClr r="0" g="0" b="0"/>
        </a:fillRef>
        <a:effectRef idx="0">
          <a:scrgbClr r="0" g="0" b="0"/>
        </a:effectRef>
        <a:fontRef idx="minor"/>
      </dsp:style>
    </dsp:sp>
    <dsp:sp modelId="{EC154390-E309-E24A-A32E-DA50C9A46C1C}">
      <dsp:nvSpPr>
        <dsp:cNvPr id="0" name=""/>
        <dsp:cNvSpPr/>
      </dsp:nvSpPr>
      <dsp:spPr>
        <a:xfrm>
          <a:off x="1889963" y="3302845"/>
          <a:ext cx="3403589" cy="1228467"/>
        </a:xfrm>
        <a:prstGeom prst="roundRect">
          <a:avLst>
            <a:gd name="adj" fmla="val 1667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Data </a:t>
          </a:r>
          <a:r>
            <a:rPr lang="en-US" sz="3600" kern="1200" dirty="0"/>
            <a:t>Understanding</a:t>
          </a:r>
        </a:p>
      </dsp:txBody>
      <dsp:txXfrm>
        <a:off x="1949943" y="3362825"/>
        <a:ext cx="3283629" cy="1108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389CC-9C87-4744-A9DD-2E8A76BF1539}">
      <dsp:nvSpPr>
        <dsp:cNvPr id="0" name=""/>
        <dsp:cNvSpPr/>
      </dsp:nvSpPr>
      <dsp:spPr>
        <a:xfrm>
          <a:off x="11056034" y="4049324"/>
          <a:ext cx="3763604" cy="767335"/>
        </a:xfrm>
        <a:prstGeom prst="round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lt1">
                  <a:alpha val="0"/>
                </a:schemeClr>
              </a:solidFill>
            </a:rPr>
            <a:t>Build model</a:t>
          </a:r>
        </a:p>
      </dsp:txBody>
      <dsp:txXfrm>
        <a:off x="11093492" y="4086782"/>
        <a:ext cx="3688688" cy="692419"/>
      </dsp:txXfrm>
    </dsp:sp>
    <dsp:sp modelId="{2113216A-C29A-294C-AF1D-B102C5363336}">
      <dsp:nvSpPr>
        <dsp:cNvPr id="0" name=""/>
        <dsp:cNvSpPr/>
      </dsp:nvSpPr>
      <dsp:spPr>
        <a:xfrm>
          <a:off x="4045924" y="1940910"/>
          <a:ext cx="9361296" cy="9361296"/>
        </a:xfrm>
        <a:custGeom>
          <a:avLst/>
          <a:gdLst/>
          <a:ahLst/>
          <a:cxnLst/>
          <a:rect l="0" t="0" r="0" b="0"/>
          <a:pathLst>
            <a:path>
              <a:moveTo>
                <a:pt x="9222423" y="3548946"/>
              </a:moveTo>
              <a:arcTo wR="4680648" hR="4680648" stAng="20760492" swAng="163104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877502D-AD40-F643-81D4-329EBEF1335D}">
      <dsp:nvSpPr>
        <dsp:cNvPr id="0" name=""/>
        <dsp:cNvSpPr/>
      </dsp:nvSpPr>
      <dsp:spPr>
        <a:xfrm>
          <a:off x="10997228" y="8366015"/>
          <a:ext cx="3632619" cy="919998"/>
        </a:xfrm>
        <a:prstGeom prst="round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lt1">
                <a:alpha val="0"/>
              </a:schemeClr>
            </a:solidFill>
          </a:endParaRPr>
        </a:p>
        <a:p>
          <a:pPr marL="0" lvl="0" indent="0" algn="ctr" defTabSz="889000">
            <a:lnSpc>
              <a:spcPct val="90000"/>
            </a:lnSpc>
            <a:spcBef>
              <a:spcPct val="0"/>
            </a:spcBef>
            <a:spcAft>
              <a:spcPct val="35000"/>
            </a:spcAft>
            <a:buNone/>
          </a:pPr>
          <a:r>
            <a:rPr lang="en-US" sz="2000" kern="1200">
              <a:solidFill>
                <a:schemeClr val="lt1">
                  <a:alpha val="0"/>
                </a:schemeClr>
              </a:solidFill>
            </a:rPr>
            <a:t>Run model</a:t>
          </a:r>
          <a:endParaRPr lang="en-US" sz="2000" kern="1200" dirty="0">
            <a:solidFill>
              <a:schemeClr val="lt1">
                <a:alpha val="0"/>
              </a:schemeClr>
            </a:solidFill>
          </a:endParaRPr>
        </a:p>
      </dsp:txBody>
      <dsp:txXfrm>
        <a:off x="11042139" y="8410926"/>
        <a:ext cx="3542797" cy="830176"/>
      </dsp:txXfrm>
    </dsp:sp>
    <dsp:sp modelId="{7C94D6BD-262A-9A4A-AF4D-EDEDDD91DCB7}">
      <dsp:nvSpPr>
        <dsp:cNvPr id="0" name=""/>
        <dsp:cNvSpPr/>
      </dsp:nvSpPr>
      <dsp:spPr>
        <a:xfrm>
          <a:off x="4842339" y="987455"/>
          <a:ext cx="9361296" cy="9361296"/>
        </a:xfrm>
        <a:custGeom>
          <a:avLst/>
          <a:gdLst/>
          <a:ahLst/>
          <a:cxnLst/>
          <a:rect l="0" t="0" r="0" b="0"/>
          <a:pathLst>
            <a:path>
              <a:moveTo>
                <a:pt x="6748493" y="8879753"/>
              </a:moveTo>
              <a:arcTo wR="4680648" hR="4680648" stAng="3826926" swAng="2626766"/>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E6B994C-A591-1049-85B8-AF2AE59BC6C6}">
      <dsp:nvSpPr>
        <dsp:cNvPr id="0" name=""/>
        <dsp:cNvSpPr/>
      </dsp:nvSpPr>
      <dsp:spPr>
        <a:xfrm>
          <a:off x="3367715" y="8366376"/>
          <a:ext cx="4930046" cy="1325390"/>
        </a:xfrm>
        <a:prstGeom prst="round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lt1">
                  <a:alpha val="0"/>
                </a:schemeClr>
              </a:solidFill>
            </a:rPr>
            <a:t>Evaluate model performance</a:t>
          </a:r>
          <a:endParaRPr lang="en-US" sz="2000" kern="1200" dirty="0">
            <a:solidFill>
              <a:schemeClr val="lt1">
                <a:alpha val="0"/>
              </a:schemeClr>
            </a:solidFill>
          </a:endParaRPr>
        </a:p>
      </dsp:txBody>
      <dsp:txXfrm>
        <a:off x="3432415" y="8431076"/>
        <a:ext cx="4800646" cy="1195990"/>
      </dsp:txXfrm>
    </dsp:sp>
    <dsp:sp modelId="{A8481162-0D10-FB4E-8DCA-F18F7FE605CA}">
      <dsp:nvSpPr>
        <dsp:cNvPr id="0" name=""/>
        <dsp:cNvSpPr/>
      </dsp:nvSpPr>
      <dsp:spPr>
        <a:xfrm>
          <a:off x="6039478" y="5079240"/>
          <a:ext cx="9361296" cy="9361296"/>
        </a:xfrm>
        <a:custGeom>
          <a:avLst/>
          <a:gdLst/>
          <a:ahLst/>
          <a:cxnLst/>
          <a:rect l="0" t="0" r="0" b="0"/>
          <a:pathLst>
            <a:path>
              <a:moveTo>
                <a:pt x="379966" y="2833324"/>
              </a:moveTo>
              <a:arcTo wR="4680648" hR="4680648" stAng="12194734" swAng="1086915"/>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C2B6277-E13E-1A42-BF29-6DF201F19EA1}">
      <dsp:nvSpPr>
        <dsp:cNvPr id="0" name=""/>
        <dsp:cNvSpPr/>
      </dsp:nvSpPr>
      <dsp:spPr>
        <a:xfrm>
          <a:off x="5831383" y="5340813"/>
          <a:ext cx="4046924" cy="979987"/>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Tune hyper-parameters</a:t>
          </a:r>
        </a:p>
      </dsp:txBody>
      <dsp:txXfrm>
        <a:off x="5879222" y="5388652"/>
        <a:ext cx="3951246" cy="884309"/>
      </dsp:txXfrm>
    </dsp:sp>
    <dsp:sp modelId="{470786E6-F78B-6741-9F35-95D7E09E0408}">
      <dsp:nvSpPr>
        <dsp:cNvPr id="0" name=""/>
        <dsp:cNvSpPr/>
      </dsp:nvSpPr>
      <dsp:spPr>
        <a:xfrm>
          <a:off x="7122125" y="4809427"/>
          <a:ext cx="9361296" cy="9361296"/>
        </a:xfrm>
        <a:custGeom>
          <a:avLst/>
          <a:gdLst/>
          <a:ahLst/>
          <a:cxnLst/>
          <a:rect l="0" t="0" r="0" b="0"/>
          <a:pathLst>
            <a:path>
              <a:moveTo>
                <a:pt x="2872303" y="363431"/>
              </a:moveTo>
              <a:arcTo wR="4680648" hR="4680648" stAng="14836364" swAng="882131"/>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8ED813-0576-6240-80F6-48386FE3AF86}">
      <dsp:nvSpPr>
        <dsp:cNvPr id="0" name=""/>
        <dsp:cNvSpPr/>
      </dsp:nvSpPr>
      <dsp:spPr>
        <a:xfrm>
          <a:off x="5567542" y="1308363"/>
          <a:ext cx="5709692" cy="140950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altLang="zh-CN" sz="1400" kern="1200" dirty="0"/>
        </a:p>
        <a:p>
          <a:pPr marL="0" lvl="0" indent="0" algn="ctr" defTabSz="622300">
            <a:lnSpc>
              <a:spcPct val="90000"/>
            </a:lnSpc>
            <a:spcBef>
              <a:spcPct val="0"/>
            </a:spcBef>
            <a:spcAft>
              <a:spcPct val="35000"/>
            </a:spcAft>
            <a:buNone/>
          </a:pPr>
          <a:endParaRPr lang="en-US" altLang="zh-CN" sz="3600" kern="1200" dirty="0"/>
        </a:p>
        <a:p>
          <a:pPr marL="0" lvl="0" indent="0" algn="ctr" defTabSz="622300">
            <a:lnSpc>
              <a:spcPct val="90000"/>
            </a:lnSpc>
            <a:spcBef>
              <a:spcPct val="0"/>
            </a:spcBef>
            <a:spcAft>
              <a:spcPct val="35000"/>
            </a:spcAft>
            <a:buNone/>
          </a:pPr>
          <a:r>
            <a:rPr lang="en-US" altLang="zh-CN" sz="3600" kern="1200" dirty="0"/>
            <a:t>Impute missing values </a:t>
          </a:r>
        </a:p>
        <a:p>
          <a:pPr marL="0" lvl="0" indent="0" algn="ctr" defTabSz="622300">
            <a:lnSpc>
              <a:spcPct val="90000"/>
            </a:lnSpc>
            <a:spcBef>
              <a:spcPct val="0"/>
            </a:spcBef>
            <a:spcAft>
              <a:spcPct val="35000"/>
            </a:spcAft>
            <a:buNone/>
          </a:pPr>
          <a:endParaRPr lang="en-US" sz="3600" kern="1200" dirty="0"/>
        </a:p>
      </dsp:txBody>
      <dsp:txXfrm>
        <a:off x="5636349" y="1377170"/>
        <a:ext cx="5572078" cy="1271895"/>
      </dsp:txXfrm>
    </dsp:sp>
    <dsp:sp modelId="{FAB6BD5F-5A06-1142-B456-BEBA041B0382}">
      <dsp:nvSpPr>
        <dsp:cNvPr id="0" name=""/>
        <dsp:cNvSpPr/>
      </dsp:nvSpPr>
      <dsp:spPr>
        <a:xfrm>
          <a:off x="4068569" y="2611048"/>
          <a:ext cx="9320536" cy="9320536"/>
        </a:xfrm>
        <a:custGeom>
          <a:avLst/>
          <a:gdLst/>
          <a:ahLst/>
          <a:cxnLst/>
          <a:rect l="0" t="0" r="0" b="0"/>
          <a:pathLst>
            <a:path>
              <a:moveTo>
                <a:pt x="6153240" y="245618"/>
              </a:moveTo>
              <a:arcTo wR="4660268" hR="4660268" stAng="17321089" swAng="1176612"/>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7BB54A2-31A4-7B48-8CB9-973D928B25BA}">
      <dsp:nvSpPr>
        <dsp:cNvPr id="0" name=""/>
        <dsp:cNvSpPr/>
      </dsp:nvSpPr>
      <dsp:spPr>
        <a:xfrm>
          <a:off x="10911842" y="3958141"/>
          <a:ext cx="4341641" cy="116847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Build model</a:t>
          </a:r>
        </a:p>
      </dsp:txBody>
      <dsp:txXfrm>
        <a:off x="10968882" y="4015181"/>
        <a:ext cx="4227561" cy="1054396"/>
      </dsp:txXfrm>
    </dsp:sp>
    <dsp:sp modelId="{5712F871-5574-1643-8466-EF4C606A7E29}">
      <dsp:nvSpPr>
        <dsp:cNvPr id="0" name=""/>
        <dsp:cNvSpPr/>
      </dsp:nvSpPr>
      <dsp:spPr>
        <a:xfrm>
          <a:off x="4264922" y="2237592"/>
          <a:ext cx="9320536" cy="9320536"/>
        </a:xfrm>
        <a:custGeom>
          <a:avLst/>
          <a:gdLst/>
          <a:ahLst/>
          <a:cxnLst/>
          <a:rect l="0" t="0" r="0" b="0"/>
          <a:pathLst>
            <a:path>
              <a:moveTo>
                <a:pt x="9192972" y="3577361"/>
              </a:moveTo>
              <a:arcTo wR="4660268" hR="4660268" stAng="20793802" swAng="1674441"/>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483CFB8-574A-C54C-B478-E86340E34363}">
      <dsp:nvSpPr>
        <dsp:cNvPr id="0" name=""/>
        <dsp:cNvSpPr/>
      </dsp:nvSpPr>
      <dsp:spPr>
        <a:xfrm>
          <a:off x="10711474" y="8746606"/>
          <a:ext cx="4341641" cy="110091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endParaRPr lang="en-US" sz="4000" kern="1200" dirty="0"/>
        </a:p>
        <a:p>
          <a:pPr marL="0" lvl="0" indent="0" algn="ctr" defTabSz="1778000">
            <a:lnSpc>
              <a:spcPct val="90000"/>
            </a:lnSpc>
            <a:spcBef>
              <a:spcPct val="0"/>
            </a:spcBef>
            <a:spcAft>
              <a:spcPct val="35000"/>
            </a:spcAft>
            <a:buNone/>
          </a:pPr>
          <a:r>
            <a:rPr lang="en-US" sz="4000" kern="1200" dirty="0"/>
            <a:t>Run model</a:t>
          </a:r>
        </a:p>
        <a:p>
          <a:pPr marL="0" lvl="0" indent="0" algn="ctr" defTabSz="1778000">
            <a:lnSpc>
              <a:spcPct val="90000"/>
            </a:lnSpc>
            <a:spcBef>
              <a:spcPct val="0"/>
            </a:spcBef>
            <a:spcAft>
              <a:spcPct val="35000"/>
            </a:spcAft>
            <a:buNone/>
          </a:pPr>
          <a:endParaRPr lang="en-US" sz="1400" kern="1200" dirty="0"/>
        </a:p>
      </dsp:txBody>
      <dsp:txXfrm>
        <a:off x="10765216" y="8800348"/>
        <a:ext cx="4234157" cy="993432"/>
      </dsp:txXfrm>
    </dsp:sp>
    <dsp:sp modelId="{3568D8D6-E289-C94D-AFAF-A9AEC4925F6A}">
      <dsp:nvSpPr>
        <dsp:cNvPr id="0" name=""/>
        <dsp:cNvSpPr/>
      </dsp:nvSpPr>
      <dsp:spPr>
        <a:xfrm>
          <a:off x="4383653" y="2027190"/>
          <a:ext cx="9320536" cy="9320536"/>
        </a:xfrm>
        <a:custGeom>
          <a:avLst/>
          <a:gdLst/>
          <a:ahLst/>
          <a:cxnLst/>
          <a:rect l="0" t="0" r="0" b="0"/>
          <a:pathLst>
            <a:path>
              <a:moveTo>
                <a:pt x="7059282" y="8655618"/>
              </a:moveTo>
              <a:arcTo wR="4660268" hR="4660268" stAng="3541033" swAng="3491166"/>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9D82384-D767-7B4A-A083-975D454D51BE}">
      <dsp:nvSpPr>
        <dsp:cNvPr id="0" name=""/>
        <dsp:cNvSpPr/>
      </dsp:nvSpPr>
      <dsp:spPr>
        <a:xfrm>
          <a:off x="2543417" y="8689880"/>
          <a:ext cx="4787050" cy="137654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Evaluate model performance</a:t>
          </a:r>
        </a:p>
      </dsp:txBody>
      <dsp:txXfrm>
        <a:off x="2610614" y="8757077"/>
        <a:ext cx="4652656" cy="1242153"/>
      </dsp:txXfrm>
    </dsp:sp>
    <dsp:sp modelId="{E54F9E7E-3C65-FA4A-B9A0-7C8DEEB9CE4B}">
      <dsp:nvSpPr>
        <dsp:cNvPr id="0" name=""/>
        <dsp:cNvSpPr/>
      </dsp:nvSpPr>
      <dsp:spPr>
        <a:xfrm>
          <a:off x="4986681" y="2449698"/>
          <a:ext cx="9320536" cy="9320536"/>
        </a:xfrm>
        <a:custGeom>
          <a:avLst/>
          <a:gdLst/>
          <a:ahLst/>
          <a:cxnLst/>
          <a:rect l="0" t="0" r="0" b="0"/>
          <a:pathLst>
            <a:path>
              <a:moveTo>
                <a:pt x="9048" y="4950541"/>
              </a:moveTo>
              <a:arcTo wR="4660268" hR="4660268" stAng="10585735" swAng="3467589"/>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DAC6055-BED3-441F-92AC-38E57413D38A}" type="datetime1">
              <a:rPr lang="en-US" altLang="en-US"/>
              <a:pPr/>
              <a:t>4/12/19</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D212813-4D2C-4304-B632-E381897A00E6}" type="slidenum">
              <a:rPr lang="en-US" altLang="en-US"/>
              <a:pPr/>
              <a:t>‹#›</a:t>
            </a:fld>
            <a:endParaRPr lang="en-US" altLang="en-US"/>
          </a:p>
        </p:txBody>
      </p:sp>
    </p:spTree>
    <p:extLst>
      <p:ext uri="{BB962C8B-B14F-4D97-AF65-F5344CB8AC3E}">
        <p14:creationId xmlns:p14="http://schemas.microsoft.com/office/powerpoint/2010/main" val="1602546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4751E58-F098-4B7F-81BC-F51406B70D95}" type="datetime1">
              <a:rPr lang="en-US" altLang="en-US"/>
              <a:pPr/>
              <a:t>4/12/19</a:t>
            </a:fld>
            <a:endParaRPr lang="en-US" altLang="en-US"/>
          </a:p>
        </p:txBody>
      </p:sp>
      <p:sp>
        <p:nvSpPr>
          <p:cNvPr id="4" name="Slide Image Placeholder 3"/>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2B0FF67-A9B4-4059-8354-4C13D880E8D6}" type="slidenum">
              <a:rPr lang="en-US" altLang="en-US"/>
              <a:pPr/>
              <a:t>‹#›</a:t>
            </a:fld>
            <a:endParaRPr lang="en-US" altLang="en-US"/>
          </a:p>
        </p:txBody>
      </p:sp>
    </p:spTree>
    <p:extLst>
      <p:ext uri="{BB962C8B-B14F-4D97-AF65-F5344CB8AC3E}">
        <p14:creationId xmlns:p14="http://schemas.microsoft.com/office/powerpoint/2010/main" val="281439489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B0FF67-A9B4-4059-8354-4C13D880E8D6}" type="slidenum">
              <a:rPr lang="en-US" altLang="en-US" smtClean="0"/>
              <a:pPr/>
              <a:t>1</a:t>
            </a:fld>
            <a:endParaRPr lang="en-US" altLang="en-US"/>
          </a:p>
        </p:txBody>
      </p:sp>
    </p:spTree>
    <p:extLst>
      <p:ext uri="{BB962C8B-B14F-4D97-AF65-F5344CB8AC3E}">
        <p14:creationId xmlns:p14="http://schemas.microsoft.com/office/powerpoint/2010/main" val="42933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45BB259-A352-4EB3-8ABF-134E29B1E5F0}" type="datetime1">
              <a:rPr lang="en-US" altLang="en-US"/>
              <a:pPr/>
              <a:t>4/12/19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22CB18A-6215-42ED-A7FE-5DA8FD989134}" type="slidenum">
              <a:rPr lang="en-US" altLang="en-US"/>
              <a:pPr/>
              <a:t>‹#›</a:t>
            </a:fld>
            <a:endParaRPr lang="en-US" altLang="en-US"/>
          </a:p>
        </p:txBody>
      </p:sp>
    </p:spTree>
    <p:extLst>
      <p:ext uri="{BB962C8B-B14F-4D97-AF65-F5344CB8AC3E}">
        <p14:creationId xmlns:p14="http://schemas.microsoft.com/office/powerpoint/2010/main" val="45277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8E00C68-3E00-4B4A-BA1B-53F232C24194}" type="datetime1">
              <a:rPr lang="en-US" altLang="en-US"/>
              <a:pPr/>
              <a:t>4/12/19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6E79339-7917-4FB0-8D37-95B264CFEF35}" type="slidenum">
              <a:rPr lang="en-US" altLang="en-US"/>
              <a:pPr/>
              <a:t>‹#›</a:t>
            </a:fld>
            <a:endParaRPr lang="en-US" altLang="en-US"/>
          </a:p>
        </p:txBody>
      </p:sp>
    </p:spTree>
    <p:extLst>
      <p:ext uri="{BB962C8B-B14F-4D97-AF65-F5344CB8AC3E}">
        <p14:creationId xmlns:p14="http://schemas.microsoft.com/office/powerpoint/2010/main" val="190577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21D94DF-45C0-4A2C-AB74-4DB596A15330}" type="datetime1">
              <a:rPr lang="en-US" altLang="en-US"/>
              <a:pPr/>
              <a:t>4/12/19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DD5CE7-82CC-41A6-AE7B-D0798A301FAE}" type="slidenum">
              <a:rPr lang="en-US" altLang="en-US"/>
              <a:pPr/>
              <a:t>‹#›</a:t>
            </a:fld>
            <a:endParaRPr lang="en-US" altLang="en-US"/>
          </a:p>
        </p:txBody>
      </p:sp>
    </p:spTree>
    <p:extLst>
      <p:ext uri="{BB962C8B-B14F-4D97-AF65-F5344CB8AC3E}">
        <p14:creationId xmlns:p14="http://schemas.microsoft.com/office/powerpoint/2010/main" val="332619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88C3835-CEE0-4505-9665-5573C790ED16}" type="datetime1">
              <a:rPr lang="en-US" altLang="en-US"/>
              <a:pPr/>
              <a:t>4/12/19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031E98A-5D60-40D6-BF00-4DF54A5FF6FD}" type="slidenum">
              <a:rPr lang="en-US" altLang="en-US"/>
              <a:pPr/>
              <a:t>‹#›</a:t>
            </a:fld>
            <a:endParaRPr lang="en-US" altLang="en-US"/>
          </a:p>
        </p:txBody>
      </p:sp>
    </p:spTree>
    <p:extLst>
      <p:ext uri="{BB962C8B-B14F-4D97-AF65-F5344CB8AC3E}">
        <p14:creationId xmlns:p14="http://schemas.microsoft.com/office/powerpoint/2010/main" val="3132154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5EC548E-AB30-45E3-9EFD-4ABD517D5FFB}" type="datetime1">
              <a:rPr lang="en-US" altLang="en-US"/>
              <a:pPr/>
              <a:t>4/12/19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8B7857C-95ED-4269-88F6-BCF7AA1AD79D}" type="slidenum">
              <a:rPr lang="en-US" altLang="en-US"/>
              <a:pPr/>
              <a:t>‹#›</a:t>
            </a:fld>
            <a:endParaRPr lang="en-US" altLang="en-US"/>
          </a:p>
        </p:txBody>
      </p:sp>
    </p:spTree>
    <p:extLst>
      <p:ext uri="{BB962C8B-B14F-4D97-AF65-F5344CB8AC3E}">
        <p14:creationId xmlns:p14="http://schemas.microsoft.com/office/powerpoint/2010/main" val="268130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9C9EA653-160A-48A7-96FE-D81DDD2A6265}" type="datetime1">
              <a:rPr lang="en-US" altLang="en-US"/>
              <a:pPr/>
              <a:t>4/12/19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1AE7984-147F-49C9-BD08-BE497C1013EA}" type="slidenum">
              <a:rPr lang="en-US" altLang="en-US"/>
              <a:pPr/>
              <a:t>‹#›</a:t>
            </a:fld>
            <a:endParaRPr lang="en-US" altLang="en-US"/>
          </a:p>
        </p:txBody>
      </p:sp>
    </p:spTree>
    <p:extLst>
      <p:ext uri="{BB962C8B-B14F-4D97-AF65-F5344CB8AC3E}">
        <p14:creationId xmlns:p14="http://schemas.microsoft.com/office/powerpoint/2010/main" val="1352682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9FB84D-DD03-420E-8CB9-41B71FB842D0}" type="datetime1">
              <a:rPr lang="en-US" altLang="en-US"/>
              <a:pPr/>
              <a:t>4/12/19</a:t>
            </a:fld>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86E33126-1F96-423D-BF98-E9824842C2BD}" type="slidenum">
              <a:rPr lang="en-US" altLang="en-US"/>
              <a:pPr/>
              <a:t>‹#›</a:t>
            </a:fld>
            <a:endParaRPr lang="en-US" altLang="en-US"/>
          </a:p>
        </p:txBody>
      </p:sp>
    </p:spTree>
    <p:extLst>
      <p:ext uri="{BB962C8B-B14F-4D97-AF65-F5344CB8AC3E}">
        <p14:creationId xmlns:p14="http://schemas.microsoft.com/office/powerpoint/2010/main" val="272290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7B1E4B5-FC98-4F60-98B5-0E1785FC4AC2}" type="datetime1">
              <a:rPr lang="en-US" altLang="en-US"/>
              <a:pPr/>
              <a:t>4/12/19</a:t>
            </a:fld>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E8E915-8297-443A-953B-35155E6AB314}" type="slidenum">
              <a:rPr lang="en-US" altLang="en-US"/>
              <a:pPr/>
              <a:t>‹#›</a:t>
            </a:fld>
            <a:endParaRPr lang="en-US" altLang="en-US"/>
          </a:p>
        </p:txBody>
      </p:sp>
    </p:spTree>
    <p:extLst>
      <p:ext uri="{BB962C8B-B14F-4D97-AF65-F5344CB8AC3E}">
        <p14:creationId xmlns:p14="http://schemas.microsoft.com/office/powerpoint/2010/main" val="278434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70B8E-EA66-4125-B228-E7659303DF53}" type="datetime1">
              <a:rPr lang="en-US" altLang="en-US"/>
              <a:pPr/>
              <a:t>4/12/19</a:t>
            </a:fld>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B374597E-C535-4E8F-80AD-4D354F086D78}" type="slidenum">
              <a:rPr lang="en-US" altLang="en-US"/>
              <a:pPr/>
              <a:t>‹#›</a:t>
            </a:fld>
            <a:endParaRPr lang="en-US" altLang="en-US"/>
          </a:p>
        </p:txBody>
      </p:sp>
    </p:spTree>
    <p:extLst>
      <p:ext uri="{BB962C8B-B14F-4D97-AF65-F5344CB8AC3E}">
        <p14:creationId xmlns:p14="http://schemas.microsoft.com/office/powerpoint/2010/main" val="1199066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6E4866A-E706-4541-8880-33314C2B233F}" type="datetime1">
              <a:rPr lang="en-US" altLang="en-US"/>
              <a:pPr/>
              <a:t>4/12/19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D89845-A231-4EFA-9396-68124E941964}" type="slidenum">
              <a:rPr lang="en-US" altLang="en-US"/>
              <a:pPr/>
              <a:t>‹#›</a:t>
            </a:fld>
            <a:endParaRPr lang="en-US" altLang="en-US"/>
          </a:p>
        </p:txBody>
      </p:sp>
    </p:spTree>
    <p:extLst>
      <p:ext uri="{BB962C8B-B14F-4D97-AF65-F5344CB8AC3E}">
        <p14:creationId xmlns:p14="http://schemas.microsoft.com/office/powerpoint/2010/main" val="3475080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B3EE76A-02DB-42FA-91C2-3E760E39DD17}" type="datetime1">
              <a:rPr lang="en-US" altLang="en-US"/>
              <a:pPr/>
              <a:t>4/12/19</a:t>
            </a:fld>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87061C2-CB17-4CD5-8C6C-23DA029CADED}" type="slidenum">
              <a:rPr lang="en-US" altLang="en-US"/>
              <a:pPr/>
              <a:t>‹#›</a:t>
            </a:fld>
            <a:endParaRPr lang="en-US" altLang="en-US"/>
          </a:p>
        </p:txBody>
      </p:sp>
    </p:spTree>
    <p:extLst>
      <p:ext uri="{BB962C8B-B14F-4D97-AF65-F5344CB8AC3E}">
        <p14:creationId xmlns:p14="http://schemas.microsoft.com/office/powerpoint/2010/main" val="121856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defRPr sz="5600">
                <a:solidFill>
                  <a:srgbClr val="898989"/>
                </a:solidFill>
              </a:defRPr>
            </a:lvl1pPr>
          </a:lstStyle>
          <a:p>
            <a:fld id="{FEA6808C-36B9-4536-83CF-D3C352952614}" type="datetime1">
              <a:rPr lang="en-US" altLang="en-US"/>
              <a:pPr/>
              <a:t>4/12/19</a:t>
            </a:fld>
            <a:endParaRPr lang="en-US" altLang="en-US"/>
          </a:p>
        </p:txBody>
      </p:sp>
      <p:sp>
        <p:nvSpPr>
          <p:cNvPr id="5" name="Footer Placeholder 4"/>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a:defRPr sz="5600">
                <a:solidFill>
                  <a:srgbClr val="898989"/>
                </a:solidFill>
              </a:defRPr>
            </a:lvl1pPr>
          </a:lstStyle>
          <a:p>
            <a:fld id="{A68FA986-9025-422E-95D2-95CF4553E5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18" Type="http://schemas.openxmlformats.org/officeDocument/2006/relationships/diagramLayout" Target="../diagrams/layout3.xml"/><Relationship Id="rId3" Type="http://schemas.openxmlformats.org/officeDocument/2006/relationships/image" Target="../media/image1.png"/><Relationship Id="rId21" Type="http://schemas.microsoft.com/office/2007/relationships/diagramDrawing" Target="../diagrams/drawing3.xml"/><Relationship Id="rId7" Type="http://schemas.openxmlformats.org/officeDocument/2006/relationships/diagramLayout" Target="../diagrams/layout1.xml"/><Relationship Id="rId12" Type="http://schemas.openxmlformats.org/officeDocument/2006/relationships/diagramLayout" Target="../diagrams/layout2.xml"/><Relationship Id="rId17" Type="http://schemas.openxmlformats.org/officeDocument/2006/relationships/diagramData" Target="../diagrams/data3.xml"/><Relationship Id="rId2" Type="http://schemas.openxmlformats.org/officeDocument/2006/relationships/notesSlide" Target="../notesSlides/notesSlide1.xml"/><Relationship Id="rId16" Type="http://schemas.openxmlformats.org/officeDocument/2006/relationships/image" Target="../media/image4.png"/><Relationship Id="rId20" Type="http://schemas.openxmlformats.org/officeDocument/2006/relationships/diagramColors" Target="../diagrams/colors3.xml"/><Relationship Id="rId1" Type="http://schemas.openxmlformats.org/officeDocument/2006/relationships/slideLayout" Target="../slideLayouts/slideLayout4.xml"/><Relationship Id="rId6" Type="http://schemas.openxmlformats.org/officeDocument/2006/relationships/diagramData" Target="../diagrams/data1.xml"/><Relationship Id="rId11" Type="http://schemas.openxmlformats.org/officeDocument/2006/relationships/diagramData" Target="../diagrams/data2.xml"/><Relationship Id="rId5" Type="http://schemas.openxmlformats.org/officeDocument/2006/relationships/image" Target="../media/image3.png"/><Relationship Id="rId15" Type="http://schemas.microsoft.com/office/2007/relationships/diagramDrawing" Target="../diagrams/drawing2.xml"/><Relationship Id="rId10" Type="http://schemas.microsoft.com/office/2007/relationships/diagramDrawing" Target="../diagrams/drawing1.xml"/><Relationship Id="rId19" Type="http://schemas.openxmlformats.org/officeDocument/2006/relationships/diagramQuickStyle" Target="../diagrams/quickStyle3.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6"/>
          <p:cNvGrpSpPr>
            <a:grpSpLocks/>
          </p:cNvGrpSpPr>
          <p:nvPr/>
        </p:nvGrpSpPr>
        <p:grpSpPr bwMode="auto">
          <a:xfrm>
            <a:off x="-21771" y="0"/>
            <a:ext cx="31089600" cy="43891200"/>
            <a:chOff x="0" y="0"/>
            <a:chExt cx="31089600" cy="43891200"/>
          </a:xfrm>
        </p:grpSpPr>
        <p:sp>
          <p:nvSpPr>
            <p:cNvPr id="17" name="Rectangle 16"/>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8" name="Rectangle 7"/>
            <p:cNvSpPr/>
            <p:nvPr/>
          </p:nvSpPr>
          <p:spPr>
            <a:xfrm>
              <a:off x="1295400" y="6170398"/>
              <a:ext cx="28524200" cy="36349201"/>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sp>
          <p:nvSpPr>
            <p:cNvPr id="9" name="Rectangle 8"/>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fontAlgn="auto">
                <a:spcBef>
                  <a:spcPts val="0"/>
                </a:spcBef>
                <a:spcAft>
                  <a:spcPts val="0"/>
                </a:spcAft>
                <a:defRPr/>
              </a:pPr>
              <a:endParaRPr lang="en-US"/>
            </a:p>
          </p:txBody>
        </p:sp>
      </p:grpSp>
      <p:sp>
        <p:nvSpPr>
          <p:cNvPr id="15363" name="Title 10"/>
          <p:cNvSpPr>
            <a:spLocks noGrp="1"/>
          </p:cNvSpPr>
          <p:nvPr>
            <p:ph type="title"/>
          </p:nvPr>
        </p:nvSpPr>
        <p:spPr>
          <a:xfrm>
            <a:off x="1295400" y="914400"/>
            <a:ext cx="21869400" cy="3768725"/>
          </a:xfrm>
        </p:spPr>
        <p:txBody>
          <a:bodyPr/>
          <a:lstStyle/>
          <a:p>
            <a:pPr eaLnBrk="1" hangingPunct="1"/>
            <a:r>
              <a:rPr lang="en-US" altLang="zh-CN" sz="11900" dirty="0">
                <a:ea typeface="ＭＳ Ｐゴシック" panose="020B0600070205080204" pitchFamily="34" charset="-128"/>
              </a:rPr>
              <a:t>Zillow’s</a:t>
            </a:r>
            <a:r>
              <a:rPr lang="zh-CN" altLang="en-US" sz="11900" dirty="0">
                <a:ea typeface="ＭＳ Ｐゴシック" panose="020B0600070205080204" pitchFamily="34" charset="-128"/>
              </a:rPr>
              <a:t> </a:t>
            </a:r>
            <a:r>
              <a:rPr lang="en-US" altLang="zh-CN" sz="11900" dirty="0">
                <a:ea typeface="ＭＳ Ｐゴシック" panose="020B0600070205080204" pitchFamily="34" charset="-128"/>
              </a:rPr>
              <a:t>Home</a:t>
            </a:r>
            <a:r>
              <a:rPr lang="zh-CN" altLang="en-US" sz="11900" dirty="0">
                <a:ea typeface="ＭＳ Ｐゴシック" panose="020B0600070205080204" pitchFamily="34" charset="-128"/>
              </a:rPr>
              <a:t> </a:t>
            </a:r>
            <a:r>
              <a:rPr lang="en-US" altLang="zh-CN" sz="11900" dirty="0">
                <a:ea typeface="ＭＳ Ｐゴシック" panose="020B0600070205080204" pitchFamily="34" charset="-128"/>
              </a:rPr>
              <a:t>Value</a:t>
            </a:r>
            <a:r>
              <a:rPr lang="zh-CN" altLang="en-US" sz="11900" dirty="0">
                <a:ea typeface="ＭＳ Ｐゴシック" panose="020B0600070205080204" pitchFamily="34" charset="-128"/>
              </a:rPr>
              <a:t> </a:t>
            </a:r>
            <a:r>
              <a:rPr lang="en-US" altLang="zh-CN" sz="11900" dirty="0">
                <a:ea typeface="ＭＳ Ｐゴシック" panose="020B0600070205080204" pitchFamily="34" charset="-128"/>
              </a:rPr>
              <a:t>Prediction</a:t>
            </a:r>
            <a:br>
              <a:rPr lang="en-US" altLang="en-US" sz="11900" dirty="0">
                <a:ea typeface="ＭＳ Ｐゴシック" panose="020B0600070205080204" pitchFamily="34" charset="-128"/>
              </a:rPr>
            </a:br>
            <a:r>
              <a:rPr lang="en-US" altLang="zh-CN" sz="9600" dirty="0">
                <a:ea typeface="ＭＳ Ｐゴシック" panose="020B0600070205080204" pitchFamily="34" charset="-128"/>
              </a:rPr>
              <a:t>Chang</a:t>
            </a:r>
            <a:r>
              <a:rPr lang="zh-CN" altLang="en-US" sz="9600" dirty="0">
                <a:ea typeface="ＭＳ Ｐゴシック" panose="020B0600070205080204" pitchFamily="34" charset="-128"/>
              </a:rPr>
              <a:t> </a:t>
            </a:r>
            <a:r>
              <a:rPr lang="en-US" altLang="zh-CN" sz="9600" dirty="0">
                <a:ea typeface="ＭＳ Ｐゴシック" panose="020B0600070205080204" pitchFamily="34" charset="-128"/>
              </a:rPr>
              <a:t>Xu,</a:t>
            </a:r>
            <a:r>
              <a:rPr lang="zh-CN" altLang="en-US" sz="9600">
                <a:ea typeface="ＭＳ Ｐゴシック" panose="020B0600070205080204" pitchFamily="34" charset="-128"/>
              </a:rPr>
              <a:t> </a:t>
            </a:r>
            <a:r>
              <a:rPr lang="en-US" altLang="zh-CN" sz="9600">
                <a:ea typeface="ＭＳ Ｐゴシック" panose="020B0600070205080204" pitchFamily="34" charset="-128"/>
              </a:rPr>
              <a:t>Wenzhuo</a:t>
            </a:r>
            <a:r>
              <a:rPr lang="zh-CN" altLang="en-US" sz="9600" dirty="0">
                <a:ea typeface="ＭＳ Ｐゴシック" panose="020B0600070205080204" pitchFamily="34" charset="-128"/>
              </a:rPr>
              <a:t> </a:t>
            </a:r>
            <a:r>
              <a:rPr lang="en-US" altLang="zh-CN" sz="9600" dirty="0">
                <a:ea typeface="ＭＳ Ｐゴシック" panose="020B0600070205080204" pitchFamily="34" charset="-128"/>
              </a:rPr>
              <a:t>Lei,</a:t>
            </a:r>
            <a:r>
              <a:rPr lang="zh-CN" altLang="en-US" sz="9600" dirty="0">
                <a:ea typeface="ＭＳ Ｐゴシック" panose="020B0600070205080204" pitchFamily="34" charset="-128"/>
              </a:rPr>
              <a:t> </a:t>
            </a:r>
            <a:r>
              <a:rPr lang="en-US" altLang="zh-CN" sz="9600" dirty="0" err="1">
                <a:ea typeface="ＭＳ Ｐゴシック" panose="020B0600070205080204" pitchFamily="34" charset="-128"/>
              </a:rPr>
              <a:t>Juncheng</a:t>
            </a:r>
            <a:r>
              <a:rPr lang="zh-CN" altLang="en-US" sz="9600" dirty="0">
                <a:ea typeface="ＭＳ Ｐゴシック" panose="020B0600070205080204" pitchFamily="34" charset="-128"/>
              </a:rPr>
              <a:t> </a:t>
            </a:r>
            <a:r>
              <a:rPr lang="en-US" altLang="zh-CN" sz="9600" dirty="0">
                <a:ea typeface="ＭＳ Ｐゴシック" panose="020B0600070205080204" pitchFamily="34" charset="-128"/>
              </a:rPr>
              <a:t>Lu</a:t>
            </a:r>
            <a:endParaRPr lang="en-US" altLang="en-US" dirty="0">
              <a:ea typeface="ＭＳ Ｐゴシック" panose="020B0600070205080204" pitchFamily="34" charset="-128"/>
            </a:endParaRPr>
          </a:p>
        </p:txBody>
      </p:sp>
      <p:sp>
        <p:nvSpPr>
          <p:cNvPr id="15365" name="Content Placeholder 12"/>
          <p:cNvSpPr txBox="1">
            <a:spLocks/>
          </p:cNvSpPr>
          <p:nvPr/>
        </p:nvSpPr>
        <p:spPr bwMode="auto">
          <a:xfrm>
            <a:off x="1270000" y="6102350"/>
            <a:ext cx="28549600" cy="3074196"/>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j-lt"/>
                <a:cs typeface="Calibri" charset="0"/>
              </a:rPr>
              <a:t>Background &amp; Objectives</a:t>
            </a:r>
            <a:endParaRPr lang="en-US" altLang="en-US" sz="5400" b="1" dirty="0">
              <a:latin typeface="+mj-lt"/>
              <a:cs typeface="Times New Roman" panose="02020603050405020304" pitchFamily="18" charset="0"/>
            </a:endParaRPr>
          </a:p>
          <a:p>
            <a:pPr eaLnBrk="1" hangingPunct="1">
              <a:spcBef>
                <a:spcPct val="20000"/>
              </a:spcBef>
            </a:pPr>
            <a:r>
              <a:rPr lang="en-US" altLang="zh-CN" sz="4400" dirty="0">
                <a:latin typeface="+mn-lt"/>
                <a:cs typeface="Times New Roman" panose="02020603050405020304" pitchFamily="18" charset="0"/>
              </a:rPr>
              <a:t>            Zillow’s Zestimate is a properly home value prediction. The objective of this project is to predict the </a:t>
            </a:r>
            <a:r>
              <a:rPr lang="en-US" altLang="zh-CN" sz="4400" dirty="0" err="1">
                <a:latin typeface="+mn-lt"/>
                <a:cs typeface="Times New Roman" panose="02020603050405020304" pitchFamily="18" charset="0"/>
              </a:rPr>
              <a:t>logerror</a:t>
            </a:r>
            <a:r>
              <a:rPr lang="en-US" altLang="zh-CN" sz="4400" dirty="0">
                <a:latin typeface="+mn-lt"/>
                <a:cs typeface="Times New Roman" panose="02020603050405020304" pitchFamily="18" charset="0"/>
              </a:rPr>
              <a:t> which is the difference between the Zestimate and the actual sales price of homes, trying to improve Zestimate to advance prediction accuracy.</a:t>
            </a:r>
            <a:endParaRPr lang="en-US" altLang="en-US" sz="4400" dirty="0">
              <a:latin typeface="+mn-lt"/>
              <a:cs typeface="Times New Roman" panose="02020603050405020304" pitchFamily="18" charset="0"/>
            </a:endParaRPr>
          </a:p>
        </p:txBody>
      </p:sp>
      <p:sp>
        <p:nvSpPr>
          <p:cNvPr id="15368" name="Text Box 13"/>
          <p:cNvSpPr txBox="1">
            <a:spLocks noChangeArrowheads="1"/>
          </p:cNvSpPr>
          <p:nvPr/>
        </p:nvSpPr>
        <p:spPr bwMode="auto">
          <a:xfrm>
            <a:off x="23480409" y="3576933"/>
            <a:ext cx="690162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defTabSz="914400" eaLnBrk="1" hangingPunct="1"/>
            <a:r>
              <a:rPr lang="en-US" altLang="en-US" sz="3100" dirty="0">
                <a:solidFill>
                  <a:srgbClr val="ADAFAA"/>
                </a:solidFill>
              </a:rPr>
              <a:t>Applied Analytics in World of Big Data</a:t>
            </a:r>
          </a:p>
          <a:p>
            <a:pPr algn="ctr" defTabSz="914400" eaLnBrk="1" hangingPunct="1"/>
            <a:r>
              <a:rPr lang="en-US" altLang="en-US" sz="3100" dirty="0">
                <a:solidFill>
                  <a:srgbClr val="ADAFAA"/>
                </a:solidFill>
              </a:rPr>
              <a:t>Fall, 2017</a:t>
            </a:r>
          </a:p>
        </p:txBody>
      </p:sp>
      <p:sp>
        <p:nvSpPr>
          <p:cNvPr id="15369" name="Line 15"/>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pic>
        <p:nvPicPr>
          <p:cNvPr id="15371" name="Picture 2" descr="Stevens-Official-PMSColor-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ontent Placeholder 12">
            <a:extLst>
              <a:ext uri="{FF2B5EF4-FFF2-40B4-BE49-F238E27FC236}">
                <a16:creationId xmlns:a16="http://schemas.microsoft.com/office/drawing/2014/main" id="{0FAE163D-BF2E-4234-96B7-B57BBF6FAFF3}"/>
              </a:ext>
            </a:extLst>
          </p:cNvPr>
          <p:cNvSpPr txBox="1">
            <a:spLocks/>
          </p:cNvSpPr>
          <p:nvPr/>
        </p:nvSpPr>
        <p:spPr bwMode="auto">
          <a:xfrm>
            <a:off x="1251858" y="9176546"/>
            <a:ext cx="13550027" cy="2893711"/>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j-lt"/>
                <a:cs typeface="Calibri" charset="0"/>
              </a:rPr>
              <a:t>Data</a:t>
            </a:r>
            <a:endParaRPr lang="en-US" altLang="en-US" sz="5400" b="1" dirty="0">
              <a:latin typeface="+mj-lt"/>
              <a:cs typeface="Times New Roman" panose="02020603050405020304" pitchFamily="18" charset="0"/>
            </a:endParaRPr>
          </a:p>
          <a:p>
            <a:pPr eaLnBrk="1" hangingPunct="1">
              <a:spcBef>
                <a:spcPct val="20000"/>
              </a:spcBef>
            </a:pPr>
            <a:r>
              <a:rPr lang="en-US" altLang="zh-CN" sz="3200" dirty="0" err="1">
                <a:latin typeface="+mn-lt"/>
                <a:cs typeface="Times New Roman" panose="02020603050405020304" pitchFamily="18" charset="0"/>
              </a:rPr>
              <a:t>Kaggle</a:t>
            </a:r>
            <a:r>
              <a:rPr lang="en-US" altLang="zh-CN" sz="3200" dirty="0">
                <a:latin typeface="+mn-lt"/>
                <a:cs typeface="Times New Roman" panose="02020603050405020304" pitchFamily="18" charset="0"/>
              </a:rPr>
              <a:t> provides the </a:t>
            </a:r>
            <a:r>
              <a:rPr lang="en-US" altLang="zh-CN" sz="3200" dirty="0">
                <a:latin typeface="+mn-lt"/>
              </a:rPr>
              <a:t>training data with</a:t>
            </a:r>
          </a:p>
          <a:p>
            <a:pPr eaLnBrk="1" hangingPunct="1">
              <a:spcBef>
                <a:spcPct val="20000"/>
              </a:spcBef>
            </a:pPr>
            <a:r>
              <a:rPr lang="en-US" altLang="zh-CN" sz="3200" dirty="0">
                <a:latin typeface="+mn-lt"/>
              </a:rPr>
              <a:t>actual </a:t>
            </a:r>
            <a:r>
              <a:rPr lang="en-US" altLang="zh-CN" sz="3200" dirty="0" err="1">
                <a:latin typeface="+mn-lt"/>
              </a:rPr>
              <a:t>logerror</a:t>
            </a:r>
            <a:r>
              <a:rPr lang="en-US" altLang="zh-CN" sz="3200" dirty="0">
                <a:latin typeface="+mn-lt"/>
              </a:rPr>
              <a:t> and 57 features with</a:t>
            </a:r>
          </a:p>
          <a:p>
            <a:pPr eaLnBrk="1" hangingPunct="1">
              <a:spcBef>
                <a:spcPct val="20000"/>
              </a:spcBef>
            </a:pPr>
            <a:r>
              <a:rPr lang="en-US" altLang="zh-CN" sz="3200" dirty="0">
                <a:latin typeface="+mn-lt"/>
              </a:rPr>
              <a:t>lots of missing value for 2,985,217 properties.</a:t>
            </a:r>
            <a:endParaRPr lang="en-US" altLang="en-US" sz="3200" dirty="0">
              <a:latin typeface="+mn-lt"/>
              <a:cs typeface="Times New Roman" panose="02020603050405020304" pitchFamily="18" charset="0"/>
            </a:endParaRPr>
          </a:p>
        </p:txBody>
      </p:sp>
      <p:pic>
        <p:nvPicPr>
          <p:cNvPr id="3" name="图片 2">
            <a:extLst>
              <a:ext uri="{FF2B5EF4-FFF2-40B4-BE49-F238E27FC236}">
                <a16:creationId xmlns:a16="http://schemas.microsoft.com/office/drawing/2014/main" id="{FF0A1A11-9B35-40A6-9750-D202E5BC5C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92649" y="9381906"/>
            <a:ext cx="4746739" cy="2701465"/>
          </a:xfrm>
          <a:prstGeom prst="rect">
            <a:avLst/>
          </a:prstGeom>
        </p:spPr>
      </p:pic>
      <p:pic>
        <p:nvPicPr>
          <p:cNvPr id="6" name="图片 5">
            <a:extLst>
              <a:ext uri="{FF2B5EF4-FFF2-40B4-BE49-F238E27FC236}">
                <a16:creationId xmlns:a16="http://schemas.microsoft.com/office/drawing/2014/main" id="{4E0C5A0A-BFF7-4F08-B2DC-8C1DE9FDDE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45239" y="9294381"/>
            <a:ext cx="3894276" cy="2712295"/>
          </a:xfrm>
          <a:prstGeom prst="rect">
            <a:avLst/>
          </a:prstGeom>
        </p:spPr>
      </p:pic>
      <p:sp>
        <p:nvSpPr>
          <p:cNvPr id="23" name="Content Placeholder 12">
            <a:extLst>
              <a:ext uri="{FF2B5EF4-FFF2-40B4-BE49-F238E27FC236}">
                <a16:creationId xmlns:a16="http://schemas.microsoft.com/office/drawing/2014/main" id="{B653768F-2E4F-402A-8A9A-63785FB45A49}"/>
              </a:ext>
            </a:extLst>
          </p:cNvPr>
          <p:cNvSpPr txBox="1">
            <a:spLocks/>
          </p:cNvSpPr>
          <p:nvPr/>
        </p:nvSpPr>
        <p:spPr bwMode="auto">
          <a:xfrm>
            <a:off x="14801885" y="9204302"/>
            <a:ext cx="14984486" cy="2850786"/>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pPr>
            <a:r>
              <a:rPr lang="en-US" altLang="en-US" sz="5400" b="1" dirty="0">
                <a:latin typeface="+mj-lt"/>
                <a:cs typeface="Calibri" charset="0"/>
              </a:rPr>
              <a:t>EDA</a:t>
            </a:r>
            <a:endParaRPr lang="en-US" altLang="en-US" sz="5400" b="1" dirty="0">
              <a:latin typeface="+mj-lt"/>
              <a:cs typeface="Times New Roman" panose="02020603050405020304" pitchFamily="18" charset="0"/>
            </a:endParaRPr>
          </a:p>
          <a:p>
            <a:r>
              <a:rPr lang="en-US" altLang="zh-CN" sz="3400" dirty="0">
                <a:latin typeface="+mn-lt"/>
              </a:rPr>
              <a:t>We explored the log error</a:t>
            </a:r>
          </a:p>
          <a:p>
            <a:r>
              <a:rPr lang="en-US" altLang="zh-CN" sz="3400" dirty="0">
                <a:latin typeface="+mn-lt"/>
              </a:rPr>
              <a:t>(target value) to ensure the training</a:t>
            </a:r>
          </a:p>
          <a:p>
            <a:r>
              <a:rPr lang="en-US" altLang="zh-CN" sz="3400" dirty="0">
                <a:latin typeface="+mn-lt"/>
              </a:rPr>
              <a:t>data was normally distributed.</a:t>
            </a:r>
            <a:endParaRPr lang="zh-CN" altLang="en-US" sz="3400" dirty="0">
              <a:latin typeface="+mn-lt"/>
            </a:endParaRPr>
          </a:p>
        </p:txBody>
      </p:sp>
      <p:graphicFrame>
        <p:nvGraphicFramePr>
          <p:cNvPr id="5" name="Diagram 4"/>
          <p:cNvGraphicFramePr/>
          <p:nvPr>
            <p:extLst>
              <p:ext uri="{D42A27DB-BD31-4B8C-83A1-F6EECF244321}">
                <p14:modId xmlns:p14="http://schemas.microsoft.com/office/powerpoint/2010/main" val="247636751"/>
              </p:ext>
            </p:extLst>
          </p:nvPr>
        </p:nvGraphicFramePr>
        <p:xfrm>
          <a:off x="2227385" y="12188093"/>
          <a:ext cx="20726400" cy="13817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4" name="Bent-Up Arrow 23"/>
          <p:cNvSpPr/>
          <p:nvPr/>
        </p:nvSpPr>
        <p:spPr>
          <a:xfrm rot="5400000">
            <a:off x="5998096" y="16666096"/>
            <a:ext cx="1338807" cy="1447800"/>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26" name="Bent-Up Arrow 25"/>
          <p:cNvSpPr/>
          <p:nvPr/>
        </p:nvSpPr>
        <p:spPr>
          <a:xfrm rot="5400000">
            <a:off x="17812128" y="18089091"/>
            <a:ext cx="1418297" cy="1228287"/>
          </a:xfrm>
          <a:prstGeom prst="bentUpArrow">
            <a:avLst>
              <a:gd name="adj1" fmla="val 32840"/>
              <a:gd name="adj2" fmla="val 25000"/>
              <a:gd name="adj3" fmla="val 35780"/>
            </a:avLst>
          </a:prstGeom>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grpSp>
        <p:nvGrpSpPr>
          <p:cNvPr id="28" name="Group 27"/>
          <p:cNvGrpSpPr/>
          <p:nvPr/>
        </p:nvGrpSpPr>
        <p:grpSpPr>
          <a:xfrm>
            <a:off x="19352974" y="18476713"/>
            <a:ext cx="3774565" cy="1458147"/>
            <a:chOff x="0" y="1474728"/>
            <a:chExt cx="3774565" cy="1458147"/>
          </a:xfrm>
        </p:grpSpPr>
        <p:sp>
          <p:nvSpPr>
            <p:cNvPr id="29" name="Rounded Rectangle 28"/>
            <p:cNvSpPr/>
            <p:nvPr/>
          </p:nvSpPr>
          <p:spPr>
            <a:xfrm>
              <a:off x="0" y="1474728"/>
              <a:ext cx="3774565" cy="1458147"/>
            </a:xfrm>
            <a:prstGeom prst="roundRect">
              <a:avLst>
                <a:gd name="adj" fmla="val 16670"/>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en-US" dirty="0"/>
            </a:p>
          </p:txBody>
        </p:sp>
        <p:sp>
          <p:nvSpPr>
            <p:cNvPr id="30" name="Rounded Rectangle 4"/>
            <p:cNvSpPr/>
            <p:nvPr/>
          </p:nvSpPr>
          <p:spPr>
            <a:xfrm>
              <a:off x="71194" y="1545922"/>
              <a:ext cx="3632177" cy="13157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t>Final Results</a:t>
              </a:r>
            </a:p>
            <a:p>
              <a:pPr lvl="0" algn="ctr" defTabSz="1600200">
                <a:lnSpc>
                  <a:spcPct val="90000"/>
                </a:lnSpc>
                <a:spcBef>
                  <a:spcPct val="0"/>
                </a:spcBef>
                <a:spcAft>
                  <a:spcPct val="35000"/>
                </a:spcAft>
              </a:pPr>
              <a:r>
                <a:rPr lang="en-US" sz="3600" dirty="0"/>
                <a:t>(MAE)</a:t>
              </a:r>
              <a:endParaRPr lang="en-US" sz="3600" kern="1200" dirty="0"/>
            </a:p>
          </p:txBody>
        </p:sp>
      </p:grpSp>
      <p:graphicFrame>
        <p:nvGraphicFramePr>
          <p:cNvPr id="31" name="Diagram 30"/>
          <p:cNvGraphicFramePr/>
          <p:nvPr>
            <p:extLst>
              <p:ext uri="{D42A27DB-BD31-4B8C-83A1-F6EECF244321}">
                <p14:modId xmlns:p14="http://schemas.microsoft.com/office/powerpoint/2010/main" val="466745752"/>
              </p:ext>
            </p:extLst>
          </p:nvPr>
        </p:nvGraphicFramePr>
        <p:xfrm>
          <a:off x="2394047" y="11356326"/>
          <a:ext cx="16225505" cy="1220197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32" name="表格 31">
            <a:extLst>
              <a:ext uri="{FF2B5EF4-FFF2-40B4-BE49-F238E27FC236}">
                <a16:creationId xmlns:a16="http://schemas.microsoft.com/office/drawing/2014/main" id="{DF3DE35F-0980-4B8E-9BE2-A2AEF98BB3BB}"/>
              </a:ext>
            </a:extLst>
          </p:cNvPr>
          <p:cNvGraphicFramePr>
            <a:graphicFrameLocks noGrp="1"/>
          </p:cNvGraphicFramePr>
          <p:nvPr>
            <p:extLst>
              <p:ext uri="{D42A27DB-BD31-4B8C-83A1-F6EECF244321}">
                <p14:modId xmlns:p14="http://schemas.microsoft.com/office/powerpoint/2010/main" val="324745349"/>
              </p:ext>
            </p:extLst>
          </p:nvPr>
        </p:nvGraphicFramePr>
        <p:xfrm>
          <a:off x="1295400" y="22831256"/>
          <a:ext cx="28490970" cy="16256818"/>
        </p:xfrm>
        <a:graphic>
          <a:graphicData uri="http://schemas.openxmlformats.org/drawingml/2006/table">
            <a:tbl>
              <a:tblPr firstRow="1">
                <a:tableStyleId>{21E4AEA4-8DFA-4A89-87EB-49C32662AFE0}</a:tableStyleId>
              </a:tblPr>
              <a:tblGrid>
                <a:gridCol w="13487400">
                  <a:extLst>
                    <a:ext uri="{9D8B030D-6E8A-4147-A177-3AD203B41FA5}">
                      <a16:colId xmlns:a16="http://schemas.microsoft.com/office/drawing/2014/main" val="3565699680"/>
                    </a:ext>
                  </a:extLst>
                </a:gridCol>
                <a:gridCol w="6301181">
                  <a:extLst>
                    <a:ext uri="{9D8B030D-6E8A-4147-A177-3AD203B41FA5}">
                      <a16:colId xmlns:a16="http://schemas.microsoft.com/office/drawing/2014/main" val="340440892"/>
                    </a:ext>
                  </a:extLst>
                </a:gridCol>
                <a:gridCol w="8702389">
                  <a:extLst>
                    <a:ext uri="{9D8B030D-6E8A-4147-A177-3AD203B41FA5}">
                      <a16:colId xmlns:a16="http://schemas.microsoft.com/office/drawing/2014/main" val="3856364814"/>
                    </a:ext>
                  </a:extLst>
                </a:gridCol>
              </a:tblGrid>
              <a:tr h="720275">
                <a:tc>
                  <a:txBody>
                    <a:bodyPr/>
                    <a:lstStyle/>
                    <a:p>
                      <a:r>
                        <a:rPr lang="en-US" altLang="zh-CN" sz="4800" dirty="0">
                          <a:solidFill>
                            <a:schemeClr val="tx1"/>
                          </a:solidFill>
                        </a:rPr>
                        <a:t>Methodology</a:t>
                      </a:r>
                      <a:endParaRPr lang="zh-CN" altLang="en-US" sz="4800" dirty="0">
                        <a:solidFill>
                          <a:schemeClr val="tx1"/>
                        </a:solidFill>
                      </a:endParaRPr>
                    </a:p>
                  </a:txBody>
                  <a:tcPr>
                    <a:solidFill>
                      <a:schemeClr val="accent2"/>
                    </a:solidFill>
                  </a:tcPr>
                </a:tc>
                <a:tc>
                  <a:txBody>
                    <a:bodyPr/>
                    <a:lstStyle/>
                    <a:p>
                      <a:r>
                        <a:rPr lang="en-US" altLang="zh-CN" sz="4800" dirty="0">
                          <a:solidFill>
                            <a:schemeClr val="tx1"/>
                          </a:solidFill>
                        </a:rPr>
                        <a:t>Model</a:t>
                      </a:r>
                      <a:endParaRPr lang="zh-CN" altLang="en-US" sz="4800" dirty="0">
                        <a:solidFill>
                          <a:schemeClr val="tx1"/>
                        </a:solidFill>
                      </a:endParaRPr>
                    </a:p>
                  </a:txBody>
                  <a:tcPr>
                    <a:solidFill>
                      <a:schemeClr val="accent2"/>
                    </a:solidFill>
                  </a:tcPr>
                </a:tc>
                <a:tc>
                  <a:txBody>
                    <a:bodyPr/>
                    <a:lstStyle/>
                    <a:p>
                      <a:r>
                        <a:rPr lang="en-US" altLang="zh-CN" sz="4800" dirty="0">
                          <a:solidFill>
                            <a:schemeClr val="tx1"/>
                          </a:solidFill>
                        </a:rPr>
                        <a:t>Performance</a:t>
                      </a:r>
                      <a:endParaRPr lang="zh-CN" altLang="en-US" sz="4800" dirty="0">
                        <a:solidFill>
                          <a:schemeClr val="tx1"/>
                        </a:solidFill>
                      </a:endParaRPr>
                    </a:p>
                  </a:txBody>
                  <a:tcPr/>
                </a:tc>
                <a:extLst>
                  <a:ext uri="{0D108BD9-81ED-4DB2-BD59-A6C34878D82A}">
                    <a16:rowId xmlns:a16="http://schemas.microsoft.com/office/drawing/2014/main" val="716386177"/>
                  </a:ext>
                </a:extLst>
              </a:tr>
              <a:tr h="3015784">
                <a:tc>
                  <a:txBody>
                    <a:bodyPr/>
                    <a:lstStyle/>
                    <a:p>
                      <a:r>
                        <a:rPr lang="en-US" altLang="zh-CN" sz="3600" dirty="0">
                          <a:latin typeface="+mn-lt"/>
                        </a:rPr>
                        <a:t>Date Imputation </a:t>
                      </a:r>
                    </a:p>
                    <a:p>
                      <a:pPr marL="914400" indent="-914400">
                        <a:buFont typeface="+mj-lt"/>
                        <a:buAutoNum type="arabicPeriod"/>
                      </a:pPr>
                      <a:r>
                        <a:rPr lang="en-US" altLang="zh-CN" sz="3600" dirty="0">
                          <a:latin typeface="+mn-lt"/>
                        </a:rPr>
                        <a:t>Drop features with missing percentage over 99%</a:t>
                      </a:r>
                    </a:p>
                    <a:p>
                      <a:pPr marL="914400" indent="-914400">
                        <a:buFont typeface="+mj-lt"/>
                        <a:buAutoNum type="arabicPeriod"/>
                      </a:pPr>
                      <a:r>
                        <a:rPr lang="en-US" altLang="zh-CN" sz="3600" dirty="0">
                          <a:latin typeface="+mn-lt"/>
                          <a:ea typeface="Times New Roman" charset="0"/>
                          <a:cs typeface="Times New Roman" panose="02020603050405020304" pitchFamily="18" charset="0"/>
                        </a:rPr>
                        <a:t>Filled with mean number of the feature</a:t>
                      </a:r>
                    </a:p>
                    <a:p>
                      <a:pPr marL="914400" indent="-914400">
                        <a:buFont typeface="+mj-lt"/>
                        <a:buAutoNum type="arabicPeriod"/>
                      </a:pPr>
                      <a:r>
                        <a:rPr lang="en-US" altLang="zh-CN" sz="3600" dirty="0">
                          <a:latin typeface="+mn-lt"/>
                          <a:cs typeface="Times New Roman" panose="02020603050405020304" pitchFamily="18" charset="0"/>
                        </a:rPr>
                        <a:t>Filled with 0 of binary feature</a:t>
                      </a:r>
                    </a:p>
                    <a:p>
                      <a:pPr marL="0" indent="0">
                        <a:buFont typeface="+mj-lt"/>
                        <a:buNone/>
                      </a:pPr>
                      <a:r>
                        <a:rPr lang="en-US" altLang="zh-CN" sz="3600" dirty="0">
                          <a:latin typeface="+mn-lt"/>
                          <a:cs typeface="Times New Roman" panose="02020603050405020304" pitchFamily="18" charset="0"/>
                        </a:rPr>
                        <a:t>Use OLS (Baselined model)</a:t>
                      </a:r>
                      <a:endParaRPr lang="zh-CN" altLang="en-US" sz="3600" dirty="0">
                        <a:latin typeface="+mn-lt"/>
                      </a:endParaRPr>
                    </a:p>
                  </a:txBody>
                  <a:tcPr/>
                </a:tc>
                <a:tc>
                  <a:txBody>
                    <a:bodyPr/>
                    <a:lstStyle/>
                    <a:p>
                      <a:pPr marL="914400" indent="-914400">
                        <a:buFont typeface="+mj-lt"/>
                        <a:buAutoNum type="arabicPeriod"/>
                      </a:pPr>
                      <a:r>
                        <a:rPr lang="en-US" altLang="zh-CN" sz="3600" dirty="0">
                          <a:latin typeface="+mn-lt"/>
                        </a:rPr>
                        <a:t>OLS</a:t>
                      </a:r>
                    </a:p>
                    <a:p>
                      <a:pPr marL="914400" indent="-914400">
                        <a:buFont typeface="+mj-lt"/>
                        <a:buAutoNum type="arabicPeriod"/>
                      </a:pPr>
                      <a:r>
                        <a:rPr lang="en-US" altLang="zh-CN" sz="3600" dirty="0">
                          <a:latin typeface="+mn-lt"/>
                        </a:rPr>
                        <a:t>Ridge Regression</a:t>
                      </a:r>
                    </a:p>
                    <a:p>
                      <a:pPr marL="914400" indent="-914400">
                        <a:buFont typeface="+mj-lt"/>
                        <a:buAutoNum type="arabicPeriod"/>
                      </a:pPr>
                      <a:r>
                        <a:rPr lang="en-US" altLang="zh-CN" sz="3600" dirty="0">
                          <a:latin typeface="+mn-lt"/>
                        </a:rPr>
                        <a:t>Random Forest</a:t>
                      </a:r>
                      <a:endParaRPr lang="zh-CN" altLang="en-US" sz="3600" dirty="0">
                        <a:latin typeface="+mn-lt"/>
                      </a:endParaRPr>
                    </a:p>
                  </a:txBody>
                  <a:tcPr/>
                </a:tc>
                <a:tc>
                  <a:txBody>
                    <a:bodyPr/>
                    <a:lstStyle/>
                    <a:p>
                      <a:pPr marL="914400" indent="-914400">
                        <a:buFont typeface="+mj-lt"/>
                        <a:buAutoNum type="arabicPeriod"/>
                      </a:pPr>
                      <a:r>
                        <a:rPr lang="en-US" altLang="zh-CN" sz="3600" dirty="0">
                          <a:latin typeface="+mn-lt"/>
                        </a:rPr>
                        <a:t>R-squared:0.004</a:t>
                      </a:r>
                    </a:p>
                    <a:p>
                      <a:pPr marL="914400" indent="-914400">
                        <a:buFont typeface="+mj-lt"/>
                        <a:buAutoNum type="arabicPeriod"/>
                      </a:pPr>
                      <a:r>
                        <a:rPr lang="en-US" altLang="zh-CN" sz="3600" dirty="0">
                          <a:latin typeface="+mn-lt"/>
                        </a:rPr>
                        <a:t>R-squared:0.005,MAE:0.0688</a:t>
                      </a:r>
                    </a:p>
                    <a:p>
                      <a:pPr marL="914400" indent="-914400">
                        <a:buFont typeface="+mj-lt"/>
                        <a:buAutoNum type="arabicPeriod"/>
                      </a:pPr>
                      <a:r>
                        <a:rPr lang="en-US" altLang="zh-CN" sz="3600" dirty="0">
                          <a:latin typeface="+mn-lt"/>
                        </a:rPr>
                        <a:t>MAE: 0.06866</a:t>
                      </a:r>
                      <a:endParaRPr lang="zh-CN" altLang="en-US" sz="3600" dirty="0">
                        <a:latin typeface="+mn-lt"/>
                      </a:endParaRPr>
                    </a:p>
                  </a:txBody>
                  <a:tcPr/>
                </a:tc>
                <a:extLst>
                  <a:ext uri="{0D108BD9-81ED-4DB2-BD59-A6C34878D82A}">
                    <a16:rowId xmlns:a16="http://schemas.microsoft.com/office/drawing/2014/main" val="3587340431"/>
                  </a:ext>
                </a:extLst>
              </a:tr>
              <a:tr h="4143544">
                <a:tc>
                  <a:txBody>
                    <a:bodyPr/>
                    <a:lstStyle/>
                    <a:p>
                      <a:r>
                        <a:rPr lang="en-US" altLang="zh-CN" sz="3600" dirty="0">
                          <a:latin typeface="+mn-lt"/>
                        </a:rPr>
                        <a:t>Add KNN to modify data imputation</a:t>
                      </a:r>
                    </a:p>
                    <a:p>
                      <a:pPr marL="742950" indent="-742950">
                        <a:buFont typeface="+mj-lt"/>
                        <a:buAutoNum type="arabicPeriod"/>
                      </a:pPr>
                      <a:r>
                        <a:rPr lang="en-US" altLang="zh-CN" sz="3600" dirty="0">
                          <a:latin typeface="+mn-lt"/>
                        </a:rPr>
                        <a:t>Exploited KNN to fill feature Total Living Area based on number of bathrooms and bed rooms</a:t>
                      </a:r>
                    </a:p>
                    <a:p>
                      <a:pPr marL="742950" marR="0" indent="-742950" algn="l" defTabSz="4283990" rtl="0" eaLnBrk="1" fontAlgn="auto" latinLnBrk="0" hangingPunct="1">
                        <a:lnSpc>
                          <a:spcPct val="100000"/>
                        </a:lnSpc>
                        <a:spcBef>
                          <a:spcPts val="0"/>
                        </a:spcBef>
                        <a:spcAft>
                          <a:spcPts val="0"/>
                        </a:spcAft>
                        <a:buClrTx/>
                        <a:buSzTx/>
                        <a:buFont typeface="+mj-lt"/>
                        <a:buAutoNum type="arabicPeriod"/>
                        <a:tabLst/>
                        <a:defRPr/>
                      </a:pPr>
                      <a:r>
                        <a:rPr lang="en-US" altLang="zh-CN" sz="3600" dirty="0">
                          <a:latin typeface="+mn-lt"/>
                        </a:rPr>
                        <a:t>Fill in some feature related to the location based on longitude and latitude.</a:t>
                      </a:r>
                    </a:p>
                    <a:p>
                      <a:pPr marL="0" marR="0" indent="0" algn="l" defTabSz="4283990" rtl="0" eaLnBrk="1" fontAlgn="auto" latinLnBrk="0" hangingPunct="1">
                        <a:lnSpc>
                          <a:spcPct val="100000"/>
                        </a:lnSpc>
                        <a:spcBef>
                          <a:spcPts val="0"/>
                        </a:spcBef>
                        <a:spcAft>
                          <a:spcPts val="0"/>
                        </a:spcAft>
                        <a:buClrTx/>
                        <a:buSzTx/>
                        <a:buFont typeface="+mj-lt"/>
                        <a:buNone/>
                        <a:tabLst/>
                        <a:defRPr/>
                      </a:pPr>
                      <a:r>
                        <a:rPr lang="en-US" altLang="zh-CN" sz="3600" dirty="0">
                          <a:latin typeface="+mn-lt"/>
                        </a:rPr>
                        <a:t>Filled</a:t>
                      </a:r>
                      <a:r>
                        <a:rPr lang="en-US" altLang="zh-CN" sz="3600" baseline="0" dirty="0">
                          <a:latin typeface="+mn-lt"/>
                        </a:rPr>
                        <a:t> with most common value for some special features, like: heating system type, number of levels in house</a:t>
                      </a:r>
                      <a:endParaRPr lang="en-US" altLang="zh-CN" sz="3600" dirty="0">
                        <a:latin typeface="+mn-lt"/>
                      </a:endParaRPr>
                    </a:p>
                  </a:txBody>
                  <a:tcPr/>
                </a:tc>
                <a:tc>
                  <a:txBody>
                    <a:bodyPr/>
                    <a:lstStyle/>
                    <a:p>
                      <a:pPr marL="914400" indent="-914400">
                        <a:buFont typeface="+mj-lt"/>
                        <a:buAutoNum type="arabicPeriod"/>
                      </a:pPr>
                      <a:r>
                        <a:rPr lang="en-US" altLang="zh-CN" sz="3600" dirty="0">
                          <a:latin typeface="+mn-lt"/>
                        </a:rPr>
                        <a:t>OLS</a:t>
                      </a:r>
                    </a:p>
                    <a:p>
                      <a:pPr marL="914400" indent="-914400">
                        <a:buFont typeface="+mj-lt"/>
                        <a:buAutoNum type="arabicPeriod"/>
                      </a:pPr>
                      <a:r>
                        <a:rPr lang="en-US" altLang="zh-CN" sz="3600" dirty="0">
                          <a:latin typeface="+mn-lt"/>
                        </a:rPr>
                        <a:t>Ridge Regression</a:t>
                      </a:r>
                    </a:p>
                    <a:p>
                      <a:pPr marL="914400" indent="-914400">
                        <a:buFont typeface="+mj-lt"/>
                        <a:buAutoNum type="arabicPeriod"/>
                      </a:pPr>
                      <a:r>
                        <a:rPr lang="en-US" altLang="zh-CN" sz="3600" dirty="0">
                          <a:latin typeface="+mn-lt"/>
                        </a:rPr>
                        <a:t>Random Forest</a:t>
                      </a:r>
                      <a:endParaRPr lang="zh-CN" altLang="en-US" sz="3600" dirty="0">
                        <a:latin typeface="+mn-lt"/>
                      </a:endParaRPr>
                    </a:p>
                    <a:p>
                      <a:endParaRPr lang="zh-CN" altLang="en-US" sz="3600" dirty="0">
                        <a:latin typeface="+mn-lt"/>
                      </a:endParaRPr>
                    </a:p>
                  </a:txBody>
                  <a:tcPr/>
                </a:tc>
                <a:tc>
                  <a:txBody>
                    <a:bodyPr/>
                    <a:lstStyle/>
                    <a:p>
                      <a:pPr marL="914400" indent="-914400">
                        <a:buFont typeface="+mj-lt"/>
                        <a:buAutoNum type="arabicPeriod"/>
                      </a:pPr>
                      <a:r>
                        <a:rPr lang="en-US" altLang="zh-CN" sz="3600" dirty="0">
                          <a:latin typeface="+mn-lt"/>
                        </a:rPr>
                        <a:t>R-squared:0.006</a:t>
                      </a:r>
                    </a:p>
                    <a:p>
                      <a:pPr marL="914400" indent="-914400">
                        <a:buFont typeface="+mj-lt"/>
                        <a:buAutoNum type="arabicPeriod"/>
                      </a:pPr>
                      <a:r>
                        <a:rPr lang="en-US" altLang="zh-CN" sz="3600" dirty="0">
                          <a:latin typeface="+mn-lt"/>
                        </a:rPr>
                        <a:t>R-squared:0.005,MAE:0.06862</a:t>
                      </a:r>
                    </a:p>
                    <a:p>
                      <a:pPr marL="914400" indent="-914400">
                        <a:buFont typeface="+mj-lt"/>
                        <a:buAutoNum type="arabicPeriod"/>
                      </a:pPr>
                      <a:r>
                        <a:rPr lang="en-US" altLang="zh-CN" sz="3600" dirty="0">
                          <a:latin typeface="+mn-lt"/>
                        </a:rPr>
                        <a:t>MAE: 0.06842</a:t>
                      </a:r>
                      <a:endParaRPr lang="zh-CN" altLang="en-US" sz="3600" dirty="0">
                        <a:latin typeface="+mn-lt"/>
                      </a:endParaRPr>
                    </a:p>
                    <a:p>
                      <a:endParaRPr lang="zh-CN" altLang="en-US" sz="3600" dirty="0">
                        <a:latin typeface="+mn-lt"/>
                      </a:endParaRPr>
                    </a:p>
                  </a:txBody>
                  <a:tcPr/>
                </a:tc>
                <a:extLst>
                  <a:ext uri="{0D108BD9-81ED-4DB2-BD59-A6C34878D82A}">
                    <a16:rowId xmlns:a16="http://schemas.microsoft.com/office/drawing/2014/main" val="502204112"/>
                  </a:ext>
                </a:extLst>
              </a:tr>
              <a:tr h="2480949">
                <a:tc>
                  <a:txBody>
                    <a:bodyPr/>
                    <a:lstStyle/>
                    <a:p>
                      <a:r>
                        <a:rPr lang="en-US" altLang="zh-CN" sz="3600" dirty="0">
                          <a:latin typeface="+mn-lt"/>
                        </a:rPr>
                        <a:t>Dealt with data using methods above</a:t>
                      </a:r>
                    </a:p>
                    <a:p>
                      <a:r>
                        <a:rPr lang="en-US" altLang="zh-CN" sz="3600" dirty="0">
                          <a:latin typeface="+mn-lt"/>
                        </a:rPr>
                        <a:t>Use feature importance to better select first 25 feature</a:t>
                      </a:r>
                    </a:p>
                  </a:txBody>
                  <a:tcPr/>
                </a:tc>
                <a:tc>
                  <a:txBody>
                    <a:bodyPr/>
                    <a:lstStyle/>
                    <a:p>
                      <a:pPr marL="914400" indent="-914400">
                        <a:buFont typeface="+mj-lt"/>
                        <a:buAutoNum type="arabicPeriod"/>
                      </a:pPr>
                      <a:r>
                        <a:rPr lang="en-US" altLang="zh-CN" sz="3600" dirty="0">
                          <a:latin typeface="+mn-lt"/>
                        </a:rPr>
                        <a:t>OLS</a:t>
                      </a:r>
                    </a:p>
                    <a:p>
                      <a:pPr marL="914400" indent="-914400">
                        <a:buFont typeface="+mj-lt"/>
                        <a:buAutoNum type="arabicPeriod"/>
                      </a:pPr>
                      <a:r>
                        <a:rPr lang="en-US" altLang="zh-CN" sz="3600" dirty="0">
                          <a:latin typeface="+mn-lt"/>
                        </a:rPr>
                        <a:t>Ridge Regression</a:t>
                      </a:r>
                    </a:p>
                    <a:p>
                      <a:pPr marL="914400" indent="-914400">
                        <a:buFont typeface="+mj-lt"/>
                        <a:buAutoNum type="arabicPeriod"/>
                      </a:pPr>
                      <a:r>
                        <a:rPr lang="en-US" altLang="zh-CN" sz="3600" dirty="0">
                          <a:solidFill>
                            <a:schemeClr val="tx1"/>
                          </a:solidFill>
                          <a:latin typeface="+mn-lt"/>
                        </a:rPr>
                        <a:t>Random Forest</a:t>
                      </a:r>
                      <a:endParaRPr lang="zh-CN" altLang="en-US" sz="3600" dirty="0">
                        <a:solidFill>
                          <a:schemeClr val="tx1"/>
                        </a:solidFill>
                        <a:latin typeface="+mn-lt"/>
                      </a:endParaRPr>
                    </a:p>
                    <a:p>
                      <a:endParaRPr lang="zh-CN" altLang="en-US" sz="3600" dirty="0">
                        <a:latin typeface="+mn-lt"/>
                      </a:endParaRPr>
                    </a:p>
                    <a:p>
                      <a:endParaRPr lang="zh-CN" altLang="en-US" sz="3600" dirty="0">
                        <a:latin typeface="+mn-lt"/>
                      </a:endParaRPr>
                    </a:p>
                  </a:txBody>
                  <a:tcPr/>
                </a:tc>
                <a:tc>
                  <a:txBody>
                    <a:bodyPr/>
                    <a:lstStyle/>
                    <a:p>
                      <a:pPr marL="914400" indent="-914400">
                        <a:buFont typeface="+mj-lt"/>
                        <a:buAutoNum type="arabicPeriod"/>
                      </a:pPr>
                      <a:r>
                        <a:rPr lang="en-US" altLang="zh-CN" sz="3600" dirty="0">
                          <a:latin typeface="+mn-lt"/>
                        </a:rPr>
                        <a:t>R-squared:0.005</a:t>
                      </a:r>
                    </a:p>
                    <a:p>
                      <a:pPr marL="914400" indent="-914400">
                        <a:buFont typeface="+mj-lt"/>
                        <a:buAutoNum type="arabicPeriod"/>
                      </a:pPr>
                      <a:r>
                        <a:rPr lang="en-US" altLang="zh-CN" sz="3600" dirty="0">
                          <a:latin typeface="+mn-lt"/>
                        </a:rPr>
                        <a:t>R-squared:0.005,mae:0.06862</a:t>
                      </a:r>
                    </a:p>
                    <a:p>
                      <a:pPr marL="914400" indent="-914400">
                        <a:buFont typeface="+mj-lt"/>
                        <a:buAutoNum type="arabicPeriod"/>
                      </a:pPr>
                      <a:r>
                        <a:rPr lang="en-US" altLang="zh-CN" sz="3600" dirty="0">
                          <a:latin typeface="+mn-lt"/>
                        </a:rPr>
                        <a:t>MAE: </a:t>
                      </a:r>
                      <a:r>
                        <a:rPr lang="en-US" altLang="zh-CN" sz="3600" dirty="0">
                          <a:solidFill>
                            <a:schemeClr val="tx1"/>
                          </a:solidFill>
                          <a:latin typeface="+mn-lt"/>
                        </a:rPr>
                        <a:t>0.06836</a:t>
                      </a:r>
                      <a:endParaRPr lang="zh-CN" altLang="en-US" sz="3600" dirty="0">
                        <a:solidFill>
                          <a:schemeClr val="tx1"/>
                        </a:solidFill>
                        <a:latin typeface="+mn-lt"/>
                      </a:endParaRPr>
                    </a:p>
                    <a:p>
                      <a:endParaRPr lang="zh-CN" altLang="en-US" sz="3600" dirty="0">
                        <a:latin typeface="+mn-lt"/>
                      </a:endParaRPr>
                    </a:p>
                  </a:txBody>
                  <a:tcPr/>
                </a:tc>
                <a:extLst>
                  <a:ext uri="{0D108BD9-81ED-4DB2-BD59-A6C34878D82A}">
                    <a16:rowId xmlns:a16="http://schemas.microsoft.com/office/drawing/2014/main" val="4030548713"/>
                  </a:ext>
                </a:extLst>
              </a:tr>
              <a:tr h="2000765">
                <a:tc>
                  <a:txBody>
                    <a:bodyPr/>
                    <a:lstStyle/>
                    <a:p>
                      <a:r>
                        <a:rPr lang="en-US" altLang="zh-CN" sz="3600" b="0" i="0" kern="1200" dirty="0">
                          <a:solidFill>
                            <a:schemeClr val="dk1"/>
                          </a:solidFill>
                          <a:effectLst/>
                          <a:latin typeface="+mn-lt"/>
                          <a:ea typeface="+mn-ea"/>
                          <a:cs typeface="+mn-cs"/>
                        </a:rPr>
                        <a:t>Multicollinearity Analysis</a:t>
                      </a:r>
                    </a:p>
                    <a:p>
                      <a:r>
                        <a:rPr lang="en-US" altLang="zh-CN" sz="3600" b="0" i="0" kern="1200" dirty="0">
                          <a:solidFill>
                            <a:schemeClr val="dk1"/>
                          </a:solidFill>
                          <a:effectLst/>
                          <a:latin typeface="+mn-lt"/>
                          <a:ea typeface="+mn-ea"/>
                          <a:cs typeface="+mn-cs"/>
                        </a:rPr>
                        <a:t>Utilized VIF to better select feature</a:t>
                      </a:r>
                    </a:p>
                  </a:txBody>
                  <a:tcPr/>
                </a:tc>
                <a:tc>
                  <a:txBody>
                    <a:bodyPr/>
                    <a:lstStyle/>
                    <a:p>
                      <a:pPr marL="914400" indent="-914400">
                        <a:buFont typeface="+mj-lt"/>
                        <a:buAutoNum type="arabicPeriod"/>
                      </a:pPr>
                      <a:r>
                        <a:rPr lang="en-US" altLang="zh-CN" sz="3600" dirty="0">
                          <a:latin typeface="+mn-lt"/>
                        </a:rPr>
                        <a:t>OLS</a:t>
                      </a:r>
                    </a:p>
                    <a:p>
                      <a:pPr marL="914400" indent="-914400">
                        <a:buFont typeface="+mj-lt"/>
                        <a:buAutoNum type="arabicPeriod"/>
                      </a:pPr>
                      <a:r>
                        <a:rPr lang="en-US" altLang="zh-CN" sz="3600" dirty="0">
                          <a:latin typeface="+mn-lt"/>
                        </a:rPr>
                        <a:t>Ridge Regression</a:t>
                      </a:r>
                    </a:p>
                    <a:p>
                      <a:pPr marL="914400" indent="-914400">
                        <a:buFont typeface="+mj-lt"/>
                        <a:buAutoNum type="arabicPeriod"/>
                      </a:pPr>
                      <a:r>
                        <a:rPr lang="en-US" altLang="zh-CN" sz="3600" dirty="0">
                          <a:latin typeface="+mn-lt"/>
                        </a:rPr>
                        <a:t>Random Forest</a:t>
                      </a:r>
                      <a:endParaRPr lang="zh-CN" altLang="en-US" sz="3600" dirty="0">
                        <a:latin typeface="+mn-lt"/>
                      </a:endParaRPr>
                    </a:p>
                    <a:p>
                      <a:endParaRPr lang="zh-CN" altLang="en-US" sz="3600" dirty="0">
                        <a:latin typeface="+mn-lt"/>
                      </a:endParaRPr>
                    </a:p>
                  </a:txBody>
                  <a:tcPr/>
                </a:tc>
                <a:tc>
                  <a:txBody>
                    <a:bodyPr/>
                    <a:lstStyle/>
                    <a:p>
                      <a:pPr marL="914400" indent="-914400">
                        <a:buFont typeface="+mj-lt"/>
                        <a:buAutoNum type="arabicPeriod"/>
                      </a:pPr>
                      <a:r>
                        <a:rPr lang="en-US" altLang="zh-CN" sz="3600" dirty="0">
                          <a:latin typeface="+mn-lt"/>
                        </a:rPr>
                        <a:t>R-squared:0.007</a:t>
                      </a:r>
                    </a:p>
                    <a:p>
                      <a:pPr marL="914400" indent="-914400">
                        <a:buFont typeface="+mj-lt"/>
                        <a:buAutoNum type="arabicPeriod"/>
                      </a:pPr>
                      <a:r>
                        <a:rPr lang="en-US" altLang="zh-CN" sz="3600" dirty="0">
                          <a:latin typeface="+mn-lt"/>
                        </a:rPr>
                        <a:t>R-squared:0.005,mae:0.06848</a:t>
                      </a:r>
                    </a:p>
                    <a:p>
                      <a:pPr marL="914400" indent="-914400">
                        <a:buFont typeface="+mj-lt"/>
                        <a:buAutoNum type="arabicPeriod"/>
                      </a:pPr>
                      <a:r>
                        <a:rPr lang="en-US" altLang="zh-CN" sz="3600" dirty="0">
                          <a:latin typeface="+mn-lt"/>
                        </a:rPr>
                        <a:t>MAE: 0.06843</a:t>
                      </a:r>
                      <a:endParaRPr lang="zh-CN" altLang="en-US" sz="3600" dirty="0">
                        <a:latin typeface="+mn-lt"/>
                      </a:endParaRPr>
                    </a:p>
                    <a:p>
                      <a:endParaRPr lang="zh-CN" altLang="en-US" sz="3600" dirty="0">
                        <a:latin typeface="+mn-lt"/>
                      </a:endParaRPr>
                    </a:p>
                  </a:txBody>
                  <a:tcPr/>
                </a:tc>
                <a:extLst>
                  <a:ext uri="{0D108BD9-81ED-4DB2-BD59-A6C34878D82A}">
                    <a16:rowId xmlns:a16="http://schemas.microsoft.com/office/drawing/2014/main" val="3844891212"/>
                  </a:ext>
                </a:extLst>
              </a:tr>
              <a:tr h="2000765">
                <a:tc>
                  <a:txBody>
                    <a:bodyPr/>
                    <a:lstStyle/>
                    <a:p>
                      <a:r>
                        <a:rPr lang="en-US" altLang="zh-CN" sz="3600" dirty="0">
                          <a:latin typeface="+mn-lt"/>
                        </a:rPr>
                        <a:t>Remove features that are not significant</a:t>
                      </a:r>
                      <a:endParaRPr lang="zh-CN" altLang="en-US" sz="3600" dirty="0">
                        <a:latin typeface="+mn-lt"/>
                      </a:endParaRPr>
                    </a:p>
                  </a:txBody>
                  <a:tcPr/>
                </a:tc>
                <a:tc>
                  <a:txBody>
                    <a:bodyPr/>
                    <a:lstStyle/>
                    <a:p>
                      <a:pPr marL="914400" indent="-914400">
                        <a:buFont typeface="+mj-lt"/>
                        <a:buAutoNum type="arabicPeriod"/>
                      </a:pPr>
                      <a:r>
                        <a:rPr lang="en-US" altLang="zh-CN" sz="3600" dirty="0">
                          <a:latin typeface="+mn-lt"/>
                        </a:rPr>
                        <a:t>Ridge Regression</a:t>
                      </a:r>
                    </a:p>
                    <a:p>
                      <a:pPr marL="914400" indent="-914400">
                        <a:buFont typeface="+mj-lt"/>
                        <a:buAutoNum type="arabicPeriod"/>
                      </a:pPr>
                      <a:r>
                        <a:rPr lang="en-US" altLang="zh-CN" sz="3600" dirty="0">
                          <a:latin typeface="+mn-lt"/>
                        </a:rPr>
                        <a:t>Random Forest</a:t>
                      </a:r>
                    </a:p>
                    <a:p>
                      <a:endParaRPr lang="zh-CN" altLang="en-US" sz="3600" dirty="0">
                        <a:latin typeface="+mn-lt"/>
                      </a:endParaRPr>
                    </a:p>
                  </a:txBody>
                  <a:tcPr/>
                </a:tc>
                <a:tc>
                  <a:txBody>
                    <a:bodyPr/>
                    <a:lstStyle/>
                    <a:p>
                      <a:pPr marL="914400" indent="-914400">
                        <a:buFont typeface="+mj-lt"/>
                        <a:buAutoNum type="arabicPeriod"/>
                      </a:pPr>
                      <a:r>
                        <a:rPr lang="en-US" altLang="zh-CN" sz="3600" dirty="0">
                          <a:latin typeface="+mn-lt"/>
                        </a:rPr>
                        <a:t>R-squared:0.007, </a:t>
                      </a:r>
                      <a:r>
                        <a:rPr lang="en-US" altLang="zh-CN" sz="3600" dirty="0" err="1">
                          <a:latin typeface="+mn-lt"/>
                        </a:rPr>
                        <a:t>mae</a:t>
                      </a:r>
                      <a:r>
                        <a:rPr lang="en-US" altLang="zh-CN" sz="3600" dirty="0">
                          <a:latin typeface="+mn-lt"/>
                        </a:rPr>
                        <a:t>:</a:t>
                      </a:r>
                      <a:r>
                        <a:rPr lang="en-US" altLang="zh-CN" sz="3600" baseline="0" dirty="0">
                          <a:latin typeface="+mn-lt"/>
                        </a:rPr>
                        <a:t> 0.06852</a:t>
                      </a:r>
                      <a:endParaRPr lang="en-US" altLang="zh-CN" sz="3600" dirty="0">
                        <a:latin typeface="+mn-lt"/>
                      </a:endParaRPr>
                    </a:p>
                    <a:p>
                      <a:pPr marL="914400" indent="-914400">
                        <a:buFont typeface="+mj-lt"/>
                        <a:buAutoNum type="arabicPeriod"/>
                      </a:pPr>
                      <a:r>
                        <a:rPr lang="en-US" altLang="zh-CN" sz="3600" dirty="0">
                          <a:latin typeface="+mn-lt"/>
                        </a:rPr>
                        <a:t>MAE: 0.06853</a:t>
                      </a:r>
                      <a:endParaRPr lang="zh-CN" altLang="en-US" sz="3600" dirty="0">
                        <a:latin typeface="+mn-lt"/>
                      </a:endParaRPr>
                    </a:p>
                    <a:p>
                      <a:endParaRPr lang="zh-CN" altLang="en-US" sz="3600" dirty="0">
                        <a:latin typeface="+mn-lt"/>
                      </a:endParaRPr>
                    </a:p>
                  </a:txBody>
                  <a:tcPr/>
                </a:tc>
                <a:extLst>
                  <a:ext uri="{0D108BD9-81ED-4DB2-BD59-A6C34878D82A}">
                    <a16:rowId xmlns:a16="http://schemas.microsoft.com/office/drawing/2014/main" val="2556001176"/>
                  </a:ext>
                </a:extLst>
              </a:tr>
              <a:tr h="1153125">
                <a:tc>
                  <a:txBody>
                    <a:bodyPr/>
                    <a:lstStyle/>
                    <a:p>
                      <a:r>
                        <a:rPr lang="en-US" altLang="zh-CN" sz="3600" dirty="0">
                          <a:latin typeface="+mn-lt"/>
                        </a:rPr>
                        <a:t>Created different models</a:t>
                      </a:r>
                      <a:endParaRPr lang="zh-CN" altLang="en-US" sz="3600" dirty="0">
                        <a:latin typeface="+mn-lt"/>
                      </a:endParaRPr>
                    </a:p>
                  </a:txBody>
                  <a:tcPr/>
                </a:tc>
                <a:tc>
                  <a:txBody>
                    <a:bodyPr/>
                    <a:lstStyle/>
                    <a:p>
                      <a:pPr marL="914400" indent="-914400">
                        <a:buFont typeface="+mj-lt"/>
                        <a:buAutoNum type="arabicPeriod"/>
                      </a:pPr>
                      <a:r>
                        <a:rPr lang="en-US" altLang="zh-CN" sz="3600" dirty="0">
                          <a:solidFill>
                            <a:srgbClr val="A32638"/>
                          </a:solidFill>
                          <a:latin typeface="+mn-lt"/>
                        </a:rPr>
                        <a:t>Gradient</a:t>
                      </a:r>
                      <a:r>
                        <a:rPr lang="en-US" altLang="zh-CN" sz="3600" baseline="0" dirty="0">
                          <a:solidFill>
                            <a:srgbClr val="A32638"/>
                          </a:solidFill>
                          <a:latin typeface="+mn-lt"/>
                        </a:rPr>
                        <a:t> Boost</a:t>
                      </a:r>
                      <a:endParaRPr lang="zh-CN" altLang="en-US" sz="3600" dirty="0">
                        <a:solidFill>
                          <a:srgbClr val="A32638"/>
                        </a:solidFill>
                        <a:latin typeface="+mn-lt"/>
                      </a:endParaRPr>
                    </a:p>
                  </a:txBody>
                  <a:tcPr/>
                </a:tc>
                <a:tc>
                  <a:txBody>
                    <a:bodyPr/>
                    <a:lstStyle/>
                    <a:p>
                      <a:pPr marL="742950" indent="-742950">
                        <a:buAutoNum type="arabicPeriod"/>
                      </a:pPr>
                      <a:r>
                        <a:rPr lang="en-US" altLang="zh-CN" sz="3600" dirty="0">
                          <a:latin typeface="+mn-lt"/>
                        </a:rPr>
                        <a:t>MAE: </a:t>
                      </a:r>
                      <a:r>
                        <a:rPr lang="en-US" altLang="zh-CN" sz="3600" dirty="0">
                          <a:solidFill>
                            <a:srgbClr val="A32638"/>
                          </a:solidFill>
                          <a:latin typeface="+mn-lt"/>
                        </a:rPr>
                        <a:t>0.06823</a:t>
                      </a:r>
                      <a:endParaRPr lang="zh-CN" altLang="en-US" sz="3600" dirty="0">
                        <a:solidFill>
                          <a:srgbClr val="A32638"/>
                        </a:solidFill>
                        <a:latin typeface="+mn-lt"/>
                      </a:endParaRPr>
                    </a:p>
                  </a:txBody>
                  <a:tcPr/>
                </a:tc>
                <a:extLst>
                  <a:ext uri="{0D108BD9-81ED-4DB2-BD59-A6C34878D82A}">
                    <a16:rowId xmlns:a16="http://schemas.microsoft.com/office/drawing/2014/main" val="3531743939"/>
                  </a:ext>
                </a:extLst>
              </a:tr>
            </a:tbl>
          </a:graphicData>
        </a:graphic>
      </p:graphicFrame>
      <p:pic>
        <p:nvPicPr>
          <p:cNvPr id="10" name="Picture 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16200000">
            <a:off x="23132934" y="12260491"/>
            <a:ext cx="6619578" cy="6305627"/>
          </a:xfrm>
          <a:prstGeom prst="rect">
            <a:avLst/>
          </a:prstGeom>
        </p:spPr>
      </p:pic>
      <p:graphicFrame>
        <p:nvGraphicFramePr>
          <p:cNvPr id="20" name="Diagram 19"/>
          <p:cNvGraphicFramePr/>
          <p:nvPr>
            <p:extLst>
              <p:ext uri="{D42A27DB-BD31-4B8C-83A1-F6EECF244321}">
                <p14:modId xmlns:p14="http://schemas.microsoft.com/office/powerpoint/2010/main" val="1135303294"/>
              </p:ext>
            </p:extLst>
          </p:nvPr>
        </p:nvGraphicFramePr>
        <p:xfrm>
          <a:off x="2930230" y="11099236"/>
          <a:ext cx="16021048" cy="1215429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1" name="TextBox 10"/>
          <p:cNvSpPr txBox="1"/>
          <p:nvPr/>
        </p:nvSpPr>
        <p:spPr>
          <a:xfrm>
            <a:off x="1251858" y="39052046"/>
            <a:ext cx="27876642" cy="4862870"/>
          </a:xfrm>
          <a:prstGeom prst="rect">
            <a:avLst/>
          </a:prstGeom>
          <a:noFill/>
        </p:spPr>
        <p:txBody>
          <a:bodyPr wrap="square" rtlCol="0">
            <a:spAutoFit/>
          </a:bodyPr>
          <a:lstStyle/>
          <a:p>
            <a:r>
              <a:rPr lang="en-US" sz="4000" b="1" dirty="0">
                <a:latin typeface="+mj-lt"/>
              </a:rPr>
              <a:t>Conclusion</a:t>
            </a:r>
          </a:p>
          <a:p>
            <a:r>
              <a:rPr lang="en-US" sz="3800" dirty="0">
                <a:latin typeface="+mj-lt"/>
              </a:rPr>
              <a:t>The large amount of missing value was the most challenge part in this project, imputation strategy and feature engineering were important to reduce prediction error, furthermore, we tried different models, the Gradient Boost gives the best result. For more work, we plan to add new feature and try hyper-parameter tuning. </a:t>
            </a:r>
          </a:p>
          <a:p>
            <a:r>
              <a:rPr lang="en-US" sz="3800" dirty="0">
                <a:latin typeface="+mj-lt"/>
              </a:rPr>
              <a:t>For more deployment, the methods in this project can be applied to solve regression problems  in many areas such as marketing, finance and so on.</a:t>
            </a:r>
          </a:p>
          <a:p>
            <a:endParaRPr lang="en-US" sz="4000" dirty="0">
              <a:latin typeface="+mj-lt"/>
            </a:endParaRPr>
          </a:p>
          <a:p>
            <a:endParaRPr lang="en-US" sz="4000" dirty="0">
              <a:latin typeface="+mj-lt"/>
            </a:endParaRPr>
          </a:p>
        </p:txBody>
      </p:sp>
      <p:sp>
        <p:nvSpPr>
          <p:cNvPr id="2" name="TextBox 1"/>
          <p:cNvSpPr txBox="1"/>
          <p:nvPr/>
        </p:nvSpPr>
        <p:spPr>
          <a:xfrm>
            <a:off x="10239618" y="17875869"/>
            <a:ext cx="5828822" cy="2862322"/>
          </a:xfrm>
          <a:prstGeom prst="rect">
            <a:avLst/>
          </a:prstGeom>
          <a:noFill/>
        </p:spPr>
        <p:txBody>
          <a:bodyPr wrap="square" rtlCol="0">
            <a:spAutoFit/>
          </a:bodyPr>
          <a:lstStyle/>
          <a:p>
            <a:r>
              <a:rPr lang="en-US" sz="3600" dirty="0">
                <a:solidFill>
                  <a:srgbClr val="A32638"/>
                </a:solidFill>
              </a:rPr>
              <a:t>Set hyper-parameters</a:t>
            </a:r>
          </a:p>
          <a:p>
            <a:r>
              <a:rPr lang="en-US" sz="3600" dirty="0">
                <a:solidFill>
                  <a:srgbClr val="A32638"/>
                </a:solidFill>
              </a:rPr>
              <a:t>Perform cross validation</a:t>
            </a:r>
          </a:p>
          <a:p>
            <a:r>
              <a:rPr lang="en-US" sz="3600" dirty="0">
                <a:solidFill>
                  <a:srgbClr val="A32638"/>
                </a:solidFill>
              </a:rPr>
              <a:t>Model training</a:t>
            </a:r>
          </a:p>
          <a:p>
            <a:r>
              <a:rPr lang="en-US" sz="3600" dirty="0">
                <a:solidFill>
                  <a:srgbClr val="A32638"/>
                </a:solidFill>
              </a:rPr>
              <a:t>Model fitting</a:t>
            </a:r>
          </a:p>
          <a:p>
            <a:r>
              <a:rPr lang="en-US" sz="3600" dirty="0">
                <a:solidFill>
                  <a:srgbClr val="A32638"/>
                </a:solidFill>
              </a:rPr>
              <a:t>Predict test sets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7389</TotalTime>
  <Words>441</Words>
  <Application>Microsoft Macintosh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Zillow’s Home Value Prediction Chang Xu, Wenzhuo Lei, Juncheng Lu</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Chang Xu</cp:lastModifiedBy>
  <cp:revision>163</cp:revision>
  <cp:lastPrinted>2019-04-12T04:14:46Z</cp:lastPrinted>
  <dcterms:created xsi:type="dcterms:W3CDTF">2008-04-07T13:20:48Z</dcterms:created>
  <dcterms:modified xsi:type="dcterms:W3CDTF">2019-04-12T04:14:49Z</dcterms:modified>
  <cp:category/>
</cp:coreProperties>
</file>