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58" r:id="rId4"/>
    <p:sldId id="323" r:id="rId5"/>
    <p:sldId id="324" r:id="rId6"/>
    <p:sldId id="325" r:id="rId7"/>
    <p:sldId id="326" r:id="rId8"/>
    <p:sldId id="327" r:id="rId9"/>
    <p:sldId id="328" r:id="rId10"/>
    <p:sldId id="331" r:id="rId11"/>
    <p:sldId id="33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7" autoAdjust="0"/>
  </p:normalViewPr>
  <p:slideViewPr>
    <p:cSldViewPr>
      <p:cViewPr varScale="1">
        <p:scale>
          <a:sx n="110" d="100"/>
          <a:sy n="110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33E75-0A53-4634-A1E0-56F13F4FDAA4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1DC1-FD16-4EE0-BD9C-B0EA5EE46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4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91140" name="슬라이드 번호 개체 틀 3"/>
          <p:cNvSpPr txBox="1">
            <a:spLocks noGrp="1"/>
          </p:cNvSpPr>
          <p:nvPr/>
        </p:nvSpPr>
        <p:spPr bwMode="auto">
          <a:xfrm>
            <a:off x="3884815" y="8686873"/>
            <a:ext cx="2971587" cy="45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27" tIns="45763" rIns="91527" bIns="45763" anchor="b"/>
          <a:lstStyle/>
          <a:p>
            <a:pPr algn="r" defTabSz="912813" latinLnBrk="1">
              <a:lnSpc>
                <a:spcPct val="100000"/>
              </a:lnSpc>
              <a:buFontTx/>
              <a:buNone/>
            </a:pPr>
            <a:fld id="{FB66349D-5CCA-4D02-8F7E-B2313905CBE5}" type="slidenum">
              <a:rPr lang="en-US" altLang="ko-KR" sz="1200">
                <a:latin typeface="굴림" charset="-127"/>
                <a:ea typeface="굴림" charset="-127"/>
              </a:rPr>
              <a:pPr algn="r" defTabSz="912813" latinLnBrk="1">
                <a:lnSpc>
                  <a:spcPct val="100000"/>
                </a:lnSpc>
                <a:buFontTx/>
                <a:buNone/>
              </a:pPr>
              <a:t>1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46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7584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3906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응용 프로그램의 가용성과 확장성을 향상시킵니다</a:t>
            </a:r>
            <a:endParaRPr lang="en-US" altLang="ko-KR" smtClean="0">
              <a:latin typeface="굴림" charset="-127"/>
              <a:ea typeface="굴림" charset="-127"/>
            </a:endParaRPr>
          </a:p>
          <a:p>
            <a:r>
              <a:rPr lang="ko-KR" altLang="en-US" b="1" smtClean="0">
                <a:latin typeface="굴림" charset="-127"/>
                <a:ea typeface="굴림" charset="-127"/>
              </a:rPr>
              <a:t>고가용성</a:t>
            </a:r>
          </a:p>
          <a:p>
            <a:r>
              <a:rPr lang="ko-KR" altLang="en-US" smtClean="0">
                <a:latin typeface="굴림" charset="-127"/>
                <a:ea typeface="굴림" charset="-127"/>
              </a:rPr>
              <a:t>가용성이 높은 시스템은 가동 중지 시간을 최소화하면서 적절한 수준의 서비스를 안정적으로 제공합니다</a:t>
            </a:r>
            <a:r>
              <a:rPr lang="en-US" altLang="ko-KR" smtClean="0">
                <a:latin typeface="굴림" charset="-127"/>
                <a:ea typeface="굴림" charset="-127"/>
              </a:rPr>
              <a:t>. NLB</a:t>
            </a:r>
            <a:r>
              <a:rPr lang="ko-KR" altLang="en-US" smtClean="0">
                <a:latin typeface="굴림" charset="-127"/>
                <a:ea typeface="굴림" charset="-127"/>
              </a:rPr>
              <a:t>에는 고가용성을 제공하기 위해 다음 작업을 자동으로 수행할 수 있는 기본 제공 기능이 포함되어 있습니다</a:t>
            </a:r>
            <a:r>
              <a:rPr lang="en-US" altLang="ko-KR" smtClean="0">
                <a:latin typeface="굴림" charset="-127"/>
                <a:ea typeface="굴림" charset="-127"/>
              </a:rPr>
              <a:t>. </a:t>
            </a:r>
          </a:p>
          <a:p>
            <a:r>
              <a:rPr lang="ko-KR" altLang="en-US" smtClean="0">
                <a:latin typeface="굴림" charset="-127"/>
                <a:ea typeface="굴림" charset="-127"/>
              </a:rPr>
              <a:t>실패했거나 오프라인 상태가 된 클러스터 호스트 검색 및 복구 </a:t>
            </a:r>
            <a:br>
              <a:rPr lang="ko-KR" altLang="en-US" smtClean="0">
                <a:latin typeface="굴림" charset="-127"/>
                <a:ea typeface="굴림" charset="-127"/>
              </a:rPr>
            </a:br>
            <a:r>
              <a:rPr lang="ko-KR" altLang="en-US" smtClean="0">
                <a:latin typeface="굴림" charset="-127"/>
                <a:ea typeface="굴림" charset="-127"/>
              </a:rPr>
              <a:t>호스트가 추가 또는 제거될 때 네트워크 부하 분산 </a:t>
            </a:r>
            <a:br>
              <a:rPr lang="ko-KR" altLang="en-US" smtClean="0">
                <a:latin typeface="굴림" charset="-127"/>
                <a:ea typeface="굴림" charset="-127"/>
              </a:rPr>
            </a:br>
            <a:r>
              <a:rPr lang="en-US" altLang="ko-KR" smtClean="0">
                <a:latin typeface="굴림" charset="-127"/>
                <a:ea typeface="굴림" charset="-127"/>
              </a:rPr>
              <a:t>10</a:t>
            </a:r>
            <a:r>
              <a:rPr lang="ko-KR" altLang="en-US" smtClean="0">
                <a:latin typeface="굴림" charset="-127"/>
                <a:ea typeface="굴림" charset="-127"/>
              </a:rPr>
              <a:t>초 내에 복구 및 작업 부하 재 분산</a:t>
            </a:r>
            <a:endParaRPr lang="en-US" altLang="ko-KR" smtClean="0">
              <a:latin typeface="굴림" charset="-127"/>
              <a:ea typeface="굴림" charset="-127"/>
            </a:endParaRPr>
          </a:p>
          <a:p>
            <a:endParaRPr lang="en-US" altLang="ko-KR" smtClean="0">
              <a:latin typeface="굴림" charset="-127"/>
              <a:ea typeface="굴림" charset="-127"/>
            </a:endParaRPr>
          </a:p>
          <a:p>
            <a:r>
              <a:rPr lang="ko-KR" altLang="en-US" smtClean="0">
                <a:latin typeface="굴림" charset="-127"/>
                <a:ea typeface="굴림" charset="-127"/>
              </a:rPr>
              <a:t>부하 분산 응용 프로그램의 경우 특정 호스트가 실패하거나 오프라인 상태가 되면 아직 작동 중인 컴퓨터 간에 부하가 자동으로 다시 분산됩니다</a:t>
            </a:r>
            <a:endParaRPr lang="en-US" altLang="ko-KR" smtClean="0">
              <a:latin typeface="굴림" charset="-127"/>
              <a:ea typeface="굴림" charset="-127"/>
            </a:endParaRPr>
          </a:p>
          <a:p>
            <a:r>
              <a:rPr lang="ko-KR" altLang="en-US" smtClean="0">
                <a:latin typeface="굴림" charset="-127"/>
                <a:ea typeface="굴림" charset="-127"/>
              </a:rPr>
              <a:t>특정 컴퓨터가 예기치 않게 실패하거나 오프라인 상태가 되면 실패했거나 오프라인 상태인 서버의 활성 연결이 끊어집니다</a:t>
            </a:r>
            <a:r>
              <a:rPr lang="en-US" altLang="ko-KR" smtClean="0">
                <a:latin typeface="굴림" charset="-127"/>
                <a:ea typeface="굴림" charset="-127"/>
              </a:rPr>
              <a:t>. 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00"/>
            <a:fld id="{4163DBCB-E3BE-4243-B710-4B77A6FE89D9}" type="slidenum">
              <a:rPr lang="en-US" altLang="ko-KR" smtClean="0">
                <a:latin typeface="굴림" charset="-127"/>
                <a:ea typeface="굴림" charset="-127"/>
              </a:rPr>
              <a:pPr defTabSz="914400"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5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529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7022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7704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910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678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0507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/>
            <a:fld id="{137445F0-4118-46BA-B05A-52B913033B51}" type="slidenum">
              <a:rPr lang="ko-KR" altLang="en-US" smtClean="0"/>
              <a:pPr defTabSz="957263"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6955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4608" y="6559551"/>
            <a:ext cx="747346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19924" y="116632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3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4"/>
            <a:ext cx="4572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7BB9232-C0E0-4469-9B36-9A15E61E5B8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6484448"/>
            <a:ext cx="793063" cy="330032"/>
          </a:xfrm>
          <a:prstGeom prst="rect">
            <a:avLst/>
          </a:prstGeom>
        </p:spPr>
      </p:pic>
      <p:pic>
        <p:nvPicPr>
          <p:cNvPr id="10" name="그림 9" descr="ne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6563778"/>
            <a:ext cx="888722" cy="2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49116" y="2689225"/>
            <a:ext cx="8642838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0258" y="5899151"/>
            <a:ext cx="126169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5" name="Picture 14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4608" y="6559551"/>
            <a:ext cx="747346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4"/>
            <a:ext cx="4572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D249AAA-747A-46D8-83D1-AC08D59A78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DFE3-DEB4-43B7-9EB5-E33BAE167B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B632-0946-40EA-851C-5E23D9FB4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4"/>
          <p:cNvSpPr>
            <a:spLocks noChangeArrowheads="1"/>
          </p:cNvSpPr>
          <p:nvPr/>
        </p:nvSpPr>
        <p:spPr bwMode="auto">
          <a:xfrm>
            <a:off x="284285" y="2058407"/>
            <a:ext cx="6797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1222375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GMES CDC Daily Check List</a:t>
            </a:r>
            <a:endParaRPr lang="ko-KR" altLang="en-US" sz="32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1507" name="Text Box 9"/>
          <p:cNvSpPr txBox="1">
            <a:spLocks noChangeArrowheads="1"/>
          </p:cNvSpPr>
          <p:nvPr/>
        </p:nvSpPr>
        <p:spPr bwMode="auto">
          <a:xfrm>
            <a:off x="518746" y="5026815"/>
            <a:ext cx="1088099" cy="33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l" defTabSz="838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 smtClean="0">
                <a:latin typeface="현대하모니 M" pitchFamily="18" charset="-127"/>
                <a:ea typeface="현대하모니 M" pitchFamily="18" charset="-127"/>
              </a:rPr>
              <a:t>2016. </a:t>
            </a:r>
            <a:r>
              <a:rPr lang="en-US" altLang="ko-KR" sz="1600" dirty="0" smtClean="0">
                <a:latin typeface="현대하모니 M" pitchFamily="18" charset="-127"/>
                <a:ea typeface="현대하모니 M" pitchFamily="18" charset="-127"/>
              </a:rPr>
              <a:t>3.7</a:t>
            </a:r>
            <a:endParaRPr lang="en-US" altLang="ko-KR" sz="16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507023" y="5334001"/>
            <a:ext cx="1818876" cy="33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l" defTabSz="838200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 smtClean="0">
                <a:latin typeface="현대하모니 M" pitchFamily="18" charset="-127"/>
                <a:ea typeface="현대하모니 M" pitchFamily="18" charset="-127"/>
              </a:rPr>
              <a:t>Global MES Team</a:t>
            </a:r>
            <a:endParaRPr lang="en-US" altLang="ko-KR" sz="1600" dirty="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8" name="Group 11"/>
          <p:cNvGraphicFramePr>
            <a:graphicFrameLocks noGrp="1"/>
          </p:cNvGraphicFramePr>
          <p:nvPr/>
        </p:nvGraphicFramePr>
        <p:xfrm>
          <a:off x="7886700" y="146050"/>
          <a:ext cx="997928" cy="823914"/>
        </p:xfrm>
        <a:graphic>
          <a:graphicData uri="http://schemas.openxmlformats.org/drawingml/2006/table">
            <a:tbl>
              <a:tblPr/>
              <a:tblGrid>
                <a:gridCol w="266114"/>
                <a:gridCol w="731814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○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 smtClean="0">
                          <a:latin typeface="현대하모니 M" pitchFamily="18" charset="-127"/>
                          <a:ea typeface="현대하모니 M" pitchFamily="18" charset="-127"/>
                        </a:rPr>
                        <a:t>의사결정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●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 smtClean="0">
                          <a:latin typeface="현대하모니 M" pitchFamily="18" charset="-127"/>
                          <a:ea typeface="현대하모니 M" pitchFamily="18" charset="-127"/>
                        </a:rPr>
                        <a:t>정보전달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○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 smtClean="0">
                          <a:latin typeface="현대하모니 M" pitchFamily="18" charset="-127"/>
                          <a:ea typeface="현대하모니 M" pitchFamily="18" charset="-127"/>
                        </a:rPr>
                        <a:t>지시사항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7696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Queue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(source) &gt;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qstatus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354390">
                <a:tc vMerge="1">
                  <a:txBody>
                    <a:bodyPr/>
                    <a:lstStyle/>
                    <a:p>
                      <a:pPr algn="ctr" fontAlgn="ctr"/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Check the backlog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If a certain queue backlog has many messages, check the Event Log and DB Status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Generally in online transaction, the</a:t>
                      </a:r>
                      <a:r>
                        <a:rPr lang="en-US" altLang="ko-KR" sz="1000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number of Backlog message should </a:t>
                      </a:r>
                      <a:r>
                        <a:rPr lang="en-US" altLang="ko-KR" sz="1000" b="1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be less than 10000 messages</a:t>
                      </a:r>
                      <a:endParaRPr lang="ko-KR" altLang="en-US" sz="1000" b="1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2176">
                <a:tc gridSpan="2">
                  <a:txBody>
                    <a:bodyPr/>
                    <a:lstStyle/>
                    <a:p>
                      <a:pPr algn="l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Queue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(target) &gt;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qstatus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Check the backlog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If a certain queue backlog has many messages, check the Event Log and DB Status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Generally in online transaction, the</a:t>
                      </a:r>
                      <a:r>
                        <a:rPr lang="en-US" altLang="ko-KR" sz="1000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number of Backlog message should </a:t>
                      </a:r>
                      <a:r>
                        <a:rPr lang="en-US" altLang="ko-KR" sz="1000" b="1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be less than 10000 messages</a:t>
                      </a:r>
                      <a:endParaRPr lang="ko-KR" altLang="en-US" sz="1000" b="1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7366">
                <a:tc gridSpan="2"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8. Queue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r="52029"/>
          <a:stretch>
            <a:fillRect/>
          </a:stretch>
        </p:blipFill>
        <p:spPr bwMode="auto">
          <a:xfrm>
            <a:off x="785786" y="4817850"/>
            <a:ext cx="78581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807673" y="4843062"/>
            <a:ext cx="406741" cy="6008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ko-KR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>
            <a:off x="1214414" y="5143512"/>
            <a:ext cx="64294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5110529"/>
            <a:ext cx="5810250" cy="819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276872"/>
            <a:ext cx="6086475" cy="144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9. Sync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82761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Sync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(target) &gt; show sync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Check to see of there is any out-of-sync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5210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67544" y="2704939"/>
            <a:ext cx="2500330" cy="2548602"/>
            <a:chOff x="755576" y="3112646"/>
            <a:chExt cx="2500330" cy="254860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52222"/>
            <a:stretch>
              <a:fillRect/>
            </a:stretch>
          </p:blipFill>
          <p:spPr bwMode="auto">
            <a:xfrm>
              <a:off x="755576" y="3112646"/>
              <a:ext cx="1357322" cy="254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/>
            <p:cNvSpPr/>
            <p:nvPr/>
          </p:nvSpPr>
          <p:spPr>
            <a:xfrm>
              <a:off x="784151" y="3168153"/>
              <a:ext cx="722953" cy="764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ko-KR" alt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507104" y="3550858"/>
              <a:ext cx="17488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74" y="2924944"/>
            <a:ext cx="452437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7"/>
          <p:cNvSpPr>
            <a:spLocks noChangeArrowheads="1"/>
          </p:cNvSpPr>
          <p:nvPr/>
        </p:nvSpPr>
        <p:spPr bwMode="auto">
          <a:xfrm>
            <a:off x="630116" y="191091"/>
            <a:ext cx="9557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400" dirty="0" smtClean="0">
                <a:latin typeface="현대하모니 M" pitchFamily="18" charset="-127"/>
                <a:ea typeface="현대하모니 M" pitchFamily="18" charset="-127"/>
              </a:rPr>
              <a:t>Index</a:t>
            </a:r>
            <a:endParaRPr lang="en-US" altLang="ko-KR" sz="2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532" name="TextBox 20"/>
          <p:cNvSpPr txBox="1">
            <a:spLocks noChangeArrowheads="1"/>
          </p:cNvSpPr>
          <p:nvPr/>
        </p:nvSpPr>
        <p:spPr bwMode="auto">
          <a:xfrm>
            <a:off x="511785" y="1047055"/>
            <a:ext cx="3488711" cy="416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/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Process Running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2. Process Status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3. Capture Process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4. Read Process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5. Export Process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6. Import Process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7. Post Process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8. Queue</a:t>
            </a:r>
          </a:p>
          <a:p>
            <a:pPr marL="514350" indent="-514350" algn="l" defTabSz="957263" eaLnBrk="0" latinLnBrk="1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9. Sync</a:t>
            </a:r>
            <a:endParaRPr kumimoji="0" lang="en-US" altLang="ko-KR" sz="2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1. Process Running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25601"/>
              </p:ext>
            </p:extLst>
          </p:nvPr>
        </p:nvGraphicFramePr>
        <p:xfrm>
          <a:off x="365896" y="836713"/>
          <a:ext cx="8420946" cy="559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5444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Process Running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$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ef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|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grep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953045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  <a:tr h="49290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Process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 Running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Check Target CDC Process → </a:t>
                      </a: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SpUtils</a:t>
                      </a:r>
                      <a:r>
                        <a:rPr lang="en-AU" altLang="ko-KR" sz="1400" b="1" kern="1200" baseline="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</a:t>
                      </a:r>
                      <a:endParaRPr lang="en-AU" altLang="ko-KR" sz="1400" b="1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6793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Check the state column: </a:t>
                      </a:r>
                      <a:b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 </a:t>
                      </a:r>
                      <a:r>
                        <a:rPr lang="en-US" altLang="ko-KR" sz="1200" b="1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Running</a:t>
                      </a:r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/ Idle(waiting for data to process) / Stopped by a user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 / Stopped because of an error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</a:tr>
              <a:tr h="2620448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27001" y="4216528"/>
            <a:ext cx="2416239" cy="1621507"/>
            <a:chOff x="755576" y="3112646"/>
            <a:chExt cx="3293525" cy="254860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112646"/>
              <a:ext cx="2840876" cy="254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784151" y="4873126"/>
              <a:ext cx="722952" cy="764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ko-KR" alt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1507103" y="5255833"/>
              <a:ext cx="25419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933056"/>
            <a:ext cx="3705225" cy="2352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1663613"/>
            <a:ext cx="7383194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08662"/>
              </p:ext>
            </p:extLst>
          </p:nvPr>
        </p:nvGraphicFramePr>
        <p:xfrm>
          <a:off x="179512" y="980728"/>
          <a:ext cx="8420946" cy="545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2264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Process</a:t>
                      </a:r>
                      <a:r>
                        <a:rPr lang="en-AU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 Status</a:t>
                      </a:r>
                      <a:endParaRPr lang="en-AU" sz="1400" b="1" kern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(source) &gt; show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045486">
                <a:tc gridSpan="2">
                  <a:txBody>
                    <a:bodyPr/>
                    <a:lstStyle/>
                    <a:p>
                      <a:pPr algn="ctr" fontAlgn="ctr"/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  <a:tr h="50409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Process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 Status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(target) &gt; show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067350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2. Process Status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3723" y="4675859"/>
            <a:ext cx="1353214" cy="1186025"/>
            <a:chOff x="755576" y="3112646"/>
            <a:chExt cx="2983528" cy="254860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112646"/>
              <a:ext cx="2840876" cy="254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직사각형 11"/>
            <p:cNvSpPr/>
            <p:nvPr/>
          </p:nvSpPr>
          <p:spPr>
            <a:xfrm>
              <a:off x="784151" y="3168153"/>
              <a:ext cx="722953" cy="764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ko-KR" alt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507104" y="3550858"/>
              <a:ext cx="223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736744"/>
            <a:ext cx="5895975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84" y="2276872"/>
            <a:ext cx="60007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5782"/>
              </p:ext>
            </p:extLst>
          </p:nvPr>
        </p:nvGraphicFramePr>
        <p:xfrm>
          <a:off x="381720" y="764704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Capture Process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(source) &gt; show capture detail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</a:t>
                      </a:r>
                      <a:r>
                        <a:rPr lang="en-US" altLang="ko-KR" sz="1200" b="1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'Oracle Current Redo Log' and 'Capture Current Redo Log' must be same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If 'Oracle Current Redo Log' is more than 'Capture Current Redo Log', the Capture Process is reading the archive log, Monitoring is required to be same.</a:t>
                      </a:r>
                      <a:endParaRPr lang="ko-KR" altLang="en-US" sz="1200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0346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3. Capture Process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76872"/>
            <a:ext cx="4308906" cy="407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1073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Read Process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(source) &gt; show read detail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</a:t>
                      </a:r>
                      <a:r>
                        <a:rPr lang="en-US" altLang="ko-KR" sz="1200" b="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+mn-cs"/>
                          <a:sym typeface="Wingdings" panose="05000000000000000000" pitchFamily="2" charset="2"/>
                        </a:rPr>
                        <a:t>Generally, the time In “Last operation forwarded section” should be close to the system current time.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The</a:t>
                      </a:r>
                      <a:r>
                        <a:rPr lang="en-US" altLang="ko-KR" sz="1200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number of Backlog message should be less than 10000 messages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34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4. Read Process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33" y="2204864"/>
            <a:ext cx="61341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50393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Export Process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(Source)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(source) &gt; show export</a:t>
                      </a:r>
                      <a:endParaRPr lang="ko-KR" altLang="en-US" sz="1400" b="1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If the status is 'Idle', check the network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5210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5. Export Process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8" y="3356992"/>
            <a:ext cx="646747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37675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Import Process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(target) &gt; show import</a:t>
                      </a:r>
                      <a:endParaRPr lang="ko-KR" altLang="en-US" sz="1400" b="1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If the status is 'Idle', check the network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5210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6. Import Process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1472" y="2071678"/>
            <a:ext cx="1564513" cy="1857388"/>
            <a:chOff x="755576" y="3112646"/>
            <a:chExt cx="2840876" cy="299910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112646"/>
              <a:ext cx="2840876" cy="254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784151" y="3168153"/>
              <a:ext cx="722953" cy="764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ko-KR" alt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1145629" y="3933056"/>
              <a:ext cx="0" cy="21786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09" y="3929066"/>
            <a:ext cx="59055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xfrm>
            <a:off x="8387862" y="328614"/>
            <a:ext cx="457200" cy="36353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871284E-58CB-49A3-9786-C0E53C5CBD92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57158" y="175534"/>
            <a:ext cx="68738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4" tIns="47892" rIns="95784" bIns="47892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en-US" altLang="ko-KR" sz="2400" b="0" dirty="0" smtClean="0">
                <a:latin typeface="현대하모니 M" pitchFamily="18" charset="-127"/>
                <a:ea typeface="현대하모니 M" pitchFamily="18" charset="-127"/>
              </a:rPr>
              <a:t>7. Post Process</a:t>
            </a:r>
            <a:endParaRPr kumimoji="0" lang="ko-KR" altLang="en-US" sz="2400" b="0" dirty="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28578"/>
              </p:ext>
            </p:extLst>
          </p:nvPr>
        </p:nvGraphicFramePr>
        <p:xfrm>
          <a:off x="365896" y="836713"/>
          <a:ext cx="8420946" cy="559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9746"/>
                <a:gridCol w="1143008"/>
              </a:tblGrid>
              <a:tr h="361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Check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Details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2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Post Process</a:t>
                      </a:r>
                    </a:p>
                    <a:p>
                      <a:pPr algn="ctr" fontAlgn="ctr"/>
                      <a:r>
                        <a:rPr lang="en-AU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(Target)</a:t>
                      </a:r>
                      <a:endParaRPr lang="en-AU" sz="1400" b="1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R" sz="1400" b="1" kern="1200" dirty="0" err="1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sp_ctrl</a:t>
                      </a:r>
                      <a:r>
                        <a:rPr lang="en-AU" altLang="ko-KR" sz="1400" b="1" kern="120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(target) &gt;show</a:t>
                      </a:r>
                      <a:r>
                        <a:rPr lang="en-AU" altLang="ko-KR" sz="1400" b="1" kern="1200" baseline="0" dirty="0" smtClean="0">
                          <a:solidFill>
                            <a:schemeClr val="dk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 post detail</a:t>
                      </a:r>
                      <a:endParaRPr lang="ko-KR" altLang="en-US" sz="1400" b="1" kern="1200" dirty="0" smtClean="0">
                        <a:solidFill>
                          <a:schemeClr val="dk1"/>
                        </a:solidFill>
                        <a:latin typeface="현대하모니 L" pitchFamily="18" charset="-127"/>
                        <a:ea typeface="현대하모니 L" pitchFamily="18" charset="-127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Courier New" panose="02070309020205020404" pitchFamily="49" charset="0"/>
                        </a:rPr>
                        <a:t>[ OK 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</a:tr>
              <a:tr h="242722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Check the status is 'Running'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The time of 'Last operation posted' should be close to the current time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• The number of DML(insert/update/delete) operations should be increasing</a:t>
                      </a:r>
                      <a:endParaRPr lang="ko-KR" altLang="en-US" sz="12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03462">
                <a:tc gridSpan="2">
                  <a:txBody>
                    <a:bodyPr/>
                    <a:lstStyle/>
                    <a:p>
                      <a:pPr algn="ctr" fontAlgn="ctr"/>
                      <a:endParaRPr lang="en-AU" sz="14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r="52029"/>
          <a:stretch>
            <a:fillRect/>
          </a:stretch>
        </p:blipFill>
        <p:spPr bwMode="auto">
          <a:xfrm>
            <a:off x="500034" y="2911407"/>
            <a:ext cx="114300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21921" y="2899539"/>
            <a:ext cx="722953" cy="7649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ko-KR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1244874" y="3281991"/>
            <a:ext cx="648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4" y="2420888"/>
            <a:ext cx="5421289" cy="424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566</Words>
  <Application>Microsoft Office PowerPoint</Application>
  <PresentationFormat>全屏显示(4:3)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현대하모니 L</vt:lpstr>
      <vt:lpstr>현대하모니 M</vt:lpstr>
      <vt:lpstr>Arial</vt:lpstr>
      <vt:lpstr>Courier New</vt:lpstr>
      <vt:lpstr>Wingdings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Ⅱ. 보안점검 업무 보고</dc:title>
  <dc:creator>KHSong</dc:creator>
  <cp:lastModifiedBy>许守富_86803261</cp:lastModifiedBy>
  <cp:revision>428</cp:revision>
  <dcterms:created xsi:type="dcterms:W3CDTF">2013-12-02T01:00:47Z</dcterms:created>
  <dcterms:modified xsi:type="dcterms:W3CDTF">2016-03-07T00:32:34Z</dcterms:modified>
</cp:coreProperties>
</file>