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04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423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4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737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227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988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75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249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29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68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420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867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FA81C-CAC3-4C3D-B082-B3E3AE4B931F}" type="datetimeFigureOut">
              <a:rPr lang="en-ZA" smtClean="0"/>
              <a:t>2022/03/16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E1E5-B185-4B33-9313-F370198B30C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458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65" y="1604962"/>
            <a:ext cx="6010275" cy="3648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0567" y="1253738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Initial conditions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8049" y="1235630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Quality prediction</a:t>
            </a:r>
            <a:endParaRPr lang="en-ZA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679572" y="1005840"/>
            <a:ext cx="0" cy="3604952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47361" y="1005840"/>
            <a:ext cx="0" cy="3604952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06590" y="1005840"/>
            <a:ext cx="0" cy="3604952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5357" y="1253738"/>
            <a:ext cx="22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online measurements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2414" y="46089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decision points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2254" y="796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k1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6800" y="796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k2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05782" y="796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k3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3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066" y="157942"/>
            <a:ext cx="3466408" cy="65421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3668683" y="157942"/>
            <a:ext cx="3705141" cy="65421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7435659" y="157942"/>
            <a:ext cx="4545751" cy="6542116"/>
          </a:xfrm>
          <a:prstGeom prst="rect">
            <a:avLst/>
          </a:prstGeom>
          <a:noFill/>
          <a:ln>
            <a:solidFill>
              <a:srgbClr val="F04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/>
          <p:cNvSpPr txBox="1"/>
          <p:nvPr/>
        </p:nvSpPr>
        <p:spPr>
          <a:xfrm>
            <a:off x="108065" y="157942"/>
            <a:ext cx="17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accent6"/>
                </a:solidFill>
              </a:rPr>
              <a:t>Data Generation</a:t>
            </a: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04706" y="157942"/>
            <a:ext cx="323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accent1"/>
                </a:solidFill>
              </a:rPr>
              <a:t>Offline Modelling and Prediction</a:t>
            </a:r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2" y="513202"/>
            <a:ext cx="2474404" cy="1991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7" y="2783935"/>
            <a:ext cx="3332368" cy="1752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9797" y="2506936"/>
            <a:ext cx="22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b="1" dirty="0" smtClean="0"/>
              <a:t>Fed-batch Penicillin Process</a:t>
            </a:r>
            <a:endParaRPr lang="en-ZA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211754" y="4606084"/>
            <a:ext cx="3341253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Inherently multiphase &amp; nonlinear</a:t>
            </a:r>
            <a:endParaRPr lang="en-ZA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Variations in initial </a:t>
            </a:r>
            <a:r>
              <a:rPr lang="en-GB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             </a:t>
            </a:r>
            <a:endParaRPr lang="en-ZA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on certain </a:t>
            </a:r>
            <a:r>
              <a:rPr lang="en-GB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signals                         (O2, CO2)</a:t>
            </a:r>
            <a:endParaRPr lang="en-ZA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delays in quality measurements (Z.O.H)</a:t>
            </a:r>
            <a:endParaRPr lang="en-ZA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Variation in timing of key </a:t>
            </a:r>
            <a:r>
              <a:rPr lang="en-GB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sequences (S = 0.3g/ mol)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Variations in batch lengths                  (P &gt;= 1.3 g/ mol)</a:t>
            </a:r>
            <a:endParaRPr lang="en-ZA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04706" y="622018"/>
            <a:ext cx="1276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solidFill>
                  <a:schemeClr val="accent1"/>
                </a:solidFill>
              </a:rPr>
              <a:t>Pre-Processing</a:t>
            </a:r>
            <a:endParaRPr lang="en-ZA" sz="1400" b="1" dirty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8290" y="996942"/>
            <a:ext cx="3040125" cy="53578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Dynamic Time Warping </a:t>
            </a:r>
            <a:r>
              <a:rPr lang="en-ZA" sz="1100" b="1" dirty="0" smtClean="0">
                <a:solidFill>
                  <a:schemeClr val="tx1"/>
                </a:solidFill>
              </a:rPr>
              <a:t>(DTW) </a:t>
            </a:r>
            <a:r>
              <a:rPr lang="en-ZA" sz="1100" dirty="0" smtClean="0">
                <a:solidFill>
                  <a:schemeClr val="tx1"/>
                </a:solidFill>
              </a:rPr>
              <a:t>/ Indicator Variable </a:t>
            </a:r>
            <a:r>
              <a:rPr lang="en-ZA" sz="1100" b="1" dirty="0" smtClean="0">
                <a:solidFill>
                  <a:schemeClr val="tx1"/>
                </a:solidFill>
              </a:rPr>
              <a:t>(IV) </a:t>
            </a:r>
            <a:r>
              <a:rPr lang="en-ZA" sz="1100" dirty="0">
                <a:solidFill>
                  <a:schemeClr val="tx1"/>
                </a:solidFill>
              </a:rPr>
              <a:t>trajectory alignment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60385" y="1722234"/>
            <a:ext cx="2485505" cy="5413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3D batch data </a:t>
            </a:r>
            <a:r>
              <a:rPr lang="en-ZA" sz="1100" b="1" dirty="0" smtClean="0">
                <a:solidFill>
                  <a:schemeClr val="tx1"/>
                </a:solidFill>
              </a:rPr>
              <a:t>Unfolding</a:t>
            </a:r>
            <a:r>
              <a:rPr lang="en-ZA" sz="1100" dirty="0" smtClean="0">
                <a:solidFill>
                  <a:schemeClr val="tx1"/>
                </a:solidFill>
              </a:rPr>
              <a:t> (variable-wise) to 2D and normalization </a:t>
            </a:r>
            <a:endParaRPr lang="en-ZA" sz="11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98027" y="2457750"/>
            <a:ext cx="2824263" cy="56901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Remove collinearity and reduce dimension of input variables using </a:t>
            </a:r>
            <a:r>
              <a:rPr lang="en-ZA" sz="1100" b="1" dirty="0" smtClean="0">
                <a:solidFill>
                  <a:schemeClr val="tx1"/>
                </a:solidFill>
              </a:rPr>
              <a:t>PCA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5542" y="3121223"/>
            <a:ext cx="1394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solidFill>
                  <a:schemeClr val="accent1"/>
                </a:solidFill>
              </a:rPr>
              <a:t>Phase Detection</a:t>
            </a:r>
            <a:endParaRPr lang="en-ZA" sz="1400" b="1" dirty="0">
              <a:solidFill>
                <a:schemeClr val="accent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04702" y="3429000"/>
            <a:ext cx="2824263" cy="56901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K-means</a:t>
            </a:r>
            <a:r>
              <a:rPr lang="en-ZA" sz="1100" dirty="0" smtClean="0">
                <a:solidFill>
                  <a:schemeClr val="tx1"/>
                </a:solidFill>
              </a:rPr>
              <a:t> and </a:t>
            </a:r>
            <a:r>
              <a:rPr lang="en-ZA" sz="1100" b="1" dirty="0" smtClean="0">
                <a:solidFill>
                  <a:schemeClr val="tx1"/>
                </a:solidFill>
              </a:rPr>
              <a:t>DBScan</a:t>
            </a:r>
            <a:r>
              <a:rPr lang="en-ZA" sz="1100" dirty="0" smtClean="0">
                <a:solidFill>
                  <a:schemeClr val="tx1"/>
                </a:solidFill>
              </a:rPr>
              <a:t> on latent variables to determine initial guess for GMM clusters </a:t>
            </a:r>
            <a:endParaRPr lang="en-ZA" sz="11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02817" y="4251386"/>
            <a:ext cx="2429843" cy="56901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Identify</a:t>
            </a:r>
            <a:r>
              <a:rPr lang="en-ZA" sz="1100" b="1" dirty="0" smtClean="0">
                <a:solidFill>
                  <a:schemeClr val="tx1"/>
                </a:solidFill>
              </a:rPr>
              <a:t> operating phases intervals</a:t>
            </a:r>
          </a:p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Estimate </a:t>
            </a:r>
            <a:r>
              <a:rPr lang="en-ZA" sz="1100" b="1" dirty="0" smtClean="0">
                <a:solidFill>
                  <a:schemeClr val="tx1"/>
                </a:solidFill>
              </a:rPr>
              <a:t>GMM</a:t>
            </a:r>
            <a:r>
              <a:rPr lang="en-ZA" sz="1100" dirty="0" smtClean="0">
                <a:solidFill>
                  <a:schemeClr val="tx1"/>
                </a:solidFill>
              </a:rPr>
              <a:t>, incorporating </a:t>
            </a:r>
            <a:r>
              <a:rPr lang="en-ZA" sz="1100" b="1" dirty="0" smtClean="0">
                <a:solidFill>
                  <a:schemeClr val="tx1"/>
                </a:solidFill>
              </a:rPr>
              <a:t>AIC/BIC</a:t>
            </a:r>
            <a:r>
              <a:rPr lang="en-ZA" sz="1100" dirty="0" smtClean="0">
                <a:solidFill>
                  <a:schemeClr val="tx1"/>
                </a:solidFill>
              </a:rPr>
              <a:t> </a:t>
            </a:r>
            <a:endParaRPr lang="en-ZA" sz="11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1475" y="5935175"/>
            <a:ext cx="3040125" cy="53578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Collect training data</a:t>
            </a:r>
          </a:p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50 normal batches, 3-5 non-optimal batches, 1 ‘golden’ reference batch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1882" y="5670648"/>
            <a:ext cx="21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solidFill>
                  <a:schemeClr val="accent1"/>
                </a:solidFill>
              </a:rPr>
              <a:t>Local Model Development</a:t>
            </a:r>
            <a:endParaRPr lang="en-ZA" sz="1400" b="1" dirty="0">
              <a:solidFill>
                <a:schemeClr val="accent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01911" y="5030581"/>
            <a:ext cx="2429843" cy="56901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Identify </a:t>
            </a:r>
            <a:r>
              <a:rPr lang="en-ZA" sz="1100" dirty="0" smtClean="0">
                <a:solidFill>
                  <a:schemeClr val="tx1"/>
                </a:solidFill>
              </a:rPr>
              <a:t>transition phases as overlap between Gaussians</a:t>
            </a:r>
            <a:endParaRPr lang="en-ZA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11882" y="6025593"/>
            <a:ext cx="2429843" cy="56901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Develop </a:t>
            </a:r>
            <a:r>
              <a:rPr lang="en-ZA" sz="1100" b="1" dirty="0" smtClean="0">
                <a:solidFill>
                  <a:schemeClr val="tx1"/>
                </a:solidFill>
              </a:rPr>
              <a:t>local GPR models </a:t>
            </a:r>
            <a:r>
              <a:rPr lang="en-ZA" sz="1100" dirty="0" smtClean="0">
                <a:solidFill>
                  <a:schemeClr val="tx1"/>
                </a:solidFill>
              </a:rPr>
              <a:t>to predict final quality variable</a:t>
            </a:r>
            <a:endParaRPr lang="en-ZA" sz="1100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25" idx="3"/>
            <a:endCxn id="9" idx="1"/>
          </p:cNvCxnSpPr>
          <p:nvPr/>
        </p:nvCxnSpPr>
        <p:spPr>
          <a:xfrm flipV="1">
            <a:off x="3201600" y="1264833"/>
            <a:ext cx="866690" cy="4938233"/>
          </a:xfrm>
          <a:prstGeom prst="curvedConnector3">
            <a:avLst>
              <a:gd name="adj1" fmla="val 231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3"/>
            <a:endCxn id="18" idx="3"/>
          </p:cNvCxnSpPr>
          <p:nvPr/>
        </p:nvCxnSpPr>
        <p:spPr>
          <a:xfrm flipH="1">
            <a:off x="6345890" y="1264833"/>
            <a:ext cx="762525" cy="728063"/>
          </a:xfrm>
          <a:prstGeom prst="curvedConnector3">
            <a:avLst>
              <a:gd name="adj1" fmla="val -125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2"/>
            <a:endCxn id="19" idx="0"/>
          </p:cNvCxnSpPr>
          <p:nvPr/>
        </p:nvCxnSpPr>
        <p:spPr>
          <a:xfrm rot="16200000" flipH="1">
            <a:off x="5009552" y="2357143"/>
            <a:ext cx="194192" cy="702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3"/>
            <a:endCxn id="23" idx="3"/>
          </p:cNvCxnSpPr>
          <p:nvPr/>
        </p:nvCxnSpPr>
        <p:spPr>
          <a:xfrm>
            <a:off x="6522290" y="2742255"/>
            <a:ext cx="106675" cy="971250"/>
          </a:xfrm>
          <a:prstGeom prst="curvedConnector3">
            <a:avLst>
              <a:gd name="adj1" fmla="val 3142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3" idx="2"/>
            <a:endCxn id="24" idx="0"/>
          </p:cNvCxnSpPr>
          <p:nvPr/>
        </p:nvCxnSpPr>
        <p:spPr>
          <a:xfrm rot="16200000" flipH="1">
            <a:off x="5090598" y="4124245"/>
            <a:ext cx="253376" cy="90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4" idx="2"/>
            <a:endCxn id="27" idx="0"/>
          </p:cNvCxnSpPr>
          <p:nvPr/>
        </p:nvCxnSpPr>
        <p:spPr>
          <a:xfrm rot="5400000">
            <a:off x="5112194" y="4925035"/>
            <a:ext cx="210185" cy="90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7" idx="3"/>
            <a:endCxn id="28" idx="3"/>
          </p:cNvCxnSpPr>
          <p:nvPr/>
        </p:nvCxnSpPr>
        <p:spPr>
          <a:xfrm flipH="1">
            <a:off x="6241725" y="5315086"/>
            <a:ext cx="190029" cy="995012"/>
          </a:xfrm>
          <a:prstGeom prst="curvedConnector3">
            <a:avLst>
              <a:gd name="adj1" fmla="val -1202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68033" y="157942"/>
            <a:ext cx="32347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rgbClr val="ED7D31"/>
                </a:solidFill>
              </a:rPr>
              <a:t>Offline Modelling and Prediction</a:t>
            </a:r>
            <a:endParaRPr lang="en-ZA" dirty="0">
              <a:solidFill>
                <a:srgbClr val="ED7D3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68033" y="622018"/>
            <a:ext cx="1539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solidFill>
                  <a:schemeClr val="accent2"/>
                </a:solidFill>
              </a:rPr>
              <a:t>Phase Assignment</a:t>
            </a:r>
            <a:endParaRPr lang="en-ZA" sz="1400" b="1" dirty="0">
              <a:solidFill>
                <a:schemeClr val="accent2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725611" y="1024539"/>
            <a:ext cx="1851626" cy="3263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Online New Sample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565526" y="1713491"/>
            <a:ext cx="2030837" cy="53578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Calculate </a:t>
            </a:r>
            <a:r>
              <a:rPr lang="en-ZA" sz="1100" b="1" dirty="0" smtClean="0">
                <a:solidFill>
                  <a:schemeClr val="tx1"/>
                </a:solidFill>
              </a:rPr>
              <a:t>posterior probability </a:t>
            </a:r>
            <a:r>
              <a:rPr lang="en-ZA" sz="1100" dirty="0" smtClean="0">
                <a:solidFill>
                  <a:schemeClr val="tx1"/>
                </a:solidFill>
              </a:rPr>
              <a:t>to identify phase </a:t>
            </a:r>
            <a:endParaRPr lang="en-ZA" sz="1100" dirty="0">
              <a:solidFill>
                <a:schemeClr val="tx1"/>
              </a:solidFill>
            </a:endParaRPr>
          </a:p>
        </p:txBody>
      </p:sp>
      <p:cxnSp>
        <p:nvCxnSpPr>
          <p:cNvPr id="69" name="Curved Connector 68"/>
          <p:cNvCxnSpPr>
            <a:stCxn id="66" idx="1"/>
            <a:endCxn id="68" idx="0"/>
          </p:cNvCxnSpPr>
          <p:nvPr/>
        </p:nvCxnSpPr>
        <p:spPr>
          <a:xfrm rot="10800000" flipV="1">
            <a:off x="8580945" y="1187701"/>
            <a:ext cx="144666" cy="52579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7520683" y="2642738"/>
            <a:ext cx="1455607" cy="384022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Steady </a:t>
            </a:r>
            <a:r>
              <a:rPr lang="en-ZA" sz="1100" dirty="0" smtClean="0">
                <a:solidFill>
                  <a:schemeClr val="tx1"/>
                </a:solidFill>
              </a:rPr>
              <a:t>Phase</a:t>
            </a:r>
            <a:endParaRPr lang="en-ZA" sz="1100" dirty="0">
              <a:solidFill>
                <a:schemeClr val="tx1"/>
              </a:solidFill>
            </a:endParaRPr>
          </a:p>
        </p:txBody>
      </p:sp>
      <p:cxnSp>
        <p:nvCxnSpPr>
          <p:cNvPr id="74" name="Curved Connector 73"/>
          <p:cNvCxnSpPr>
            <a:stCxn id="68" idx="2"/>
            <a:endCxn id="73" idx="0"/>
          </p:cNvCxnSpPr>
          <p:nvPr/>
        </p:nvCxnSpPr>
        <p:spPr>
          <a:xfrm rot="5400000">
            <a:off x="8217983" y="2279776"/>
            <a:ext cx="393466" cy="33245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9121630" y="2625838"/>
            <a:ext cx="1455607" cy="384022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Fuzzy </a:t>
            </a:r>
            <a:r>
              <a:rPr lang="en-ZA" sz="1100" dirty="0" smtClean="0">
                <a:solidFill>
                  <a:schemeClr val="tx1"/>
                </a:solidFill>
              </a:rPr>
              <a:t>Phase</a:t>
            </a:r>
            <a:endParaRPr lang="en-ZA" sz="1100" dirty="0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stCxn id="68" idx="2"/>
            <a:endCxn id="90" idx="0"/>
          </p:cNvCxnSpPr>
          <p:nvPr/>
        </p:nvCxnSpPr>
        <p:spPr>
          <a:xfrm rot="16200000" flipH="1">
            <a:off x="9026906" y="1803310"/>
            <a:ext cx="376566" cy="126848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7520683" y="3819629"/>
            <a:ext cx="1455607" cy="58080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Invoke Local Model</a:t>
            </a:r>
            <a:r>
              <a:rPr lang="en-ZA" sz="1100" dirty="0" smtClean="0">
                <a:solidFill>
                  <a:schemeClr val="tx1"/>
                </a:solidFill>
              </a:rPr>
              <a:t> to predict final quality</a:t>
            </a:r>
            <a:endParaRPr lang="en-ZA" sz="1100" b="1" dirty="0" smtClean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038125" y="3819629"/>
            <a:ext cx="1785046" cy="58080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Bayesian Model Averaging </a:t>
            </a:r>
            <a:r>
              <a:rPr lang="en-ZA" sz="1100" dirty="0" smtClean="0">
                <a:solidFill>
                  <a:schemeClr val="tx1"/>
                </a:solidFill>
              </a:rPr>
              <a:t>for adjacent local models</a:t>
            </a:r>
            <a:endParaRPr lang="en-ZA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96" name="Curved Connector 95"/>
          <p:cNvCxnSpPr>
            <a:stCxn id="73" idx="2"/>
            <a:endCxn id="94" idx="0"/>
          </p:cNvCxnSpPr>
          <p:nvPr/>
        </p:nvCxnSpPr>
        <p:spPr>
          <a:xfrm rot="5400000">
            <a:off x="7852053" y="3423194"/>
            <a:ext cx="792869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90" idx="2"/>
            <a:endCxn id="95" idx="0"/>
          </p:cNvCxnSpPr>
          <p:nvPr/>
        </p:nvCxnSpPr>
        <p:spPr>
          <a:xfrm rot="16200000" flipH="1">
            <a:off x="9485157" y="3374137"/>
            <a:ext cx="809769" cy="8121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357595" y="4617748"/>
            <a:ext cx="1455607" cy="58080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Obtain output </a:t>
            </a:r>
            <a:r>
              <a:rPr lang="en-ZA" sz="1100" b="1" dirty="0" smtClean="0">
                <a:solidFill>
                  <a:schemeClr val="tx1"/>
                </a:solidFill>
              </a:rPr>
              <a:t>quality predictions</a:t>
            </a:r>
          </a:p>
        </p:txBody>
      </p:sp>
      <p:cxnSp>
        <p:nvCxnSpPr>
          <p:cNvPr id="105" name="Curved Connector 104"/>
          <p:cNvCxnSpPr>
            <a:stCxn id="94" idx="2"/>
          </p:cNvCxnSpPr>
          <p:nvPr/>
        </p:nvCxnSpPr>
        <p:spPr>
          <a:xfrm rot="16200000" flipH="1">
            <a:off x="8236740" y="4412181"/>
            <a:ext cx="234215" cy="21072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95" idx="2"/>
          </p:cNvCxnSpPr>
          <p:nvPr/>
        </p:nvCxnSpPr>
        <p:spPr>
          <a:xfrm rot="5400000">
            <a:off x="9689666" y="4402235"/>
            <a:ext cx="242783" cy="239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04" idx="3"/>
            <a:endCxn id="66" idx="3"/>
          </p:cNvCxnSpPr>
          <p:nvPr/>
        </p:nvCxnSpPr>
        <p:spPr>
          <a:xfrm flipV="1">
            <a:off x="9813202" y="1187701"/>
            <a:ext cx="764035" cy="3720450"/>
          </a:xfrm>
          <a:prstGeom prst="curvedConnector3">
            <a:avLst>
              <a:gd name="adj1" fmla="val 2539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8868560" y="5571606"/>
            <a:ext cx="1062089" cy="45371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>
                <a:solidFill>
                  <a:schemeClr val="tx1"/>
                </a:solidFill>
              </a:rPr>
              <a:t>Evaluate Performance</a:t>
            </a:r>
            <a:endParaRPr lang="en-ZA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18" name="Curved Connector 117"/>
          <p:cNvCxnSpPr>
            <a:stCxn id="104" idx="2"/>
            <a:endCxn id="117" idx="0"/>
          </p:cNvCxnSpPr>
          <p:nvPr/>
        </p:nvCxnSpPr>
        <p:spPr>
          <a:xfrm rot="16200000" flipH="1">
            <a:off x="9055976" y="5227977"/>
            <a:ext cx="373052" cy="31420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0167221" y="6025324"/>
            <a:ext cx="1062089" cy="45371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26" name="Curved Connector 125"/>
          <p:cNvCxnSpPr>
            <a:stCxn id="117" idx="2"/>
            <a:endCxn id="125" idx="1"/>
          </p:cNvCxnSpPr>
          <p:nvPr/>
        </p:nvCxnSpPr>
        <p:spPr>
          <a:xfrm rot="16200000" flipH="1">
            <a:off x="9669984" y="5754945"/>
            <a:ext cx="226859" cy="76761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468032" y="3403195"/>
            <a:ext cx="153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b="1" dirty="0" smtClean="0">
                <a:solidFill>
                  <a:schemeClr val="accent2"/>
                </a:solidFill>
              </a:rPr>
              <a:t>Quality Prediction</a:t>
            </a:r>
            <a:endParaRPr lang="en-ZA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3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207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Rheinmetall-Denel Munition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Jedd Orsmond</dc:creator>
  <cp:lastModifiedBy>Jedd Orsmond</cp:lastModifiedBy>
  <cp:revision>8</cp:revision>
  <dcterms:created xsi:type="dcterms:W3CDTF">2021-08-24T14:18:21Z</dcterms:created>
  <dcterms:modified xsi:type="dcterms:W3CDTF">2022-03-16T13:45:47Z</dcterms:modified>
</cp:coreProperties>
</file>