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350" r:id="rId4"/>
    <p:sldId id="337" r:id="rId5"/>
    <p:sldId id="351" r:id="rId6"/>
    <p:sldId id="362" r:id="rId7"/>
    <p:sldId id="340" r:id="rId8"/>
  </p:sldIdLst>
  <p:sldSz cx="8928100" cy="3419475"/>
  <p:notesSz cx="6858000" cy="9144000"/>
  <p:defaultTextStyle>
    <a:defPPr>
      <a:defRPr lang="zh-CN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16" autoAdjust="0"/>
    <p:restoredTop sz="94660"/>
  </p:normalViewPr>
  <p:slideViewPr>
    <p:cSldViewPr snapToGrid="0">
      <p:cViewPr>
        <p:scale>
          <a:sx n="96" d="100"/>
          <a:sy n="96" d="100"/>
        </p:scale>
        <p:origin x="352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国内律师数量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ize val="5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692-8745-83F2-0160F16B5DE5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692-8745-83F2-0160F16B5DE5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692-8745-83F2-0160F16B5DE5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692-8745-83F2-0160F16B5DE5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692-8745-83F2-0160F16B5DE5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5FE-8D4E-A411-B5DD22680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 smtId="4294967295">
                    <a:solidFill>
                      <a:schemeClr val="tx1"/>
                    </a:solidFill>
                    <a:latin typeface="Arial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1997</c:v>
                </c:pt>
                <c:pt idx="1">
                  <c:v>2004</c:v>
                </c:pt>
                <c:pt idx="2">
                  <c:v>2008</c:v>
                </c:pt>
                <c:pt idx="3">
                  <c:v>2012</c:v>
                </c:pt>
                <c:pt idx="4">
                  <c:v>2014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17.399999999999999</c:v>
                </c:pt>
                <c:pt idx="1">
                  <c:v>19.100000000000001</c:v>
                </c:pt>
                <c:pt idx="2">
                  <c:v>18.940000000000001</c:v>
                </c:pt>
                <c:pt idx="3">
                  <c:v>19.5</c:v>
                </c:pt>
                <c:pt idx="4">
                  <c:v>19.600000000000001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92-8745-83F2-0160F16B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137680"/>
        <c:axId val="-2069134352"/>
      </c:lineChart>
      <c:catAx>
        <c:axId val="-206913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9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134352"/>
        <c:crosses val="autoZero"/>
        <c:auto val="0"/>
        <c:lblAlgn val="ctr"/>
        <c:lblOffset val="100"/>
        <c:noMultiLvlLbl val="0"/>
      </c:catAx>
      <c:valAx>
        <c:axId val="-20691343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 sz="1000"/>
                </a:pPr>
                <a:r>
                  <a:rPr lang="zh-CN" altLang="en-US" sz="1000" b="0" dirty="0">
                    <a:solidFill>
                      <a:srgbClr val="0F283E"/>
                    </a:solidFill>
                    <a:latin typeface="Arial" pitchFamily="34" charset="0"/>
                  </a:rPr>
                  <a:t>万人</a:t>
                </a:r>
                <a:endParaRPr lang="en-US" sz="1000" b="0" dirty="0">
                  <a:solidFill>
                    <a:srgbClr val="0F283E"/>
                  </a:solidFill>
                  <a:latin typeface="Arial" pitchFamily="34" charset="0"/>
                </a:endParaRPr>
              </a:p>
            </c:rich>
          </c:tx>
          <c:overlay val="0"/>
        </c:title>
        <c:numFmt formatCode="#,##0.0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0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137680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受理案件数量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invertIfNegative val="0"/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8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13E-F24E-B182-CC7C5DDB8267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8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13E-F24E-B182-CC7C5DDB8267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8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13E-F24E-B182-CC7C5DDB8267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8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3E-F24E-B182-CC7C5DDB8267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8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13E-F24E-B182-CC7C5DDB82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 b="1" smtId="4294967295">
                    <a:solidFill>
                      <a:schemeClr val="tx1"/>
                    </a:solidFill>
                    <a:latin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1421.7</c:v>
                </c:pt>
                <c:pt idx="1">
                  <c:v>1565.1</c:v>
                </c:pt>
                <c:pt idx="2">
                  <c:v>1951.1</c:v>
                </c:pt>
                <c:pt idx="3">
                  <c:v>2303</c:v>
                </c:pt>
                <c:pt idx="4">
                  <c:v>2260</c:v>
                </c:pt>
                <c:pt idx="5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3E-F24E-B182-CC7C5DDB8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085792"/>
        <c:axId val="-2069082400"/>
      </c:barChart>
      <c:catAx>
        <c:axId val="-206908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9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082400"/>
        <c:crosses val="autoZero"/>
        <c:auto val="0"/>
        <c:lblAlgn val="ctr"/>
        <c:lblOffset val="100"/>
        <c:noMultiLvlLbl val="0"/>
      </c:catAx>
      <c:valAx>
        <c:axId val="-2069082400"/>
        <c:scaling>
          <c:orientation val="minMax"/>
          <c:max val="3000"/>
          <c:min val="1000"/>
        </c:scaling>
        <c:delete val="0"/>
        <c:axPos val="l"/>
        <c:majorGridlines>
          <c:spPr>
            <a:ln>
              <a:solidFill>
                <a:schemeClr val="tx1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 sz="1200"/>
                </a:pPr>
                <a:r>
                  <a:rPr lang="zh-CN" altLang="en-US" sz="1200" b="0" dirty="0">
                    <a:solidFill>
                      <a:srgbClr val="0F283E"/>
                    </a:solidFill>
                    <a:latin typeface="Arial" pitchFamily="34" charset="0"/>
                  </a:rPr>
                  <a:t>万件</a:t>
                </a:r>
                <a:endParaRPr lang="en-US" sz="1200" b="0" dirty="0">
                  <a:solidFill>
                    <a:srgbClr val="0F283E"/>
                  </a:solidFill>
                  <a:latin typeface="Arial" pitchFamily="34" charset="0"/>
                </a:endParaRPr>
              </a:p>
            </c:rich>
          </c:tx>
          <c:overlay val="0"/>
        </c:title>
        <c:numFmt formatCode="#,##0.0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9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085792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国内律师数量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ize val="5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92-8745-83F2-0160F16B5DE5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92-8745-83F2-0160F16B5DE5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92-8745-83F2-0160F16B5DE5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92-8745-83F2-0160F16B5DE5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rgbClr val="0F283E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692-8745-83F2-0160F16B5D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smtId="4294967295">
                    <a:solidFill>
                      <a:srgbClr val="0F283E"/>
                    </a:solidFill>
                    <a:latin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  <c:pt idx="4">
                  <c:v>2020*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11.45</c:v>
                </c:pt>
                <c:pt idx="1">
                  <c:v>15.67</c:v>
                </c:pt>
                <c:pt idx="2">
                  <c:v>23.23</c:v>
                </c:pt>
                <c:pt idx="3">
                  <c:v>29.7</c:v>
                </c:pt>
                <c:pt idx="4">
                  <c:v>40.880000000000003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92-8745-83F2-0160F16B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137680"/>
        <c:axId val="-206913435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国内律所数量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2004</c:v>
                </c:pt>
                <c:pt idx="1">
                  <c:v>2008</c:v>
                </c:pt>
                <c:pt idx="2">
                  <c:v>2012</c:v>
                </c:pt>
                <c:pt idx="3">
                  <c:v>2016</c:v>
                </c:pt>
                <c:pt idx="4">
                  <c:v>2020*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1.1599999999999999</c:v>
                </c:pt>
                <c:pt idx="1">
                  <c:v>1.45</c:v>
                </c:pt>
                <c:pt idx="2">
                  <c:v>1.94</c:v>
                </c:pt>
                <c:pt idx="3">
                  <c:v>2.4</c:v>
                </c:pt>
                <c:pt idx="4">
                  <c:v>3.06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692-8745-83F2-0160F16B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125488"/>
        <c:axId val="-2069128704"/>
      </c:lineChart>
      <c:catAx>
        <c:axId val="-206913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9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134352"/>
        <c:crosses val="autoZero"/>
        <c:auto val="0"/>
        <c:lblAlgn val="ctr"/>
        <c:lblOffset val="100"/>
        <c:noMultiLvlLbl val="0"/>
      </c:catAx>
      <c:valAx>
        <c:axId val="-20691343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  <a:prstDash val="dot"/>
            </a:ln>
          </c:spPr>
        </c:majorGridlines>
        <c:numFmt formatCode="#,##0.0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9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137680"/>
        <c:crosses val="autoZero"/>
        <c:crossBetween val="between"/>
      </c:valAx>
      <c:valAx>
        <c:axId val="-2069128704"/>
        <c:scaling>
          <c:orientation val="minMax"/>
          <c:max val="3.5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zh-CN"/>
          </a:p>
        </c:txPr>
        <c:crossAx val="-2069125488"/>
        <c:crosses val="max"/>
        <c:crossBetween val="between"/>
      </c:valAx>
      <c:catAx>
        <c:axId val="-2069125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69128704"/>
        <c:crosses val="autoZero"/>
        <c:auto val="1"/>
        <c:lblAlgn val="ctr"/>
        <c:lblOffset val="100"/>
        <c:noMultiLvlLbl val="0"/>
      </c:catAx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国内律师数量</c:v>
                </c:pt>
              </c:strCache>
            </c:strRef>
          </c:tx>
          <c:spPr>
            <a:ln>
              <a:solidFill>
                <a:srgbClr val="2875DD"/>
              </a:solidFill>
            </a:ln>
          </c:spPr>
          <c:marker>
            <c:symbol val="circle"/>
            <c:size val="5"/>
            <c:spPr>
              <a:solidFill>
                <a:srgbClr val="2875DD"/>
              </a:solidFill>
              <a:ln>
                <a:solidFill>
                  <a:srgbClr val="2875DD"/>
                </a:solidFill>
              </a:ln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185-CC41-A182-ECDEE0A282B3}"/>
                </c:ext>
              </c:extLst>
            </c:dLbl>
            <c:dLbl>
              <c:idx val="1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185-CC41-A182-ECDEE0A282B3}"/>
                </c:ext>
              </c:extLst>
            </c:dLbl>
            <c:dLbl>
              <c:idx val="2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185-CC41-A182-ECDEE0A282B3}"/>
                </c:ext>
              </c:extLst>
            </c:dLbl>
            <c:dLbl>
              <c:idx val="3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85-CC41-A182-ECDEE0A282B3}"/>
                </c:ext>
              </c:extLst>
            </c:dLbl>
            <c:dLbl>
              <c:idx val="4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185-CC41-A182-ECDEE0A282B3}"/>
                </c:ext>
              </c:extLst>
            </c:dLbl>
            <c:dLbl>
              <c:idx val="5"/>
              <c:numFmt formatCode="#,##0" sourceLinked="0"/>
              <c:spPr/>
              <c:txPr>
                <a:bodyPr/>
                <a:lstStyle/>
                <a:p>
                  <a:pPr>
                    <a:defRPr sz="1000" b="1" smtId="4294967295">
                      <a:solidFill>
                        <a:schemeClr val="tx1"/>
                      </a:solidFill>
                      <a:latin typeface="Arial" pitchFamily="34" charset="0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185-CC41-A182-ECDEE0A28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1" smtId="4294967295">
                    <a:solidFill>
                      <a:schemeClr val="tx1"/>
                    </a:solidFill>
                    <a:latin typeface="Arial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1997</c:v>
                </c:pt>
                <c:pt idx="1">
                  <c:v>2004</c:v>
                </c:pt>
                <c:pt idx="2">
                  <c:v>2008</c:v>
                </c:pt>
                <c:pt idx="3">
                  <c:v>2012</c:v>
                </c:pt>
                <c:pt idx="4">
                  <c:v>2014</c:v>
                </c:pt>
                <c:pt idx="5">
                  <c:v>2017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17.399999999999999</c:v>
                </c:pt>
                <c:pt idx="1">
                  <c:v>19.100000000000001</c:v>
                </c:pt>
                <c:pt idx="2">
                  <c:v>18.940000000000001</c:v>
                </c:pt>
                <c:pt idx="3">
                  <c:v>19.5</c:v>
                </c:pt>
                <c:pt idx="4">
                  <c:v>19.600000000000001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185-CC41-A182-ECDEE0A28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137680"/>
        <c:axId val="-2069134352"/>
      </c:lineChart>
      <c:catAx>
        <c:axId val="-206913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chemeClr val="tx1"/>
            </a:solidFill>
          </a:ln>
        </c:spPr>
        <c:txPr>
          <a:bodyPr/>
          <a:lstStyle/>
          <a:p>
            <a:pPr>
              <a:defRPr sz="9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134352"/>
        <c:crosses val="autoZero"/>
        <c:auto val="0"/>
        <c:lblAlgn val="ctr"/>
        <c:lblOffset val="100"/>
        <c:noMultiLvlLbl val="0"/>
      </c:catAx>
      <c:valAx>
        <c:axId val="-20691343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tx1"/>
              </a:solidFill>
              <a:prstDash val="dot"/>
            </a:ln>
          </c:spPr>
        </c:majorGridlines>
        <c:numFmt formatCode="#,##0.0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000" b="0" smtId="4294967295">
                <a:solidFill>
                  <a:schemeClr val="tx1"/>
                </a:solidFill>
                <a:latin typeface="Arial" pitchFamily="34" charset="0"/>
              </a:defRPr>
            </a:pPr>
            <a:endParaRPr lang="zh-CN"/>
          </a:p>
        </c:txPr>
        <c:crossAx val="-2069137680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 sz="1800" smtId="4294967295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91903-46AE-AE4A-A63E-AF738F56B93D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98488" y="1143000"/>
            <a:ext cx="8054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C58C8-774C-F042-8DE3-B97DF2B45E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00075" y="1143000"/>
            <a:ext cx="805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B309-9137-48C2-8EB6-CE19385A97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3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00075" y="1143000"/>
            <a:ext cx="805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B309-9137-48C2-8EB6-CE19385A97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1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00075" y="1143000"/>
            <a:ext cx="805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B309-9137-48C2-8EB6-CE19385A97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9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600075" y="1143000"/>
            <a:ext cx="8058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B309-9137-48C2-8EB6-CE19385A97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0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7B309-9137-48C2-8EB6-CE19385A97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23" y="559624"/>
            <a:ext cx="6696075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23" y="1796031"/>
            <a:ext cx="6696075" cy="825580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3" y="182069"/>
            <a:ext cx="1925122" cy="28978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13" y="182069"/>
            <a:ext cx="5663761" cy="289784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8" y="852495"/>
            <a:ext cx="7700486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8" y="2288357"/>
            <a:ext cx="7700486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14" y="910278"/>
            <a:ext cx="3794442" cy="21696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7" y="910278"/>
            <a:ext cx="3794442" cy="21696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3" y="182056"/>
            <a:ext cx="7700486" cy="6609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838246"/>
            <a:ext cx="3777004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1249073"/>
            <a:ext cx="3777004" cy="18371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60" y="838246"/>
            <a:ext cx="3795603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60" y="1249073"/>
            <a:ext cx="3795603" cy="18371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8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3" y="227965"/>
            <a:ext cx="2879544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9" y="492341"/>
            <a:ext cx="4519853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3" y="1025843"/>
            <a:ext cx="2879544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3" y="227965"/>
            <a:ext cx="2879544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9" y="492341"/>
            <a:ext cx="4519853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3" y="1025843"/>
            <a:ext cx="2879544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10" y="182056"/>
            <a:ext cx="7700486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10" y="910278"/>
            <a:ext cx="7700486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13" y="3169361"/>
            <a:ext cx="200882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AD0A-DAD5-4728-A269-B7525C65528F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5" y="3169361"/>
            <a:ext cx="301323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6" y="3169361"/>
            <a:ext cx="200882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8213ADB5-83B0-744A-B551-A9C670E1C6D9}"/>
              </a:ext>
            </a:extLst>
          </p:cNvPr>
          <p:cNvSpPr/>
          <p:nvPr/>
        </p:nvSpPr>
        <p:spPr>
          <a:xfrm>
            <a:off x="5422748" y="86786"/>
            <a:ext cx="3428600" cy="32549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673" y="86760"/>
            <a:ext cx="4572000" cy="32549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 rot="5400000">
            <a:off x="1552163" y="1202319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 rot="5400000">
            <a:off x="1340828" y="1202319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1763498" y="1202319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 rot="5400000">
            <a:off x="1492662" y="932463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 rot="5400000">
            <a:off x="1552163" y="2091321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 rot="5400000">
            <a:off x="1340828" y="209132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 rot="5400000">
            <a:off x="1763498" y="2091321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5400000">
            <a:off x="1492662" y="182146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 rot="5400000">
            <a:off x="1552163" y="1551974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 rot="5400000">
            <a:off x="1340828" y="1551974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1763498" y="1551974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5400000">
            <a:off x="1492662" y="1282118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69">
            <a:extLst>
              <a:ext uri="{FF2B5EF4-FFF2-40B4-BE49-F238E27FC236}">
                <a16:creationId xmlns:a16="http://schemas.microsoft.com/office/drawing/2014/main" id="{E0ACF856-0435-4B38-BD63-0461F522263B}"/>
              </a:ext>
            </a:extLst>
          </p:cNvPr>
          <p:cNvSpPr txBox="1"/>
          <p:nvPr/>
        </p:nvSpPr>
        <p:spPr>
          <a:xfrm>
            <a:off x="1481603" y="1775578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1552163" y="836380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 rot="5400000">
            <a:off x="1340828" y="83638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 rot="5400000">
            <a:off x="1763498" y="83638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5400000">
            <a:off x="1492662" y="566524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4729" y="2393834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57749" y="366317"/>
            <a:ext cx="702453" cy="2091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9770" y="1301484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75919" y="58919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75919" y="936885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75919" y="128458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75918" y="218132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 rot="5400000">
            <a:off x="3869290" y="821281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 rot="5400000">
            <a:off x="3657955" y="821281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4080625" y="821281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 rot="5400000">
            <a:off x="3809789" y="55142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3657548" y="1188775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3867753" y="118877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 rot="5400000">
            <a:off x="4080625" y="1179341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>
          <a:xfrm rot="5400000">
            <a:off x="3809789" y="90948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 rot="5400000">
            <a:off x="3867753" y="1534248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 rot="5400000">
            <a:off x="3656418" y="1534248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 rot="5400000">
            <a:off x="4079088" y="153424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 rot="5400000">
            <a:off x="3808252" y="1264392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 rot="5400000">
            <a:off x="3867753" y="1870085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 rot="5400000">
            <a:off x="4069981" y="187008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 rot="5400000">
            <a:off x="3656418" y="187008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5400000">
            <a:off x="3808252" y="1600229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30319" y="245826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States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239746" y="146659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rot="5400000">
            <a:off x="1552163" y="499190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 rot="5400000">
            <a:off x="1340828" y="49919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 rot="5400000">
            <a:off x="1763498" y="49919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 rot="5400000">
            <a:off x="1492662" y="229334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075919" y="1632274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582980" y="2965653"/>
            <a:ext cx="1637772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-41795" y="2458234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BB03AA-C259-C840-AB3A-14CCDED8EC4A}"/>
              </a:ext>
            </a:extLst>
          </p:cNvPr>
          <p:cNvSpPr/>
          <p:nvPr/>
        </p:nvSpPr>
        <p:spPr>
          <a:xfrm>
            <a:off x="6708218" y="272885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569199-6C99-FA44-B894-90F13D2C7869}"/>
              </a:ext>
            </a:extLst>
          </p:cNvPr>
          <p:cNvSpPr txBox="1"/>
          <p:nvPr/>
        </p:nvSpPr>
        <p:spPr>
          <a:xfrm>
            <a:off x="6467666" y="277734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D8A0320F-1CA8-6F4E-94E6-B2FDF7656817}"/>
              </a:ext>
            </a:extLst>
          </p:cNvPr>
          <p:cNvSpPr txBox="1"/>
          <p:nvPr/>
        </p:nvSpPr>
        <p:spPr>
          <a:xfrm>
            <a:off x="6937344" y="1684150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9C13B5A-A3B2-AA43-AA08-8D0F7DF4AFA7}"/>
              </a:ext>
            </a:extLst>
          </p:cNvPr>
          <p:cNvSpPr/>
          <p:nvPr/>
        </p:nvSpPr>
        <p:spPr>
          <a:xfrm>
            <a:off x="7828077" y="421005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98C3267-BFB6-7143-AE97-317D4D03157E}"/>
              </a:ext>
            </a:extLst>
          </p:cNvPr>
          <p:cNvSpPr/>
          <p:nvPr/>
        </p:nvSpPr>
        <p:spPr>
          <a:xfrm>
            <a:off x="7828077" y="62814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F46553F-6F91-8340-B919-5C356DC3307D}"/>
              </a:ext>
            </a:extLst>
          </p:cNvPr>
          <p:cNvSpPr/>
          <p:nvPr/>
        </p:nvSpPr>
        <p:spPr>
          <a:xfrm>
            <a:off x="7828077" y="209140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B6975EEC-F568-1D4A-A8BA-9BE7BB625664}"/>
              </a:ext>
            </a:extLst>
          </p:cNvPr>
          <p:cNvSpPr/>
          <p:nvPr/>
        </p:nvSpPr>
        <p:spPr>
          <a:xfrm>
            <a:off x="7775825" y="162300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CB1229D-03C7-7541-888A-18E54268FC25}"/>
              </a:ext>
            </a:extLst>
          </p:cNvPr>
          <p:cNvCxnSpPr/>
          <p:nvPr/>
        </p:nvCxnSpPr>
        <p:spPr>
          <a:xfrm>
            <a:off x="7082037" y="80357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82F72EB-9E5F-AE42-9F30-477C0C33FFDA}"/>
              </a:ext>
            </a:extLst>
          </p:cNvPr>
          <p:cNvCxnSpPr/>
          <p:nvPr/>
        </p:nvCxnSpPr>
        <p:spPr>
          <a:xfrm>
            <a:off x="7085142" y="1498403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EDF4A83A-C812-5242-8126-044EB3AE5792}"/>
              </a:ext>
            </a:extLst>
          </p:cNvPr>
          <p:cNvCxnSpPr/>
          <p:nvPr/>
        </p:nvCxnSpPr>
        <p:spPr>
          <a:xfrm>
            <a:off x="7080786" y="1925122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8">
            <a:extLst>
              <a:ext uri="{FF2B5EF4-FFF2-40B4-BE49-F238E27FC236}">
                <a16:creationId xmlns:a16="http://schemas.microsoft.com/office/drawing/2014/main" id="{8BE7B64E-15E9-C645-B476-08015542A504}"/>
              </a:ext>
            </a:extLst>
          </p:cNvPr>
          <p:cNvCxnSpPr/>
          <p:nvPr/>
        </p:nvCxnSpPr>
        <p:spPr>
          <a:xfrm>
            <a:off x="7467633" y="503979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58">
            <a:extLst>
              <a:ext uri="{FF2B5EF4-FFF2-40B4-BE49-F238E27FC236}">
                <a16:creationId xmlns:a16="http://schemas.microsoft.com/office/drawing/2014/main" id="{704E73CF-8B49-A74D-ACE5-9AFF06000EF1}"/>
              </a:ext>
            </a:extLst>
          </p:cNvPr>
          <p:cNvCxnSpPr/>
          <p:nvPr/>
        </p:nvCxnSpPr>
        <p:spPr>
          <a:xfrm>
            <a:off x="7467633" y="1249802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58">
            <a:extLst>
              <a:ext uri="{FF2B5EF4-FFF2-40B4-BE49-F238E27FC236}">
                <a16:creationId xmlns:a16="http://schemas.microsoft.com/office/drawing/2014/main" id="{43554623-0530-CD4F-9C17-0D25888ADB40}"/>
              </a:ext>
            </a:extLst>
          </p:cNvPr>
          <p:cNvCxnSpPr/>
          <p:nvPr/>
        </p:nvCxnSpPr>
        <p:spPr>
          <a:xfrm>
            <a:off x="7467633" y="238394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79FAC49B-7EE1-2F4F-BB7C-21280C6BF015}"/>
              </a:ext>
            </a:extLst>
          </p:cNvPr>
          <p:cNvSpPr/>
          <p:nvPr/>
        </p:nvSpPr>
        <p:spPr>
          <a:xfrm>
            <a:off x="6703862" y="983343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0C8B26A-64DB-EC43-9BC7-14A340417DAA}"/>
              </a:ext>
            </a:extLst>
          </p:cNvPr>
          <p:cNvSpPr txBox="1"/>
          <p:nvPr/>
        </p:nvSpPr>
        <p:spPr>
          <a:xfrm>
            <a:off x="6463310" y="988192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1F2B1E6B-72A6-EE46-BB00-13E70CA72A62}"/>
              </a:ext>
            </a:extLst>
          </p:cNvPr>
          <p:cNvSpPr/>
          <p:nvPr/>
        </p:nvSpPr>
        <p:spPr>
          <a:xfrm>
            <a:off x="6703862" y="2117481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736F46-42C4-5A4C-9515-B4D8FCEE93F9}"/>
              </a:ext>
            </a:extLst>
          </p:cNvPr>
          <p:cNvSpPr txBox="1"/>
          <p:nvPr/>
        </p:nvSpPr>
        <p:spPr>
          <a:xfrm>
            <a:off x="6463310" y="2122330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73CCB17-A4B2-4F42-A74D-06342E724607}"/>
              </a:ext>
            </a:extLst>
          </p:cNvPr>
          <p:cNvSpPr/>
          <p:nvPr/>
        </p:nvSpPr>
        <p:spPr>
          <a:xfrm>
            <a:off x="7827725" y="1154183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E75B20C2-F25D-0541-84AD-BE9139EC506D}"/>
              </a:ext>
            </a:extLst>
          </p:cNvPr>
          <p:cNvSpPr/>
          <p:nvPr/>
        </p:nvSpPr>
        <p:spPr>
          <a:xfrm>
            <a:off x="7827725" y="136132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9A537D7-1413-A945-B5C0-8735CB3B5AE8}"/>
              </a:ext>
            </a:extLst>
          </p:cNvPr>
          <p:cNvSpPr/>
          <p:nvPr/>
        </p:nvSpPr>
        <p:spPr>
          <a:xfrm>
            <a:off x="7827725" y="942318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FB25E1D6-701D-B24D-A34D-B93C3333FFF4}"/>
              </a:ext>
            </a:extLst>
          </p:cNvPr>
          <p:cNvSpPr/>
          <p:nvPr/>
        </p:nvSpPr>
        <p:spPr>
          <a:xfrm>
            <a:off x="7775473" y="895478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10170A0-A441-ED41-9B01-6F31155309FE}"/>
              </a:ext>
            </a:extLst>
          </p:cNvPr>
          <p:cNvSpPr/>
          <p:nvPr/>
        </p:nvSpPr>
        <p:spPr>
          <a:xfrm>
            <a:off x="7827641" y="2290686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0C0616D-D0B7-094C-9EFB-C27178D5CA14}"/>
              </a:ext>
            </a:extLst>
          </p:cNvPr>
          <p:cNvSpPr/>
          <p:nvPr/>
        </p:nvSpPr>
        <p:spPr>
          <a:xfrm>
            <a:off x="7827641" y="249782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FE0F21E-5447-C542-BE70-D04EF0C3B98C}"/>
              </a:ext>
            </a:extLst>
          </p:cNvPr>
          <p:cNvSpPr/>
          <p:nvPr/>
        </p:nvSpPr>
        <p:spPr>
          <a:xfrm>
            <a:off x="7827641" y="2078821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8387C0F3-0F92-9047-9B5E-0803A84265B2}"/>
              </a:ext>
            </a:extLst>
          </p:cNvPr>
          <p:cNvSpPr/>
          <p:nvPr/>
        </p:nvSpPr>
        <p:spPr>
          <a:xfrm>
            <a:off x="7775389" y="2031981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69">
            <a:extLst>
              <a:ext uri="{FF2B5EF4-FFF2-40B4-BE49-F238E27FC236}">
                <a16:creationId xmlns:a16="http://schemas.microsoft.com/office/drawing/2014/main" id="{2767C0F5-A623-F44D-9AD5-DBCDF9EA08E4}"/>
              </a:ext>
            </a:extLst>
          </p:cNvPr>
          <p:cNvSpPr txBox="1"/>
          <p:nvPr/>
        </p:nvSpPr>
        <p:spPr>
          <a:xfrm>
            <a:off x="5842563" y="1659840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05B3B41-C906-7E4F-813C-0C322D965380}"/>
              </a:ext>
            </a:extLst>
          </p:cNvPr>
          <p:cNvSpPr txBox="1"/>
          <p:nvPr/>
        </p:nvSpPr>
        <p:spPr>
          <a:xfrm>
            <a:off x="4400471" y="1003098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7F531891-781C-C34B-9787-951B9C1D309A}"/>
              </a:ext>
            </a:extLst>
          </p:cNvPr>
          <p:cNvSpPr/>
          <p:nvPr/>
        </p:nvSpPr>
        <p:spPr>
          <a:xfrm rot="5400000">
            <a:off x="5903497" y="474886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DB6C6B7-BD11-B140-89BB-63BA42900A05}"/>
              </a:ext>
            </a:extLst>
          </p:cNvPr>
          <p:cNvSpPr/>
          <p:nvPr/>
        </p:nvSpPr>
        <p:spPr>
          <a:xfrm rot="5400000">
            <a:off x="5692162" y="47488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3C79465-225B-FE4E-BF5F-6CECAD12CDC8}"/>
              </a:ext>
            </a:extLst>
          </p:cNvPr>
          <p:cNvSpPr/>
          <p:nvPr/>
        </p:nvSpPr>
        <p:spPr>
          <a:xfrm rot="5400000">
            <a:off x="6114832" y="47488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CCD1DCE8-E2AD-B64D-99CD-85DB9C49008C}"/>
              </a:ext>
            </a:extLst>
          </p:cNvPr>
          <p:cNvSpPr/>
          <p:nvPr/>
        </p:nvSpPr>
        <p:spPr>
          <a:xfrm rot="5400000">
            <a:off x="5843996" y="205030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3C4A276-48A9-C747-B568-9173E63DFCE9}"/>
              </a:ext>
            </a:extLst>
          </p:cNvPr>
          <p:cNvSpPr/>
          <p:nvPr/>
        </p:nvSpPr>
        <p:spPr>
          <a:xfrm rot="5400000">
            <a:off x="5903497" y="1088015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F863BF7-31AF-7643-B59A-8B8AFF31FB55}"/>
              </a:ext>
            </a:extLst>
          </p:cNvPr>
          <p:cNvSpPr/>
          <p:nvPr/>
        </p:nvSpPr>
        <p:spPr>
          <a:xfrm rot="5400000">
            <a:off x="5692162" y="1088015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3602755-FF66-614E-9433-8E3DD698D9F5}"/>
              </a:ext>
            </a:extLst>
          </p:cNvPr>
          <p:cNvSpPr/>
          <p:nvPr/>
        </p:nvSpPr>
        <p:spPr>
          <a:xfrm rot="5400000">
            <a:off x="6114832" y="108801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69FDF0FD-C938-814D-9A28-E92A48AFD67A}"/>
              </a:ext>
            </a:extLst>
          </p:cNvPr>
          <p:cNvSpPr/>
          <p:nvPr/>
        </p:nvSpPr>
        <p:spPr>
          <a:xfrm rot="5400000">
            <a:off x="5843996" y="818159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B7E9E84-22FA-8343-A4BB-52AC78DCE3D6}"/>
              </a:ext>
            </a:extLst>
          </p:cNvPr>
          <p:cNvSpPr/>
          <p:nvPr/>
        </p:nvSpPr>
        <p:spPr>
          <a:xfrm rot="5400000">
            <a:off x="5903497" y="2290686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694FF6E-1150-7B45-AB56-9DEDF0E2F47C}"/>
              </a:ext>
            </a:extLst>
          </p:cNvPr>
          <p:cNvSpPr/>
          <p:nvPr/>
        </p:nvSpPr>
        <p:spPr>
          <a:xfrm rot="5400000">
            <a:off x="5692162" y="229068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71D3FC79-642E-1642-A45F-3734B53D4E1F}"/>
              </a:ext>
            </a:extLst>
          </p:cNvPr>
          <p:cNvSpPr/>
          <p:nvPr/>
        </p:nvSpPr>
        <p:spPr>
          <a:xfrm rot="5400000">
            <a:off x="6114832" y="229068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圆角矩形 131">
            <a:extLst>
              <a:ext uri="{FF2B5EF4-FFF2-40B4-BE49-F238E27FC236}">
                <a16:creationId xmlns:a16="http://schemas.microsoft.com/office/drawing/2014/main" id="{8DA1B8C0-DA83-3243-A918-CF8C36BCFAA1}"/>
              </a:ext>
            </a:extLst>
          </p:cNvPr>
          <p:cNvSpPr/>
          <p:nvPr/>
        </p:nvSpPr>
        <p:spPr>
          <a:xfrm rot="5400000">
            <a:off x="5843996" y="2020830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83BAD0-F9D7-8E47-B078-8221344E7E36}"/>
              </a:ext>
            </a:extLst>
          </p:cNvPr>
          <p:cNvSpPr txBox="1"/>
          <p:nvPr/>
        </p:nvSpPr>
        <p:spPr>
          <a:xfrm>
            <a:off x="7828757" y="250933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7C9D9B0-16C0-104F-968C-EE59ED1435CC}"/>
              </a:ext>
            </a:extLst>
          </p:cNvPr>
          <p:cNvSpPr txBox="1"/>
          <p:nvPr/>
        </p:nvSpPr>
        <p:spPr>
          <a:xfrm>
            <a:off x="7828757" y="1050026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BD7993-4429-D74B-8B26-717B9CA84A71}"/>
              </a:ext>
            </a:extLst>
          </p:cNvPr>
          <p:cNvSpPr txBox="1"/>
          <p:nvPr/>
        </p:nvSpPr>
        <p:spPr>
          <a:xfrm>
            <a:off x="7820045" y="2124090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48C3DCE-2831-1740-B717-A58FE0BF0ABE}"/>
              </a:ext>
            </a:extLst>
          </p:cNvPr>
          <p:cNvSpPr txBox="1"/>
          <p:nvPr/>
        </p:nvSpPr>
        <p:spPr>
          <a:xfrm>
            <a:off x="6314898" y="2950354"/>
            <a:ext cx="1637772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69">
            <a:extLst>
              <a:ext uri="{FF2B5EF4-FFF2-40B4-BE49-F238E27FC236}">
                <a16:creationId xmlns:a16="http://schemas.microsoft.com/office/drawing/2014/main" id="{72423816-2833-3247-A490-8CBFBC59563C}"/>
              </a:ext>
            </a:extLst>
          </p:cNvPr>
          <p:cNvSpPr txBox="1"/>
          <p:nvPr/>
        </p:nvSpPr>
        <p:spPr>
          <a:xfrm>
            <a:off x="8264297" y="1599943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23">
            <a:extLst>
              <a:ext uri="{FF2B5EF4-FFF2-40B4-BE49-F238E27FC236}">
                <a16:creationId xmlns:a16="http://schemas.microsoft.com/office/drawing/2014/main" id="{4994D518-D595-544B-9636-3EE47D4CD21B}"/>
              </a:ext>
            </a:extLst>
          </p:cNvPr>
          <p:cNvCxnSpPr/>
          <p:nvPr/>
        </p:nvCxnSpPr>
        <p:spPr>
          <a:xfrm>
            <a:off x="6389225" y="56488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3">
            <a:extLst>
              <a:ext uri="{FF2B5EF4-FFF2-40B4-BE49-F238E27FC236}">
                <a16:creationId xmlns:a16="http://schemas.microsoft.com/office/drawing/2014/main" id="{A00AB4AD-FD4C-9340-8674-9E8017F5C3E1}"/>
              </a:ext>
            </a:extLst>
          </p:cNvPr>
          <p:cNvCxnSpPr/>
          <p:nvPr/>
        </p:nvCxnSpPr>
        <p:spPr>
          <a:xfrm>
            <a:off x="6389227" y="118715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23">
            <a:extLst>
              <a:ext uri="{FF2B5EF4-FFF2-40B4-BE49-F238E27FC236}">
                <a16:creationId xmlns:a16="http://schemas.microsoft.com/office/drawing/2014/main" id="{C9B74600-1F41-6946-8A66-B91866597B57}"/>
              </a:ext>
            </a:extLst>
          </p:cNvPr>
          <p:cNvCxnSpPr/>
          <p:nvPr/>
        </p:nvCxnSpPr>
        <p:spPr>
          <a:xfrm>
            <a:off x="6389227" y="2378622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8375676-3487-3F40-8DD1-474D8ABD542A}"/>
              </a:ext>
            </a:extLst>
          </p:cNvPr>
          <p:cNvSpPr txBox="1"/>
          <p:nvPr/>
        </p:nvSpPr>
        <p:spPr>
          <a:xfrm>
            <a:off x="-9378" y="45731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李某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55907C9-68C3-A941-9092-D9AAD130BF90}"/>
              </a:ext>
            </a:extLst>
          </p:cNvPr>
          <p:cNvSpPr txBox="1"/>
          <p:nvPr/>
        </p:nvSpPr>
        <p:spPr>
          <a:xfrm>
            <a:off x="-36024" y="79474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入室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230E98B-D53E-D846-86DB-DE8EEC93277F}"/>
              </a:ext>
            </a:extLst>
          </p:cNvPr>
          <p:cNvSpPr txBox="1"/>
          <p:nvPr/>
        </p:nvSpPr>
        <p:spPr>
          <a:xfrm>
            <a:off x="-9378" y="116597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盗窃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C19ACD4-2F41-C347-8232-271AFD9E2951}"/>
              </a:ext>
            </a:extLst>
          </p:cNvPr>
          <p:cNvSpPr txBox="1"/>
          <p:nvPr/>
        </p:nvSpPr>
        <p:spPr>
          <a:xfrm>
            <a:off x="-33875" y="150432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财物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33C4308-A031-A24F-ABFE-70A285C31DA7}"/>
              </a:ext>
            </a:extLst>
          </p:cNvPr>
          <p:cNvSpPr txBox="1"/>
          <p:nvPr/>
        </p:nvSpPr>
        <p:spPr>
          <a:xfrm>
            <a:off x="-9378" y="205789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逃走</a:t>
            </a:r>
          </a:p>
        </p:txBody>
      </p:sp>
      <p:sp>
        <p:nvSpPr>
          <p:cNvPr id="146" name="文本框 69">
            <a:extLst>
              <a:ext uri="{FF2B5EF4-FFF2-40B4-BE49-F238E27FC236}">
                <a16:creationId xmlns:a16="http://schemas.microsoft.com/office/drawing/2014/main" id="{077BFBD6-DE0B-6F44-8C77-C202D0C2865B}"/>
              </a:ext>
            </a:extLst>
          </p:cNvPr>
          <p:cNvSpPr txBox="1"/>
          <p:nvPr/>
        </p:nvSpPr>
        <p:spPr>
          <a:xfrm>
            <a:off x="466497" y="1795843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虚尾箭头 149">
            <a:extLst>
              <a:ext uri="{FF2B5EF4-FFF2-40B4-BE49-F238E27FC236}">
                <a16:creationId xmlns:a16="http://schemas.microsoft.com/office/drawing/2014/main" id="{22FD5A1E-6E4E-744F-A2BA-B742B4F6DDD0}"/>
              </a:ext>
            </a:extLst>
          </p:cNvPr>
          <p:cNvSpPr/>
          <p:nvPr/>
        </p:nvSpPr>
        <p:spPr>
          <a:xfrm>
            <a:off x="4640630" y="1276166"/>
            <a:ext cx="834058" cy="63046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90E0782-D8C0-B548-9A43-AB9BE722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12" y="40477"/>
            <a:ext cx="4788176" cy="33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E51F-1B4E-48A3-9A87-3A96E1F0AAC9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FEAEF6-5761-2543-BFD5-704A1B6D342F}"/>
              </a:ext>
            </a:extLst>
          </p:cNvPr>
          <p:cNvSpPr txBox="1"/>
          <p:nvPr/>
        </p:nvSpPr>
        <p:spPr>
          <a:xfrm>
            <a:off x="3980979" y="2721126"/>
            <a:ext cx="1338828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97" dirty="0"/>
              <a:t>关键词标签抽取模块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06E2EF-FCEB-5A42-B1A1-73CED847CF52}"/>
              </a:ext>
            </a:extLst>
          </p:cNvPr>
          <p:cNvSpPr/>
          <p:nvPr/>
        </p:nvSpPr>
        <p:spPr>
          <a:xfrm>
            <a:off x="2706692" y="1561791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A808FA73-174B-DD45-B323-85150A03C42A}"/>
              </a:ext>
            </a:extLst>
          </p:cNvPr>
          <p:cNvSpPr/>
          <p:nvPr/>
        </p:nvSpPr>
        <p:spPr>
          <a:xfrm>
            <a:off x="3244270" y="156179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BF9712C0-12DB-9C45-BCFC-A8F1184B1B62}"/>
              </a:ext>
            </a:extLst>
          </p:cNvPr>
          <p:cNvSpPr/>
          <p:nvPr/>
        </p:nvSpPr>
        <p:spPr>
          <a:xfrm>
            <a:off x="3792631" y="156179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E13DB6-502C-5649-94B0-1116BFF52FFE}"/>
              </a:ext>
            </a:extLst>
          </p:cNvPr>
          <p:cNvCxnSpPr/>
          <p:nvPr/>
        </p:nvCxnSpPr>
        <p:spPr>
          <a:xfrm>
            <a:off x="2968743" y="1679814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C1BD10DE-7565-3340-8B2F-695186EDF732}"/>
              </a:ext>
            </a:extLst>
          </p:cNvPr>
          <p:cNvCxnSpPr/>
          <p:nvPr/>
        </p:nvCxnSpPr>
        <p:spPr>
          <a:xfrm>
            <a:off x="3516945" y="1682526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D4DC3316-0AE4-0943-9DE6-4B0564F06683}"/>
              </a:ext>
            </a:extLst>
          </p:cNvPr>
          <p:cNvSpPr/>
          <p:nvPr/>
        </p:nvSpPr>
        <p:spPr>
          <a:xfrm>
            <a:off x="4332692" y="155636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1D82A015-15BF-8748-B31C-65B935694F2D}"/>
              </a:ext>
            </a:extLst>
          </p:cNvPr>
          <p:cNvCxnSpPr/>
          <p:nvPr/>
        </p:nvCxnSpPr>
        <p:spPr>
          <a:xfrm>
            <a:off x="4057005" y="1677096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椭圆 227">
            <a:extLst>
              <a:ext uri="{FF2B5EF4-FFF2-40B4-BE49-F238E27FC236}">
                <a16:creationId xmlns:a16="http://schemas.microsoft.com/office/drawing/2014/main" id="{04554FBF-A254-7544-88FE-511F51AFD54D}"/>
              </a:ext>
            </a:extLst>
          </p:cNvPr>
          <p:cNvSpPr/>
          <p:nvPr/>
        </p:nvSpPr>
        <p:spPr>
          <a:xfrm>
            <a:off x="4878181" y="1556364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8CF10C09-D7D6-504D-99C4-554773A2BDF2}"/>
              </a:ext>
            </a:extLst>
          </p:cNvPr>
          <p:cNvCxnSpPr/>
          <p:nvPr/>
        </p:nvCxnSpPr>
        <p:spPr>
          <a:xfrm>
            <a:off x="4602495" y="1677097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BB94FDBB-7AED-BD41-867D-3CABF54F3E18}"/>
              </a:ext>
            </a:extLst>
          </p:cNvPr>
          <p:cNvCxnSpPr>
            <a:cxnSpLocks/>
          </p:cNvCxnSpPr>
          <p:nvPr/>
        </p:nvCxnSpPr>
        <p:spPr>
          <a:xfrm>
            <a:off x="2538244" y="1674384"/>
            <a:ext cx="140147" cy="81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8FA7E4A8-F491-E543-AD06-9514BE777078}"/>
              </a:ext>
            </a:extLst>
          </p:cNvPr>
          <p:cNvCxnSpPr/>
          <p:nvPr/>
        </p:nvCxnSpPr>
        <p:spPr>
          <a:xfrm>
            <a:off x="5153411" y="1682527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07F2D34-2836-7241-A71A-3F67547771AD}"/>
              </a:ext>
            </a:extLst>
          </p:cNvPr>
          <p:cNvCxnSpPr/>
          <p:nvPr/>
        </p:nvCxnSpPr>
        <p:spPr>
          <a:xfrm flipV="1">
            <a:off x="2828787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EF4BFAE-445C-5748-995C-92DBF9E2B587}"/>
              </a:ext>
            </a:extLst>
          </p:cNvPr>
          <p:cNvSpPr/>
          <p:nvPr/>
        </p:nvSpPr>
        <p:spPr>
          <a:xfrm>
            <a:off x="2778452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FEA807D-EC68-5849-8AD7-4305C073FABA}"/>
              </a:ext>
            </a:extLst>
          </p:cNvPr>
          <p:cNvSpPr/>
          <p:nvPr/>
        </p:nvSpPr>
        <p:spPr>
          <a:xfrm>
            <a:off x="2778452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7ECBA8F7-67B7-304C-BF80-420DBA953809}"/>
              </a:ext>
            </a:extLst>
          </p:cNvPr>
          <p:cNvCxnSpPr/>
          <p:nvPr/>
        </p:nvCxnSpPr>
        <p:spPr>
          <a:xfrm flipV="1">
            <a:off x="3353231" y="1344458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00DCCB2B-90B8-D741-9068-1C8EF57F78FD}"/>
              </a:ext>
            </a:extLst>
          </p:cNvPr>
          <p:cNvSpPr/>
          <p:nvPr/>
        </p:nvSpPr>
        <p:spPr>
          <a:xfrm>
            <a:off x="3302897" y="1113752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3A8AD06-C987-AC4F-8916-08EAD98CA534}"/>
              </a:ext>
            </a:extLst>
          </p:cNvPr>
          <p:cNvSpPr/>
          <p:nvPr/>
        </p:nvSpPr>
        <p:spPr>
          <a:xfrm>
            <a:off x="3302897" y="1219490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720CCE81-097D-D34B-9B25-76648A333BD9}"/>
              </a:ext>
            </a:extLst>
          </p:cNvPr>
          <p:cNvCxnSpPr/>
          <p:nvPr/>
        </p:nvCxnSpPr>
        <p:spPr>
          <a:xfrm flipV="1">
            <a:off x="3907358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E7B01E33-BD85-0348-96E0-F56B694E6CC0}"/>
              </a:ext>
            </a:extLst>
          </p:cNvPr>
          <p:cNvSpPr/>
          <p:nvPr/>
        </p:nvSpPr>
        <p:spPr>
          <a:xfrm>
            <a:off x="3857024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524CA4BB-2319-FA45-8C3A-167847B5436F}"/>
              </a:ext>
            </a:extLst>
          </p:cNvPr>
          <p:cNvSpPr/>
          <p:nvPr/>
        </p:nvSpPr>
        <p:spPr>
          <a:xfrm>
            <a:off x="3857024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324D13C4-98D1-004D-9B01-23713EEDE520}"/>
              </a:ext>
            </a:extLst>
          </p:cNvPr>
          <p:cNvCxnSpPr/>
          <p:nvPr/>
        </p:nvCxnSpPr>
        <p:spPr>
          <a:xfrm flipV="1">
            <a:off x="4431802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3158488F-A1ED-F146-8326-C6CC07311445}"/>
              </a:ext>
            </a:extLst>
          </p:cNvPr>
          <p:cNvSpPr/>
          <p:nvPr/>
        </p:nvSpPr>
        <p:spPr>
          <a:xfrm>
            <a:off x="4381468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F9641E6B-DB23-6140-9D91-C106D7DD844C}"/>
              </a:ext>
            </a:extLst>
          </p:cNvPr>
          <p:cNvSpPr/>
          <p:nvPr/>
        </p:nvSpPr>
        <p:spPr>
          <a:xfrm>
            <a:off x="4381468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D3EEB32D-9A11-0046-9950-D4648B9A6A55}"/>
              </a:ext>
            </a:extLst>
          </p:cNvPr>
          <p:cNvCxnSpPr/>
          <p:nvPr/>
        </p:nvCxnSpPr>
        <p:spPr>
          <a:xfrm flipV="1">
            <a:off x="4975705" y="1349392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40B6A502-9D8A-B143-9611-687A3993F12B}"/>
              </a:ext>
            </a:extLst>
          </p:cNvPr>
          <p:cNvSpPr/>
          <p:nvPr/>
        </p:nvSpPr>
        <p:spPr>
          <a:xfrm>
            <a:off x="4925371" y="1118687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F979DCD-C553-E04D-87FA-6AE7DA09905B}"/>
              </a:ext>
            </a:extLst>
          </p:cNvPr>
          <p:cNvSpPr/>
          <p:nvPr/>
        </p:nvSpPr>
        <p:spPr>
          <a:xfrm>
            <a:off x="4925371" y="122442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A07B37-83D9-4A48-9471-3D8D7D968A54}"/>
              </a:ext>
            </a:extLst>
          </p:cNvPr>
          <p:cNvSpPr txBox="1"/>
          <p:nvPr/>
        </p:nvSpPr>
        <p:spPr>
          <a:xfrm>
            <a:off x="2600352" y="1127104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FC4B08A-CADA-A345-8738-1E67407EB217}"/>
              </a:ext>
            </a:extLst>
          </p:cNvPr>
          <p:cNvSpPr txBox="1"/>
          <p:nvPr/>
        </p:nvSpPr>
        <p:spPr>
          <a:xfrm>
            <a:off x="3134982" y="1128953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A1DDE610-CC08-1344-9E85-B3879E80C95C}"/>
              </a:ext>
            </a:extLst>
          </p:cNvPr>
          <p:cNvSpPr txBox="1"/>
          <p:nvPr/>
        </p:nvSpPr>
        <p:spPr>
          <a:xfrm>
            <a:off x="3694628" y="1128955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B87B6B-AF1E-AA44-803A-0CF57C1B0808}"/>
              </a:ext>
            </a:extLst>
          </p:cNvPr>
          <p:cNvSpPr txBox="1"/>
          <p:nvPr/>
        </p:nvSpPr>
        <p:spPr>
          <a:xfrm>
            <a:off x="4207515" y="1132658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87EA1935-903E-A34D-96C7-F327A492043B}"/>
              </a:ext>
            </a:extLst>
          </p:cNvPr>
          <p:cNvSpPr txBox="1"/>
          <p:nvPr/>
        </p:nvSpPr>
        <p:spPr>
          <a:xfrm>
            <a:off x="4763309" y="1128955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2121B2-FCCC-BC4E-A07F-A4AE77DB0589}"/>
              </a:ext>
            </a:extLst>
          </p:cNvPr>
          <p:cNvSpPr/>
          <p:nvPr/>
        </p:nvSpPr>
        <p:spPr>
          <a:xfrm>
            <a:off x="2678361" y="2033055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南</a:t>
            </a: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61E8D650-FADA-8D46-A5D7-3FC991653235}"/>
              </a:ext>
            </a:extLst>
          </p:cNvPr>
          <p:cNvSpPr/>
          <p:nvPr/>
        </p:nvSpPr>
        <p:spPr>
          <a:xfrm>
            <a:off x="3226563" y="2031207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京</a:t>
            </a: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2B41507D-4D7D-6D4B-BC58-EECF7A7F04B2}"/>
              </a:ext>
            </a:extLst>
          </p:cNvPr>
          <p:cNvSpPr/>
          <p:nvPr/>
        </p:nvSpPr>
        <p:spPr>
          <a:xfrm>
            <a:off x="3763154" y="2028134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市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1796FAAB-7FFC-A84B-9F85-CE9F37A2997D}"/>
              </a:ext>
            </a:extLst>
          </p:cNvPr>
          <p:cNvSpPr/>
          <p:nvPr/>
        </p:nvSpPr>
        <p:spPr>
          <a:xfrm>
            <a:off x="4290127" y="2028133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长</a:t>
            </a: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80ADC8FA-840F-534A-AF50-68FCBB109CDB}"/>
              </a:ext>
            </a:extLst>
          </p:cNvPr>
          <p:cNvSpPr/>
          <p:nvPr/>
        </p:nvSpPr>
        <p:spPr>
          <a:xfrm>
            <a:off x="4830514" y="2033055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江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1C54550-59E1-D04B-A40F-F1C0CFB4EB74}"/>
              </a:ext>
            </a:extLst>
          </p:cNvPr>
          <p:cNvSpPr/>
          <p:nvPr/>
        </p:nvSpPr>
        <p:spPr>
          <a:xfrm>
            <a:off x="2998670" y="1881321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6FEEDF16-C646-C54D-918F-8BF23E32D6CC}"/>
              </a:ext>
            </a:extLst>
          </p:cNvPr>
          <p:cNvSpPr/>
          <p:nvPr/>
        </p:nvSpPr>
        <p:spPr>
          <a:xfrm>
            <a:off x="3541086" y="1875966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B6713370-AAE8-0549-9684-E4D17CEF408C}"/>
              </a:ext>
            </a:extLst>
          </p:cNvPr>
          <p:cNvSpPr/>
          <p:nvPr/>
        </p:nvSpPr>
        <p:spPr>
          <a:xfrm>
            <a:off x="4096042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424D0B0-4DA9-6E43-B4DC-19729D38631B}"/>
              </a:ext>
            </a:extLst>
          </p:cNvPr>
          <p:cNvSpPr/>
          <p:nvPr/>
        </p:nvSpPr>
        <p:spPr>
          <a:xfrm>
            <a:off x="4655169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AB1F83EB-F7E8-164D-9CA5-59F88D33BC26}"/>
              </a:ext>
            </a:extLst>
          </p:cNvPr>
          <p:cNvCxnSpPr>
            <a:cxnSpLocks/>
          </p:cNvCxnSpPr>
          <p:nvPr/>
        </p:nvCxnSpPr>
        <p:spPr>
          <a:xfrm flipV="1">
            <a:off x="3081590" y="2048398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FBA9E063-A1B5-C04E-A9B4-A52FED20499F}"/>
              </a:ext>
            </a:extLst>
          </p:cNvPr>
          <p:cNvSpPr/>
          <p:nvPr/>
        </p:nvSpPr>
        <p:spPr>
          <a:xfrm>
            <a:off x="2921743" y="2354515"/>
            <a:ext cx="378885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南京</a:t>
            </a:r>
          </a:p>
        </p:txBody>
      </p:sp>
      <p:cxnSp>
        <p:nvCxnSpPr>
          <p:cNvPr id="259" name="直线箭头连接符 258">
            <a:extLst>
              <a:ext uri="{FF2B5EF4-FFF2-40B4-BE49-F238E27FC236}">
                <a16:creationId xmlns:a16="http://schemas.microsoft.com/office/drawing/2014/main" id="{FB72D238-B888-8240-A6DE-19AA698452F8}"/>
              </a:ext>
            </a:extLst>
          </p:cNvPr>
          <p:cNvCxnSpPr>
            <a:cxnSpLocks/>
          </p:cNvCxnSpPr>
          <p:nvPr/>
        </p:nvCxnSpPr>
        <p:spPr>
          <a:xfrm flipV="1">
            <a:off x="3659136" y="204840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39FB4745-D41C-D945-A4DF-F7FC51ACB835}"/>
              </a:ext>
            </a:extLst>
          </p:cNvPr>
          <p:cNvSpPr/>
          <p:nvPr/>
        </p:nvSpPr>
        <p:spPr>
          <a:xfrm>
            <a:off x="3430251" y="2354515"/>
            <a:ext cx="465463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南京市</a:t>
            </a:r>
          </a:p>
        </p:txBody>
      </p:sp>
      <p:cxnSp>
        <p:nvCxnSpPr>
          <p:cNvPr id="261" name="直线箭头连接符 260">
            <a:extLst>
              <a:ext uri="{FF2B5EF4-FFF2-40B4-BE49-F238E27FC236}">
                <a16:creationId xmlns:a16="http://schemas.microsoft.com/office/drawing/2014/main" id="{A1E39FCD-D38A-6143-99B4-5957258C6E7A}"/>
              </a:ext>
            </a:extLst>
          </p:cNvPr>
          <p:cNvCxnSpPr>
            <a:cxnSpLocks/>
          </p:cNvCxnSpPr>
          <p:nvPr/>
        </p:nvCxnSpPr>
        <p:spPr>
          <a:xfrm flipV="1">
            <a:off x="4185178" y="204840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30700935-FE7C-E44D-8B10-257852D784B6}"/>
              </a:ext>
            </a:extLst>
          </p:cNvPr>
          <p:cNvSpPr/>
          <p:nvPr/>
        </p:nvSpPr>
        <p:spPr>
          <a:xfrm>
            <a:off x="4025333" y="2354515"/>
            <a:ext cx="356161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市长</a:t>
            </a:r>
          </a:p>
        </p:txBody>
      </p: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33F43FBE-0B88-8441-B8DB-1D1A14796BCE}"/>
              </a:ext>
            </a:extLst>
          </p:cNvPr>
          <p:cNvCxnSpPr>
            <a:cxnSpLocks/>
          </p:cNvCxnSpPr>
          <p:nvPr/>
        </p:nvCxnSpPr>
        <p:spPr>
          <a:xfrm flipV="1">
            <a:off x="4727073" y="204840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26637972-7216-7443-B281-24FF8120F52A}"/>
              </a:ext>
            </a:extLst>
          </p:cNvPr>
          <p:cNvSpPr/>
          <p:nvPr/>
        </p:nvSpPr>
        <p:spPr>
          <a:xfrm>
            <a:off x="4567228" y="2354515"/>
            <a:ext cx="356155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长江</a:t>
            </a:r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A701BB9B-0F1D-8F42-8AC1-49331C367A77}"/>
              </a:ext>
            </a:extLst>
          </p:cNvPr>
          <p:cNvSpPr/>
          <p:nvPr/>
        </p:nvSpPr>
        <p:spPr>
          <a:xfrm rot="11851255">
            <a:off x="2897957" y="1762583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5" name="弧 264">
            <a:extLst>
              <a:ext uri="{FF2B5EF4-FFF2-40B4-BE49-F238E27FC236}">
                <a16:creationId xmlns:a16="http://schemas.microsoft.com/office/drawing/2014/main" id="{E43B3AD1-C304-C947-B481-FDABC2F72BEA}"/>
              </a:ext>
            </a:extLst>
          </p:cNvPr>
          <p:cNvSpPr/>
          <p:nvPr/>
        </p:nvSpPr>
        <p:spPr>
          <a:xfrm rot="11851255">
            <a:off x="2928830" y="1691769"/>
            <a:ext cx="787383" cy="193315"/>
          </a:xfrm>
          <a:prstGeom prst="arc">
            <a:avLst>
              <a:gd name="adj1" fmla="val 11997122"/>
              <a:gd name="adj2" fmla="val 2096784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6" name="弧 265">
            <a:extLst>
              <a:ext uri="{FF2B5EF4-FFF2-40B4-BE49-F238E27FC236}">
                <a16:creationId xmlns:a16="http://schemas.microsoft.com/office/drawing/2014/main" id="{EE10E585-E860-9B46-9E21-9F6FEDE17CC2}"/>
              </a:ext>
            </a:extLst>
          </p:cNvPr>
          <p:cNvSpPr/>
          <p:nvPr/>
        </p:nvSpPr>
        <p:spPr>
          <a:xfrm rot="11851255">
            <a:off x="3981874" y="1762649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7" name="弧 266">
            <a:extLst>
              <a:ext uri="{FF2B5EF4-FFF2-40B4-BE49-F238E27FC236}">
                <a16:creationId xmlns:a16="http://schemas.microsoft.com/office/drawing/2014/main" id="{3860C1A9-C87E-C64F-8105-2D5E20056286}"/>
              </a:ext>
            </a:extLst>
          </p:cNvPr>
          <p:cNvSpPr/>
          <p:nvPr/>
        </p:nvSpPr>
        <p:spPr>
          <a:xfrm rot="11851255">
            <a:off x="4534087" y="1763014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8" name="弧 267">
            <a:extLst>
              <a:ext uri="{FF2B5EF4-FFF2-40B4-BE49-F238E27FC236}">
                <a16:creationId xmlns:a16="http://schemas.microsoft.com/office/drawing/2014/main" id="{19469827-8DC0-8949-BEA2-2885A9FB3D48}"/>
              </a:ext>
            </a:extLst>
          </p:cNvPr>
          <p:cNvSpPr/>
          <p:nvPr/>
        </p:nvSpPr>
        <p:spPr>
          <a:xfrm rot="6252311">
            <a:off x="3078662" y="1704991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69" name="弧 268">
            <a:extLst>
              <a:ext uri="{FF2B5EF4-FFF2-40B4-BE49-F238E27FC236}">
                <a16:creationId xmlns:a16="http://schemas.microsoft.com/office/drawing/2014/main" id="{F8557112-AEA2-F34D-8CA9-D1884B992B3F}"/>
              </a:ext>
            </a:extLst>
          </p:cNvPr>
          <p:cNvSpPr/>
          <p:nvPr/>
        </p:nvSpPr>
        <p:spPr>
          <a:xfrm rot="6252311">
            <a:off x="3640641" y="1699828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70" name="弧 269">
            <a:extLst>
              <a:ext uri="{FF2B5EF4-FFF2-40B4-BE49-F238E27FC236}">
                <a16:creationId xmlns:a16="http://schemas.microsoft.com/office/drawing/2014/main" id="{7C5A40D2-028B-2542-959D-84646D4CF5E1}"/>
              </a:ext>
            </a:extLst>
          </p:cNvPr>
          <p:cNvSpPr/>
          <p:nvPr/>
        </p:nvSpPr>
        <p:spPr>
          <a:xfrm rot="6252311">
            <a:off x="4169832" y="1699827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271" name="弧 270">
            <a:extLst>
              <a:ext uri="{FF2B5EF4-FFF2-40B4-BE49-F238E27FC236}">
                <a16:creationId xmlns:a16="http://schemas.microsoft.com/office/drawing/2014/main" id="{405062EA-9AC0-1046-8697-8EECA26E793E}"/>
              </a:ext>
            </a:extLst>
          </p:cNvPr>
          <p:cNvSpPr/>
          <p:nvPr/>
        </p:nvSpPr>
        <p:spPr>
          <a:xfrm rot="6252311">
            <a:off x="4733032" y="1692409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82AFE8F2-4976-5440-9F3A-C5E738A1731E}"/>
              </a:ext>
            </a:extLst>
          </p:cNvPr>
          <p:cNvCxnSpPr/>
          <p:nvPr/>
        </p:nvCxnSpPr>
        <p:spPr>
          <a:xfrm flipV="1">
            <a:off x="2827949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2B35BC1E-839E-6440-8ED4-A849507D5E42}"/>
              </a:ext>
            </a:extLst>
          </p:cNvPr>
          <p:cNvCxnSpPr/>
          <p:nvPr/>
        </p:nvCxnSpPr>
        <p:spPr>
          <a:xfrm flipV="1">
            <a:off x="3352394" y="1816140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线箭头连接符 273">
            <a:extLst>
              <a:ext uri="{FF2B5EF4-FFF2-40B4-BE49-F238E27FC236}">
                <a16:creationId xmlns:a16="http://schemas.microsoft.com/office/drawing/2014/main" id="{360703C9-DF3D-3B45-BB83-CF0541B243B8}"/>
              </a:ext>
            </a:extLst>
          </p:cNvPr>
          <p:cNvCxnSpPr/>
          <p:nvPr/>
        </p:nvCxnSpPr>
        <p:spPr>
          <a:xfrm flipV="1">
            <a:off x="3906521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D74FDD61-905B-F74F-90ED-B1F59F5DE66F}"/>
              </a:ext>
            </a:extLst>
          </p:cNvPr>
          <p:cNvCxnSpPr/>
          <p:nvPr/>
        </p:nvCxnSpPr>
        <p:spPr>
          <a:xfrm flipV="1">
            <a:off x="4430965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031FAF20-C0DA-F245-8609-BD71606460B3}"/>
              </a:ext>
            </a:extLst>
          </p:cNvPr>
          <p:cNvCxnSpPr/>
          <p:nvPr/>
        </p:nvCxnSpPr>
        <p:spPr>
          <a:xfrm flipV="1">
            <a:off x="4974868" y="1821075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椭圆 276">
            <a:extLst>
              <a:ext uri="{FF2B5EF4-FFF2-40B4-BE49-F238E27FC236}">
                <a16:creationId xmlns:a16="http://schemas.microsoft.com/office/drawing/2014/main" id="{76F9CDE4-A622-9A40-BB98-C9FA44E2ED2A}"/>
              </a:ext>
            </a:extLst>
          </p:cNvPr>
          <p:cNvSpPr/>
          <p:nvPr/>
        </p:nvSpPr>
        <p:spPr>
          <a:xfrm>
            <a:off x="5432348" y="1556363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FACE5CB-8738-504F-9BBF-B6AE600293B6}"/>
              </a:ext>
            </a:extLst>
          </p:cNvPr>
          <p:cNvSpPr/>
          <p:nvPr/>
        </p:nvSpPr>
        <p:spPr>
          <a:xfrm>
            <a:off x="5977836" y="1556362"/>
            <a:ext cx="227965" cy="236107"/>
          </a:xfrm>
          <a:prstGeom prst="ellipse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79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679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0" name="直线箭头连接符 279">
            <a:extLst>
              <a:ext uri="{FF2B5EF4-FFF2-40B4-BE49-F238E27FC236}">
                <a16:creationId xmlns:a16="http://schemas.microsoft.com/office/drawing/2014/main" id="{37081C83-F103-B54F-83B7-1D6A31ECBCDA}"/>
              </a:ext>
            </a:extLst>
          </p:cNvPr>
          <p:cNvCxnSpPr/>
          <p:nvPr/>
        </p:nvCxnSpPr>
        <p:spPr>
          <a:xfrm>
            <a:off x="5702151" y="1677097"/>
            <a:ext cx="2442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527D8D1E-65F9-7740-843D-2AD00FFF5555}"/>
              </a:ext>
            </a:extLst>
          </p:cNvPr>
          <p:cNvCxnSpPr/>
          <p:nvPr/>
        </p:nvCxnSpPr>
        <p:spPr>
          <a:xfrm flipV="1">
            <a:off x="5531458" y="1343841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>
            <a:extLst>
              <a:ext uri="{FF2B5EF4-FFF2-40B4-BE49-F238E27FC236}">
                <a16:creationId xmlns:a16="http://schemas.microsoft.com/office/drawing/2014/main" id="{413DD249-9984-4C4C-91CB-0D1914225DD1}"/>
              </a:ext>
            </a:extLst>
          </p:cNvPr>
          <p:cNvSpPr/>
          <p:nvPr/>
        </p:nvSpPr>
        <p:spPr>
          <a:xfrm>
            <a:off x="5481124" y="111313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573BC4DC-F5C5-CE43-9458-B4EEF063294D}"/>
              </a:ext>
            </a:extLst>
          </p:cNvPr>
          <p:cNvSpPr/>
          <p:nvPr/>
        </p:nvSpPr>
        <p:spPr>
          <a:xfrm>
            <a:off x="5481124" y="1218873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cxnSp>
        <p:nvCxnSpPr>
          <p:cNvPr id="285" name="直线箭头连接符 284">
            <a:extLst>
              <a:ext uri="{FF2B5EF4-FFF2-40B4-BE49-F238E27FC236}">
                <a16:creationId xmlns:a16="http://schemas.microsoft.com/office/drawing/2014/main" id="{64B48ACC-F162-4D44-9470-ED4F753F350B}"/>
              </a:ext>
            </a:extLst>
          </p:cNvPr>
          <p:cNvCxnSpPr/>
          <p:nvPr/>
        </p:nvCxnSpPr>
        <p:spPr>
          <a:xfrm flipV="1">
            <a:off x="6075362" y="1349392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FA062C95-E9A4-9A40-93C8-CCD4F6580A0E}"/>
              </a:ext>
            </a:extLst>
          </p:cNvPr>
          <p:cNvSpPr/>
          <p:nvPr/>
        </p:nvSpPr>
        <p:spPr>
          <a:xfrm>
            <a:off x="6025028" y="1118687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E72E09C5-59FC-364D-BBC7-09BF2A68785C}"/>
              </a:ext>
            </a:extLst>
          </p:cNvPr>
          <p:cNvSpPr/>
          <p:nvPr/>
        </p:nvSpPr>
        <p:spPr>
          <a:xfrm>
            <a:off x="6025028" y="1224425"/>
            <a:ext cx="107700" cy="107700"/>
          </a:xfrm>
          <a:prstGeom prst="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>
              <a:solidFill>
                <a:schemeClr val="tx1"/>
              </a:solidFill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0BF7201F-3DA0-ED48-969C-D0A2D3B66451}"/>
              </a:ext>
            </a:extLst>
          </p:cNvPr>
          <p:cNvSpPr txBox="1"/>
          <p:nvPr/>
        </p:nvSpPr>
        <p:spPr>
          <a:xfrm>
            <a:off x="5307171" y="1132658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36B40B95-C0DB-164E-AF99-7A1D2D4EFE05}"/>
              </a:ext>
            </a:extLst>
          </p:cNvPr>
          <p:cNvSpPr txBox="1"/>
          <p:nvPr/>
        </p:nvSpPr>
        <p:spPr>
          <a:xfrm>
            <a:off x="5862966" y="1128953"/>
            <a:ext cx="248786" cy="245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9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4EAC114A-1B90-1E42-B6E2-B95EF11CCBB0}"/>
              </a:ext>
            </a:extLst>
          </p:cNvPr>
          <p:cNvSpPr/>
          <p:nvPr/>
        </p:nvSpPr>
        <p:spPr>
          <a:xfrm>
            <a:off x="5389783" y="2028133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大</a:t>
            </a: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E5D3B89B-76A9-DA46-8C61-32C721517095}"/>
              </a:ext>
            </a:extLst>
          </p:cNvPr>
          <p:cNvSpPr/>
          <p:nvPr/>
        </p:nvSpPr>
        <p:spPr>
          <a:xfrm>
            <a:off x="5930171" y="2033055"/>
            <a:ext cx="290382" cy="240024"/>
          </a:xfrm>
          <a:prstGeom prst="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>
                <a:solidFill>
                  <a:schemeClr val="tx1"/>
                </a:solidFill>
              </a:rPr>
              <a:t>桥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704DACE-D582-D645-8AA5-13B19DDE2648}"/>
              </a:ext>
            </a:extLst>
          </p:cNvPr>
          <p:cNvSpPr/>
          <p:nvPr/>
        </p:nvSpPr>
        <p:spPr>
          <a:xfrm>
            <a:off x="5195698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677BCA06-ED72-4641-9546-DA918304920A}"/>
              </a:ext>
            </a:extLst>
          </p:cNvPr>
          <p:cNvSpPr/>
          <p:nvPr/>
        </p:nvSpPr>
        <p:spPr>
          <a:xfrm>
            <a:off x="5754823" y="1883570"/>
            <a:ext cx="166239" cy="151734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>
              <a:solidFill>
                <a:schemeClr val="tx1"/>
              </a:solidFill>
            </a:endParaRPr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1D4DC699-1314-C149-86D6-615D3C955DE0}"/>
              </a:ext>
            </a:extLst>
          </p:cNvPr>
          <p:cNvCxnSpPr>
            <a:cxnSpLocks/>
          </p:cNvCxnSpPr>
          <p:nvPr/>
        </p:nvCxnSpPr>
        <p:spPr>
          <a:xfrm flipV="1">
            <a:off x="5284834" y="2048400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>
            <a:extLst>
              <a:ext uri="{FF2B5EF4-FFF2-40B4-BE49-F238E27FC236}">
                <a16:creationId xmlns:a16="http://schemas.microsoft.com/office/drawing/2014/main" id="{7DC82BDF-0663-E94B-A952-3998A1FA33A9}"/>
              </a:ext>
            </a:extLst>
          </p:cNvPr>
          <p:cNvSpPr/>
          <p:nvPr/>
        </p:nvSpPr>
        <p:spPr>
          <a:xfrm>
            <a:off x="5018403" y="2354515"/>
            <a:ext cx="555206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长江大桥</a:t>
            </a:r>
          </a:p>
        </p:txBody>
      </p: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1D6FA51C-607A-9644-BF3E-E9318A965602}"/>
              </a:ext>
            </a:extLst>
          </p:cNvPr>
          <p:cNvCxnSpPr>
            <a:cxnSpLocks/>
          </p:cNvCxnSpPr>
          <p:nvPr/>
        </p:nvCxnSpPr>
        <p:spPr>
          <a:xfrm flipV="1">
            <a:off x="5826729" y="2048398"/>
            <a:ext cx="0" cy="288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459CF0B7-343D-F949-8956-A589D62BECEB}"/>
              </a:ext>
            </a:extLst>
          </p:cNvPr>
          <p:cNvSpPr/>
          <p:nvPr/>
        </p:nvSpPr>
        <p:spPr>
          <a:xfrm>
            <a:off x="5666885" y="2354515"/>
            <a:ext cx="358169" cy="240024"/>
          </a:xfrm>
          <a:prstGeom prst="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79" dirty="0">
                <a:solidFill>
                  <a:schemeClr val="tx1"/>
                </a:solidFill>
              </a:rPr>
              <a:t>大桥</a:t>
            </a:r>
          </a:p>
        </p:txBody>
      </p:sp>
      <p:sp>
        <p:nvSpPr>
          <p:cNvPr id="299" name="弧 298">
            <a:extLst>
              <a:ext uri="{FF2B5EF4-FFF2-40B4-BE49-F238E27FC236}">
                <a16:creationId xmlns:a16="http://schemas.microsoft.com/office/drawing/2014/main" id="{B3E9A294-FD39-8A41-A78E-EC4E20861736}"/>
              </a:ext>
            </a:extLst>
          </p:cNvPr>
          <p:cNvSpPr/>
          <p:nvPr/>
        </p:nvSpPr>
        <p:spPr>
          <a:xfrm rot="11851255">
            <a:off x="5633744" y="1763014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301" name="弧 300">
            <a:extLst>
              <a:ext uri="{FF2B5EF4-FFF2-40B4-BE49-F238E27FC236}">
                <a16:creationId xmlns:a16="http://schemas.microsoft.com/office/drawing/2014/main" id="{F10822D2-C466-3E4E-92A5-45633623FE57}"/>
              </a:ext>
            </a:extLst>
          </p:cNvPr>
          <p:cNvSpPr/>
          <p:nvPr/>
        </p:nvSpPr>
        <p:spPr>
          <a:xfrm rot="6252311">
            <a:off x="5832688" y="1692409"/>
            <a:ext cx="270138" cy="155570"/>
          </a:xfrm>
          <a:prstGeom prst="arc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7616ABFA-89E6-2149-BE3A-11049BE62E30}"/>
              </a:ext>
            </a:extLst>
          </p:cNvPr>
          <p:cNvCxnSpPr/>
          <p:nvPr/>
        </p:nvCxnSpPr>
        <p:spPr>
          <a:xfrm flipV="1">
            <a:off x="5530621" y="1815523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21AF050F-AF04-CC4D-AE16-4707F677FEC7}"/>
              </a:ext>
            </a:extLst>
          </p:cNvPr>
          <p:cNvCxnSpPr/>
          <p:nvPr/>
        </p:nvCxnSpPr>
        <p:spPr>
          <a:xfrm flipV="1">
            <a:off x="6074525" y="1821075"/>
            <a:ext cx="0" cy="17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弧 304">
            <a:extLst>
              <a:ext uri="{FF2B5EF4-FFF2-40B4-BE49-F238E27FC236}">
                <a16:creationId xmlns:a16="http://schemas.microsoft.com/office/drawing/2014/main" id="{B628C762-365D-EE41-A6BF-B161A7C6A088}"/>
              </a:ext>
            </a:extLst>
          </p:cNvPr>
          <p:cNvSpPr/>
          <p:nvPr/>
        </p:nvSpPr>
        <p:spPr>
          <a:xfrm rot="11851255">
            <a:off x="4543746" y="1685192"/>
            <a:ext cx="787383" cy="193315"/>
          </a:xfrm>
          <a:prstGeom prst="arc">
            <a:avLst>
              <a:gd name="adj1" fmla="val 11661939"/>
              <a:gd name="adj2" fmla="val 2096784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306" name="弧 305">
            <a:extLst>
              <a:ext uri="{FF2B5EF4-FFF2-40B4-BE49-F238E27FC236}">
                <a16:creationId xmlns:a16="http://schemas.microsoft.com/office/drawing/2014/main" id="{E399172A-FD11-E044-8ED6-11615CF82E91}"/>
              </a:ext>
            </a:extLst>
          </p:cNvPr>
          <p:cNvSpPr/>
          <p:nvPr/>
        </p:nvSpPr>
        <p:spPr>
          <a:xfrm rot="9541632">
            <a:off x="5283673" y="1677810"/>
            <a:ext cx="787383" cy="193315"/>
          </a:xfrm>
          <a:prstGeom prst="arc">
            <a:avLst>
              <a:gd name="adj1" fmla="val 11698443"/>
              <a:gd name="adj2" fmla="val 20967848"/>
            </a:avLst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05CE3C3-EE2C-7B4A-AA5A-8C4ADC45D5D1}"/>
              </a:ext>
            </a:extLst>
          </p:cNvPr>
          <p:cNvSpPr/>
          <p:nvPr/>
        </p:nvSpPr>
        <p:spPr>
          <a:xfrm>
            <a:off x="2600383" y="715753"/>
            <a:ext cx="3727395" cy="252482"/>
          </a:xfrm>
          <a:prstGeom prst="roundRect">
            <a:avLst/>
          </a:prstGeom>
          <a:solidFill>
            <a:srgbClr val="4578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</a:rPr>
              <a:t>Conditional random field</a:t>
            </a:r>
            <a:r>
              <a:rPr kumimoji="1" lang="zh-CN" altLang="en-US" sz="1000" dirty="0">
                <a:solidFill>
                  <a:schemeClr val="bg1"/>
                </a:solidFill>
              </a:rPr>
              <a:t>，</a:t>
            </a:r>
            <a:r>
              <a:rPr kumimoji="1" lang="en-US" altLang="zh-CN" sz="1000" dirty="0">
                <a:solidFill>
                  <a:schemeClr val="bg1"/>
                </a:solidFill>
              </a:rPr>
              <a:t>CRF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647E89E0-4ABB-904C-B363-F3EF023EE7CA}"/>
              </a:ext>
            </a:extLst>
          </p:cNvPr>
          <p:cNvCxnSpPr/>
          <p:nvPr/>
        </p:nvCxnSpPr>
        <p:spPr>
          <a:xfrm flipV="1">
            <a:off x="2830170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DFE3D61-0987-CA4F-859F-F709410DBDFE}"/>
              </a:ext>
            </a:extLst>
          </p:cNvPr>
          <p:cNvCxnSpPr/>
          <p:nvPr/>
        </p:nvCxnSpPr>
        <p:spPr>
          <a:xfrm flipV="1">
            <a:off x="3354614" y="960354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4CB8EEA7-D035-644F-B29B-5C58A3E785C1}"/>
              </a:ext>
            </a:extLst>
          </p:cNvPr>
          <p:cNvCxnSpPr/>
          <p:nvPr/>
        </p:nvCxnSpPr>
        <p:spPr>
          <a:xfrm flipV="1">
            <a:off x="3908741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154D32A-B057-AC48-8C63-041888784655}"/>
              </a:ext>
            </a:extLst>
          </p:cNvPr>
          <p:cNvCxnSpPr/>
          <p:nvPr/>
        </p:nvCxnSpPr>
        <p:spPr>
          <a:xfrm flipV="1">
            <a:off x="4433185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6FE030C-D935-224A-B21B-1E896B006618}"/>
              </a:ext>
            </a:extLst>
          </p:cNvPr>
          <p:cNvCxnSpPr/>
          <p:nvPr/>
        </p:nvCxnSpPr>
        <p:spPr>
          <a:xfrm flipV="1">
            <a:off x="4977088" y="965289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29AB45C-21F4-F04D-AEF1-498955A04828}"/>
              </a:ext>
            </a:extLst>
          </p:cNvPr>
          <p:cNvCxnSpPr/>
          <p:nvPr/>
        </p:nvCxnSpPr>
        <p:spPr>
          <a:xfrm flipV="1">
            <a:off x="5532841" y="959737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F76D6F7-117B-6545-8113-24E66B654ABD}"/>
              </a:ext>
            </a:extLst>
          </p:cNvPr>
          <p:cNvCxnSpPr/>
          <p:nvPr/>
        </p:nvCxnSpPr>
        <p:spPr>
          <a:xfrm flipV="1">
            <a:off x="6076745" y="965289"/>
            <a:ext cx="0" cy="14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7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621260" y="69417"/>
            <a:ext cx="5243195" cy="660940"/>
          </a:xfrm>
          <a:prstGeom prst="rect">
            <a:avLst/>
          </a:prstGeom>
        </p:spPr>
        <p:txBody>
          <a:bodyPr vert="horz" lIns="45593" tIns="22797" rIns="45593" bIns="227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194" dirty="0"/>
          </a:p>
        </p:txBody>
      </p:sp>
      <p:graphicFrame>
        <p:nvGraphicFramePr>
          <p:cNvPr id="14" name="ChartObject">
            <a:extLst>
              <a:ext uri="{FF2B5EF4-FFF2-40B4-BE49-F238E27FC236}">
                <a16:creationId xmlns:a16="http://schemas.microsoft.com/office/drawing/2014/main" id="{DC709721-8961-8341-9B71-2D5CC61A8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11938"/>
              </p:ext>
            </p:extLst>
          </p:nvPr>
        </p:nvGraphicFramePr>
        <p:xfrm>
          <a:off x="1621262" y="69417"/>
          <a:ext cx="6153665" cy="329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B86B76-708F-C344-AE92-B59E89130831}"/>
              </a:ext>
            </a:extLst>
          </p:cNvPr>
          <p:cNvSpPr txBox="1"/>
          <p:nvPr/>
        </p:nvSpPr>
        <p:spPr>
          <a:xfrm>
            <a:off x="3943396" y="4109945"/>
            <a:ext cx="1630891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98" b="1" dirty="0"/>
              <a:t>国内法官数量（司法改革后减少</a:t>
            </a:r>
            <a:r>
              <a:rPr lang="en-US" altLang="zh-CN" sz="598" b="1" dirty="0"/>
              <a:t>40%</a:t>
            </a:r>
            <a:r>
              <a:rPr lang="zh-CN" altLang="en-US" sz="598" b="1" dirty="0"/>
              <a:t>）</a:t>
            </a:r>
            <a:endParaRPr lang="zh-CN" altLang="en-US" sz="524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1C8980-4DCC-474C-A1CB-4DD8DFA9A6DF}"/>
              </a:ext>
            </a:extLst>
          </p:cNvPr>
          <p:cNvSpPr txBox="1"/>
          <p:nvPr/>
        </p:nvSpPr>
        <p:spPr>
          <a:xfrm>
            <a:off x="2409728" y="379089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</a:t>
            </a:r>
            <a:r>
              <a:rPr kumimoji="1" lang="zh-CN" altLang="en-US" sz="1000" dirty="0"/>
              <a:t>单位</a:t>
            </a:r>
            <a:r>
              <a:rPr kumimoji="1" lang="en-US" altLang="zh-CN" sz="1000" dirty="0"/>
              <a:t>:</a:t>
            </a:r>
            <a:r>
              <a:rPr kumimoji="1" lang="zh-CN" altLang="en-US" sz="1000" dirty="0"/>
              <a:t>万</a:t>
            </a:r>
            <a:r>
              <a:rPr kumimoji="1" lang="en-US" altLang="zh-CN" sz="1000" dirty="0"/>
              <a:t>)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821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621260" y="69417"/>
            <a:ext cx="5243195" cy="660940"/>
          </a:xfrm>
          <a:prstGeom prst="rect">
            <a:avLst/>
          </a:prstGeom>
        </p:spPr>
        <p:txBody>
          <a:bodyPr vert="horz" lIns="45593" tIns="22797" rIns="45593" bIns="227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194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E51F-1B4E-48A3-9A87-3A96E1F0AAC9}" type="slidenum">
              <a:rPr lang="zh-CN" altLang="en-US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ChartObject">
            <a:extLst>
              <a:ext uri="{FF2B5EF4-FFF2-40B4-BE49-F238E27FC236}">
                <a16:creationId xmlns:a16="http://schemas.microsoft.com/office/drawing/2014/main" id="{982D2458-1960-D04A-B1A0-3696B5203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467026"/>
              </p:ext>
            </p:extLst>
          </p:nvPr>
        </p:nvGraphicFramePr>
        <p:xfrm>
          <a:off x="1621254" y="69418"/>
          <a:ext cx="5943328" cy="3281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13665AF-6BAD-7C4C-9687-7588B498B951}"/>
              </a:ext>
            </a:extLst>
          </p:cNvPr>
          <p:cNvSpPr txBox="1"/>
          <p:nvPr/>
        </p:nvSpPr>
        <p:spPr>
          <a:xfrm>
            <a:off x="3672319" y="3734726"/>
            <a:ext cx="1630891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中国法院受理案件数量（增速达</a:t>
            </a:r>
            <a:r>
              <a:rPr lang="en-US" altLang="zh-CN" sz="1400" b="1" dirty="0"/>
              <a:t>14.5%</a:t>
            </a:r>
            <a:r>
              <a:rPr lang="zh-CN" altLang="en-US" sz="1400" b="1" dirty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168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621254" y="69417"/>
            <a:ext cx="5243195" cy="660940"/>
          </a:xfrm>
          <a:prstGeom prst="rect">
            <a:avLst/>
          </a:prstGeom>
        </p:spPr>
        <p:txBody>
          <a:bodyPr vert="horz" lIns="45593" tIns="22797" rIns="45593" bIns="2279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194" dirty="0"/>
          </a:p>
        </p:txBody>
      </p:sp>
      <p:graphicFrame>
        <p:nvGraphicFramePr>
          <p:cNvPr id="14" name="ChartObject">
            <a:extLst>
              <a:ext uri="{FF2B5EF4-FFF2-40B4-BE49-F238E27FC236}">
                <a16:creationId xmlns:a16="http://schemas.microsoft.com/office/drawing/2014/main" id="{DC709721-8961-8341-9B71-2D5CC61A8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458040"/>
              </p:ext>
            </p:extLst>
          </p:nvPr>
        </p:nvGraphicFramePr>
        <p:xfrm>
          <a:off x="182836" y="457201"/>
          <a:ext cx="4312507" cy="211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EB86B76-708F-C344-AE92-B59E89130831}"/>
              </a:ext>
            </a:extLst>
          </p:cNvPr>
          <p:cNvSpPr txBox="1"/>
          <p:nvPr/>
        </p:nvSpPr>
        <p:spPr>
          <a:xfrm>
            <a:off x="2" y="2570206"/>
            <a:ext cx="4942677" cy="29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/>
              <a:t>国内律师与律所数量（增速不足</a:t>
            </a:r>
            <a:r>
              <a:rPr lang="en-US" altLang="zh-CN" sz="1000" dirty="0"/>
              <a:t>7%</a:t>
            </a:r>
            <a:r>
              <a:rPr lang="zh-CN" altLang="en-US" sz="1000" dirty="0"/>
              <a:t>）</a:t>
            </a:r>
          </a:p>
        </p:txBody>
      </p:sp>
      <p:graphicFrame>
        <p:nvGraphicFramePr>
          <p:cNvPr id="28" name="ChartObject">
            <a:extLst>
              <a:ext uri="{FF2B5EF4-FFF2-40B4-BE49-F238E27FC236}">
                <a16:creationId xmlns:a16="http://schemas.microsoft.com/office/drawing/2014/main" id="{758F9519-5784-654B-BBB5-867ACD44D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797112"/>
              </p:ext>
            </p:extLst>
          </p:nvPr>
        </p:nvGraphicFramePr>
        <p:xfrm>
          <a:off x="4495341" y="457201"/>
          <a:ext cx="4315028" cy="211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C54D9488-2DA3-3D49-98B7-3D04DF02107F}"/>
              </a:ext>
            </a:extLst>
          </p:cNvPr>
          <p:cNvSpPr txBox="1"/>
          <p:nvPr/>
        </p:nvSpPr>
        <p:spPr>
          <a:xfrm>
            <a:off x="4942677" y="2570206"/>
            <a:ext cx="3836772" cy="29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/>
              <a:t>国内法官数量（减少</a:t>
            </a:r>
            <a:r>
              <a:rPr lang="en-US" altLang="zh-CN" sz="1000" dirty="0"/>
              <a:t>40%</a:t>
            </a:r>
            <a:r>
              <a:rPr lang="zh-CN" altLang="en-US" sz="1000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170004-8685-B346-93F5-D098542F399B}"/>
              </a:ext>
            </a:extLst>
          </p:cNvPr>
          <p:cNvSpPr txBox="1"/>
          <p:nvPr/>
        </p:nvSpPr>
        <p:spPr>
          <a:xfrm>
            <a:off x="140480" y="244709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</a:t>
            </a:r>
            <a:r>
              <a:rPr kumimoji="1" lang="zh-CN" altLang="en-US" sz="1000" dirty="0"/>
              <a:t>万人</a:t>
            </a:r>
            <a:r>
              <a:rPr kumimoji="1" lang="en-US" altLang="zh-CN" sz="1000" dirty="0"/>
              <a:t>)</a:t>
            </a:r>
            <a:endParaRPr kumimoji="1"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1905EE-47A1-DB4B-8E4A-5DE673F2B01F}"/>
              </a:ext>
            </a:extLst>
          </p:cNvPr>
          <p:cNvSpPr txBox="1"/>
          <p:nvPr/>
        </p:nvSpPr>
        <p:spPr>
          <a:xfrm>
            <a:off x="4023269" y="244709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</a:t>
            </a:r>
            <a:r>
              <a:rPr kumimoji="1" lang="zh-CN" altLang="en-US" sz="1000" dirty="0"/>
              <a:t>万所</a:t>
            </a:r>
            <a:r>
              <a:rPr kumimoji="1" lang="en-US" altLang="zh-CN" sz="1000" dirty="0"/>
              <a:t>)</a:t>
            </a:r>
            <a:endParaRPr kumimoji="1"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EC01A5-A47B-0D4A-8532-664F97C789BA}"/>
              </a:ext>
            </a:extLst>
          </p:cNvPr>
          <p:cNvSpPr txBox="1"/>
          <p:nvPr/>
        </p:nvSpPr>
        <p:spPr>
          <a:xfrm>
            <a:off x="4466944" y="244709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(</a:t>
            </a:r>
            <a:r>
              <a:rPr kumimoji="1" lang="zh-CN" altLang="en-US" sz="1000" dirty="0"/>
              <a:t>万人</a:t>
            </a:r>
            <a:r>
              <a:rPr kumimoji="1" lang="en-US" altLang="zh-CN" sz="1000" dirty="0"/>
              <a:t>)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947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>
            <a:extLst>
              <a:ext uri="{FF2B5EF4-FFF2-40B4-BE49-F238E27FC236}">
                <a16:creationId xmlns:a16="http://schemas.microsoft.com/office/drawing/2014/main" id="{2286FA02-CE13-BB4C-B3E3-4B3714D65A08}"/>
              </a:ext>
            </a:extLst>
          </p:cNvPr>
          <p:cNvSpPr/>
          <p:nvPr/>
        </p:nvSpPr>
        <p:spPr>
          <a:xfrm>
            <a:off x="1015101" y="1111174"/>
            <a:ext cx="643273" cy="410537"/>
          </a:xfrm>
          <a:prstGeom prst="round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事实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237F1E93-6B4F-704B-9DC9-58E8F20EE4DE}"/>
              </a:ext>
            </a:extLst>
          </p:cNvPr>
          <p:cNvSpPr/>
          <p:nvPr/>
        </p:nvSpPr>
        <p:spPr>
          <a:xfrm>
            <a:off x="984700" y="2582327"/>
            <a:ext cx="713455" cy="392722"/>
          </a:xfrm>
          <a:prstGeom prst="roundRect">
            <a:avLst/>
          </a:prstGeom>
          <a:solidFill>
            <a:srgbClr val="01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数据库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F255BFE-41E6-1C40-A1CE-F52434426ED4}"/>
              </a:ext>
            </a:extLst>
          </p:cNvPr>
          <p:cNvSpPr/>
          <p:nvPr/>
        </p:nvSpPr>
        <p:spPr>
          <a:xfrm>
            <a:off x="1839294" y="1057408"/>
            <a:ext cx="713454" cy="392722"/>
          </a:xfrm>
          <a:prstGeom prst="round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词法分析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A9183DB-2EC4-7F49-BA81-4EE187DE6445}"/>
              </a:ext>
            </a:extLst>
          </p:cNvPr>
          <p:cNvSpPr/>
          <p:nvPr/>
        </p:nvSpPr>
        <p:spPr>
          <a:xfrm>
            <a:off x="1839294" y="1783499"/>
            <a:ext cx="713454" cy="392722"/>
          </a:xfrm>
          <a:prstGeom prst="round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字嵌入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70424A6E-BE70-A049-89FC-76738B0B9C1A}"/>
              </a:ext>
            </a:extLst>
          </p:cNvPr>
          <p:cNvSpPr/>
          <p:nvPr/>
        </p:nvSpPr>
        <p:spPr>
          <a:xfrm>
            <a:off x="2800810" y="928535"/>
            <a:ext cx="808340" cy="392400"/>
          </a:xfrm>
          <a:prstGeom prst="roundRect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命名实体识别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56437094-D059-C444-8CB1-5D24DC59DF5D}"/>
              </a:ext>
            </a:extLst>
          </p:cNvPr>
          <p:cNvSpPr/>
          <p:nvPr/>
        </p:nvSpPr>
        <p:spPr>
          <a:xfrm>
            <a:off x="2800810" y="1351396"/>
            <a:ext cx="808340" cy="392400"/>
          </a:xfrm>
          <a:prstGeom prst="roundRect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词嵌入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3BF1FAD6-726F-FF43-8327-D48A64EA3CCC}"/>
              </a:ext>
            </a:extLst>
          </p:cNvPr>
          <p:cNvSpPr/>
          <p:nvPr/>
        </p:nvSpPr>
        <p:spPr>
          <a:xfrm>
            <a:off x="3866337" y="1797460"/>
            <a:ext cx="806400" cy="392400"/>
          </a:xfrm>
          <a:prstGeom prst="round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Lattice</a:t>
            </a:r>
            <a:endParaRPr kumimoji="1" lang="zh-CN" altLang="en-US" sz="1000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8CE60CDE-EC58-F844-8459-3D02EC95F756}"/>
              </a:ext>
            </a:extLst>
          </p:cNvPr>
          <p:cNvSpPr/>
          <p:nvPr/>
        </p:nvSpPr>
        <p:spPr>
          <a:xfrm>
            <a:off x="4927157" y="1911208"/>
            <a:ext cx="806400" cy="360000"/>
          </a:xfrm>
          <a:prstGeom prst="roundRect">
            <a:avLst/>
          </a:prstGeom>
          <a:solidFill>
            <a:srgbClr val="4578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条件随机场</a:t>
            </a: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2EA9F14-2FB8-A248-8297-EFB91E9CF611}"/>
              </a:ext>
            </a:extLst>
          </p:cNvPr>
          <p:cNvSpPr/>
          <p:nvPr/>
        </p:nvSpPr>
        <p:spPr>
          <a:xfrm>
            <a:off x="5972781" y="1849614"/>
            <a:ext cx="756000" cy="360000"/>
          </a:xfrm>
          <a:prstGeom prst="roundRect">
            <a:avLst/>
          </a:prstGeom>
          <a:solidFill>
            <a:srgbClr val="C06D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序列预测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4734F9E8-3C4F-1948-9133-099303D8924E}"/>
              </a:ext>
            </a:extLst>
          </p:cNvPr>
          <p:cNvSpPr/>
          <p:nvPr/>
        </p:nvSpPr>
        <p:spPr>
          <a:xfrm>
            <a:off x="3875901" y="1253930"/>
            <a:ext cx="806400" cy="392400"/>
          </a:xfrm>
          <a:prstGeom prst="round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语义捕捉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0C87763-66FA-AB46-8EE7-F412075C691B}"/>
              </a:ext>
            </a:extLst>
          </p:cNvPr>
          <p:cNvSpPr/>
          <p:nvPr/>
        </p:nvSpPr>
        <p:spPr>
          <a:xfrm>
            <a:off x="1840722" y="523730"/>
            <a:ext cx="713454" cy="392722"/>
          </a:xfrm>
          <a:prstGeom prst="round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特征抽取</a:t>
            </a: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E70D1238-31D8-114C-827A-8CE2FD71D0E0}"/>
              </a:ext>
            </a:extLst>
          </p:cNvPr>
          <p:cNvSpPr/>
          <p:nvPr/>
        </p:nvSpPr>
        <p:spPr>
          <a:xfrm>
            <a:off x="2802326" y="511169"/>
            <a:ext cx="808340" cy="389802"/>
          </a:xfrm>
          <a:prstGeom prst="roundRect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事件检测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A3DA97-9CB9-6443-82BC-D301BA5F99F9}"/>
              </a:ext>
            </a:extLst>
          </p:cNvPr>
          <p:cNvSpPr/>
          <p:nvPr/>
        </p:nvSpPr>
        <p:spPr>
          <a:xfrm>
            <a:off x="3875901" y="656307"/>
            <a:ext cx="806400" cy="392400"/>
          </a:xfrm>
          <a:prstGeom prst="round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事实成分抽取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9909FCA3-E0E2-D046-8E25-DC9F4E74D986}"/>
              </a:ext>
            </a:extLst>
          </p:cNvPr>
          <p:cNvSpPr/>
          <p:nvPr/>
        </p:nvSpPr>
        <p:spPr>
          <a:xfrm>
            <a:off x="3875901" y="205752"/>
            <a:ext cx="806400" cy="392400"/>
          </a:xfrm>
          <a:prstGeom prst="round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时间推导</a:t>
            </a: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0FF44CD-996D-D84C-AA9C-C8880237D9FA}"/>
              </a:ext>
            </a:extLst>
          </p:cNvPr>
          <p:cNvSpPr/>
          <p:nvPr/>
        </p:nvSpPr>
        <p:spPr>
          <a:xfrm>
            <a:off x="4927157" y="266882"/>
            <a:ext cx="806400" cy="374400"/>
          </a:xfrm>
          <a:prstGeom prst="roundRect">
            <a:avLst/>
          </a:prstGeom>
          <a:solidFill>
            <a:srgbClr val="4578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timeline</a:t>
            </a:r>
            <a:endParaRPr kumimoji="1" lang="zh-CN" altLang="en-US" sz="1000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220EF2A7-332D-DE4E-9093-3DD32701A9A9}"/>
              </a:ext>
            </a:extLst>
          </p:cNvPr>
          <p:cNvSpPr/>
          <p:nvPr/>
        </p:nvSpPr>
        <p:spPr>
          <a:xfrm>
            <a:off x="1836655" y="2586750"/>
            <a:ext cx="713454" cy="392722"/>
          </a:xfrm>
          <a:prstGeom prst="roundRect">
            <a:avLst/>
          </a:prstGeom>
          <a:solidFill>
            <a:srgbClr val="F95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条件筛选</a:t>
            </a: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D6C10F4-19BA-0640-8917-F8AC3E6506E6}"/>
              </a:ext>
            </a:extLst>
          </p:cNvPr>
          <p:cNvSpPr/>
          <p:nvPr/>
        </p:nvSpPr>
        <p:spPr>
          <a:xfrm>
            <a:off x="2793740" y="2438137"/>
            <a:ext cx="808340" cy="320400"/>
          </a:xfrm>
          <a:prstGeom prst="roundRect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TF-IDF</a:t>
            </a:r>
            <a:endParaRPr kumimoji="1" lang="zh-CN" altLang="en-US" sz="1000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A92ACB95-0002-9D4C-B34C-6E47AA6D40ED}"/>
              </a:ext>
            </a:extLst>
          </p:cNvPr>
          <p:cNvSpPr/>
          <p:nvPr/>
        </p:nvSpPr>
        <p:spPr>
          <a:xfrm>
            <a:off x="2800739" y="2818950"/>
            <a:ext cx="808340" cy="320400"/>
          </a:xfrm>
          <a:prstGeom prst="roundRect">
            <a:avLst/>
          </a:prstGeom>
          <a:solidFill>
            <a:srgbClr val="AB89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BM25</a:t>
            </a:r>
            <a:endParaRPr kumimoji="1" lang="zh-CN" altLang="en-US" sz="1000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DC4C5948-AF6C-3E4F-8B9A-6B2434DC0857}"/>
              </a:ext>
            </a:extLst>
          </p:cNvPr>
          <p:cNvSpPr/>
          <p:nvPr/>
        </p:nvSpPr>
        <p:spPr>
          <a:xfrm>
            <a:off x="3875901" y="2586750"/>
            <a:ext cx="806400" cy="392400"/>
          </a:xfrm>
          <a:prstGeom prst="roundRect">
            <a:avLst/>
          </a:prstGeom>
          <a:solidFill>
            <a:srgbClr val="FFC0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类案候选</a:t>
            </a: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A9116F4-1636-E84D-9CCD-439DE6BD6395}"/>
              </a:ext>
            </a:extLst>
          </p:cNvPr>
          <p:cNvSpPr/>
          <p:nvPr/>
        </p:nvSpPr>
        <p:spPr>
          <a:xfrm>
            <a:off x="4927157" y="2446315"/>
            <a:ext cx="806400" cy="324000"/>
          </a:xfrm>
          <a:prstGeom prst="roundRect">
            <a:avLst/>
          </a:prstGeom>
          <a:solidFill>
            <a:srgbClr val="4578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文本向量映射</a:t>
            </a:r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EEDFBCE9-A35E-A94A-A301-430798A2EB4E}"/>
              </a:ext>
            </a:extLst>
          </p:cNvPr>
          <p:cNvSpPr/>
          <p:nvPr/>
        </p:nvSpPr>
        <p:spPr>
          <a:xfrm>
            <a:off x="4911205" y="2817887"/>
            <a:ext cx="806400" cy="288000"/>
          </a:xfrm>
          <a:prstGeom prst="roundRect">
            <a:avLst/>
          </a:prstGeom>
          <a:solidFill>
            <a:srgbClr val="4578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文本蕴含</a:t>
            </a:r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56108614-9A73-3B44-990B-3EC52B58B89C}"/>
              </a:ext>
            </a:extLst>
          </p:cNvPr>
          <p:cNvSpPr/>
          <p:nvPr/>
        </p:nvSpPr>
        <p:spPr>
          <a:xfrm>
            <a:off x="5972781" y="2608315"/>
            <a:ext cx="756000" cy="360000"/>
          </a:xfrm>
          <a:prstGeom prst="roundRect">
            <a:avLst/>
          </a:prstGeom>
          <a:solidFill>
            <a:srgbClr val="C06D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/>
              <a:t>重排序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FA808BA-5CE7-B74C-8334-8C8BC4A1DE52}"/>
              </a:ext>
            </a:extLst>
          </p:cNvPr>
          <p:cNvGrpSpPr/>
          <p:nvPr/>
        </p:nvGrpSpPr>
        <p:grpSpPr>
          <a:xfrm>
            <a:off x="7035885" y="2508287"/>
            <a:ext cx="828000" cy="623397"/>
            <a:chOff x="7035885" y="2733571"/>
            <a:chExt cx="828000" cy="62339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9EFA7C4-A606-8248-9610-517B6222B625}"/>
                </a:ext>
              </a:extLst>
            </p:cNvPr>
            <p:cNvSpPr/>
            <p:nvPr/>
          </p:nvSpPr>
          <p:spPr>
            <a:xfrm>
              <a:off x="7035885" y="2733571"/>
              <a:ext cx="828000" cy="309600"/>
            </a:xfrm>
            <a:prstGeom prst="rect">
              <a:avLst/>
            </a:prstGeom>
            <a:solidFill>
              <a:srgbClr val="AB89E1"/>
            </a:solidFill>
            <a:ln w="127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</a:rPr>
                <a:t>类案检索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2E4CEF9-432B-7043-8274-3534A0EB8E5A}"/>
                </a:ext>
              </a:extLst>
            </p:cNvPr>
            <p:cNvSpPr/>
            <p:nvPr/>
          </p:nvSpPr>
          <p:spPr>
            <a:xfrm>
              <a:off x="7035885" y="3047368"/>
              <a:ext cx="828000" cy="309600"/>
            </a:xfrm>
            <a:prstGeom prst="rect">
              <a:avLst/>
            </a:prstGeom>
            <a:solidFill>
              <a:srgbClr val="AB89E1"/>
            </a:solidFill>
            <a:ln w="127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</a:rPr>
                <a:t>专业问答</a:t>
              </a:r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514C313-6026-254A-A96B-BBEA7410523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698155" y="2778688"/>
            <a:ext cx="1433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12BF155-7DBC-EE4D-A38B-2DAA60EFBF04}"/>
              </a:ext>
            </a:extLst>
          </p:cNvPr>
          <p:cNvSpPr/>
          <p:nvPr/>
        </p:nvSpPr>
        <p:spPr>
          <a:xfrm>
            <a:off x="2636947" y="2630727"/>
            <a:ext cx="91327" cy="3438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A142AD46-0075-0A47-BD93-29C7C60BB490}"/>
              </a:ext>
            </a:extLst>
          </p:cNvPr>
          <p:cNvSpPr/>
          <p:nvPr/>
        </p:nvSpPr>
        <p:spPr>
          <a:xfrm>
            <a:off x="3695917" y="2645567"/>
            <a:ext cx="91545" cy="34464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89" name="左大括号 88">
            <a:extLst>
              <a:ext uri="{FF2B5EF4-FFF2-40B4-BE49-F238E27FC236}">
                <a16:creationId xmlns:a16="http://schemas.microsoft.com/office/drawing/2014/main" id="{AB9B7D89-01EC-EA4A-8B75-DEE8B323F936}"/>
              </a:ext>
            </a:extLst>
          </p:cNvPr>
          <p:cNvSpPr/>
          <p:nvPr/>
        </p:nvSpPr>
        <p:spPr>
          <a:xfrm>
            <a:off x="4752965" y="2620695"/>
            <a:ext cx="91327" cy="3438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90" name="右大括号 89">
            <a:extLst>
              <a:ext uri="{FF2B5EF4-FFF2-40B4-BE49-F238E27FC236}">
                <a16:creationId xmlns:a16="http://schemas.microsoft.com/office/drawing/2014/main" id="{B84156E7-D798-6548-8D5F-EFE74809FA22}"/>
              </a:ext>
            </a:extLst>
          </p:cNvPr>
          <p:cNvSpPr/>
          <p:nvPr/>
        </p:nvSpPr>
        <p:spPr>
          <a:xfrm>
            <a:off x="5778917" y="2617247"/>
            <a:ext cx="91545" cy="34464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CA2B29B8-D04E-8D4E-AD52-DEB27B3BB413}"/>
              </a:ext>
            </a:extLst>
          </p:cNvPr>
          <p:cNvSpPr/>
          <p:nvPr/>
        </p:nvSpPr>
        <p:spPr>
          <a:xfrm>
            <a:off x="6794681" y="2645487"/>
            <a:ext cx="180000" cy="360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0F90034-37E2-0D4F-9AF8-21879AE56E0A}"/>
              </a:ext>
            </a:extLst>
          </p:cNvPr>
          <p:cNvCxnSpPr>
            <a:cxnSpLocks/>
          </p:cNvCxnSpPr>
          <p:nvPr/>
        </p:nvCxnSpPr>
        <p:spPr>
          <a:xfrm>
            <a:off x="2182991" y="2393053"/>
            <a:ext cx="525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4BE9B31-B26E-3049-95C8-FA4B4E7B0F00}"/>
              </a:ext>
            </a:extLst>
          </p:cNvPr>
          <p:cNvCxnSpPr>
            <a:cxnSpLocks/>
          </p:cNvCxnSpPr>
          <p:nvPr/>
        </p:nvCxnSpPr>
        <p:spPr>
          <a:xfrm flipH="1">
            <a:off x="7429893" y="2282226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044F14B-85A6-5E41-AD65-6AE8088F16C2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2193382" y="2390226"/>
            <a:ext cx="0" cy="20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618F518E-7784-2B48-90EB-940493419640}"/>
              </a:ext>
            </a:extLst>
          </p:cNvPr>
          <p:cNvSpPr/>
          <p:nvPr/>
        </p:nvSpPr>
        <p:spPr>
          <a:xfrm>
            <a:off x="1695643" y="640032"/>
            <a:ext cx="135992" cy="13176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481B560-0229-C346-AA2A-EF698C888AE0}"/>
              </a:ext>
            </a:extLst>
          </p:cNvPr>
          <p:cNvSpPr/>
          <p:nvPr/>
        </p:nvSpPr>
        <p:spPr>
          <a:xfrm>
            <a:off x="7035885" y="257361"/>
            <a:ext cx="828000" cy="360000"/>
          </a:xfrm>
          <a:prstGeom prst="rect">
            <a:avLst/>
          </a:prstGeom>
          <a:solidFill>
            <a:srgbClr val="AB89E1"/>
          </a:solidFill>
          <a:ln w="127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bg1"/>
                </a:solidFill>
              </a:rPr>
              <a:t>核心事实</a:t>
            </a:r>
          </a:p>
        </p:txBody>
      </p:sp>
      <p:sp>
        <p:nvSpPr>
          <p:cNvPr id="115" name="左大括号 114">
            <a:extLst>
              <a:ext uri="{FF2B5EF4-FFF2-40B4-BE49-F238E27FC236}">
                <a16:creationId xmlns:a16="http://schemas.microsoft.com/office/drawing/2014/main" id="{EDA1F255-DAD2-634C-99C2-9C67E550F128}"/>
              </a:ext>
            </a:extLst>
          </p:cNvPr>
          <p:cNvSpPr/>
          <p:nvPr/>
        </p:nvSpPr>
        <p:spPr>
          <a:xfrm>
            <a:off x="2610366" y="1086015"/>
            <a:ext cx="87231" cy="47269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8A6475C-116B-6546-8F2C-2C97C5DD0002}"/>
              </a:ext>
            </a:extLst>
          </p:cNvPr>
          <p:cNvCxnSpPr>
            <a:cxnSpLocks/>
          </p:cNvCxnSpPr>
          <p:nvPr/>
        </p:nvCxnSpPr>
        <p:spPr>
          <a:xfrm>
            <a:off x="3620185" y="1457558"/>
            <a:ext cx="1685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CC18093-6363-D942-A9B1-992A1B0559E4}"/>
              </a:ext>
            </a:extLst>
          </p:cNvPr>
          <p:cNvCxnSpPr>
            <a:cxnSpLocks/>
          </p:cNvCxnSpPr>
          <p:nvPr/>
        </p:nvCxnSpPr>
        <p:spPr>
          <a:xfrm>
            <a:off x="2599126" y="717498"/>
            <a:ext cx="165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右大括号 118">
            <a:extLst>
              <a:ext uri="{FF2B5EF4-FFF2-40B4-BE49-F238E27FC236}">
                <a16:creationId xmlns:a16="http://schemas.microsoft.com/office/drawing/2014/main" id="{1C641041-631F-1B4E-AF47-CA676F74254F}"/>
              </a:ext>
            </a:extLst>
          </p:cNvPr>
          <p:cNvSpPr/>
          <p:nvPr/>
        </p:nvSpPr>
        <p:spPr>
          <a:xfrm>
            <a:off x="3662498" y="640031"/>
            <a:ext cx="126244" cy="51066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120" name="右大括号 119">
            <a:extLst>
              <a:ext uri="{FF2B5EF4-FFF2-40B4-BE49-F238E27FC236}">
                <a16:creationId xmlns:a16="http://schemas.microsoft.com/office/drawing/2014/main" id="{80586FFC-10B4-A543-9B87-C39AA475165C}"/>
              </a:ext>
            </a:extLst>
          </p:cNvPr>
          <p:cNvSpPr/>
          <p:nvPr/>
        </p:nvSpPr>
        <p:spPr>
          <a:xfrm>
            <a:off x="4754149" y="334631"/>
            <a:ext cx="107743" cy="541778"/>
          </a:xfrm>
          <a:prstGeom prst="rightBrace">
            <a:avLst>
              <a:gd name="adj1" fmla="val 8333"/>
              <a:gd name="adj2" fmla="val 200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990F89-3BDF-F045-AAF4-FDC85729225E}"/>
              </a:ext>
            </a:extLst>
          </p:cNvPr>
          <p:cNvGrpSpPr/>
          <p:nvPr/>
        </p:nvGrpSpPr>
        <p:grpSpPr>
          <a:xfrm>
            <a:off x="3204980" y="361453"/>
            <a:ext cx="583762" cy="105008"/>
            <a:chOff x="4029262" y="793516"/>
            <a:chExt cx="398729" cy="71800"/>
          </a:xfrm>
        </p:grpSpPr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F11771B1-02AB-5C4A-9BDF-0DC5F2CE0867}"/>
                </a:ext>
              </a:extLst>
            </p:cNvPr>
            <p:cNvCxnSpPr>
              <a:cxnSpLocks/>
            </p:cNvCxnSpPr>
            <p:nvPr/>
          </p:nvCxnSpPr>
          <p:spPr>
            <a:xfrm>
              <a:off x="4036735" y="800807"/>
              <a:ext cx="3912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D8EBB506-FBAB-FD4D-BA2E-122EA3620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262" y="793516"/>
              <a:ext cx="0" cy="71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B8BDE743-007C-7840-9E2E-B79F714B0E17}"/>
              </a:ext>
            </a:extLst>
          </p:cNvPr>
          <p:cNvCxnSpPr>
            <a:cxnSpLocks/>
          </p:cNvCxnSpPr>
          <p:nvPr/>
        </p:nvCxnSpPr>
        <p:spPr>
          <a:xfrm>
            <a:off x="2568942" y="2003298"/>
            <a:ext cx="121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D6BA009B-750F-F84F-ACDE-DEEBA4F2264F}"/>
              </a:ext>
            </a:extLst>
          </p:cNvPr>
          <p:cNvCxnSpPr>
            <a:cxnSpLocks/>
          </p:cNvCxnSpPr>
          <p:nvPr/>
        </p:nvCxnSpPr>
        <p:spPr>
          <a:xfrm>
            <a:off x="3204980" y="1745714"/>
            <a:ext cx="0" cy="245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22ADF2A-4146-6047-BB0F-CC38AA5F53E4}"/>
              </a:ext>
            </a:extLst>
          </p:cNvPr>
          <p:cNvCxnSpPr>
            <a:cxnSpLocks/>
          </p:cNvCxnSpPr>
          <p:nvPr/>
        </p:nvCxnSpPr>
        <p:spPr>
          <a:xfrm>
            <a:off x="4726714" y="2074789"/>
            <a:ext cx="165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2A7C8C7E-3D5C-6441-943B-C6AE2A23BC08}"/>
              </a:ext>
            </a:extLst>
          </p:cNvPr>
          <p:cNvCxnSpPr>
            <a:cxnSpLocks/>
          </p:cNvCxnSpPr>
          <p:nvPr/>
        </p:nvCxnSpPr>
        <p:spPr>
          <a:xfrm>
            <a:off x="5764915" y="2074789"/>
            <a:ext cx="165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右箭头 125">
            <a:extLst>
              <a:ext uri="{FF2B5EF4-FFF2-40B4-BE49-F238E27FC236}">
                <a16:creationId xmlns:a16="http://schemas.microsoft.com/office/drawing/2014/main" id="{61C48702-E1F9-CE41-B5ED-D9DF7A1B3081}"/>
              </a:ext>
            </a:extLst>
          </p:cNvPr>
          <p:cNvSpPr/>
          <p:nvPr/>
        </p:nvSpPr>
        <p:spPr>
          <a:xfrm>
            <a:off x="6794681" y="1160652"/>
            <a:ext cx="180000" cy="360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4D724AE5-7860-9F45-A522-8C0723D8D44A}"/>
              </a:ext>
            </a:extLst>
          </p:cNvPr>
          <p:cNvCxnSpPr>
            <a:cxnSpLocks/>
          </p:cNvCxnSpPr>
          <p:nvPr/>
        </p:nvCxnSpPr>
        <p:spPr>
          <a:xfrm>
            <a:off x="5858222" y="466461"/>
            <a:ext cx="10413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D62DEA0-5168-FE49-97B5-9DEF28B47783}"/>
              </a:ext>
            </a:extLst>
          </p:cNvPr>
          <p:cNvGrpSpPr/>
          <p:nvPr/>
        </p:nvGrpSpPr>
        <p:grpSpPr>
          <a:xfrm>
            <a:off x="4884155" y="691416"/>
            <a:ext cx="894762" cy="1193497"/>
            <a:chOff x="4889753" y="936205"/>
            <a:chExt cx="894762" cy="119349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1A59986-D755-8942-9D9C-1F085FDC9B54}"/>
                </a:ext>
              </a:extLst>
            </p:cNvPr>
            <p:cNvSpPr/>
            <p:nvPr/>
          </p:nvSpPr>
          <p:spPr>
            <a:xfrm>
              <a:off x="4889753" y="936205"/>
              <a:ext cx="894762" cy="11934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79" dirty="0"/>
            </a:p>
          </p:txBody>
        </p:sp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8F7151BC-4483-D04B-9F0C-44B75218B72A}"/>
                </a:ext>
              </a:extLst>
            </p:cNvPr>
            <p:cNvSpPr/>
            <p:nvPr/>
          </p:nvSpPr>
          <p:spPr>
            <a:xfrm>
              <a:off x="4932755" y="963766"/>
              <a:ext cx="806400" cy="288000"/>
            </a:xfrm>
            <a:prstGeom prst="roundRect">
              <a:avLst/>
            </a:prstGeom>
            <a:solidFill>
              <a:srgbClr val="4578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/>
                <a:t>要素向量</a:t>
              </a: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FCF9C456-4D7E-704A-8C25-0BAEEF7BEB88}"/>
                </a:ext>
              </a:extLst>
            </p:cNvPr>
            <p:cNvSpPr/>
            <p:nvPr/>
          </p:nvSpPr>
          <p:spPr>
            <a:xfrm>
              <a:off x="4932755" y="1247714"/>
              <a:ext cx="806400" cy="288000"/>
            </a:xfrm>
            <a:prstGeom prst="roundRect">
              <a:avLst/>
            </a:prstGeom>
            <a:solidFill>
              <a:srgbClr val="4578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/>
                <a:t>罪名向量</a:t>
              </a:r>
            </a:p>
          </p:txBody>
        </p:sp>
        <p:sp>
          <p:nvSpPr>
            <p:cNvPr id="132" name="圆角矩形 131">
              <a:extLst>
                <a:ext uri="{FF2B5EF4-FFF2-40B4-BE49-F238E27FC236}">
                  <a16:creationId xmlns:a16="http://schemas.microsoft.com/office/drawing/2014/main" id="{1ADBF650-1723-CB43-8B32-C076468C0653}"/>
                </a:ext>
              </a:extLst>
            </p:cNvPr>
            <p:cNvSpPr/>
            <p:nvPr/>
          </p:nvSpPr>
          <p:spPr>
            <a:xfrm>
              <a:off x="4932755" y="1534506"/>
              <a:ext cx="806400" cy="288000"/>
            </a:xfrm>
            <a:prstGeom prst="roundRect">
              <a:avLst/>
            </a:prstGeom>
            <a:solidFill>
              <a:srgbClr val="4578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/>
                <a:t>法条向量</a:t>
              </a: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F56B37F0-45E5-2742-BB1E-94D30E863AFA}"/>
                </a:ext>
              </a:extLst>
            </p:cNvPr>
            <p:cNvSpPr/>
            <p:nvPr/>
          </p:nvSpPr>
          <p:spPr>
            <a:xfrm>
              <a:off x="4932755" y="1823164"/>
              <a:ext cx="806400" cy="288000"/>
            </a:xfrm>
            <a:prstGeom prst="roundRect">
              <a:avLst/>
            </a:prstGeom>
            <a:solidFill>
              <a:srgbClr val="4578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/>
                <a:t>刑期向量</a:t>
              </a:r>
            </a:p>
          </p:txBody>
        </p:sp>
      </p:grpSp>
      <p:sp>
        <p:nvSpPr>
          <p:cNvPr id="135" name="右箭头 134">
            <a:extLst>
              <a:ext uri="{FF2B5EF4-FFF2-40B4-BE49-F238E27FC236}">
                <a16:creationId xmlns:a16="http://schemas.microsoft.com/office/drawing/2014/main" id="{57B8A1A7-5512-2445-8037-05AF2C8CD1E4}"/>
              </a:ext>
            </a:extLst>
          </p:cNvPr>
          <p:cNvSpPr/>
          <p:nvPr/>
        </p:nvSpPr>
        <p:spPr>
          <a:xfrm>
            <a:off x="6794681" y="1903069"/>
            <a:ext cx="180000" cy="360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/>
          </a:p>
        </p:txBody>
      </p:sp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F29E9FD2-3E63-7845-A5E6-F2EC8DB3A6FE}"/>
              </a:ext>
            </a:extLst>
          </p:cNvPr>
          <p:cNvSpPr/>
          <p:nvPr/>
        </p:nvSpPr>
        <p:spPr>
          <a:xfrm>
            <a:off x="4752965" y="984498"/>
            <a:ext cx="95986" cy="786522"/>
          </a:xfrm>
          <a:prstGeom prst="leftBrace">
            <a:avLst>
              <a:gd name="adj1" fmla="val 8333"/>
              <a:gd name="adj2" fmla="val 576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679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CB5163E-6B9C-C34B-8580-0921A448F6F7}"/>
              </a:ext>
            </a:extLst>
          </p:cNvPr>
          <p:cNvSpPr/>
          <p:nvPr/>
        </p:nvSpPr>
        <p:spPr>
          <a:xfrm>
            <a:off x="7035885" y="1965208"/>
            <a:ext cx="828000" cy="306000"/>
          </a:xfrm>
          <a:prstGeom prst="rect">
            <a:avLst/>
          </a:prstGeom>
          <a:solidFill>
            <a:srgbClr val="AB89E1"/>
          </a:solidFill>
          <a:ln w="127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chemeClr val="bg1"/>
                </a:solidFill>
              </a:rPr>
              <a:t>关键词抽取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DCA3DE1-43C0-7347-B209-6219B09D7C6D}"/>
              </a:ext>
            </a:extLst>
          </p:cNvPr>
          <p:cNvGrpSpPr/>
          <p:nvPr/>
        </p:nvGrpSpPr>
        <p:grpSpPr>
          <a:xfrm>
            <a:off x="7035885" y="674701"/>
            <a:ext cx="828000" cy="1220303"/>
            <a:chOff x="7035885" y="931158"/>
            <a:chExt cx="828000" cy="1220303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B90DD70-3892-A949-86A4-44A7843E5861}"/>
                </a:ext>
              </a:extLst>
            </p:cNvPr>
            <p:cNvSpPr/>
            <p:nvPr/>
          </p:nvSpPr>
          <p:spPr>
            <a:xfrm>
              <a:off x="7035885" y="931158"/>
              <a:ext cx="828000" cy="306000"/>
            </a:xfrm>
            <a:prstGeom prst="rect">
              <a:avLst/>
            </a:prstGeom>
            <a:solidFill>
              <a:srgbClr val="AB89E1"/>
            </a:solidFill>
            <a:ln w="127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</a:rPr>
                <a:t>判案要素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29852A4-B5BA-F543-8511-DD7021827614}"/>
                </a:ext>
              </a:extLst>
            </p:cNvPr>
            <p:cNvSpPr/>
            <p:nvPr/>
          </p:nvSpPr>
          <p:spPr>
            <a:xfrm>
              <a:off x="7035885" y="1237961"/>
              <a:ext cx="828000" cy="306000"/>
            </a:xfrm>
            <a:prstGeom prst="rect">
              <a:avLst/>
            </a:prstGeom>
            <a:solidFill>
              <a:srgbClr val="AB89E1"/>
            </a:solidFill>
            <a:ln w="127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</a:rPr>
                <a:t>罪名预测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F5276B0-F13F-3040-AC1A-1A622EBBE3C9}"/>
                </a:ext>
              </a:extLst>
            </p:cNvPr>
            <p:cNvSpPr/>
            <p:nvPr/>
          </p:nvSpPr>
          <p:spPr>
            <a:xfrm>
              <a:off x="7035885" y="1543086"/>
              <a:ext cx="828000" cy="306000"/>
            </a:xfrm>
            <a:prstGeom prst="rect">
              <a:avLst/>
            </a:prstGeom>
            <a:solidFill>
              <a:srgbClr val="AB89E1"/>
            </a:solidFill>
            <a:ln w="127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</a:rPr>
                <a:t>法条推荐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99F4B23-9650-A942-B4E3-F099C298CAC7}"/>
                </a:ext>
              </a:extLst>
            </p:cNvPr>
            <p:cNvSpPr/>
            <p:nvPr/>
          </p:nvSpPr>
          <p:spPr>
            <a:xfrm>
              <a:off x="7035885" y="1845461"/>
              <a:ext cx="828000" cy="306000"/>
            </a:xfrm>
            <a:prstGeom prst="rect">
              <a:avLst/>
            </a:prstGeom>
            <a:solidFill>
              <a:srgbClr val="AB89E1"/>
            </a:solidFill>
            <a:ln w="127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chemeClr val="bg1"/>
                  </a:solidFill>
                </a:rPr>
                <a:t>刑期预测</a:t>
              </a:r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:a16="http://schemas.microsoft.com/office/drawing/2014/main" id="{20E1FB46-FF57-7C44-9D8C-1F3561B0863F}"/>
              </a:ext>
            </a:extLst>
          </p:cNvPr>
          <p:cNvSpPr/>
          <p:nvPr/>
        </p:nvSpPr>
        <p:spPr>
          <a:xfrm flipH="1">
            <a:off x="6991939" y="165759"/>
            <a:ext cx="932776" cy="30284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9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3F568423-EFF6-404F-B057-0FC26D42769B}"/>
              </a:ext>
            </a:extLst>
          </p:cNvPr>
          <p:cNvSpPr/>
          <p:nvPr/>
        </p:nvSpPr>
        <p:spPr>
          <a:xfrm>
            <a:off x="5970592" y="1170375"/>
            <a:ext cx="756000" cy="360000"/>
          </a:xfrm>
          <a:prstGeom prst="roundRect">
            <a:avLst/>
          </a:prstGeom>
          <a:solidFill>
            <a:srgbClr val="C06D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/>
              <a:t>TopJudge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9572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</TotalTime>
  <Words>230</Words>
  <Application>Microsoft Macintosh PowerPoint</Application>
  <PresentationFormat>自定义</PresentationFormat>
  <Paragraphs>129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134</cp:revision>
  <cp:lastPrinted>2019-05-01T12:46:08Z</cp:lastPrinted>
  <dcterms:created xsi:type="dcterms:W3CDTF">2019-03-05T14:36:55Z</dcterms:created>
  <dcterms:modified xsi:type="dcterms:W3CDTF">2019-05-04T07:38:43Z</dcterms:modified>
</cp:coreProperties>
</file>