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5"/>
  </p:notesMasterIdLst>
  <p:sldIdLst>
    <p:sldId id="301" r:id="rId2"/>
    <p:sldId id="257" r:id="rId3"/>
    <p:sldId id="575" r:id="rId4"/>
    <p:sldId id="577" r:id="rId5"/>
    <p:sldId id="578" r:id="rId6"/>
    <p:sldId id="617" r:id="rId7"/>
    <p:sldId id="604" r:id="rId8"/>
    <p:sldId id="606" r:id="rId9"/>
    <p:sldId id="607" r:id="rId10"/>
    <p:sldId id="608" r:id="rId11"/>
    <p:sldId id="610" r:id="rId12"/>
    <p:sldId id="611" r:id="rId13"/>
    <p:sldId id="615" r:id="rId14"/>
  </p:sldIdLst>
  <p:sldSz cx="9144000" cy="5143500" type="screen16x9"/>
  <p:notesSz cx="6858000" cy="9144000"/>
  <p:embeddedFontLst>
    <p:embeddedFont>
      <p:font typeface="微软雅黑" panose="020B0503020204020204" pitchFamily="34" charset="-122"/>
      <p:regular r:id="rId16"/>
      <p:bold r:id="rId17"/>
    </p:embeddedFont>
    <p:embeddedFont>
      <p:font typeface="楷体" panose="02010609060101010101" pitchFamily="49" charset="-122"/>
      <p:regular r:id="rId18"/>
    </p:embeddedFont>
    <p:embeddedFont>
      <p:font typeface="Franklin Gothic Medium" panose="020B0603020102020204" pitchFamily="34" charset="0"/>
      <p:regular r:id="rId19"/>
      <p: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黑体" panose="02010609060101010101" pitchFamily="49" charset="-122"/>
      <p:regular r:id="rId25"/>
    </p:embeddedFont>
  </p:embeddedFontLst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92DF36F-EF51-48B7-90E4-9D1C3536CA35}">
          <p14:sldIdLst>
            <p14:sldId id="301"/>
            <p14:sldId id="257"/>
          </p14:sldIdLst>
        </p14:section>
        <p14:section name="安装配置PyTorch" id="{E7436BD0-1D1A-49E5-B916-EA69D9C8C7A2}">
          <p14:sldIdLst>
            <p14:sldId id="575"/>
            <p14:sldId id="577"/>
            <p14:sldId id="578"/>
          </p14:sldIdLst>
        </p14:section>
        <p14:section name="搭建LeNet进行图像分类" id="{70DB775A-B580-4BA2-B6FB-E424FAE114C7}">
          <p14:sldIdLst>
            <p14:sldId id="617"/>
            <p14:sldId id="604"/>
            <p14:sldId id="606"/>
            <p14:sldId id="607"/>
            <p14:sldId id="608"/>
            <p14:sldId id="610"/>
            <p14:sldId id="611"/>
            <p14:sldId id="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47D2D"/>
    <a:srgbClr val="F67E2C"/>
    <a:srgbClr val="DCDBDB"/>
    <a:srgbClr val="FCFD05"/>
    <a:srgbClr val="AAC04B"/>
    <a:srgbClr val="00B24F"/>
    <a:srgbClr val="E47D38"/>
    <a:srgbClr val="FF0000"/>
    <a:srgbClr val="FFFFFF"/>
    <a:srgbClr val="BDD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84173" autoAdjust="0"/>
  </p:normalViewPr>
  <p:slideViewPr>
    <p:cSldViewPr snapToGrid="0">
      <p:cViewPr>
        <p:scale>
          <a:sx n="100" d="100"/>
          <a:sy n="100" d="100"/>
        </p:scale>
        <p:origin x="330" y="-582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PyTorch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是一个开源的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机器学习库，常用的深度学习框架之一。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216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97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默认环境为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，可自行创建虚拟环境。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153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605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训练</a:t>
            </a:r>
            <a:r>
              <a:rPr lang="en-US" altLang="zh-CN" dirty="0" smtClean="0"/>
              <a:t>~20min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52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32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-20538"/>
            <a:ext cx="1704311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2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300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55229" y="600054"/>
            <a:ext cx="8221227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>
            <a:off x="0" y="1"/>
            <a:ext cx="707045" cy="200648"/>
            <a:chOff x="90210" y="108662"/>
            <a:chExt cx="1213732" cy="344438"/>
          </a:xfrm>
        </p:grpSpPr>
        <p:sp>
          <p:nvSpPr>
            <p:cNvPr id="8" name="任意多边形 7"/>
            <p:cNvSpPr/>
            <p:nvPr/>
          </p:nvSpPr>
          <p:spPr>
            <a:xfrm>
              <a:off x="598665" y="108662"/>
              <a:ext cx="705277" cy="323935"/>
            </a:xfrm>
            <a:custGeom>
              <a:avLst/>
              <a:gdLst>
                <a:gd name="connsiteX0" fmla="*/ 0 w 705277"/>
                <a:gd name="connsiteY0" fmla="*/ 4100 h 323935"/>
                <a:gd name="connsiteX1" fmla="*/ 623268 w 705277"/>
                <a:gd name="connsiteY1" fmla="*/ 323935 h 323935"/>
                <a:gd name="connsiteX2" fmla="*/ 705277 w 705277"/>
                <a:gd name="connsiteY2" fmla="*/ 0 h 323935"/>
                <a:gd name="connsiteX3" fmla="*/ 0 w 705277"/>
                <a:gd name="connsiteY3" fmla="*/ 0 h 323935"/>
                <a:gd name="connsiteX4" fmla="*/ 0 w 705277"/>
                <a:gd name="connsiteY4" fmla="*/ 4100 h 32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277" h="323935">
                  <a:moveTo>
                    <a:pt x="0" y="4100"/>
                  </a:moveTo>
                  <a:lnTo>
                    <a:pt x="623268" y="323935"/>
                  </a:lnTo>
                  <a:lnTo>
                    <a:pt x="705277" y="0"/>
                  </a:lnTo>
                  <a:lnTo>
                    <a:pt x="0" y="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90210" y="108662"/>
              <a:ext cx="840591" cy="344438"/>
            </a:xfrm>
            <a:custGeom>
              <a:avLst/>
              <a:gdLst>
                <a:gd name="connsiteX0" fmla="*/ 840591 w 840591"/>
                <a:gd name="connsiteY0" fmla="*/ 336237 h 344438"/>
                <a:gd name="connsiteX1" fmla="*/ 299332 w 840591"/>
                <a:gd name="connsiteY1" fmla="*/ 0 h 344438"/>
                <a:gd name="connsiteX2" fmla="*/ 0 w 840591"/>
                <a:gd name="connsiteY2" fmla="*/ 0 h 344438"/>
                <a:gd name="connsiteX3" fmla="*/ 0 w 840591"/>
                <a:gd name="connsiteY3" fmla="*/ 344438 h 344438"/>
                <a:gd name="connsiteX4" fmla="*/ 840591 w 840591"/>
                <a:gd name="connsiteY4" fmla="*/ 336237 h 3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591" h="344438">
                  <a:moveTo>
                    <a:pt x="840591" y="336237"/>
                  </a:moveTo>
                  <a:lnTo>
                    <a:pt x="299332" y="0"/>
                  </a:lnTo>
                  <a:lnTo>
                    <a:pt x="0" y="0"/>
                  </a:lnTo>
                  <a:lnTo>
                    <a:pt x="0" y="344438"/>
                  </a:lnTo>
                  <a:lnTo>
                    <a:pt x="840591" y="3362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0800000">
            <a:off x="8369582" y="4196470"/>
            <a:ext cx="774418" cy="94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9" r:id="rId15"/>
  </p:sldLayoutIdLst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B15FF3B2-3366-4416-AB43-F775CD28AF3E}"/>
              </a:ext>
            </a:extLst>
          </p:cNvPr>
          <p:cNvGrpSpPr/>
          <p:nvPr/>
        </p:nvGrpSpPr>
        <p:grpSpPr>
          <a:xfrm>
            <a:off x="0" y="1"/>
            <a:ext cx="707045" cy="200648"/>
            <a:chOff x="90210" y="108662"/>
            <a:chExt cx="1213732" cy="344438"/>
          </a:xfrm>
        </p:grpSpPr>
        <p:sp>
          <p:nvSpPr>
            <p:cNvPr id="10" name="任意多边形 50">
              <a:extLst>
                <a:ext uri="{FF2B5EF4-FFF2-40B4-BE49-F238E27FC236}">
                  <a16:creationId xmlns:a16="http://schemas.microsoft.com/office/drawing/2014/main" id="{1A6FBD64-3212-4869-88B2-724A1262E2BC}"/>
                </a:ext>
              </a:extLst>
            </p:cNvPr>
            <p:cNvSpPr/>
            <p:nvPr/>
          </p:nvSpPr>
          <p:spPr>
            <a:xfrm>
              <a:off x="598665" y="108662"/>
              <a:ext cx="705277" cy="323935"/>
            </a:xfrm>
            <a:custGeom>
              <a:avLst/>
              <a:gdLst>
                <a:gd name="connsiteX0" fmla="*/ 0 w 705277"/>
                <a:gd name="connsiteY0" fmla="*/ 4100 h 323935"/>
                <a:gd name="connsiteX1" fmla="*/ 623268 w 705277"/>
                <a:gd name="connsiteY1" fmla="*/ 323935 h 323935"/>
                <a:gd name="connsiteX2" fmla="*/ 705277 w 705277"/>
                <a:gd name="connsiteY2" fmla="*/ 0 h 323935"/>
                <a:gd name="connsiteX3" fmla="*/ 0 w 705277"/>
                <a:gd name="connsiteY3" fmla="*/ 0 h 323935"/>
                <a:gd name="connsiteX4" fmla="*/ 0 w 705277"/>
                <a:gd name="connsiteY4" fmla="*/ 4100 h 32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277" h="323935">
                  <a:moveTo>
                    <a:pt x="0" y="4100"/>
                  </a:moveTo>
                  <a:lnTo>
                    <a:pt x="623268" y="323935"/>
                  </a:lnTo>
                  <a:lnTo>
                    <a:pt x="705277" y="0"/>
                  </a:lnTo>
                  <a:lnTo>
                    <a:pt x="0" y="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1" name="任意多边形 51">
              <a:extLst>
                <a:ext uri="{FF2B5EF4-FFF2-40B4-BE49-F238E27FC236}">
                  <a16:creationId xmlns:a16="http://schemas.microsoft.com/office/drawing/2014/main" id="{F53EBD94-74A6-46B1-821E-F2A94003327A}"/>
                </a:ext>
              </a:extLst>
            </p:cNvPr>
            <p:cNvSpPr/>
            <p:nvPr/>
          </p:nvSpPr>
          <p:spPr>
            <a:xfrm>
              <a:off x="90210" y="108662"/>
              <a:ext cx="840591" cy="344438"/>
            </a:xfrm>
            <a:custGeom>
              <a:avLst/>
              <a:gdLst>
                <a:gd name="connsiteX0" fmla="*/ 840591 w 840591"/>
                <a:gd name="connsiteY0" fmla="*/ 336237 h 344438"/>
                <a:gd name="connsiteX1" fmla="*/ 299332 w 840591"/>
                <a:gd name="connsiteY1" fmla="*/ 0 h 344438"/>
                <a:gd name="connsiteX2" fmla="*/ 0 w 840591"/>
                <a:gd name="connsiteY2" fmla="*/ 0 h 344438"/>
                <a:gd name="connsiteX3" fmla="*/ 0 w 840591"/>
                <a:gd name="connsiteY3" fmla="*/ 344438 h 344438"/>
                <a:gd name="connsiteX4" fmla="*/ 840591 w 840591"/>
                <a:gd name="connsiteY4" fmla="*/ 336237 h 3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591" h="344438">
                  <a:moveTo>
                    <a:pt x="840591" y="336237"/>
                  </a:moveTo>
                  <a:lnTo>
                    <a:pt x="299332" y="0"/>
                  </a:lnTo>
                  <a:lnTo>
                    <a:pt x="0" y="0"/>
                  </a:lnTo>
                  <a:lnTo>
                    <a:pt x="0" y="344438"/>
                  </a:lnTo>
                  <a:lnTo>
                    <a:pt x="840591" y="3362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E48BD6A3-A14D-4ADA-94C0-E9526DE0C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166" y="55416"/>
            <a:ext cx="2325074" cy="498605"/>
          </a:xfrm>
          <a:prstGeom prst="rect">
            <a:avLst/>
          </a:prstGeom>
        </p:spPr>
      </p:pic>
      <p:sp>
        <p:nvSpPr>
          <p:cNvPr id="8" name="TextBox 23"/>
          <p:cNvSpPr txBox="1"/>
          <p:nvPr/>
        </p:nvSpPr>
        <p:spPr>
          <a:xfrm>
            <a:off x="378652" y="188705"/>
            <a:ext cx="2652224" cy="400081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遥感数字图像处理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endParaRPr lang="zh-CN" altLang="en-US" sz="20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0" y="1618956"/>
            <a:ext cx="9144000" cy="1538855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深度学习图像</a:t>
            </a:r>
            <a:r>
              <a:rPr lang="zh-CN" altLang="en-US" sz="54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分类</a:t>
            </a:r>
            <a:r>
              <a:rPr lang="zh-CN" altLang="en-US" sz="54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实习</a:t>
            </a:r>
          </a:p>
          <a:p>
            <a:pPr algn="ctr"/>
            <a:r>
              <a:rPr lang="en-US" altLang="zh-CN" sz="40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4000" b="1" dirty="0" err="1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PyTorch</a:t>
            </a:r>
            <a:r>
              <a:rPr lang="en-US" altLang="zh-CN" sz="40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+ </a:t>
            </a:r>
            <a:r>
              <a:rPr lang="en-US" altLang="zh-CN" sz="4000" b="1" dirty="0" err="1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LeNet</a:t>
            </a:r>
            <a:r>
              <a:rPr lang="en-US" altLang="zh-CN" sz="40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://img5.imgtn.bdimg.com/it/u=3976136120,2292770305&amp;fm=21&amp;gp=0.jpg"/>
          <p:cNvSpPr>
            <a:spLocks noChangeAspect="1" noChangeArrowheads="1"/>
          </p:cNvSpPr>
          <p:nvPr/>
        </p:nvSpPr>
        <p:spPr bwMode="auto">
          <a:xfrm>
            <a:off x="116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7679" y="644384"/>
            <a:ext cx="5982811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Ⅲ.</a:t>
            </a:r>
            <a:r>
              <a:rPr lang="zh-CN" altLang="en-US" sz="20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基于</a:t>
            </a:r>
            <a:r>
              <a:rPr lang="en-US" altLang="zh-CN" sz="2000" b="1" dirty="0" err="1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PyTorch</a:t>
            </a:r>
            <a:r>
              <a:rPr lang="zh-CN" altLang="en-US" sz="20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搭建</a:t>
            </a:r>
            <a:r>
              <a:rPr lang="en-US" altLang="zh-CN" sz="2000" b="1" dirty="0" err="1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LeNet</a:t>
            </a:r>
            <a:r>
              <a:rPr lang="zh-CN" altLang="en-US" sz="20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图像分类网络</a:t>
            </a:r>
            <a:endParaRPr lang="zh-CN" altLang="en-US" sz="2000" b="1" dirty="0">
              <a:latin typeface="Arial" panose="020B0604020202020204" pitchFamily="34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FE66DD-56F4-4D78-858C-6ACF099F9FAB}"/>
              </a:ext>
            </a:extLst>
          </p:cNvPr>
          <p:cNvSpPr txBox="1"/>
          <p:nvPr/>
        </p:nvSpPr>
        <p:spPr>
          <a:xfrm>
            <a:off x="487679" y="1163092"/>
            <a:ext cx="3750690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）搭建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LeNet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网络</a:t>
            </a:r>
          </a:p>
          <a:p>
            <a:pPr marL="0" lvl="1" indent="457200">
              <a:lnSpc>
                <a:spcPct val="120000"/>
              </a:lnSpc>
            </a:pP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新建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一个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LeNet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网络类，该类继承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pytorch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nn.Module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类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 indent="457200">
              <a:lnSpc>
                <a:spcPct val="120000"/>
              </a:lnSpc>
            </a:pP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初始化函数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__</a:t>
            </a:r>
            <a:r>
              <a:rPr lang="en-US" altLang="zh-CN" sz="16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init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__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中定义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LeNet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网络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类的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成员变量，这些变量分别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表示</a:t>
            </a:r>
            <a:r>
              <a:rPr lang="en-US" altLang="zh-CN" sz="16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LeNet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各个网络层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结构。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843" y="1163092"/>
            <a:ext cx="3720188" cy="353768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/>
          <a:srcRect l="3170"/>
          <a:stretch/>
        </p:blipFill>
        <p:spPr>
          <a:xfrm>
            <a:off x="554876" y="3088274"/>
            <a:ext cx="3976730" cy="158848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88529" y="120254"/>
            <a:ext cx="56292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7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27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7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搭建</a:t>
            </a:r>
            <a:r>
              <a:rPr lang="en-US" altLang="zh-CN" sz="2700" b="1" dirty="0" err="1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LeNet</a:t>
            </a:r>
            <a:r>
              <a:rPr lang="zh-CN" altLang="en-US" sz="27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进行图像</a:t>
            </a:r>
            <a:r>
              <a:rPr lang="zh-CN" altLang="en-US" sz="27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分类</a:t>
            </a:r>
            <a:endParaRPr lang="zh-CN" altLang="en-US" sz="2700" b="1" dirty="0">
              <a:solidFill>
                <a:srgbClr val="2C3E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737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://img5.imgtn.bdimg.com/it/u=3976136120,2292770305&amp;fm=21&amp;gp=0.jpg"/>
          <p:cNvSpPr>
            <a:spLocks noChangeAspect="1" noChangeArrowheads="1"/>
          </p:cNvSpPr>
          <p:nvPr/>
        </p:nvSpPr>
        <p:spPr bwMode="auto">
          <a:xfrm>
            <a:off x="116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FE66DD-56F4-4D78-858C-6ACF099F9FAB}"/>
              </a:ext>
            </a:extLst>
          </p:cNvPr>
          <p:cNvSpPr txBox="1"/>
          <p:nvPr/>
        </p:nvSpPr>
        <p:spPr>
          <a:xfrm>
            <a:off x="5392462" y="800870"/>
            <a:ext cx="478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762" y="1624060"/>
            <a:ext cx="4019456" cy="132178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7679" y="644384"/>
            <a:ext cx="5982811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Ⅲ.</a:t>
            </a:r>
            <a:r>
              <a:rPr lang="zh-CN" altLang="en-US" sz="20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基于</a:t>
            </a:r>
            <a:r>
              <a:rPr lang="en-US" altLang="zh-CN" sz="2000" b="1" dirty="0" err="1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PyTorch</a:t>
            </a:r>
            <a:r>
              <a:rPr lang="zh-CN" altLang="en-US" sz="20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搭建</a:t>
            </a:r>
            <a:r>
              <a:rPr lang="en-US" altLang="zh-CN" sz="2000" b="1" dirty="0" err="1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LeNet</a:t>
            </a:r>
            <a:r>
              <a:rPr lang="zh-CN" altLang="en-US" sz="20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图像分类网络</a:t>
            </a:r>
            <a:endParaRPr lang="zh-CN" altLang="en-US" sz="2000" b="1" dirty="0">
              <a:latin typeface="Arial" panose="020B0604020202020204" pitchFamily="34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FE66DD-56F4-4D78-858C-6ACF099F9FAB}"/>
              </a:ext>
            </a:extLst>
          </p:cNvPr>
          <p:cNvSpPr txBox="1"/>
          <p:nvPr/>
        </p:nvSpPr>
        <p:spPr>
          <a:xfrm>
            <a:off x="487679" y="1163092"/>
            <a:ext cx="3750690" cy="367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）搭建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LeNet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网络</a:t>
            </a:r>
          </a:p>
          <a:p>
            <a:pPr marL="0" lvl="1" indent="457200">
              <a:lnSpc>
                <a:spcPct val="120000"/>
              </a:lnSpc>
            </a:pP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16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LeNet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网络类中定义</a:t>
            </a:r>
            <a:r>
              <a:rPr lang="en-US" altLang="zh-CN" sz="1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forward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函数，该函数用于构造前馈网络。</a:t>
            </a:r>
          </a:p>
          <a:p>
            <a:pPr marL="0" lvl="1" indent="457200">
              <a:lnSpc>
                <a:spcPct val="120000"/>
              </a:lnSpc>
            </a:pP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参数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列表中的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代表的是输入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，使用之前在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__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init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__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函数中定义的各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层对输入图像进行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一系列的操作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，最终返回网络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结果。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 indent="457200">
              <a:lnSpc>
                <a:spcPct val="120000"/>
              </a:lnSpc>
            </a:pP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需要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注意的是，在经过了第三层卷积之后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，输出大小为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1×120×1×1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，而全连接层的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输入大小要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求是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1×120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，因此需要使用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view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函数调整数据大小。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 indent="457200">
              <a:lnSpc>
                <a:spcPct val="120000"/>
              </a:lnSpc>
            </a:pP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1" name="图片 10" descr="https://timgsa.baidu.com/timg?image&amp;quality=80&amp;size=b9999_10000&amp;sec=1576560874674&amp;di=48988e9b6d6c5e55e71726bed159f414&amp;imgtype=0&amp;src=http%3A%2F%2Fhtml.hanspub.org%2Ffile%2F2-2610113x9_hanspub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411" y="3381066"/>
            <a:ext cx="4089577" cy="119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388529" y="120254"/>
            <a:ext cx="56292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7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27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7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搭建</a:t>
            </a:r>
            <a:r>
              <a:rPr lang="en-US" altLang="zh-CN" sz="2700" b="1" dirty="0" err="1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LeNet</a:t>
            </a:r>
            <a:r>
              <a:rPr lang="zh-CN" altLang="en-US" sz="27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进行图像</a:t>
            </a:r>
            <a:r>
              <a:rPr lang="zh-CN" altLang="en-US" sz="27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分类</a:t>
            </a:r>
            <a:endParaRPr lang="zh-CN" altLang="en-US" sz="2700" b="1" dirty="0">
              <a:solidFill>
                <a:srgbClr val="2C3E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704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://img5.imgtn.bdimg.com/it/u=3976136120,2292770305&amp;fm=21&amp;gp=0.jpg"/>
          <p:cNvSpPr>
            <a:spLocks noChangeAspect="1" noChangeArrowheads="1"/>
          </p:cNvSpPr>
          <p:nvPr/>
        </p:nvSpPr>
        <p:spPr bwMode="auto">
          <a:xfrm>
            <a:off x="116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8529" y="120254"/>
            <a:ext cx="56292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7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27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7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搭建</a:t>
            </a:r>
            <a:r>
              <a:rPr lang="en-US" altLang="zh-CN" sz="2700" b="1" dirty="0" err="1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LeNet</a:t>
            </a:r>
            <a:r>
              <a:rPr lang="zh-CN" altLang="en-US" sz="27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进行图像</a:t>
            </a:r>
            <a:r>
              <a:rPr lang="zh-CN" altLang="en-US" sz="27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分类</a:t>
            </a:r>
            <a:endParaRPr lang="zh-CN" altLang="en-US" sz="2700" b="1" dirty="0">
              <a:solidFill>
                <a:srgbClr val="2C3E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7679" y="644384"/>
            <a:ext cx="5982811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Ⅲ.</a:t>
            </a:r>
            <a:r>
              <a:rPr lang="zh-CN" altLang="en-US" sz="20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基于</a:t>
            </a:r>
            <a:r>
              <a:rPr lang="en-US" altLang="zh-CN" sz="2000" b="1" dirty="0" err="1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PyTorch</a:t>
            </a:r>
            <a:r>
              <a:rPr lang="zh-CN" altLang="en-US" sz="20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搭建</a:t>
            </a:r>
            <a:r>
              <a:rPr lang="en-US" altLang="zh-CN" sz="2000" b="1" dirty="0" err="1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LeNet</a:t>
            </a:r>
            <a:r>
              <a:rPr lang="zh-CN" altLang="en-US" sz="20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图像分类网络</a:t>
            </a:r>
            <a:endParaRPr lang="zh-CN" altLang="en-US" sz="2000" b="1" dirty="0">
              <a:latin typeface="Arial" panose="020B0604020202020204" pitchFamily="34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FE66DD-56F4-4D78-858C-6ACF099F9FAB}"/>
              </a:ext>
            </a:extLst>
          </p:cNvPr>
          <p:cNvSpPr txBox="1"/>
          <p:nvPr/>
        </p:nvSpPr>
        <p:spPr>
          <a:xfrm>
            <a:off x="487679" y="1163092"/>
            <a:ext cx="4062800" cy="337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）网络训练</a:t>
            </a:r>
          </a:p>
          <a:p>
            <a:pPr marL="3429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实例化网络：</a:t>
            </a:r>
            <a:r>
              <a:rPr lang="en-US" altLang="zh-CN" sz="16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LeNet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定义损失函数和优化方法：损失函数使用交叉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熵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损失函数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16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CrossEntropyLoss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优化方法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随机梯度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下降方法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(Stochastic 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Gradient </a:t>
            </a:r>
            <a:r>
              <a:rPr lang="en-US" altLang="zh-CN" sz="16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Descent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sz="16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SGD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对训练集数据迭代进行网络训练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前向传播得到网络预测结果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计算网络输出与标签的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误差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误差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反向传播调整权重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1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模型保存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012" y="1186216"/>
            <a:ext cx="4024788" cy="335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8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://img5.imgtn.bdimg.com/it/u=3976136120,2292770305&amp;fm=21&amp;gp=0.jpg"/>
          <p:cNvSpPr>
            <a:spLocks noChangeAspect="1" noChangeArrowheads="1"/>
          </p:cNvSpPr>
          <p:nvPr/>
        </p:nvSpPr>
        <p:spPr bwMode="auto">
          <a:xfrm>
            <a:off x="116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88529" y="120254"/>
            <a:ext cx="56292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7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27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7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搭建</a:t>
            </a:r>
            <a:r>
              <a:rPr lang="en-US" altLang="zh-CN" sz="2700" b="1" dirty="0" err="1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LeNet</a:t>
            </a:r>
            <a:r>
              <a:rPr lang="zh-CN" altLang="en-US" sz="27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进行图像</a:t>
            </a:r>
            <a:r>
              <a:rPr lang="zh-CN" altLang="en-US" sz="27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分类</a:t>
            </a:r>
            <a:endParaRPr lang="zh-CN" altLang="en-US" sz="2700" b="1" dirty="0">
              <a:solidFill>
                <a:srgbClr val="2C3E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7679" y="644384"/>
            <a:ext cx="5982811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Ⅲ.</a:t>
            </a:r>
            <a:r>
              <a:rPr lang="zh-CN" altLang="en-US" sz="20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基于</a:t>
            </a:r>
            <a:r>
              <a:rPr lang="en-US" altLang="zh-CN" sz="2000" b="1" dirty="0" err="1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PyTorch</a:t>
            </a:r>
            <a:r>
              <a:rPr lang="zh-CN" altLang="en-US" sz="20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搭建</a:t>
            </a:r>
            <a:r>
              <a:rPr lang="en-US" altLang="zh-CN" sz="2000" b="1" dirty="0" err="1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LeNet</a:t>
            </a:r>
            <a:r>
              <a:rPr lang="zh-CN" altLang="en-US" sz="20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图像分类网络</a:t>
            </a:r>
            <a:endParaRPr lang="zh-CN" altLang="en-US" sz="2000" b="1" dirty="0">
              <a:latin typeface="Arial" panose="020B0604020202020204" pitchFamily="34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2FE66DD-56F4-4D78-858C-6ACF099F9FAB}"/>
              </a:ext>
            </a:extLst>
          </p:cNvPr>
          <p:cNvSpPr txBox="1"/>
          <p:nvPr/>
        </p:nvSpPr>
        <p:spPr>
          <a:xfrm>
            <a:off x="487679" y="1163092"/>
            <a:ext cx="3997824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）模型测试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40000" lvl="2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读入模型及参数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40000" lvl="2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对测试集数据使用网络进行预测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40000" lvl="2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预测结果进行精度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评价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503" y="1163092"/>
            <a:ext cx="4201297" cy="3350231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917200" y="2497343"/>
            <a:ext cx="3007100" cy="1652875"/>
            <a:chOff x="793374" y="2792809"/>
            <a:chExt cx="3386433" cy="186137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3374" y="2792809"/>
              <a:ext cx="3386433" cy="1861378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1478280" y="2792809"/>
              <a:ext cx="655320" cy="9562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516867" y="2792809"/>
              <a:ext cx="655320" cy="9562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93374" y="3697956"/>
              <a:ext cx="655320" cy="9562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547599" y="4203539"/>
            <a:ext cx="3877985" cy="3485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分类准确度不高（分析原因）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如何改进</a:t>
            </a:r>
            <a:r>
              <a:rPr lang="zh-CN" altLang="en-US" sz="1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endParaRPr lang="en-US" altLang="zh-CN" sz="1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724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751205CD-B2EE-4A09-888A-82AE46DD1B46}"/>
              </a:ext>
            </a:extLst>
          </p:cNvPr>
          <p:cNvGrpSpPr/>
          <p:nvPr/>
        </p:nvGrpSpPr>
        <p:grpSpPr>
          <a:xfrm>
            <a:off x="3025605" y="1422585"/>
            <a:ext cx="3851511" cy="523220"/>
            <a:chOff x="3871965" y="916871"/>
            <a:chExt cx="3851511" cy="523220"/>
          </a:xfrm>
        </p:grpSpPr>
        <p:sp>
          <p:nvSpPr>
            <p:cNvPr id="144" name="TextBox 143"/>
            <p:cNvSpPr txBox="1"/>
            <p:nvPr/>
          </p:nvSpPr>
          <p:spPr>
            <a:xfrm>
              <a:off x="4666485" y="916871"/>
              <a:ext cx="30569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tx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安装配置</a:t>
              </a:r>
              <a:r>
                <a:rPr lang="en-US" altLang="zh-CN" sz="2800" b="1" dirty="0" smtClean="0">
                  <a:solidFill>
                    <a:schemeClr val="tx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</a:rPr>
                <a:t>PyTorch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3871965" y="925868"/>
              <a:ext cx="600360" cy="483446"/>
              <a:chOff x="4272487" y="985295"/>
              <a:chExt cx="530249" cy="426988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4272487" y="985295"/>
                <a:ext cx="530249" cy="407976"/>
                <a:chOff x="1822439" y="149340"/>
                <a:chExt cx="5053817" cy="3888432"/>
              </a:xfrm>
            </p:grpSpPr>
            <p:sp>
              <p:nvSpPr>
                <p:cNvPr id="46" name="任意多边形 45"/>
                <p:cNvSpPr/>
                <p:nvPr/>
              </p:nvSpPr>
              <p:spPr>
                <a:xfrm rot="240363">
                  <a:off x="1822439" y="149340"/>
                  <a:ext cx="4359116" cy="3548774"/>
                </a:xfrm>
                <a:custGeom>
                  <a:avLst/>
                  <a:gdLst>
                    <a:gd name="connsiteX0" fmla="*/ 4631267 w 4783667"/>
                    <a:gd name="connsiteY0" fmla="*/ 0 h 3750733"/>
                    <a:gd name="connsiteX1" fmla="*/ 0 w 4783667"/>
                    <a:gd name="connsiteY1" fmla="*/ 1871133 h 3750733"/>
                    <a:gd name="connsiteX2" fmla="*/ 4783667 w 4783667"/>
                    <a:gd name="connsiteY2" fmla="*/ 3750733 h 3750733"/>
                    <a:gd name="connsiteX3" fmla="*/ 4631267 w 4783667"/>
                    <a:gd name="connsiteY3" fmla="*/ 0 h 3750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83667" h="3750733">
                      <a:moveTo>
                        <a:pt x="4631267" y="0"/>
                      </a:moveTo>
                      <a:lnTo>
                        <a:pt x="0" y="1871133"/>
                      </a:lnTo>
                      <a:lnTo>
                        <a:pt x="4783667" y="3750733"/>
                      </a:lnTo>
                      <a:lnTo>
                        <a:pt x="4631267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7" name="任意多边形 46"/>
                <p:cNvSpPr/>
                <p:nvPr/>
              </p:nvSpPr>
              <p:spPr>
                <a:xfrm>
                  <a:off x="1992504" y="673543"/>
                  <a:ext cx="4883752" cy="3364229"/>
                </a:xfrm>
                <a:custGeom>
                  <a:avLst/>
                  <a:gdLst>
                    <a:gd name="connsiteX0" fmla="*/ 0 w 5359400"/>
                    <a:gd name="connsiteY0" fmla="*/ 677333 h 3522133"/>
                    <a:gd name="connsiteX1" fmla="*/ 5359400 w 5359400"/>
                    <a:gd name="connsiteY1" fmla="*/ 0 h 3522133"/>
                    <a:gd name="connsiteX2" fmla="*/ 3530600 w 5359400"/>
                    <a:gd name="connsiteY2" fmla="*/ 3522133 h 3522133"/>
                    <a:gd name="connsiteX3" fmla="*/ 0 w 5359400"/>
                    <a:gd name="connsiteY3" fmla="*/ 677333 h 3522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59400" h="3522133">
                      <a:moveTo>
                        <a:pt x="0" y="677333"/>
                      </a:moveTo>
                      <a:lnTo>
                        <a:pt x="5359400" y="0"/>
                      </a:lnTo>
                      <a:lnTo>
                        <a:pt x="3530600" y="3522133"/>
                      </a:lnTo>
                      <a:lnTo>
                        <a:pt x="0" y="677333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3" name="TextBox 2"/>
              <p:cNvSpPr txBox="1"/>
              <p:nvPr/>
            </p:nvSpPr>
            <p:spPr>
              <a:xfrm>
                <a:off x="4461816" y="1004532"/>
                <a:ext cx="330165" cy="407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tx2">
                        <a:lumMod val="50000"/>
                      </a:schemeClr>
                    </a:solidFill>
                    <a:latin typeface="+mj-ea"/>
                    <a:ea typeface="+mj-ea"/>
                  </a:rPr>
                  <a:t>1</a:t>
                </a:r>
                <a:endParaRPr lang="zh-CN" altLang="en-US" sz="2400" b="1" dirty="0">
                  <a:solidFill>
                    <a:schemeClr val="tx2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786529"/>
            <a:ext cx="2636196" cy="429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806888" y="2591171"/>
            <a:ext cx="875192" cy="1353246"/>
            <a:chOff x="946982" y="2536200"/>
            <a:chExt cx="875192" cy="1353246"/>
          </a:xfrm>
        </p:grpSpPr>
        <p:sp>
          <p:nvSpPr>
            <p:cNvPr id="106" name="TextBox 105"/>
            <p:cNvSpPr txBox="1"/>
            <p:nvPr/>
          </p:nvSpPr>
          <p:spPr>
            <a:xfrm>
              <a:off x="946982" y="2536200"/>
              <a:ext cx="7360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b="1" spc="300" dirty="0">
                  <a:solidFill>
                    <a:schemeClr val="tx2">
                      <a:lumMod val="50000"/>
                    </a:schemeClr>
                  </a:solidFill>
                  <a:latin typeface="+mj-ea"/>
                  <a:ea typeface="+mj-ea"/>
                </a:rPr>
                <a:t>内</a:t>
              </a:r>
              <a:endParaRPr lang="en-US" altLang="zh-CN" sz="4000" b="1" spc="3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endParaRPr>
            </a:p>
            <a:p>
              <a:r>
                <a:rPr lang="zh-CN" altLang="en-US" sz="4000" b="1" spc="300" dirty="0">
                  <a:solidFill>
                    <a:schemeClr val="tx2">
                      <a:lumMod val="50000"/>
                    </a:schemeClr>
                  </a:solidFill>
                  <a:latin typeface="+mj-ea"/>
                  <a:ea typeface="+mj-ea"/>
                </a:rPr>
                <a:t>容</a:t>
              </a:r>
              <a:endParaRPr lang="en-US" altLang="zh-CN" sz="4000" b="1" spc="3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 rot="5400000">
              <a:off x="985630" y="3052903"/>
              <a:ext cx="13345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tx2">
                      <a:lumMod val="50000"/>
                    </a:schemeClr>
                  </a:solidFill>
                  <a:latin typeface="+mj-ea"/>
                  <a:ea typeface="+mj-ea"/>
                </a:rPr>
                <a:t>CONTENTS</a:t>
              </a:r>
              <a:endParaRPr lang="zh-CN" altLang="en-US" sz="16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F1BC61B-6E69-49FE-A6EF-25FB5256DAA9}"/>
              </a:ext>
            </a:extLst>
          </p:cNvPr>
          <p:cNvGrpSpPr/>
          <p:nvPr/>
        </p:nvGrpSpPr>
        <p:grpSpPr>
          <a:xfrm>
            <a:off x="3025605" y="2729670"/>
            <a:ext cx="4905273" cy="523220"/>
            <a:chOff x="3871965" y="1618941"/>
            <a:chExt cx="4905273" cy="523220"/>
          </a:xfrm>
        </p:grpSpPr>
        <p:sp>
          <p:nvSpPr>
            <p:cNvPr id="145" name="TextBox 144"/>
            <p:cNvSpPr txBox="1"/>
            <p:nvPr/>
          </p:nvSpPr>
          <p:spPr>
            <a:xfrm>
              <a:off x="4652391" y="1618941"/>
              <a:ext cx="41248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tx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搭建</a:t>
              </a:r>
              <a:r>
                <a:rPr lang="en-US" altLang="zh-CN" sz="2800" b="1" dirty="0" err="1" smtClean="0">
                  <a:solidFill>
                    <a:schemeClr val="tx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LeNet</a:t>
              </a:r>
              <a:r>
                <a:rPr lang="zh-CN" altLang="en-US" sz="2800" b="1" dirty="0" smtClean="0">
                  <a:solidFill>
                    <a:schemeClr val="tx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进行图像分类</a:t>
              </a:r>
              <a:endParaRPr lang="zh-CN" altLang="en-US" sz="28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3871965" y="1658715"/>
              <a:ext cx="600360" cy="483446"/>
              <a:chOff x="4272487" y="985295"/>
              <a:chExt cx="530249" cy="426988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4272487" y="985295"/>
                <a:ext cx="530249" cy="407976"/>
                <a:chOff x="1822439" y="149340"/>
                <a:chExt cx="5053817" cy="3888432"/>
              </a:xfrm>
            </p:grpSpPr>
            <p:sp>
              <p:nvSpPr>
                <p:cNvPr id="90" name="任意多边形 89"/>
                <p:cNvSpPr/>
                <p:nvPr/>
              </p:nvSpPr>
              <p:spPr>
                <a:xfrm rot="240363">
                  <a:off x="1822439" y="149340"/>
                  <a:ext cx="4359116" cy="3548774"/>
                </a:xfrm>
                <a:custGeom>
                  <a:avLst/>
                  <a:gdLst>
                    <a:gd name="connsiteX0" fmla="*/ 4631267 w 4783667"/>
                    <a:gd name="connsiteY0" fmla="*/ 0 h 3750733"/>
                    <a:gd name="connsiteX1" fmla="*/ 0 w 4783667"/>
                    <a:gd name="connsiteY1" fmla="*/ 1871133 h 3750733"/>
                    <a:gd name="connsiteX2" fmla="*/ 4783667 w 4783667"/>
                    <a:gd name="connsiteY2" fmla="*/ 3750733 h 3750733"/>
                    <a:gd name="connsiteX3" fmla="*/ 4631267 w 4783667"/>
                    <a:gd name="connsiteY3" fmla="*/ 0 h 3750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83667" h="3750733">
                      <a:moveTo>
                        <a:pt x="4631267" y="0"/>
                      </a:moveTo>
                      <a:lnTo>
                        <a:pt x="0" y="1871133"/>
                      </a:lnTo>
                      <a:lnTo>
                        <a:pt x="4783667" y="3750733"/>
                      </a:lnTo>
                      <a:lnTo>
                        <a:pt x="4631267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91" name="任意多边形 90"/>
                <p:cNvSpPr/>
                <p:nvPr/>
              </p:nvSpPr>
              <p:spPr>
                <a:xfrm>
                  <a:off x="1992504" y="673543"/>
                  <a:ext cx="4883752" cy="3364229"/>
                </a:xfrm>
                <a:custGeom>
                  <a:avLst/>
                  <a:gdLst>
                    <a:gd name="connsiteX0" fmla="*/ 0 w 5359400"/>
                    <a:gd name="connsiteY0" fmla="*/ 677333 h 3522133"/>
                    <a:gd name="connsiteX1" fmla="*/ 5359400 w 5359400"/>
                    <a:gd name="connsiteY1" fmla="*/ 0 h 3522133"/>
                    <a:gd name="connsiteX2" fmla="*/ 3530600 w 5359400"/>
                    <a:gd name="connsiteY2" fmla="*/ 3522133 h 3522133"/>
                    <a:gd name="connsiteX3" fmla="*/ 0 w 5359400"/>
                    <a:gd name="connsiteY3" fmla="*/ 677333 h 3522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59400" h="3522133">
                      <a:moveTo>
                        <a:pt x="0" y="677333"/>
                      </a:moveTo>
                      <a:lnTo>
                        <a:pt x="5359400" y="0"/>
                      </a:lnTo>
                      <a:lnTo>
                        <a:pt x="3530600" y="3522133"/>
                      </a:lnTo>
                      <a:lnTo>
                        <a:pt x="0" y="677333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89" name="TextBox 88"/>
              <p:cNvSpPr txBox="1"/>
              <p:nvPr/>
            </p:nvSpPr>
            <p:spPr>
              <a:xfrm>
                <a:off x="4461816" y="1004532"/>
                <a:ext cx="330165" cy="407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tx2">
                        <a:lumMod val="50000"/>
                      </a:schemeClr>
                    </a:solidFill>
                    <a:latin typeface="+mj-ea"/>
                    <a:ea typeface="+mj-ea"/>
                  </a:rPr>
                  <a:t>2</a:t>
                </a:r>
                <a:endParaRPr lang="zh-CN" altLang="en-US" sz="2400" b="1" dirty="0">
                  <a:solidFill>
                    <a:schemeClr val="tx2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  <p:pic>
        <p:nvPicPr>
          <p:cNvPr id="119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0800000">
            <a:off x="8369582" y="4196470"/>
            <a:ext cx="774418" cy="94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组合 49"/>
          <p:cNvGrpSpPr/>
          <p:nvPr/>
        </p:nvGrpSpPr>
        <p:grpSpPr>
          <a:xfrm>
            <a:off x="0" y="1"/>
            <a:ext cx="707045" cy="200648"/>
            <a:chOff x="90210" y="108662"/>
            <a:chExt cx="1213732" cy="344438"/>
          </a:xfrm>
        </p:grpSpPr>
        <p:sp>
          <p:nvSpPr>
            <p:cNvPr id="51" name="任意多边形 50"/>
            <p:cNvSpPr/>
            <p:nvPr/>
          </p:nvSpPr>
          <p:spPr>
            <a:xfrm>
              <a:off x="598665" y="108662"/>
              <a:ext cx="705277" cy="323935"/>
            </a:xfrm>
            <a:custGeom>
              <a:avLst/>
              <a:gdLst>
                <a:gd name="connsiteX0" fmla="*/ 0 w 705277"/>
                <a:gd name="connsiteY0" fmla="*/ 4100 h 323935"/>
                <a:gd name="connsiteX1" fmla="*/ 623268 w 705277"/>
                <a:gd name="connsiteY1" fmla="*/ 323935 h 323935"/>
                <a:gd name="connsiteX2" fmla="*/ 705277 w 705277"/>
                <a:gd name="connsiteY2" fmla="*/ 0 h 323935"/>
                <a:gd name="connsiteX3" fmla="*/ 0 w 705277"/>
                <a:gd name="connsiteY3" fmla="*/ 0 h 323935"/>
                <a:gd name="connsiteX4" fmla="*/ 0 w 705277"/>
                <a:gd name="connsiteY4" fmla="*/ 4100 h 32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277" h="323935">
                  <a:moveTo>
                    <a:pt x="0" y="4100"/>
                  </a:moveTo>
                  <a:lnTo>
                    <a:pt x="623268" y="323935"/>
                  </a:lnTo>
                  <a:lnTo>
                    <a:pt x="705277" y="0"/>
                  </a:lnTo>
                  <a:lnTo>
                    <a:pt x="0" y="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90210" y="108662"/>
              <a:ext cx="840591" cy="344438"/>
            </a:xfrm>
            <a:custGeom>
              <a:avLst/>
              <a:gdLst>
                <a:gd name="connsiteX0" fmla="*/ 840591 w 840591"/>
                <a:gd name="connsiteY0" fmla="*/ 336237 h 344438"/>
                <a:gd name="connsiteX1" fmla="*/ 299332 w 840591"/>
                <a:gd name="connsiteY1" fmla="*/ 0 h 344438"/>
                <a:gd name="connsiteX2" fmla="*/ 0 w 840591"/>
                <a:gd name="connsiteY2" fmla="*/ 0 h 344438"/>
                <a:gd name="connsiteX3" fmla="*/ 0 w 840591"/>
                <a:gd name="connsiteY3" fmla="*/ 344438 h 344438"/>
                <a:gd name="connsiteX4" fmla="*/ 840591 w 840591"/>
                <a:gd name="connsiteY4" fmla="*/ 336237 h 3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591" h="344438">
                  <a:moveTo>
                    <a:pt x="840591" y="336237"/>
                  </a:moveTo>
                  <a:lnTo>
                    <a:pt x="299332" y="0"/>
                  </a:lnTo>
                  <a:lnTo>
                    <a:pt x="0" y="0"/>
                  </a:lnTo>
                  <a:lnTo>
                    <a:pt x="0" y="344438"/>
                  </a:lnTo>
                  <a:lnTo>
                    <a:pt x="840591" y="3362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F16BCEC4-A809-4F05-9728-4E2874509E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166" y="55416"/>
            <a:ext cx="2325074" cy="4986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585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://img5.imgtn.bdimg.com/it/u=3976136120,2292770305&amp;fm=21&amp;gp=0.jpg"/>
          <p:cNvSpPr>
            <a:spLocks noChangeAspect="1" noChangeArrowheads="1"/>
          </p:cNvSpPr>
          <p:nvPr/>
        </p:nvSpPr>
        <p:spPr bwMode="auto">
          <a:xfrm>
            <a:off x="116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4D37004-4B7F-4B22-B0E6-78E755964675}"/>
              </a:ext>
            </a:extLst>
          </p:cNvPr>
          <p:cNvSpPr txBox="1"/>
          <p:nvPr/>
        </p:nvSpPr>
        <p:spPr>
          <a:xfrm>
            <a:off x="487679" y="1246853"/>
            <a:ext cx="4011169" cy="318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安装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naconda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20000"/>
              </a:lnSpc>
              <a:spcBef>
                <a:spcPts val="600"/>
              </a:spcBef>
            </a:pP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Anaconda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是一个开源的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Python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发行版本，其包含了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conda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Python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等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180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多个常用的软件包和科学包及其依赖项，也包括了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PyTorch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安装中所需要的各种包。</a:t>
            </a:r>
          </a:p>
          <a:p>
            <a:pPr indent="457200">
              <a:lnSpc>
                <a:spcPct val="120000"/>
              </a:lnSpc>
              <a:spcBef>
                <a:spcPts val="600"/>
              </a:spcBef>
            </a:pP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本实习提供的安装包为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Anaconda3-2021.05-Windows-x86_64.exe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按照界面指示安装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Anaconda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，过程中始终保持默认设置。在到达右图步骤时，注意勾选</a:t>
            </a:r>
            <a:r>
              <a:rPr lang="zh-CN" altLang="en-US" sz="1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en-US" altLang="zh-CN" sz="1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Anaconda3</a:t>
            </a:r>
            <a:r>
              <a:rPr lang="zh-CN" altLang="en-US" sz="1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加入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系统环境变量</a:t>
            </a:r>
            <a:r>
              <a:rPr lang="zh-CN" altLang="en-US" sz="1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路径”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1F9317-6524-4A48-BC45-F5DF844429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" b="598"/>
          <a:stretch/>
        </p:blipFill>
        <p:spPr>
          <a:xfrm>
            <a:off x="4620499" y="1331616"/>
            <a:ext cx="3865401" cy="29981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388530" y="120254"/>
            <a:ext cx="3688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7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en-US" altLang="zh-CN" sz="27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7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安装</a:t>
            </a:r>
            <a:r>
              <a:rPr lang="zh-CN" altLang="en-US" sz="27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配置</a:t>
            </a:r>
            <a:r>
              <a:rPr lang="en-US" altLang="zh-CN" sz="27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PyTorch</a:t>
            </a:r>
          </a:p>
          <a:p>
            <a:endParaRPr lang="en-US" altLang="zh-CN" sz="2700" b="1" dirty="0">
              <a:solidFill>
                <a:srgbClr val="2C3E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7679" y="644384"/>
            <a:ext cx="5982811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Ⅰ. 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Anaconda+VSCode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搭建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Python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开发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环境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72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://img5.imgtn.bdimg.com/it/u=3976136120,2292770305&amp;fm=21&amp;gp=0.jpg"/>
          <p:cNvSpPr>
            <a:spLocks noChangeAspect="1" noChangeArrowheads="1"/>
          </p:cNvSpPr>
          <p:nvPr/>
        </p:nvSpPr>
        <p:spPr bwMode="auto">
          <a:xfrm>
            <a:off x="116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4D37004-4B7F-4B22-B0E6-78E755964675}"/>
              </a:ext>
            </a:extLst>
          </p:cNvPr>
          <p:cNvSpPr txBox="1"/>
          <p:nvPr/>
        </p:nvSpPr>
        <p:spPr>
          <a:xfrm>
            <a:off x="487679" y="1259071"/>
            <a:ext cx="4693921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）安装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VSCode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及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配置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Python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环境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16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VSCode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是一个轻量级且强大的源代码编辑器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本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实习提供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的安装包为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VSCodeUserSetup-x64-1.56.2.exe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。按照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界面指示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安装，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过程中始终保持默认设置即可。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配置</a:t>
            </a:r>
            <a:r>
              <a:rPr lang="en-US" altLang="zh-CN" sz="1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Python</a:t>
            </a:r>
            <a:r>
              <a:rPr lang="zh-CN" altLang="en-US" sz="1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环境：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在线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的情况下，打开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VS Code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点击左侧红框处图标，搜索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Python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，安装即可。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安装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Code Runner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（可选）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Code 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Runner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能够方便快捷的运行代码，使用时右键代码界面选择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Run Code(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Ctrl+Alt+N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8530" y="120254"/>
            <a:ext cx="3688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7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en-US" altLang="zh-CN" sz="27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7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安装</a:t>
            </a:r>
            <a:r>
              <a:rPr lang="zh-CN" altLang="en-US" sz="27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配置</a:t>
            </a:r>
            <a:r>
              <a:rPr lang="en-US" altLang="zh-CN" sz="27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PyTorch</a:t>
            </a:r>
          </a:p>
          <a:p>
            <a:endParaRPr lang="en-US" altLang="zh-CN" sz="2700" b="1" dirty="0">
              <a:solidFill>
                <a:srgbClr val="2C3E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7679" y="644384"/>
            <a:ext cx="5982811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Ⅰ. 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Anaconda+VSCode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搭建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Python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开发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环境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232" y="1618543"/>
            <a:ext cx="3088150" cy="23649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15232" y="3257550"/>
            <a:ext cx="361668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4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://img5.imgtn.bdimg.com/it/u=3976136120,2292770305&amp;fm=21&amp;gp=0.jpg"/>
          <p:cNvSpPr>
            <a:spLocks noChangeAspect="1" noChangeArrowheads="1"/>
          </p:cNvSpPr>
          <p:nvPr/>
        </p:nvSpPr>
        <p:spPr bwMode="auto">
          <a:xfrm>
            <a:off x="116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4D37004-4B7F-4B22-B0E6-78E755964675}"/>
              </a:ext>
            </a:extLst>
          </p:cNvPr>
          <p:cNvSpPr txBox="1"/>
          <p:nvPr/>
        </p:nvSpPr>
        <p:spPr>
          <a:xfrm>
            <a:off x="487386" y="1301475"/>
            <a:ext cx="4036047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安装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torch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以及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torchvision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本实习提供的安装包为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版本的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Pytorch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安装包：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torch-1.8.1+cpu-cp38-cp38-win_amd64.whl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torchvision-0.9.1+cpu-cp38-cp38-win_amd64.whl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开始菜单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中搜索打开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Anaconda 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Prompt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。输入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pip install </a:t>
            </a:r>
            <a:r>
              <a:rPr lang="en-US" altLang="zh-CN" sz="1600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pytorch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路径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torchvision</a:t>
            </a:r>
            <a:r>
              <a:rPr lang="zh-CN" altLang="en-US" sz="1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路径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即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可安装对应包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（注意：先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安装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torch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然后再安装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torchvision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示例如右图。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87679" y="644384"/>
            <a:ext cx="5982811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ⅠⅠ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安装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PyTorch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8530" y="120254"/>
            <a:ext cx="36881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7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en-US" altLang="zh-CN" sz="27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7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安装</a:t>
            </a:r>
            <a:r>
              <a:rPr lang="zh-CN" altLang="en-US" sz="27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配置</a:t>
            </a:r>
            <a:r>
              <a:rPr lang="en-US" altLang="zh-CN" sz="27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PyTorch</a:t>
            </a:r>
            <a:endParaRPr lang="en-US" altLang="zh-CN" sz="2700" b="1" dirty="0">
              <a:solidFill>
                <a:srgbClr val="2C3E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387" y="1139969"/>
            <a:ext cx="4257245" cy="307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9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3" name="图片 2" descr="https://timgsa.baidu.com/timg?image&amp;quality=80&amp;size=b9999_10000&amp;sec=1576560874674&amp;di=48988e9b6d6c5e55e71726bed159f414&amp;imgtype=0&amp;src=http%3A%2F%2Fhtml.hanspub.org%2Ffile%2F2-2610113x9_hanspu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81" y="1043584"/>
            <a:ext cx="4826540" cy="136730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88529" y="120254"/>
            <a:ext cx="5629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7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27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7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搭建</a:t>
            </a:r>
            <a:r>
              <a:rPr lang="en-US" altLang="zh-CN" sz="2700" b="1" dirty="0" err="1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LeNet</a:t>
            </a:r>
            <a:r>
              <a:rPr lang="zh-CN" altLang="en-US" sz="27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进行图像分类</a:t>
            </a:r>
          </a:p>
          <a:p>
            <a:endParaRPr lang="en-US" altLang="zh-CN" sz="2700" b="1" dirty="0">
              <a:solidFill>
                <a:srgbClr val="2C3E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7679" y="1286076"/>
            <a:ext cx="2947499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LeNet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诞生于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1994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年，是最早的卷积神经网络之一，并且推动了深度学习领域的发展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16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LeNet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利用卷积、参数共享、池化等操作提取特征，避免了大量的计算成本，最后再使用全连接神经网络进行分类识别，这个网络也是最近大量神经网络架构的起点。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748" y="2620293"/>
            <a:ext cx="5009406" cy="193756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87679" y="644384"/>
            <a:ext cx="5982811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Ⅰ.</a:t>
            </a:r>
            <a:r>
              <a:rPr lang="zh-CN" altLang="en-US" sz="20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卷积神经网络</a:t>
            </a:r>
            <a:r>
              <a:rPr lang="en-US" altLang="zh-CN" sz="2000" b="1" dirty="0" err="1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LeNet</a:t>
            </a:r>
            <a:endParaRPr lang="zh-CN" altLang="en-US" sz="2000" b="1" dirty="0">
              <a:latin typeface="Arial" panose="020B0604020202020204" pitchFamily="34" charset="0"/>
              <a:ea typeface="楷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056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://img5.imgtn.bdimg.com/it/u=3976136120,2292770305&amp;fm=21&amp;gp=0.jpg"/>
          <p:cNvSpPr>
            <a:spLocks noChangeAspect="1" noChangeArrowheads="1"/>
          </p:cNvSpPr>
          <p:nvPr/>
        </p:nvSpPr>
        <p:spPr bwMode="auto">
          <a:xfrm>
            <a:off x="116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FE66DD-56F4-4D78-858C-6ACF099F9FAB}"/>
              </a:ext>
            </a:extLst>
          </p:cNvPr>
          <p:cNvSpPr txBox="1"/>
          <p:nvPr/>
        </p:nvSpPr>
        <p:spPr>
          <a:xfrm>
            <a:off x="487679" y="1265913"/>
            <a:ext cx="4071965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CIFAR-10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数据集是一个用于普适物体识别的计算机视觉数据集，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它共包含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60000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张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大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小为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32×32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RGB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彩色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图片，总共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分类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 plane(0),car(1),bird(2),cat(3), deer(4),dog(5),frog(6),horse(7),ship (8),truck(9)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CIFAR-10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数据集分为五个训练批次和一个测试批次，每个批次有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10000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图像，包含来自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每个类别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的随机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选择的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E0FF7F-3DC7-4AC2-931C-1A1898F53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036" y="743254"/>
            <a:ext cx="3785207" cy="264404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8529" y="120254"/>
            <a:ext cx="5629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7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27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7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搭建</a:t>
            </a:r>
            <a:r>
              <a:rPr lang="en-US" altLang="zh-CN" sz="2700" b="1" dirty="0" err="1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LeNet</a:t>
            </a:r>
            <a:r>
              <a:rPr lang="zh-CN" altLang="en-US" sz="27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进行图像分类</a:t>
            </a:r>
          </a:p>
          <a:p>
            <a:endParaRPr lang="en-US" altLang="zh-CN" sz="2700" b="1" dirty="0">
              <a:solidFill>
                <a:srgbClr val="2C3E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FFF1328-ABAC-4253-BDE3-0E65FB6F2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036" y="3506202"/>
            <a:ext cx="3874386" cy="114216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87679" y="644384"/>
            <a:ext cx="5982811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Ⅱ.</a:t>
            </a:r>
            <a:r>
              <a:rPr lang="zh-CN" altLang="en-US" sz="20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数据集</a:t>
            </a:r>
            <a:r>
              <a:rPr lang="en-US" altLang="zh-CN" sz="20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CIFAR-10</a:t>
            </a:r>
            <a:r>
              <a:rPr lang="zh-CN" altLang="en-US" sz="20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介绍</a:t>
            </a:r>
            <a:endParaRPr lang="zh-CN" altLang="en-US" sz="2000" b="1" dirty="0">
              <a:latin typeface="Arial" panose="020B0604020202020204" pitchFamily="34" charset="0"/>
              <a:ea typeface="楷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590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://img5.imgtn.bdimg.com/it/u=3976136120,2292770305&amp;fm=21&amp;gp=0.jpg"/>
          <p:cNvSpPr>
            <a:spLocks noChangeAspect="1" noChangeArrowheads="1"/>
          </p:cNvSpPr>
          <p:nvPr/>
        </p:nvSpPr>
        <p:spPr bwMode="auto">
          <a:xfrm>
            <a:off x="116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FE66DD-56F4-4D78-858C-6ACF099F9FAB}"/>
              </a:ext>
            </a:extLst>
          </p:cNvPr>
          <p:cNvSpPr txBox="1"/>
          <p:nvPr/>
        </p:nvSpPr>
        <p:spPr>
          <a:xfrm>
            <a:off x="487678" y="1163092"/>
            <a:ext cx="819912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）读取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CIFAR10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数据集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导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入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torchvision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datasets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模块，调用其中的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CIFAR10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类分别读取训练集和测试集，设置参数分别为：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文件夹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根路径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注意是</a:t>
            </a:r>
            <a:r>
              <a:rPr lang="en-US" altLang="zh-CN" sz="1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cifar10_python)</a:t>
            </a:r>
            <a:endParaRPr lang="en-US" altLang="zh-CN" sz="1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train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属性：设置为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True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表示用于训练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，设置为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False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表示用于测试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transform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属性：设置图像变换内容。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①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必要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图像类型转为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tensor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transforms.ToTensor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())</a:t>
            </a:r>
            <a:r>
              <a:rPr lang="zh-CN" altLang="en-US" sz="1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16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②将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图像进行归一化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8529" y="120254"/>
            <a:ext cx="5629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7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27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7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搭建</a:t>
            </a:r>
            <a:r>
              <a:rPr lang="en-US" altLang="zh-CN" sz="2700" b="1" dirty="0" err="1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LeNet</a:t>
            </a:r>
            <a:r>
              <a:rPr lang="zh-CN" altLang="en-US" sz="27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进行图像分类</a:t>
            </a:r>
          </a:p>
          <a:p>
            <a:endParaRPr lang="en-US" altLang="zh-CN" sz="2700" b="1" dirty="0">
              <a:solidFill>
                <a:srgbClr val="2C3E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7679" y="756791"/>
            <a:ext cx="5982811" cy="498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2000" b="1" dirty="0">
              <a:latin typeface="Arial" panose="020B0604020202020204" pitchFamily="34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7679" y="644384"/>
            <a:ext cx="5982811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Ⅲ.</a:t>
            </a:r>
            <a:r>
              <a:rPr lang="zh-CN" altLang="en-US" sz="20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基于</a:t>
            </a:r>
            <a:r>
              <a:rPr lang="en-US" altLang="zh-CN" sz="2000" b="1" dirty="0" err="1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PyTorch</a:t>
            </a:r>
            <a:r>
              <a:rPr lang="zh-CN" altLang="en-US" sz="20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搭建</a:t>
            </a:r>
            <a:r>
              <a:rPr lang="en-US" altLang="zh-CN" sz="2000" b="1" dirty="0" err="1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LeNet</a:t>
            </a:r>
            <a:r>
              <a:rPr lang="zh-CN" altLang="en-US" sz="20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图像分类网络</a:t>
            </a:r>
            <a:endParaRPr lang="zh-CN" altLang="en-US" sz="2000" b="1" dirty="0">
              <a:latin typeface="Arial" panose="020B0604020202020204" pitchFamily="34" charset="0"/>
              <a:ea typeface="楷体" panose="02010609060101010101" pitchFamily="49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113" y="3656082"/>
            <a:ext cx="5619584" cy="93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2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://img5.imgtn.bdimg.com/it/u=3976136120,2292770305&amp;fm=21&amp;gp=0.jpg"/>
          <p:cNvSpPr>
            <a:spLocks noChangeAspect="1" noChangeArrowheads="1"/>
          </p:cNvSpPr>
          <p:nvPr/>
        </p:nvSpPr>
        <p:spPr bwMode="auto">
          <a:xfrm>
            <a:off x="116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7679" y="644384"/>
            <a:ext cx="5982811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Ⅲ.</a:t>
            </a:r>
            <a:r>
              <a:rPr lang="zh-CN" altLang="en-US" sz="20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基于</a:t>
            </a:r>
            <a:r>
              <a:rPr lang="en-US" altLang="zh-CN" sz="2000" b="1" dirty="0" err="1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PyTorch</a:t>
            </a:r>
            <a:r>
              <a:rPr lang="zh-CN" altLang="en-US" sz="20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搭建</a:t>
            </a:r>
            <a:r>
              <a:rPr lang="en-US" altLang="zh-CN" sz="2000" b="1" dirty="0" err="1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LeNet</a:t>
            </a:r>
            <a:r>
              <a:rPr lang="zh-CN" altLang="en-US" sz="20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图像分类网络</a:t>
            </a:r>
            <a:endParaRPr lang="zh-CN" altLang="en-US" sz="2000" b="1" dirty="0">
              <a:latin typeface="Arial" panose="020B0604020202020204" pitchFamily="34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FE66DD-56F4-4D78-858C-6ACF099F9FAB}"/>
              </a:ext>
            </a:extLst>
          </p:cNvPr>
          <p:cNvSpPr txBox="1"/>
          <p:nvPr/>
        </p:nvSpPr>
        <p:spPr>
          <a:xfrm>
            <a:off x="487678" y="1163092"/>
            <a:ext cx="819912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）加载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CIFAR10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数据集</a:t>
            </a:r>
          </a:p>
          <a:p>
            <a:pPr marL="0" lvl="1" indent="457200">
              <a:lnSpc>
                <a:spcPct val="120000"/>
              </a:lnSpc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导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入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torch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lang="en-US" altLang="zh-CN" sz="16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DataLoader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类，定义</a:t>
            </a:r>
            <a:r>
              <a:rPr lang="en-US" altLang="zh-CN" sz="16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train_loader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16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test_loader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两个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迭代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器，用于在训练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测试过程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中逐批获取图像，设置参数分别为：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数据集名称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上一步中定义的数据集变量</a:t>
            </a:r>
            <a:r>
              <a:rPr lang="en-US" altLang="zh-CN" sz="16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train_set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en-US" altLang="zh-CN" sz="16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test_set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batch_size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属性：设置一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次训练迭代过程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中输入多少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张图到网络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中。（若太小则训练效率低，网络不容易收敛等；若太大则内存不够，容易收敛到局部最优等）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Shuffle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属性：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设置为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True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表示对输入图片进行打乱，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False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表示按输入图片顺序进行读取。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8529" y="120254"/>
            <a:ext cx="56292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7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27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7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搭建</a:t>
            </a:r>
            <a:r>
              <a:rPr lang="en-US" altLang="zh-CN" sz="2700" b="1" dirty="0" err="1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LeNet</a:t>
            </a:r>
            <a:r>
              <a:rPr lang="zh-CN" altLang="en-US" sz="2700" b="1" dirty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进行图像</a:t>
            </a:r>
            <a:r>
              <a:rPr lang="zh-CN" altLang="en-US" sz="2700" b="1" dirty="0" smtClean="0">
                <a:solidFill>
                  <a:srgbClr val="2C3E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分类</a:t>
            </a:r>
            <a:endParaRPr lang="zh-CN" altLang="en-US" sz="2700" b="1" dirty="0">
              <a:solidFill>
                <a:srgbClr val="2C3E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187" y="3619011"/>
            <a:ext cx="4213581" cy="100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8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实用毕业论文答辩动态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清风素材 https://12sc.taobao.com/">
  <a:themeElements>
    <a:clrScheme name="自定义 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4F81B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5">
      <a:majorFont>
        <a:latin typeface="Franklin Gothic Medium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6702</TotalTime>
  <Words>1064</Words>
  <Application>Microsoft Office PowerPoint</Application>
  <PresentationFormat>全屏显示(16:9)</PresentationFormat>
  <Paragraphs>100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微软雅黑</vt:lpstr>
      <vt:lpstr>Arial</vt:lpstr>
      <vt:lpstr>楷体</vt:lpstr>
      <vt:lpstr>Wingdings</vt:lpstr>
      <vt:lpstr>宋体</vt:lpstr>
      <vt:lpstr>Times New Roman</vt:lpstr>
      <vt:lpstr>Franklin Gothic Medium</vt:lpstr>
      <vt:lpstr>Calibri</vt:lpstr>
      <vt:lpstr>黑体</vt:lpstr>
      <vt:lpstr>清风素材 https://12sc.taobao.com/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简约实用毕业论文答辩动态PPT模板</dc:title>
  <dc:subject>12sc.taobao.com</dc:subject>
  <dc:creator>清风素材;User</dc:creator>
  <cp:keywords>12sc.taobao.com</cp:keywords>
  <dc:description>12sc.taobao.com</dc:description>
  <cp:lastModifiedBy>Asus</cp:lastModifiedBy>
  <cp:revision>625</cp:revision>
  <dcterms:created xsi:type="dcterms:W3CDTF">2015-01-23T04:02:45Z</dcterms:created>
  <dcterms:modified xsi:type="dcterms:W3CDTF">2022-05-18T05:31:37Z</dcterms:modified>
  <cp:category>12sc.taobao.com</cp:category>
  <cp:contentStatus>12sc.taobao.com</cp:contentStatus>
</cp:coreProperties>
</file>