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5" r:id="rId5"/>
    <p:sldId id="258" r:id="rId6"/>
    <p:sldId id="266" r:id="rId7"/>
    <p:sldId id="259" r:id="rId8"/>
    <p:sldId id="267" r:id="rId9"/>
    <p:sldId id="285" r:id="rId10"/>
    <p:sldId id="287" r:id="rId11"/>
    <p:sldId id="268" r:id="rId12"/>
    <p:sldId id="269" r:id="rId13"/>
    <p:sldId id="260" r:id="rId14"/>
    <p:sldId id="270" r:id="rId15"/>
    <p:sldId id="271" r:id="rId16"/>
    <p:sldId id="274" r:id="rId17"/>
    <p:sldId id="305" r:id="rId18"/>
    <p:sldId id="306" r:id="rId19"/>
    <p:sldId id="307" r:id="rId20"/>
    <p:sldId id="308" r:id="rId21"/>
    <p:sldId id="261" r:id="rId22"/>
    <p:sldId id="288" r:id="rId23"/>
    <p:sldId id="272" r:id="rId24"/>
    <p:sldId id="273" r:id="rId25"/>
    <p:sldId id="289" r:id="rId26"/>
    <p:sldId id="290" r:id="rId27"/>
    <p:sldId id="291" r:id="rId28"/>
    <p:sldId id="262" r:id="rId29"/>
    <p:sldId id="275" r:id="rId30"/>
    <p:sldId id="293" r:id="rId31"/>
    <p:sldId id="294" r:id="rId32"/>
    <p:sldId id="263" r:id="rId33"/>
    <p:sldId id="276" r:id="rId34"/>
    <p:sldId id="295" r:id="rId35"/>
    <p:sldId id="296" r:id="rId36"/>
    <p:sldId id="297" r:id="rId37"/>
    <p:sldId id="264" r:id="rId38"/>
    <p:sldId id="277" r:id="rId39"/>
    <p:sldId id="300" r:id="rId40"/>
    <p:sldId id="301" r:id="rId41"/>
    <p:sldId id="302" r:id="rId42"/>
    <p:sldId id="303" r:id="rId43"/>
    <p:sldId id="304" r:id="rId44"/>
    <p:sldId id="33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C29FCE-BF0B-4E92-A9E6-DD3501A5FFF2}" type="datetimeFigureOut">
              <a:rPr lang="zh-CN" altLang="en-US" smtClean="0"/>
            </a:fld>
            <a:endParaRPr lang="zh-CN" altLang="en-US"/>
          </a:p>
        </p:txBody>
      </p:sp>
      <p:sp>
        <p:nvSpPr>
          <p:cNvPr id="5" name="Footer Placeholder 4"/>
          <p:cNvSpPr>
            <a:spLocks noGrp="1"/>
          </p:cNvSpPr>
          <p:nvPr>
            <p:ph type="ftr" sz="quarter" idx="11"/>
          </p:nvPr>
        </p:nvSpPr>
        <p:spPr>
          <a:xfrm>
            <a:off x="1127124" y="329307"/>
            <a:ext cx="5943668" cy="309201"/>
          </a:xfrm>
        </p:spPr>
        <p:txBody>
          <a:bodyPr/>
          <a:lstStyle/>
          <a:p>
            <a:endParaRPr lang="zh-CN" altLang="en-US"/>
          </a:p>
        </p:txBody>
      </p:sp>
      <p:sp>
        <p:nvSpPr>
          <p:cNvPr id="6" name="Slide Number Placeholder 5"/>
          <p:cNvSpPr>
            <a:spLocks noGrp="1"/>
          </p:cNvSpPr>
          <p:nvPr>
            <p:ph type="sldNum" sz="quarter" idx="12"/>
          </p:nvPr>
        </p:nvSpPr>
        <p:spPr>
          <a:xfrm>
            <a:off x="9924392" y="134930"/>
            <a:ext cx="811019" cy="503578"/>
          </a:xfrm>
        </p:spPr>
        <p:txBody>
          <a:bodyPr/>
          <a:lstStyle/>
          <a:p>
            <a:fld id="{AF5B34ED-3AA2-4617-88E9-47D509A13D27}" type="slidenum">
              <a:rPr lang="zh-CN" altLang="en-US" smtClean="0"/>
            </a:fld>
            <a:endParaRPr lang="zh-CN" altLang="en-US"/>
          </a:p>
        </p:txBody>
      </p:sp>
      <p:pic>
        <p:nvPicPr>
          <p:cNvPr id="16" name="Picture 15"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BEC29FCE-BF0B-4E92-A9E6-DD3501A5FFF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5B34ED-3AA2-4617-88E9-47D509A13D27}" type="slidenum">
              <a:rPr lang="zh-CN" altLang="en-US" smtClean="0"/>
            </a:fld>
            <a:endParaRPr lang="zh-CN" altLang="en-US"/>
          </a:p>
        </p:txBody>
      </p:sp>
      <p:pic>
        <p:nvPicPr>
          <p:cNvPr id="15" name="Picture 14"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BEC29FCE-BF0B-4E92-A9E6-DD3501A5FFF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5B34ED-3AA2-4617-88E9-47D509A13D27}" type="slidenum">
              <a:rPr lang="zh-CN" altLang="en-US" smtClean="0"/>
            </a:fld>
            <a:endParaRPr lang="zh-CN" altLang="en-US"/>
          </a:p>
        </p:txBody>
      </p:sp>
      <p:pic>
        <p:nvPicPr>
          <p:cNvPr id="17" name="Picture 16"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a:fillRect/>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lvl1pPr>
              <a:defRPr sz="1200"/>
            </a:lvl1pPr>
          </a:lstStyle>
          <a:p>
            <a:fld id="{BEC29FCE-BF0B-4E92-A9E6-DD3501A5FFF2}" type="datetimeFigureOut">
              <a:rPr lang="zh-CN" altLang="en-US" smtClean="0"/>
            </a:fld>
            <a:endParaRPr lang="zh-CN" altLang="en-US"/>
          </a:p>
        </p:txBody>
      </p:sp>
      <p:sp>
        <p:nvSpPr>
          <p:cNvPr id="5" name="Footer Placeholder 4"/>
          <p:cNvSpPr>
            <a:spLocks noGrp="1"/>
          </p:cNvSpPr>
          <p:nvPr>
            <p:ph type="ftr" sz="quarter" idx="11"/>
          </p:nvPr>
        </p:nvSpPr>
        <p:spPr/>
        <p:txBody>
          <a:bodyPr/>
          <a:lstStyle>
            <a:lvl1pPr>
              <a:defRPr sz="1200"/>
            </a:lvl1pPr>
          </a:lstStyle>
          <a:p>
            <a:endParaRPr lang="zh-CN" altLang="en-US"/>
          </a:p>
        </p:txBody>
      </p:sp>
      <p:sp>
        <p:nvSpPr>
          <p:cNvPr id="6" name="Slide Number Placeholder 5"/>
          <p:cNvSpPr>
            <a:spLocks noGrp="1"/>
          </p:cNvSpPr>
          <p:nvPr>
            <p:ph type="sldNum" sz="quarter" idx="12"/>
          </p:nvPr>
        </p:nvSpPr>
        <p:spPr/>
        <p:txBody>
          <a:bodyPr/>
          <a:lstStyle/>
          <a:p>
            <a:fld id="{AF5B34ED-3AA2-4617-88E9-47D509A13D27}" type="slidenum">
              <a:rPr lang="zh-CN" altLang="en-US" smtClean="0"/>
            </a:fld>
            <a:endParaRPr lang="zh-CN" altLang="en-US"/>
          </a:p>
        </p:txBody>
      </p:sp>
      <p:pic>
        <p:nvPicPr>
          <p:cNvPr id="24" name="Picture 23"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BEC29FCE-BF0B-4E92-A9E6-DD3501A5FFF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5B34ED-3AA2-4617-88E9-47D509A13D27}" type="slidenum">
              <a:rPr lang="zh-CN" altLang="en-US" smtClean="0"/>
            </a:fld>
            <a:endParaRPr lang="zh-CN" altLang="en-US"/>
          </a:p>
        </p:txBody>
      </p:sp>
      <p:pic>
        <p:nvPicPr>
          <p:cNvPr id="16" name="Picture 15"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BEC29FCE-BF0B-4E92-A9E6-DD3501A5FFF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5B34ED-3AA2-4617-88E9-47D509A13D27}" type="slidenum">
              <a:rPr lang="zh-CN" altLang="en-US" smtClean="0"/>
            </a:fld>
            <a:endParaRPr lang="zh-CN" altLang="en-US"/>
          </a:p>
        </p:txBody>
      </p:sp>
      <p:pic>
        <p:nvPicPr>
          <p:cNvPr id="16" name="Picture 15"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129166" y="2974448"/>
            <a:ext cx="4645152" cy="249387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094337" y="2971669"/>
            <a:ext cx="4645152" cy="248719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BEC29FCE-BF0B-4E92-A9E6-DD3501A5FFF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5B34ED-3AA2-4617-88E9-47D509A13D27}" type="slidenum">
              <a:rPr lang="zh-CN" altLang="en-US" smtClean="0"/>
            </a:fld>
            <a:endParaRPr lang="zh-CN" altLang="en-US"/>
          </a:p>
        </p:txBody>
      </p:sp>
      <p:pic>
        <p:nvPicPr>
          <p:cNvPr id="18" name="Picture 17"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C29FCE-BF0B-4E92-A9E6-DD3501A5FFF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5B34ED-3AA2-4617-88E9-47D509A13D27}" type="slidenum">
              <a:rPr lang="zh-CN" altLang="en-US" smtClean="0"/>
            </a:fld>
            <a:endParaRPr lang="zh-CN" altLang="en-US"/>
          </a:p>
        </p:txBody>
      </p:sp>
      <p:pic>
        <p:nvPicPr>
          <p:cNvPr id="14" name="Picture 13"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C29FCE-BF0B-4E92-A9E6-DD3501A5FFF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F5B34ED-3AA2-4617-88E9-47D509A13D2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EC29FCE-BF0B-4E92-A9E6-DD3501A5FFF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5B34ED-3AA2-4617-88E9-47D509A13D27}" type="slidenum">
              <a:rPr lang="zh-CN" altLang="en-US" smtClean="0"/>
            </a:fld>
            <a:endParaRPr lang="zh-CN" altLang="en-US"/>
          </a:p>
        </p:txBody>
      </p:sp>
      <p:pic>
        <p:nvPicPr>
          <p:cNvPr id="16" name="Picture 15"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BEC29FCE-BF0B-4E92-A9E6-DD3501A5FFF2}" type="datetimeFigureOut">
              <a:rPr lang="zh-CN" altLang="en-US" smtClean="0"/>
            </a:fld>
            <a:endParaRPr lang="zh-CN" altLang="en-US"/>
          </a:p>
        </p:txBody>
      </p:sp>
      <p:sp>
        <p:nvSpPr>
          <p:cNvPr id="6" name="Footer Placeholder 5"/>
          <p:cNvSpPr>
            <a:spLocks noGrp="1"/>
          </p:cNvSpPr>
          <p:nvPr>
            <p:ph type="ftr" sz="quarter" idx="11"/>
          </p:nvPr>
        </p:nvSpPr>
        <p:spPr>
          <a:xfrm>
            <a:off x="1125300" y="318640"/>
            <a:ext cx="4877818" cy="320931"/>
          </a:xfrm>
        </p:spPr>
        <p:txBody>
          <a:bodyPr/>
          <a:lstStyle/>
          <a:p>
            <a:endParaRPr lang="zh-CN" altLang="en-US"/>
          </a:p>
        </p:txBody>
      </p:sp>
      <p:sp>
        <p:nvSpPr>
          <p:cNvPr id="7" name="Slide Number Placeholder 6"/>
          <p:cNvSpPr>
            <a:spLocks noGrp="1"/>
          </p:cNvSpPr>
          <p:nvPr>
            <p:ph type="sldNum" sz="quarter" idx="12"/>
          </p:nvPr>
        </p:nvSpPr>
        <p:spPr>
          <a:xfrm>
            <a:off x="6176794" y="137408"/>
            <a:ext cx="811019" cy="503578"/>
          </a:xfrm>
        </p:spPr>
        <p:txBody>
          <a:bodyPr/>
          <a:lstStyle/>
          <a:p>
            <a:fld id="{AF5B34ED-3AA2-4617-88E9-47D509A13D27}" type="slidenum">
              <a:rPr lang="zh-CN" altLang="en-US" smtClean="0"/>
            </a:fld>
            <a:endParaRPr lang="zh-CN" altLang="en-US"/>
          </a:p>
        </p:txBody>
      </p:sp>
      <p:pic>
        <p:nvPicPr>
          <p:cNvPr id="22" name="Picture 21"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a:fillRect/>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EC29FCE-BF0B-4E92-A9E6-DD3501A5FFF2}" type="datetimeFigureOut">
              <a:rPr lang="zh-CN" altLang="en-US" smtClean="0"/>
            </a:fld>
            <a:endParaRPr lang="zh-CN" alt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AF5B34ED-3AA2-4617-88E9-47D509A13D2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wmf"/><Relationship Id="rId7" Type="http://schemas.openxmlformats.org/officeDocument/2006/relationships/oleObject" Target="../embeddings/oleObject4.bin"/><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 Id="rId3" Type="http://schemas.openxmlformats.org/officeDocument/2006/relationships/oleObject" Target="../embeddings/oleObject2.bin"/><Relationship Id="rId2" Type="http://schemas.openxmlformats.org/officeDocument/2006/relationships/image" Target="../media/image7.png"/><Relationship Id="rId10" Type="http://schemas.openxmlformats.org/officeDocument/2006/relationships/vmlDrawing" Target="../drawings/vmlDrawing2.v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 Id="rId3" Type="http://schemas.openxmlformats.org/officeDocument/2006/relationships/oleObject" Target="../embeddings/oleObject5.bin"/><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oleObject" Target="../embeddings/oleObject8.bin"/><Relationship Id="rId3" Type="http://schemas.openxmlformats.org/officeDocument/2006/relationships/image" Target="../media/image15.wmf"/><Relationship Id="rId2" Type="http://schemas.openxmlformats.org/officeDocument/2006/relationships/oleObject" Target="../embeddings/oleObject7.bin"/><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2.xml"/><Relationship Id="rId7" Type="http://schemas.openxmlformats.org/officeDocument/2006/relationships/image" Target="../media/image20.wmf"/><Relationship Id="rId6" Type="http://schemas.openxmlformats.org/officeDocument/2006/relationships/oleObject" Target="../embeddings/oleObject11.bin"/><Relationship Id="rId5" Type="http://schemas.openxmlformats.org/officeDocument/2006/relationships/image" Target="../media/image19.wmf"/><Relationship Id="rId4" Type="http://schemas.openxmlformats.org/officeDocument/2006/relationships/oleObject" Target="../embeddings/oleObject10.bin"/><Relationship Id="rId3" Type="http://schemas.openxmlformats.org/officeDocument/2006/relationships/image" Target="../media/image18.wmf"/><Relationship Id="rId2" Type="http://schemas.openxmlformats.org/officeDocument/2006/relationships/oleObject" Target="../embeddings/oleObject9.bin"/><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28.wmf"/><Relationship Id="rId3" Type="http://schemas.openxmlformats.org/officeDocument/2006/relationships/oleObject" Target="../embeddings/oleObject12.bin"/><Relationship Id="rId2" Type="http://schemas.openxmlformats.org/officeDocument/2006/relationships/image" Target="../media/image26.png"/><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9.wmf"/><Relationship Id="rId1" Type="http://schemas.openxmlformats.org/officeDocument/2006/relationships/oleObject" Target="../embeddings/oleObject13.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60721" y="1133625"/>
            <a:ext cx="10870557" cy="1258807"/>
          </a:xfrm>
        </p:spPr>
        <p:txBody>
          <a:bodyPr>
            <a:normAutofit fontScale="90000"/>
          </a:bodyPr>
          <a:lstStyle/>
          <a:p>
            <a:pPr algn="ctr"/>
            <a:br>
              <a:rPr lang="en-US" altLang="zh-CN" dirty="0"/>
            </a:br>
            <a:r>
              <a:rPr lang="en-US" altLang="zh-CN" sz="4900" dirty="0"/>
              <a:t>A Soft Label Strategy for Target-Level Sentiment Classiﬁcation</a:t>
            </a:r>
            <a:endParaRPr lang="zh-CN" altLang="en-US" sz="4900" dirty="0"/>
          </a:p>
        </p:txBody>
      </p:sp>
      <p:sp>
        <p:nvSpPr>
          <p:cNvPr id="3" name="副标题 2"/>
          <p:cNvSpPr>
            <a:spLocks noGrp="1"/>
          </p:cNvSpPr>
          <p:nvPr>
            <p:ph type="subTitle" idx="1"/>
          </p:nvPr>
        </p:nvSpPr>
        <p:spPr>
          <a:xfrm>
            <a:off x="1112841" y="2893452"/>
            <a:ext cx="9966316" cy="1071095"/>
          </a:xfrm>
        </p:spPr>
        <p:txBody>
          <a:bodyPr>
            <a:normAutofit/>
          </a:bodyPr>
          <a:lstStyle/>
          <a:p>
            <a:pPr algn="ctr"/>
            <a:r>
              <a:rPr lang="en-US" altLang="zh-CN" dirty="0"/>
              <a:t>Da Yin</a:t>
            </a:r>
            <a:r>
              <a:rPr lang="en-US" altLang="zh-CN" baseline="30000" dirty="0"/>
              <a:t>1</a:t>
            </a:r>
            <a:r>
              <a:rPr lang="en-US" altLang="zh-CN" dirty="0"/>
              <a:t>, Xiao Liu</a:t>
            </a:r>
            <a:r>
              <a:rPr lang="en-US" altLang="zh-CN" baseline="30000" dirty="0"/>
              <a:t>1</a:t>
            </a:r>
            <a:r>
              <a:rPr lang="en-US" altLang="zh-CN" dirty="0"/>
              <a:t>, </a:t>
            </a:r>
            <a:r>
              <a:rPr lang="en-US" altLang="zh-CN" dirty="0" err="1"/>
              <a:t>Xiuyu</a:t>
            </a:r>
            <a:r>
              <a:rPr lang="en-US" altLang="zh-CN" dirty="0"/>
              <a:t> Wu</a:t>
            </a:r>
            <a:r>
              <a:rPr lang="en-US" altLang="zh-CN" baseline="30000" dirty="0"/>
              <a:t>1</a:t>
            </a:r>
            <a:r>
              <a:rPr lang="en-US" altLang="zh-CN" dirty="0"/>
              <a:t>, </a:t>
            </a:r>
            <a:r>
              <a:rPr lang="en-US" altLang="zh-CN" dirty="0" err="1"/>
              <a:t>Baobao</a:t>
            </a:r>
            <a:r>
              <a:rPr lang="en-US" altLang="zh-CN" dirty="0"/>
              <a:t> Chang</a:t>
            </a:r>
            <a:r>
              <a:rPr lang="en-US" altLang="zh-CN" baseline="30000" dirty="0"/>
              <a:t>1</a:t>
            </a:r>
            <a:r>
              <a:rPr lang="en-US" altLang="zh-CN" dirty="0"/>
              <a:t> </a:t>
            </a:r>
            <a:endParaRPr lang="en-US" altLang="zh-CN" dirty="0"/>
          </a:p>
          <a:p>
            <a:pPr algn="ctr"/>
            <a:r>
              <a:rPr lang="en-US" altLang="zh-CN" baseline="30000" dirty="0"/>
              <a:t>1</a:t>
            </a:r>
            <a:r>
              <a:rPr lang="en-US" altLang="zh-CN" dirty="0"/>
              <a:t>MOE Key Lab of Computational Linguistics, School of EECS, Peking University </a:t>
            </a:r>
            <a:endParaRPr lang="zh-CN" altLang="en-US" dirty="0"/>
          </a:p>
        </p:txBody>
      </p:sp>
      <p:sp>
        <p:nvSpPr>
          <p:cNvPr id="4" name="文本框 3"/>
          <p:cNvSpPr txBox="1"/>
          <p:nvPr/>
        </p:nvSpPr>
        <p:spPr>
          <a:xfrm>
            <a:off x="1624330" y="4693920"/>
            <a:ext cx="8974455" cy="645160"/>
          </a:xfrm>
          <a:prstGeom prst="rect">
            <a:avLst/>
          </a:prstGeom>
          <a:noFill/>
        </p:spPr>
        <p:txBody>
          <a:bodyPr wrap="square" rtlCol="0">
            <a:spAutoFit/>
          </a:bodyPr>
          <a:lstStyle/>
          <a:p>
            <a:pPr algn="ctr"/>
            <a:r>
              <a:rPr lang="en-US" altLang="zh-CN" i="1" dirty="0"/>
              <a:t>10th Workshop on Computational Approaches to Subjectivity, Sentiment &amp; Social Media Analysis Workshop 2019</a:t>
            </a:r>
            <a:endParaRPr lang="zh-CN" altLang="en-US"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Motivation</a:t>
            </a:r>
            <a:endParaRPr lang="en-US" altLang="zh-CN" dirty="0"/>
          </a:p>
        </p:txBody>
      </p:sp>
      <p:sp>
        <p:nvSpPr>
          <p:cNvPr id="3" name="内容占位符 2"/>
          <p:cNvSpPr>
            <a:spLocks noGrp="1"/>
          </p:cNvSpPr>
          <p:nvPr>
            <p:ph idx="1"/>
          </p:nvPr>
        </p:nvSpPr>
        <p:spPr>
          <a:xfrm>
            <a:off x="467360" y="1300480"/>
            <a:ext cx="11247120" cy="4165865"/>
          </a:xfrm>
        </p:spPr>
        <p:txBody>
          <a:bodyPr>
            <a:normAutofit/>
          </a:bodyPr>
          <a:lstStyle/>
          <a:p>
            <a:pPr marL="0" indent="0">
              <a:buNone/>
            </a:pPr>
            <a:r>
              <a:rPr lang="en-US" altLang="zh-CN" sz="2400" b="1" dirty="0"/>
              <a:t>Convolutional Neural Network does better in capturing local active features</a:t>
            </a:r>
            <a:endParaRPr lang="en-US" altLang="zh-CN" sz="2400" b="1" dirty="0"/>
          </a:p>
          <a:p>
            <a:r>
              <a:rPr lang="en-US" altLang="zh-CN" dirty="0"/>
              <a:t>Some key phrases contribute to the sentiment classification. CNN is good at capturing the most informative n-grams in the sentence.</a:t>
            </a:r>
            <a:endParaRPr lang="en-US" altLang="zh-CN" dirty="0"/>
          </a:p>
          <a:p>
            <a:r>
              <a:rPr lang="en-US" altLang="zh-CN" dirty="0"/>
              <a:t>We employ CNN as the feature extractor instead of attention-based RNN models.</a:t>
            </a:r>
            <a:endParaRPr lang="en-US" altLang="zh-CN" dirty="0"/>
          </a:p>
          <a:p>
            <a:r>
              <a:rPr lang="en-US" altLang="zh-CN" dirty="0"/>
              <a:t>We also use positional weights, determined by the distance between word and target to help CNN to extract active features most associated with the target rather than the global active features.</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Motivation</a:t>
            </a:r>
            <a:endParaRPr lang="en-US" altLang="zh-CN" dirty="0"/>
          </a:p>
        </p:txBody>
      </p:sp>
      <p:sp>
        <p:nvSpPr>
          <p:cNvPr id="3" name="内容占位符 2"/>
          <p:cNvSpPr>
            <a:spLocks noGrp="1"/>
          </p:cNvSpPr>
          <p:nvPr>
            <p:ph idx="1"/>
          </p:nvPr>
        </p:nvSpPr>
        <p:spPr>
          <a:xfrm>
            <a:off x="467360" y="1300480"/>
            <a:ext cx="11247120" cy="4165865"/>
          </a:xfrm>
        </p:spPr>
        <p:txBody>
          <a:bodyPr>
            <a:normAutofit/>
          </a:bodyPr>
          <a:lstStyle/>
          <a:p>
            <a:pPr marL="0" indent="0">
              <a:buNone/>
            </a:pPr>
            <a:r>
              <a:rPr lang="en-US" altLang="zh-CN" sz="2400" b="1" dirty="0"/>
              <a:t>Building interaction between target and context helps getting better target representation</a:t>
            </a:r>
            <a:endParaRPr lang="en-US" altLang="zh-CN" sz="2400" b="1" dirty="0"/>
          </a:p>
          <a:p>
            <a:r>
              <a:rPr lang="en-US" altLang="zh-CN" dirty="0"/>
              <a:t>Target words in the sentence have strong dependencies with other words.</a:t>
            </a:r>
            <a:endParaRPr lang="en-US" altLang="zh-CN" dirty="0"/>
          </a:p>
          <a:p>
            <a:r>
              <a:rPr lang="en-US" altLang="zh-CN" dirty="0"/>
              <a:t>The target representation, which is simply</a:t>
            </a:r>
            <a:r>
              <a:rPr lang="en-US" altLang="zh-CN" dirty="0">
                <a:sym typeface="+mn-ea"/>
              </a:rPr>
              <a:t> the average of target embeddings, </a:t>
            </a:r>
            <a:r>
              <a:rPr lang="en-US" altLang="zh-CN" dirty="0"/>
              <a:t>does not incorporate contextual information.</a:t>
            </a:r>
            <a:endParaRPr lang="en-US" altLang="zh-CN" dirty="0"/>
          </a:p>
          <a:p>
            <a:r>
              <a:rPr lang="en-US" altLang="zh-CN" dirty="0"/>
              <a:t>We train target representation together with context tokens to obtain more informative representation dependent on contextual information. </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Outline</a:t>
            </a:r>
            <a:endParaRPr lang="zh-CN" altLang="en-US" dirty="0"/>
          </a:p>
        </p:txBody>
      </p:sp>
      <p:sp>
        <p:nvSpPr>
          <p:cNvPr id="3" name="内容占位符 2"/>
          <p:cNvSpPr>
            <a:spLocks noGrp="1"/>
          </p:cNvSpPr>
          <p:nvPr>
            <p:ph idx="1"/>
          </p:nvPr>
        </p:nvSpPr>
        <p:spPr>
          <a:xfrm>
            <a:off x="467360" y="1300480"/>
            <a:ext cx="11247120" cy="4165865"/>
          </a:xfrm>
        </p:spPr>
        <p:txBody>
          <a:bodyPr>
            <a:normAutofit fontScale="92500" lnSpcReduction="20000"/>
          </a:bodyPr>
          <a:lstStyle/>
          <a:p>
            <a:pPr marL="457200" indent="-457200">
              <a:buFont typeface="+mj-ea"/>
              <a:buAutoNum type="circleNumDbPlain"/>
            </a:pPr>
            <a:r>
              <a:rPr lang="en-US" altLang="zh-CN" dirty="0">
                <a:solidFill>
                  <a:schemeClr val="bg1">
                    <a:lumMod val="75000"/>
                  </a:schemeClr>
                </a:solidFill>
              </a:rPr>
              <a:t>Target-level Sentiment Classification</a:t>
            </a:r>
            <a:endParaRPr lang="en-US" altLang="zh-CN" dirty="0">
              <a:solidFill>
                <a:schemeClr val="bg1">
                  <a:lumMod val="75000"/>
                </a:schemeClr>
              </a:solidFill>
            </a:endParaRPr>
          </a:p>
          <a:p>
            <a:pPr lvl="1"/>
            <a:r>
              <a:rPr lang="en-US" altLang="zh-CN" dirty="0">
                <a:solidFill>
                  <a:schemeClr val="bg1">
                    <a:lumMod val="75000"/>
                  </a:schemeClr>
                </a:solidFill>
              </a:rPr>
              <a:t>Introduction</a:t>
            </a:r>
            <a:endParaRPr lang="en-US" altLang="zh-CN" dirty="0">
              <a:solidFill>
                <a:schemeClr val="bg1">
                  <a:lumMod val="75000"/>
                </a:schemeClr>
              </a:solidFill>
            </a:endParaRPr>
          </a:p>
          <a:p>
            <a:pPr lvl="1"/>
            <a:r>
              <a:rPr lang="en-US" altLang="zh-CN" dirty="0">
                <a:solidFill>
                  <a:schemeClr val="bg1">
                    <a:lumMod val="75000"/>
                  </a:schemeClr>
                </a:solidFill>
              </a:rPr>
              <a:t>Problem Formulation</a:t>
            </a:r>
            <a:endParaRPr lang="en-US" altLang="zh-CN" dirty="0">
              <a:solidFill>
                <a:schemeClr val="bg1">
                  <a:lumMod val="75000"/>
                </a:schemeClr>
              </a:solidFill>
            </a:endParaRPr>
          </a:p>
          <a:p>
            <a:pPr marL="457200" indent="-457200">
              <a:buFont typeface="+mj-ea"/>
              <a:buAutoNum type="circleNumDbPlain"/>
            </a:pPr>
            <a:r>
              <a:rPr lang="en-US" altLang="zh-CN" b="1" dirty="0"/>
              <a:t>Soft Label Strategy for Target-level Sentiment Classification</a:t>
            </a:r>
            <a:endParaRPr lang="en-US" altLang="zh-CN" b="1" dirty="0"/>
          </a:p>
          <a:p>
            <a:pPr lvl="1"/>
            <a:r>
              <a:rPr lang="en-US" altLang="zh-CN" dirty="0">
                <a:solidFill>
                  <a:schemeClr val="bg1">
                    <a:lumMod val="75000"/>
                  </a:schemeClr>
                </a:solidFill>
              </a:rPr>
              <a:t>Motivation</a:t>
            </a:r>
            <a:endParaRPr lang="en-US" altLang="zh-CN" dirty="0">
              <a:solidFill>
                <a:schemeClr val="bg1">
                  <a:lumMod val="75000"/>
                </a:schemeClr>
              </a:solidFill>
            </a:endParaRPr>
          </a:p>
          <a:p>
            <a:pPr lvl="1"/>
            <a:r>
              <a:rPr lang="en-US" altLang="zh-CN" b="1" dirty="0"/>
              <a:t>The Proposed Model</a:t>
            </a:r>
            <a:endParaRPr lang="en-US" altLang="zh-CN" b="1" dirty="0"/>
          </a:p>
          <a:p>
            <a:pPr marL="457200" indent="-457200">
              <a:buFont typeface="+mj-ea"/>
              <a:buAutoNum type="circleNumDbPlain"/>
            </a:pPr>
            <a:r>
              <a:rPr lang="en-US" altLang="zh-CN" dirty="0">
                <a:solidFill>
                  <a:schemeClr val="bg1">
                    <a:lumMod val="75000"/>
                  </a:schemeClr>
                </a:solidFill>
              </a:rPr>
              <a:t>Experiment</a:t>
            </a:r>
            <a:endParaRPr lang="en-US" altLang="zh-CN" dirty="0">
              <a:solidFill>
                <a:schemeClr val="bg1">
                  <a:lumMod val="75000"/>
                </a:schemeClr>
              </a:solidFill>
            </a:endParaRPr>
          </a:p>
          <a:p>
            <a:pPr lvl="1"/>
            <a:r>
              <a:rPr lang="en-US" altLang="zh-CN" dirty="0">
                <a:solidFill>
                  <a:schemeClr val="bg1">
                    <a:lumMod val="75000"/>
                  </a:schemeClr>
                </a:solidFill>
              </a:rPr>
              <a:t>Settings</a:t>
            </a:r>
            <a:endParaRPr lang="en-US" altLang="zh-CN" dirty="0">
              <a:solidFill>
                <a:schemeClr val="bg1">
                  <a:lumMod val="75000"/>
                </a:schemeClr>
              </a:solidFill>
            </a:endParaRPr>
          </a:p>
          <a:p>
            <a:pPr lvl="1"/>
            <a:r>
              <a:rPr lang="en-US" altLang="zh-CN" dirty="0">
                <a:solidFill>
                  <a:schemeClr val="bg1">
                    <a:lumMod val="75000"/>
                  </a:schemeClr>
                </a:solidFill>
              </a:rPr>
              <a:t>Result</a:t>
            </a:r>
            <a:endParaRPr lang="en-US" altLang="zh-CN" dirty="0">
              <a:solidFill>
                <a:schemeClr val="bg1">
                  <a:lumMod val="75000"/>
                </a:schemeClr>
              </a:solidFill>
            </a:endParaRPr>
          </a:p>
          <a:p>
            <a:pPr lvl="1"/>
            <a:r>
              <a:rPr lang="en-US" altLang="zh-CN" dirty="0">
                <a:solidFill>
                  <a:schemeClr val="bg1">
                    <a:lumMod val="75000"/>
                  </a:schemeClr>
                </a:solidFill>
              </a:rPr>
              <a:t>Ablation Study</a:t>
            </a:r>
            <a:endParaRPr lang="en-US" altLang="zh-CN" dirty="0">
              <a:solidFill>
                <a:schemeClr val="bg1">
                  <a:lumMod val="75000"/>
                </a:schemeClr>
              </a:solidFill>
            </a:endParaRPr>
          </a:p>
          <a:p>
            <a:pPr lvl="1"/>
            <a:r>
              <a:rPr lang="en-US" altLang="zh-CN" dirty="0">
                <a:solidFill>
                  <a:schemeClr val="bg1">
                    <a:lumMod val="75000"/>
                  </a:schemeClr>
                </a:solidFill>
              </a:rPr>
              <a:t>Case study</a:t>
            </a:r>
            <a:endParaRPr lang="en-US" altLang="zh-CN" dirty="0">
              <a:solidFill>
                <a:schemeClr val="bg1">
                  <a:lumMod val="75000"/>
                </a:schemeClr>
              </a:solidFill>
            </a:endParaRPr>
          </a:p>
          <a:p>
            <a:pPr lvl="1"/>
            <a:r>
              <a:rPr lang="en-US" altLang="zh-CN" dirty="0">
                <a:solidFill>
                  <a:schemeClr val="bg1">
                    <a:lumMod val="75000"/>
                  </a:schemeClr>
                </a:solidFill>
              </a:rPr>
              <a:t>Error Analysis</a:t>
            </a:r>
            <a:endParaRPr lang="zh-CN" altLang="en-US" dirty="0">
              <a:solidFill>
                <a:schemeClr val="bg1">
                  <a:lumMod val="7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Model Overview</a:t>
            </a:r>
            <a:endParaRPr lang="en-US" altLang="zh-CN" dirty="0"/>
          </a:p>
        </p:txBody>
      </p:sp>
      <p:pic>
        <p:nvPicPr>
          <p:cNvPr id="4" name="图片 3"/>
          <p:cNvPicPr>
            <a:picLocks noChangeAspect="1"/>
          </p:cNvPicPr>
          <p:nvPr/>
        </p:nvPicPr>
        <p:blipFill rotWithShape="1">
          <a:blip r:embed="rId1"/>
          <a:srcRect l="8219" t="21333" r="10000" b="21926"/>
          <a:stretch>
            <a:fillRect/>
          </a:stretch>
        </p:blipFill>
        <p:spPr>
          <a:xfrm>
            <a:off x="181461" y="1122680"/>
            <a:ext cx="11818918" cy="46126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Model Overview</a:t>
            </a:r>
            <a:endParaRPr lang="en-US" altLang="zh-CN" dirty="0"/>
          </a:p>
        </p:txBody>
      </p:sp>
      <p:sp>
        <p:nvSpPr>
          <p:cNvPr id="3" name="内容占位符 2"/>
          <p:cNvSpPr>
            <a:spLocks noGrp="1"/>
          </p:cNvSpPr>
          <p:nvPr>
            <p:ph idx="1"/>
          </p:nvPr>
        </p:nvSpPr>
        <p:spPr>
          <a:xfrm>
            <a:off x="467360" y="1300480"/>
            <a:ext cx="11247120" cy="4165865"/>
          </a:xfrm>
        </p:spPr>
        <p:txBody>
          <a:bodyPr>
            <a:normAutofit/>
          </a:bodyPr>
          <a:lstStyle/>
          <a:p>
            <a:pPr marL="457200" indent="-457200">
              <a:buFont typeface="+mj-ea"/>
              <a:buAutoNum type="circleNumDbPlain"/>
            </a:pPr>
            <a:r>
              <a:rPr lang="en-US" altLang="zh-CN" sz="2400" dirty="0"/>
              <a:t>(BOTTOM) Bi-LSTM layer to get context-aware representations.</a:t>
            </a:r>
            <a:endParaRPr lang="en-US" altLang="zh-CN" sz="2400" dirty="0"/>
          </a:p>
          <a:p>
            <a:pPr marL="457200" indent="-457200">
              <a:buFont typeface="+mj-ea"/>
              <a:buAutoNum type="circleNumDbPlain"/>
            </a:pPr>
            <a:r>
              <a:rPr lang="en-US" altLang="zh-CN" sz="2400" dirty="0"/>
              <a:t>(MIDDLE) Convolution based feature extractor.</a:t>
            </a:r>
            <a:endParaRPr lang="en-US" altLang="zh-CN" sz="2400" dirty="0"/>
          </a:p>
          <a:p>
            <a:pPr marL="457200" indent="-457200">
              <a:buFont typeface="+mj-ea"/>
              <a:buAutoNum type="circleNumDbPlain"/>
            </a:pPr>
            <a:r>
              <a:rPr lang="en-US" altLang="zh-CN" sz="2400" dirty="0"/>
              <a:t>(MIDDLE) Computation of soft labels.</a:t>
            </a:r>
            <a:endParaRPr lang="en-US" altLang="zh-CN" sz="2400" dirty="0"/>
          </a:p>
          <a:p>
            <a:pPr marL="457200" indent="-457200">
              <a:buFont typeface="+mj-ea"/>
              <a:buAutoNum type="circleNumDbPlain"/>
            </a:pPr>
            <a:r>
              <a:rPr lang="en-US" altLang="zh-CN" sz="2400" dirty="0"/>
              <a:t>(TOP) Sentiment classiﬁcation using the soft labels and positional weights. </a:t>
            </a:r>
            <a:endParaRPr lang="en-US" altLang="zh-C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Bi-LSTM Layer</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67360" y="1300480"/>
                <a:ext cx="11247120" cy="4165865"/>
              </a:xfrm>
            </p:spPr>
            <p:txBody>
              <a:bodyPr>
                <a:normAutofit/>
              </a:bodyPr>
              <a:lstStyle/>
              <a:p>
                <a:r>
                  <a:rPr lang="en-US" altLang="zh-CN" sz="2400" dirty="0"/>
                  <a:t>We concatenate the forward and backward hidden outputs of LSTM whose dimension is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𝑑</m:t>
                        </m:r>
                      </m:e>
                      <m:sub>
                        <m:r>
                          <a:rPr lang="en-US" altLang="zh-CN" sz="2400" i="1" dirty="0">
                            <a:latin typeface="Cambria Math" panose="02040503050406030204" pitchFamily="18" charset="0"/>
                          </a:rPr>
                          <m:t>0</m:t>
                        </m:r>
                      </m:sub>
                    </m:sSub>
                  </m:oMath>
                </a14:m>
                <a:endParaRPr lang="en-US" altLang="zh-CN" sz="2400" dirty="0"/>
              </a:p>
              <a:p>
                <a:r>
                  <a:rPr lang="en-US" altLang="zh-CN" sz="2400" dirty="0"/>
                  <a:t>We regard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1" dirty="0">
                            <a:latin typeface="Cambria Math" panose="02040503050406030204" pitchFamily="18" charset="0"/>
                          </a:rPr>
                          <m:t>𝑖</m:t>
                        </m:r>
                      </m:sub>
                    </m:sSub>
                    <m:r>
                      <a:rPr lang="en-US" altLang="zh-CN" sz="2400" i="1" dirty="0">
                        <a:latin typeface="Cambria Math" panose="02040503050406030204" pitchFamily="18" charset="0"/>
                      </a:rPr>
                      <m:t> </m:t>
                    </m:r>
                    <m:r>
                      <a:rPr lang="en-US" altLang="zh-CN" sz="2400" i="1" dirty="0">
                        <a:latin typeface="Cambria Math" panose="02040503050406030204" pitchFamily="18" charset="0"/>
                      </a:rPr>
                      <m:t>∈ </m:t>
                    </m:r>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𝑅</m:t>
                        </m:r>
                      </m:e>
                      <m:sup>
                        <m:r>
                          <a:rPr lang="en-US" altLang="zh-CN" sz="2400" i="1" dirty="0">
                            <a:latin typeface="Cambria Math" panose="02040503050406030204" pitchFamily="18" charset="0"/>
                          </a:rPr>
                          <m:t>2</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𝑑</m:t>
                            </m:r>
                          </m:e>
                          <m:sub>
                            <m:r>
                              <a:rPr lang="en-US" altLang="zh-CN" sz="2400" i="1" dirty="0">
                                <a:latin typeface="Cambria Math" panose="02040503050406030204" pitchFamily="18" charset="0"/>
                              </a:rPr>
                              <m:t>0</m:t>
                            </m:r>
                          </m:sub>
                        </m:sSub>
                      </m:sup>
                    </m:sSup>
                    <m:r>
                      <a:rPr lang="en-US" altLang="zh-CN" sz="2400" i="1" dirty="0">
                        <a:latin typeface="Cambria Math" panose="02040503050406030204" pitchFamily="18" charset="0"/>
                      </a:rPr>
                      <m:t> </m:t>
                    </m:r>
                  </m:oMath>
                </a14:m>
                <a:r>
                  <a:rPr lang="en-US" altLang="zh-CN" sz="2400" dirty="0"/>
                  <a:t>as the context-aware representation of word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𝑤</m:t>
                        </m:r>
                      </m:e>
                      <m:sub>
                        <m:r>
                          <a:rPr lang="en-US" altLang="zh-CN" sz="2400" i="1" dirty="0">
                            <a:latin typeface="Cambria Math" panose="02040503050406030204" pitchFamily="18" charset="0"/>
                          </a:rPr>
                          <m:t>𝑖</m:t>
                        </m:r>
                      </m:sub>
                    </m:sSub>
                  </m:oMath>
                </a14:m>
                <a:r>
                  <a:rPr lang="en-US" altLang="zh-CN" sz="2400" dirty="0"/>
                  <a:t>, and feed it to following layers.</a:t>
                </a:r>
              </a:p>
              <a:p>
                <a:pPr marL="0" indent="0">
                  <a:buNone/>
                </a:pPr>
                <a:endParaRPr lang="en-US" altLang="zh-CN"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67360" y="1300480"/>
                <a:ext cx="11247120" cy="4165865"/>
              </a:xfrm>
              <a:blipFill rotWithShape="1">
                <a:blip r:embed="rId1"/>
                <a:stretch>
                  <a:fillRect l="-759" t="-439"/>
                </a:stretch>
              </a:blipFill>
            </p:spPr>
            <p:txBody>
              <a:bodyPr/>
              <a:lstStyle/>
              <a:p>
                <a:r>
                  <a:rPr lang="zh-CN" altLang="en-US">
                    <a:noFill/>
                  </a:rPr>
                  <a:t> </a:t>
                </a:r>
                <a:endParaRPr lang="zh-CN" altLang="en-US">
                  <a:noFill/>
                </a:endParaRPr>
              </a:p>
            </p:txBody>
          </p:sp>
        </mc:Fallback>
      </mc:AlternateContent>
      <p:grpSp>
        <p:nvGrpSpPr>
          <p:cNvPr id="6" name="组合 5"/>
          <p:cNvGrpSpPr/>
          <p:nvPr/>
        </p:nvGrpSpPr>
        <p:grpSpPr>
          <a:xfrm>
            <a:off x="3864092" y="3429000"/>
            <a:ext cx="4453655" cy="540000"/>
            <a:chOff x="467360" y="3383412"/>
            <a:chExt cx="4453655" cy="540000"/>
          </a:xfrm>
        </p:grpSpPr>
        <p:graphicFrame>
          <p:nvGraphicFramePr>
            <p:cNvPr id="4" name="对象 3"/>
            <p:cNvGraphicFramePr>
              <a:graphicFrameLocks noChangeAspect="1"/>
            </p:cNvGraphicFramePr>
            <p:nvPr/>
          </p:nvGraphicFramePr>
          <p:xfrm>
            <a:off x="467360" y="3383412"/>
            <a:ext cx="3752996" cy="540000"/>
          </p:xfrm>
          <a:graphic>
            <a:graphicData uri="http://schemas.openxmlformats.org/presentationml/2006/ole">
              <mc:AlternateContent xmlns:mc="http://schemas.openxmlformats.org/markup-compatibility/2006">
                <mc:Choice xmlns:v="urn:schemas-microsoft-com:vml" Requires="v">
                  <p:oleObj spid="_x0000_s6150" name="Equation" r:id="rId2" imgW="42367200" imgH="6096000" progId="Equation.DSMT4">
                    <p:embed/>
                  </p:oleObj>
                </mc:Choice>
                <mc:Fallback>
                  <p:oleObj name="Equation" r:id="rId2" imgW="42367200" imgH="6096000" progId="Equation.DSMT4">
                    <p:embed/>
                    <p:pic>
                      <p:nvPicPr>
                        <p:cNvPr id="0" name="对象 5"/>
                        <p:cNvPicPr/>
                        <p:nvPr/>
                      </p:nvPicPr>
                      <p:blipFill>
                        <a:blip r:embed="rId3"/>
                        <a:stretch>
                          <a:fillRect/>
                        </a:stretch>
                      </p:blipFill>
                      <p:spPr>
                        <a:xfrm>
                          <a:off x="467360" y="3383412"/>
                          <a:ext cx="3752996" cy="540000"/>
                        </a:xfrm>
                        <a:prstGeom prst="rect">
                          <a:avLst/>
                        </a:prstGeom>
                      </p:spPr>
                    </p:pic>
                  </p:oleObj>
                </mc:Fallback>
              </mc:AlternateContent>
            </a:graphicData>
          </a:graphic>
        </p:graphicFrame>
        <p:sp>
          <p:nvSpPr>
            <p:cNvPr id="5" name="文本框 4"/>
            <p:cNvSpPr txBox="1"/>
            <p:nvPr/>
          </p:nvSpPr>
          <p:spPr>
            <a:xfrm>
              <a:off x="4359519" y="3422579"/>
              <a:ext cx="561496"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Convolution Based Feature Extractor</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67360" y="1300480"/>
                <a:ext cx="7975600" cy="4165865"/>
              </a:xfrm>
            </p:spPr>
            <p:txBody>
              <a:bodyPr>
                <a:normAutofit fontScale="92500" lnSpcReduction="10000"/>
              </a:bodyPr>
              <a:lstStyle/>
              <a:p>
                <a:pPr marL="0" indent="0">
                  <a:buNone/>
                </a:pPr>
                <a:r>
                  <a:rPr lang="en-US" altLang="zh-CN" sz="2400" dirty="0"/>
                  <a:t>We use a convolution layer with three parallel windows to extract the local active features. </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𝑆</m:t>
                        </m:r>
                      </m:e>
                      <m:sub>
                        <m:r>
                          <a:rPr lang="en-US" altLang="zh-CN" sz="2400" b="0" i="1" dirty="0" smtClean="0">
                            <a:latin typeface="Cambria Math" panose="02040503050406030204" pitchFamily="18" charset="0"/>
                          </a:rPr>
                          <m:t>𝑗</m:t>
                        </m:r>
                      </m:sub>
                    </m:sSub>
                    <m:r>
                      <a:rPr lang="en-US" altLang="zh-CN" sz="2400" b="0" i="1" dirty="0" smtClean="0">
                        <a:latin typeface="Cambria Math" panose="02040503050406030204" pitchFamily="18" charset="0"/>
                      </a:rPr>
                      <m:t> </m:t>
                    </m:r>
                  </m:oMath>
                </a14:m>
                <a:r>
                  <a:rPr lang="en-US" altLang="zh-CN" sz="2400" dirty="0"/>
                  <a:t> is the window size of the convolution layer.</a:t>
                </a:r>
              </a:p>
              <a:p>
                <a:pPr marL="0" indent="0">
                  <a:buNone/>
                </a:pPr>
                <a:endParaRPr lang="en-US" altLang="zh-CN" sz="2400" dirty="0"/>
              </a:p>
              <a:p>
                <a:pPr marL="0" indent="0">
                  <a:buNone/>
                </a:pPr>
                <a:r>
                  <a:rPr lang="en-US" altLang="zh-CN" sz="2400" dirty="0"/>
                  <a:t>The word representation is computed by merging outputs of three kinds of kernels:</a:t>
                </a:r>
              </a:p>
              <a:p>
                <a:pPr marL="0" indent="0">
                  <a:buNone/>
                </a:pPr>
                <a:endParaRPr lang="en-US" altLang="zh-CN" sz="2400" dirty="0"/>
              </a:p>
              <a:p>
                <a:pPr marL="0" indent="0">
                  <a:buNone/>
                </a:pP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h</m:t>
                        </m:r>
                      </m:e>
                      <m:sup>
                        <m:r>
                          <a:rPr lang="en-US" altLang="zh-CN" sz="2400" b="0" i="1" smtClean="0">
                            <a:latin typeface="Cambria Math" panose="02040503050406030204" pitchFamily="18" charset="0"/>
                          </a:rPr>
                          <m:t>𝑡𝑎𝑟𝑔𝑒𝑡</m:t>
                        </m:r>
                      </m:sup>
                    </m:sSup>
                  </m:oMath>
                </a14:m>
                <a:r>
                  <a:rPr lang="en-US" altLang="zh-CN" sz="2400" dirty="0"/>
                  <a:t> is computed by an average-pooling layer to refine the target representation:</a:t>
                </a:r>
              </a:p>
              <a:p>
                <a:pPr marL="0" indent="0">
                  <a:buNone/>
                </a:pPr>
                <a:endParaRPr lang="en-US" altLang="zh-CN"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67360" y="1300480"/>
                <a:ext cx="7975600" cy="4165865"/>
              </a:xfrm>
              <a:blipFill rotWithShape="1">
                <a:blip r:embed="rId1"/>
                <a:stretch>
                  <a:fillRect l="-994" t="-877" r="-1758"/>
                </a:stretch>
              </a:blipFill>
            </p:spPr>
            <p:txBody>
              <a:bodyPr/>
              <a:lstStyle/>
              <a:p>
                <a:r>
                  <a:rPr lang="zh-CN" altLang="en-US">
                    <a:noFill/>
                    <a:latin typeface="Times New Roman" panose="02020603050405020304" pitchFamily="18" charset="0"/>
                    <a:cs typeface="Times New Roman" panose="02020603050405020304" pitchFamily="18" charset="0"/>
                  </a:rPr>
                  <a:t> </a:t>
                </a:r>
                <a:endParaRPr lang="zh-CN" altLang="en-US">
                  <a:noFill/>
                  <a:latin typeface="Times New Roman" panose="02020603050405020304" pitchFamily="18" charset="0"/>
                  <a:cs typeface="Times New Roman" panose="02020603050405020304" pitchFamily="18" charset="0"/>
                </a:endParaRPr>
              </a:p>
            </p:txBody>
          </p:sp>
        </mc:Fallback>
      </mc:AlternateContent>
      <p:pic>
        <p:nvPicPr>
          <p:cNvPr id="7" name="图片 6"/>
          <p:cNvPicPr>
            <a:picLocks noChangeAspect="1"/>
          </p:cNvPicPr>
          <p:nvPr/>
        </p:nvPicPr>
        <p:blipFill rotWithShape="1">
          <a:blip r:embed="rId2"/>
          <a:srcRect l="41000" t="41482" r="37250" b="25524"/>
          <a:stretch>
            <a:fillRect/>
          </a:stretch>
        </p:blipFill>
        <p:spPr>
          <a:xfrm>
            <a:off x="8615410" y="1950852"/>
            <a:ext cx="3357733" cy="2865120"/>
          </a:xfrm>
          <a:prstGeom prst="rect">
            <a:avLst/>
          </a:prstGeom>
        </p:spPr>
      </p:pic>
      <p:grpSp>
        <p:nvGrpSpPr>
          <p:cNvPr id="13" name="组合 12"/>
          <p:cNvGrpSpPr/>
          <p:nvPr/>
        </p:nvGrpSpPr>
        <p:grpSpPr>
          <a:xfrm>
            <a:off x="4579678" y="5107520"/>
            <a:ext cx="3022483" cy="900000"/>
            <a:chOff x="4926212" y="5107520"/>
            <a:chExt cx="3022483" cy="900000"/>
          </a:xfrm>
        </p:grpSpPr>
        <p:graphicFrame>
          <p:nvGraphicFramePr>
            <p:cNvPr id="6" name="对象 5"/>
            <p:cNvGraphicFramePr>
              <a:graphicFrameLocks noChangeAspect="1"/>
            </p:cNvGraphicFramePr>
            <p:nvPr/>
          </p:nvGraphicFramePr>
          <p:xfrm>
            <a:off x="4926212" y="5107520"/>
            <a:ext cx="2329413" cy="900000"/>
          </p:xfrm>
          <a:graphic>
            <a:graphicData uri="http://schemas.openxmlformats.org/presentationml/2006/ole">
              <mc:AlternateContent xmlns:mc="http://schemas.openxmlformats.org/markup-compatibility/2006">
                <mc:Choice xmlns:v="urn:schemas-microsoft-com:vml" Requires="v">
                  <p:oleObj spid="_x0000_s7188" name="Equation" r:id="rId3" imgW="26822400" imgH="10363200" progId="Equation.DSMT4">
                    <p:embed/>
                  </p:oleObj>
                </mc:Choice>
                <mc:Fallback>
                  <p:oleObj name="Equation" r:id="rId3" imgW="26822400" imgH="10363200" progId="Equation.DSMT4">
                    <p:embed/>
                    <p:pic>
                      <p:nvPicPr>
                        <p:cNvPr id="0" name="对象 8"/>
                        <p:cNvPicPr/>
                        <p:nvPr/>
                      </p:nvPicPr>
                      <p:blipFill>
                        <a:blip r:embed="rId4"/>
                        <a:stretch>
                          <a:fillRect/>
                        </a:stretch>
                      </p:blipFill>
                      <p:spPr>
                        <a:xfrm>
                          <a:off x="4926212" y="5107520"/>
                          <a:ext cx="2329413" cy="900000"/>
                        </a:xfrm>
                        <a:prstGeom prst="rect">
                          <a:avLst/>
                        </a:prstGeom>
                      </p:spPr>
                    </p:pic>
                  </p:oleObj>
                </mc:Fallback>
              </mc:AlternateContent>
            </a:graphicData>
          </a:graphic>
        </p:graphicFrame>
        <p:sp>
          <p:nvSpPr>
            <p:cNvPr id="8" name="文本框 7"/>
            <p:cNvSpPr txBox="1"/>
            <p:nvPr/>
          </p:nvSpPr>
          <p:spPr>
            <a:xfrm>
              <a:off x="7387199" y="5326687"/>
              <a:ext cx="561496"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grpSp>
      <p:grpSp>
        <p:nvGrpSpPr>
          <p:cNvPr id="12" name="组合 11"/>
          <p:cNvGrpSpPr/>
          <p:nvPr/>
        </p:nvGrpSpPr>
        <p:grpSpPr>
          <a:xfrm>
            <a:off x="4030297" y="3740097"/>
            <a:ext cx="4121241" cy="540000"/>
            <a:chOff x="4314603" y="3696512"/>
            <a:chExt cx="4121241" cy="540000"/>
          </a:xfrm>
        </p:grpSpPr>
        <p:graphicFrame>
          <p:nvGraphicFramePr>
            <p:cNvPr id="5" name="对象 4"/>
            <p:cNvGraphicFramePr>
              <a:graphicFrameLocks noChangeAspect="1"/>
            </p:cNvGraphicFramePr>
            <p:nvPr/>
          </p:nvGraphicFramePr>
          <p:xfrm>
            <a:off x="4314603" y="3696512"/>
            <a:ext cx="3552630" cy="540000"/>
          </p:xfrm>
          <a:graphic>
            <a:graphicData uri="http://schemas.openxmlformats.org/presentationml/2006/ole">
              <mc:AlternateContent xmlns:mc="http://schemas.openxmlformats.org/markup-compatibility/2006">
                <mc:Choice xmlns:v="urn:schemas-microsoft-com:vml" Requires="v">
                  <p:oleObj spid="_x0000_s7189" name="Equation" r:id="rId5" imgW="38100000" imgH="5791200" progId="Equation.DSMT4">
                    <p:embed/>
                  </p:oleObj>
                </mc:Choice>
                <mc:Fallback>
                  <p:oleObj name="Equation" r:id="rId5" imgW="38100000" imgH="5791200" progId="Equation.DSMT4">
                    <p:embed/>
                    <p:pic>
                      <p:nvPicPr>
                        <p:cNvPr id="0" name="对象 7"/>
                        <p:cNvPicPr/>
                        <p:nvPr/>
                      </p:nvPicPr>
                      <p:blipFill>
                        <a:blip r:embed="rId6"/>
                        <a:stretch>
                          <a:fillRect/>
                        </a:stretch>
                      </p:blipFill>
                      <p:spPr>
                        <a:xfrm>
                          <a:off x="4314603" y="3696512"/>
                          <a:ext cx="3552630" cy="540000"/>
                        </a:xfrm>
                        <a:prstGeom prst="rect">
                          <a:avLst/>
                        </a:prstGeom>
                      </p:spPr>
                    </p:pic>
                  </p:oleObj>
                </mc:Fallback>
              </mc:AlternateContent>
            </a:graphicData>
          </a:graphic>
        </p:graphicFrame>
        <p:sp>
          <p:nvSpPr>
            <p:cNvPr id="9" name="文本框 8"/>
            <p:cNvSpPr txBox="1"/>
            <p:nvPr/>
          </p:nvSpPr>
          <p:spPr>
            <a:xfrm>
              <a:off x="7874348" y="3735679"/>
              <a:ext cx="561496"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grpSp>
      <p:grpSp>
        <p:nvGrpSpPr>
          <p:cNvPr id="11" name="组合 10"/>
          <p:cNvGrpSpPr/>
          <p:nvPr/>
        </p:nvGrpSpPr>
        <p:grpSpPr>
          <a:xfrm>
            <a:off x="3423334" y="2411841"/>
            <a:ext cx="5105851" cy="720000"/>
            <a:chOff x="3865463" y="2317159"/>
            <a:chExt cx="5105851" cy="720000"/>
          </a:xfrm>
        </p:grpSpPr>
        <p:graphicFrame>
          <p:nvGraphicFramePr>
            <p:cNvPr id="4" name="对象 3"/>
            <p:cNvGraphicFramePr>
              <a:graphicFrameLocks noChangeAspect="1"/>
            </p:cNvGraphicFramePr>
            <p:nvPr/>
          </p:nvGraphicFramePr>
          <p:xfrm>
            <a:off x="3865463" y="2317159"/>
            <a:ext cx="4450909" cy="720000"/>
          </p:xfrm>
          <a:graphic>
            <a:graphicData uri="http://schemas.openxmlformats.org/presentationml/2006/ole">
              <mc:AlternateContent xmlns:mc="http://schemas.openxmlformats.org/markup-compatibility/2006">
                <mc:Choice xmlns:v="urn:schemas-microsoft-com:vml" Requires="v">
                  <p:oleObj spid="_x0000_s7190" name="Equation" r:id="rId7" imgW="62179200" imgH="10058400" progId="Equation.DSMT4">
                    <p:embed/>
                  </p:oleObj>
                </mc:Choice>
                <mc:Fallback>
                  <p:oleObj name="Equation" r:id="rId7" imgW="62179200" imgH="10058400" progId="Equation.DSMT4">
                    <p:embed/>
                    <p:pic>
                      <p:nvPicPr>
                        <p:cNvPr id="0" name="对象 6"/>
                        <p:cNvPicPr/>
                        <p:nvPr/>
                      </p:nvPicPr>
                      <p:blipFill>
                        <a:blip r:embed="rId8"/>
                        <a:stretch>
                          <a:fillRect/>
                        </a:stretch>
                      </p:blipFill>
                      <p:spPr>
                        <a:xfrm>
                          <a:off x="3865463" y="2317159"/>
                          <a:ext cx="4450909" cy="720000"/>
                        </a:xfrm>
                        <a:prstGeom prst="rect">
                          <a:avLst/>
                        </a:prstGeom>
                      </p:spPr>
                    </p:pic>
                  </p:oleObj>
                </mc:Fallback>
              </mc:AlternateContent>
            </a:graphicData>
          </a:graphic>
        </p:graphicFrame>
        <p:sp>
          <p:nvSpPr>
            <p:cNvPr id="10" name="文本框 9"/>
            <p:cNvSpPr txBox="1"/>
            <p:nvPr/>
          </p:nvSpPr>
          <p:spPr>
            <a:xfrm>
              <a:off x="8409818" y="2446326"/>
              <a:ext cx="561496"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 name="内容占位符 2">
                <a:extLst>
                  <a:ext uri="{FF2B5EF4-FFF2-40B4-BE49-F238E27FC236}">
                    <ele attr="{BBE2DA0A-779E-4F95-BE4D-599393C008ED}"/>
                  </a:ext>
                </a:extLst>
              </p:cNvPr>
              <p:cNvSpPr txBox="1">
                <a:spLocks/>
              </p:cNvSpPr>
              <p:nvPr/>
            </p:nvSpPr>
            <p:spPr>
              <a:xfrm>
                <a:off x="467360" y="1139757"/>
                <a:ext cx="6742736" cy="4165865"/>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altLang="zh-CN" sz="2400" dirty="0"/>
                  <a:t>We use LSTM to compute the final word representation </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h</m:t>
                        </m:r>
                      </m:e>
                      <m:sup>
                        <m:r>
                          <a:rPr lang="en-US" altLang="zh-CN" sz="2400" b="0" i="1" smtClean="0">
                            <a:latin typeface="Cambria Math" panose="02040503050406030204" pitchFamily="18" charset="0"/>
                          </a:rPr>
                          <m:t>𝐷</m:t>
                        </m:r>
                      </m:sup>
                    </m:sSup>
                  </m:oMath>
                </a14:m>
                <a:r>
                  <a:rPr lang="en-US" altLang="zh-CN" sz="2400" dirty="0"/>
                  <a:t>, and treat cell state </a:t>
                </a:r>
                <a14:m>
                  <m:oMath xmlns:m="http://schemas.openxmlformats.org/officeDocument/2006/math">
                    <m:sSup>
                      <m:sSupPr>
                        <m:ctrlPr>
                          <a:rPr lang="en-US" altLang="zh-CN" sz="2400" i="1">
                            <a:latin typeface="Cambria Math" panose="02040503050406030204" pitchFamily="18" charset="0"/>
                          </a:rPr>
                        </m:ctrlPr>
                      </m:sSupPr>
                      <m:e>
                        <m:r>
                          <a:rPr lang="en-US" altLang="zh-CN" sz="2400" b="0" i="1" smtClean="0">
                            <a:latin typeface="Cambria Math" panose="02040503050406030204" pitchFamily="18" charset="0"/>
                          </a:rPr>
                          <m:t>𝑐</m:t>
                        </m:r>
                      </m:e>
                      <m:sup>
                        <m:r>
                          <a:rPr lang="en-US" altLang="zh-CN" sz="2400" i="1">
                            <a:latin typeface="Cambria Math" panose="02040503050406030204" pitchFamily="18" charset="0"/>
                          </a:rPr>
                          <m:t>𝐷</m:t>
                        </m:r>
                      </m:sup>
                    </m:sSup>
                  </m:oMath>
                </a14:m>
                <a:r>
                  <a:rPr lang="en-US" altLang="zh-CN" sz="2400" dirty="0"/>
                  <a:t> as history information till </a:t>
                </a:r>
                <a14:m>
                  <m:oMath xmlns:m="http://schemas.openxmlformats.org/officeDocument/2006/math">
                    <m:sSup>
                      <m:sSupPr>
                        <m:ctrlPr>
                          <a:rPr lang="en-US" altLang="zh-CN" sz="2400" i="1" dirty="0" smtClean="0">
                            <a:latin typeface="Cambria Math" panose="02040503050406030204" pitchFamily="18" charset="0"/>
                          </a:rPr>
                        </m:ctrlPr>
                      </m:sSupPr>
                      <m:e>
                        <m:r>
                          <a:rPr lang="en-US" altLang="zh-CN" sz="2400" b="0" i="1" dirty="0" smtClean="0">
                            <a:latin typeface="Cambria Math" panose="02040503050406030204" pitchFamily="18" charset="0"/>
                          </a:rPr>
                          <m:t>𝑖</m:t>
                        </m:r>
                      </m:e>
                      <m:sup>
                        <m:r>
                          <a:rPr lang="en-US" altLang="zh-CN" sz="2400" b="0" i="1" dirty="0" smtClean="0">
                            <a:latin typeface="Cambria Math" panose="02040503050406030204" pitchFamily="18" charset="0"/>
                          </a:rPr>
                          <m:t>𝑡h</m:t>
                        </m:r>
                      </m:sup>
                    </m:sSup>
                  </m:oMath>
                </a14:m>
                <a:r>
                  <a:rPr lang="en-US" altLang="zh-CN" sz="2400" dirty="0"/>
                  <a:t> word:</a:t>
                </a:r>
              </a:p>
              <a:p>
                <a:pPr marL="0" indent="0">
                  <a:buFont typeface="Arial" panose="020B0604020202020204" pitchFamily="34" charset="0"/>
                  <a:buNone/>
                </a:pPr>
                <a:endParaRPr lang="en-US" altLang="zh-CN" sz="2400" dirty="0"/>
              </a:p>
              <a:p>
                <a:pPr marL="0" indent="0">
                  <a:buNone/>
                </a:pPr>
                <a:r>
                  <a:rPr lang="en-US" altLang="zh-CN" sz="2400" dirty="0"/>
                  <a:t>We apply a gate mechanism to determine the proportion of the history information in the input, according to the ratio of history information and current word information’s correlation with the target:</a:t>
                </a:r>
              </a:p>
              <a:p>
                <a:pPr marL="0" indent="0">
                  <a:buFont typeface="Arial" panose="020B0604020202020204" pitchFamily="34" charset="0"/>
                  <a:buNone/>
                </a:pPr>
                <a:endParaRPr lang="en-US" altLang="zh-CN" sz="2400" dirty="0"/>
              </a:p>
              <a:p>
                <a:pPr marL="0" indent="0">
                  <a:buFont typeface="Arial" panose="020B0604020202020204" pitchFamily="34" charset="0"/>
                  <a:buNone/>
                </a:pPr>
                <a:endParaRPr lang="en-US" altLang="zh-CN" sz="2400" dirty="0"/>
              </a:p>
              <a:p>
                <a:pPr marL="0" indent="0">
                  <a:buFont typeface="Arial" panose="020B0604020202020204" pitchFamily="34" charset="0"/>
                  <a:buNone/>
                </a:pPr>
                <a:endParaRPr lang="en-US" altLang="zh-CN" sz="2400" dirty="0"/>
              </a:p>
            </p:txBody>
          </p:sp>
        </mc:Choice>
        <mc:Fallback>
          <p:sp>
            <p:nvSpPr>
              <p:cNvPr id="11" name="内容占位符 2"/>
              <p:cNvSpPr txBox="1">
                <a:spLocks noRot="1" noChangeAspect="1" noMove="1" noResize="1" noEditPoints="1" noAdjustHandles="1" noChangeArrowheads="1" noChangeShapeType="1" noTextEdit="1"/>
              </p:cNvSpPr>
              <p:nvPr/>
            </p:nvSpPr>
            <p:spPr>
              <a:xfrm>
                <a:off x="467360" y="1139757"/>
                <a:ext cx="6742736" cy="4165865"/>
              </a:xfrm>
              <a:prstGeom prst="rect">
                <a:avLst/>
              </a:prstGeom>
              <a:blipFill rotWithShape="1">
                <a:blip r:embed="rId1"/>
                <a:stretch>
                  <a:fillRect l="-1447" t="-1025" r="-90"/>
                </a:stretch>
              </a:blipFill>
            </p:spPr>
            <p:txBody>
              <a:bodyPr/>
              <a:lstStyle/>
              <a:p>
                <a:r>
                  <a:rPr lang="zh-CN" altLang="en-US">
                    <a:noFill/>
                  </a:rPr>
                  <a:t> </a:t>
                </a:r>
                <a:endParaRPr lang="zh-CN" altLang="en-US">
                  <a:noFill/>
                </a:endParaRPr>
              </a:p>
            </p:txBody>
          </p:sp>
        </mc:Fallback>
      </mc:AlternateContent>
      <p:sp>
        <p:nvSpPr>
          <p:cNvPr id="2" name="标题 1"/>
          <p:cNvSpPr>
            <a:spLocks noGrp="1"/>
          </p:cNvSpPr>
          <p:nvPr>
            <p:ph type="title"/>
          </p:nvPr>
        </p:nvSpPr>
        <p:spPr>
          <a:xfrm>
            <a:off x="467360" y="81281"/>
            <a:ext cx="11247120" cy="477520"/>
          </a:xfrm>
        </p:spPr>
        <p:txBody>
          <a:bodyPr>
            <a:normAutofit fontScale="90000"/>
          </a:bodyPr>
          <a:lstStyle/>
          <a:p>
            <a:r>
              <a:rPr lang="en-US" altLang="zh-CN" dirty="0"/>
              <a:t>Computation of Soft Labels</a:t>
            </a:r>
            <a:endParaRPr lang="en-US" altLang="zh-CN" dirty="0"/>
          </a:p>
        </p:txBody>
      </p:sp>
      <p:sp>
        <p:nvSpPr>
          <p:cNvPr id="9" name="内容占位符 2"/>
          <p:cNvSpPr txBox="1"/>
          <p:nvPr/>
        </p:nvSpPr>
        <p:spPr>
          <a:xfrm>
            <a:off x="467360" y="1300480"/>
            <a:ext cx="7975600" cy="416586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endParaRPr lang="en-US" altLang="zh-CN" sz="2400" dirty="0"/>
          </a:p>
        </p:txBody>
      </p:sp>
      <p:pic>
        <p:nvPicPr>
          <p:cNvPr id="14" name="内容占位符 7"/>
          <p:cNvPicPr>
            <a:picLocks noChangeAspect="1"/>
          </p:cNvPicPr>
          <p:nvPr/>
        </p:nvPicPr>
        <p:blipFill rotWithShape="1">
          <a:blip r:embed="rId2"/>
          <a:srcRect l="43444" t="17719" r="12196" b="18859"/>
          <a:stretch>
            <a:fillRect/>
          </a:stretch>
        </p:blipFill>
        <p:spPr>
          <a:xfrm>
            <a:off x="7267464" y="1667513"/>
            <a:ext cx="4267200" cy="3431797"/>
          </a:xfrm>
          <a:prstGeom prst="rect">
            <a:avLst/>
          </a:prstGeom>
        </p:spPr>
      </p:pic>
      <p:grpSp>
        <p:nvGrpSpPr>
          <p:cNvPr id="17" name="组合 16"/>
          <p:cNvGrpSpPr/>
          <p:nvPr/>
        </p:nvGrpSpPr>
        <p:grpSpPr>
          <a:xfrm>
            <a:off x="1597810" y="2471103"/>
            <a:ext cx="4481833" cy="539750"/>
            <a:chOff x="1806893" y="2471103"/>
            <a:chExt cx="4481833" cy="539750"/>
          </a:xfrm>
        </p:grpSpPr>
        <p:graphicFrame>
          <p:nvGraphicFramePr>
            <p:cNvPr id="4" name="对象 3"/>
            <p:cNvGraphicFramePr>
              <a:graphicFrameLocks noChangeAspect="1"/>
            </p:cNvGraphicFramePr>
            <p:nvPr/>
          </p:nvGraphicFramePr>
          <p:xfrm>
            <a:off x="1806893" y="2471103"/>
            <a:ext cx="3781425" cy="539750"/>
          </p:xfrm>
          <a:graphic>
            <a:graphicData uri="http://schemas.openxmlformats.org/presentationml/2006/ole">
              <mc:AlternateContent xmlns:mc="http://schemas.openxmlformats.org/markup-compatibility/2006">
                <mc:Choice xmlns:v="urn:schemas-microsoft-com:vml" Requires="v">
                  <p:oleObj spid="_x0000_s8210" name="Equation" r:id="rId3" imgW="40538400" imgH="5791200" progId="Equation.DSMT4">
                    <p:embed/>
                  </p:oleObj>
                </mc:Choice>
                <mc:Fallback>
                  <p:oleObj name="Equation" r:id="rId3" imgW="40538400" imgH="5791200" progId="Equation.DSMT4">
                    <p:embed/>
                    <p:pic>
                      <p:nvPicPr>
                        <p:cNvPr id="0" name="对象 9"/>
                        <p:cNvPicPr/>
                        <p:nvPr/>
                      </p:nvPicPr>
                      <p:blipFill>
                        <a:blip r:embed="rId4"/>
                        <a:stretch>
                          <a:fillRect/>
                        </a:stretch>
                      </p:blipFill>
                      <p:spPr>
                        <a:xfrm>
                          <a:off x="1806893" y="2471103"/>
                          <a:ext cx="3781425" cy="539750"/>
                        </a:xfrm>
                        <a:prstGeom prst="rect">
                          <a:avLst/>
                        </a:prstGeom>
                      </p:spPr>
                    </p:pic>
                  </p:oleObj>
                </mc:Fallback>
              </mc:AlternateContent>
            </a:graphicData>
          </a:graphic>
        </p:graphicFrame>
        <p:sp>
          <p:nvSpPr>
            <p:cNvPr id="15" name="文本框 14"/>
            <p:cNvSpPr txBox="1"/>
            <p:nvPr/>
          </p:nvSpPr>
          <p:spPr>
            <a:xfrm>
              <a:off x="5727230" y="2510145"/>
              <a:ext cx="561496"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p:txBody>
        </p:sp>
      </p:grpSp>
      <p:grpSp>
        <p:nvGrpSpPr>
          <p:cNvPr id="18" name="组合 17"/>
          <p:cNvGrpSpPr/>
          <p:nvPr/>
        </p:nvGrpSpPr>
        <p:grpSpPr>
          <a:xfrm>
            <a:off x="990545" y="5100432"/>
            <a:ext cx="5696366" cy="900000"/>
            <a:chOff x="1388729" y="5045619"/>
            <a:chExt cx="5696366" cy="900000"/>
          </a:xfrm>
        </p:grpSpPr>
        <p:graphicFrame>
          <p:nvGraphicFramePr>
            <p:cNvPr id="5" name="对象 4"/>
            <p:cNvGraphicFramePr>
              <a:graphicFrameLocks noChangeAspect="1"/>
            </p:cNvGraphicFramePr>
            <p:nvPr/>
          </p:nvGraphicFramePr>
          <p:xfrm>
            <a:off x="1388729" y="5045619"/>
            <a:ext cx="4899997" cy="900000"/>
          </p:xfrm>
          <a:graphic>
            <a:graphicData uri="http://schemas.openxmlformats.org/presentationml/2006/ole">
              <mc:AlternateContent xmlns:mc="http://schemas.openxmlformats.org/markup-compatibility/2006">
                <mc:Choice xmlns:v="urn:schemas-microsoft-com:vml" Requires="v">
                  <p:oleObj spid="_x0000_s8211" name="Equation" r:id="rId5" imgW="59740800" imgH="10972800" progId="Equation.DSMT4">
                    <p:embed/>
                  </p:oleObj>
                </mc:Choice>
                <mc:Fallback>
                  <p:oleObj name="Equation" r:id="rId5" imgW="59740800" imgH="10972800" progId="Equation.DSMT4">
                    <p:embed/>
                    <p:pic>
                      <p:nvPicPr>
                        <p:cNvPr id="0" name="对象 10"/>
                        <p:cNvPicPr/>
                        <p:nvPr/>
                      </p:nvPicPr>
                      <p:blipFill>
                        <a:blip r:embed="rId6"/>
                        <a:stretch>
                          <a:fillRect/>
                        </a:stretch>
                      </p:blipFill>
                      <p:spPr>
                        <a:xfrm>
                          <a:off x="1388729" y="5045619"/>
                          <a:ext cx="4899997" cy="900000"/>
                        </a:xfrm>
                        <a:prstGeom prst="rect">
                          <a:avLst/>
                        </a:prstGeom>
                      </p:spPr>
                    </p:pic>
                  </p:oleObj>
                </mc:Fallback>
              </mc:AlternateContent>
            </a:graphicData>
          </a:graphic>
        </p:graphicFrame>
        <p:sp>
          <p:nvSpPr>
            <p:cNvPr id="16" name="文本框 15"/>
            <p:cNvSpPr txBox="1"/>
            <p:nvPr/>
          </p:nvSpPr>
          <p:spPr>
            <a:xfrm>
              <a:off x="6523599" y="5264786"/>
              <a:ext cx="561496"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(6)</a:t>
              </a:r>
              <a:endParaRPr lang="zh-CN" altLang="en-US" sz="24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Computation of Soft Labels</a:t>
            </a:r>
            <a:endParaRPr lang="en-US" altLang="zh-CN" dirty="0"/>
          </a:p>
        </p:txBody>
      </p:sp>
      <p:sp>
        <p:nvSpPr>
          <p:cNvPr id="3" name="内容占位符 2"/>
          <p:cNvSpPr>
            <a:spLocks noGrp="1"/>
          </p:cNvSpPr>
          <p:nvPr>
            <p:ph idx="1"/>
          </p:nvPr>
        </p:nvSpPr>
        <p:spPr>
          <a:xfrm>
            <a:off x="467360" y="1300480"/>
            <a:ext cx="6725920" cy="4165865"/>
          </a:xfrm>
        </p:spPr>
        <p:txBody>
          <a:bodyPr>
            <a:normAutofit/>
          </a:bodyPr>
          <a:lstStyle/>
          <a:p>
            <a:pPr marL="0" indent="0">
              <a:buNone/>
            </a:pPr>
            <a:r>
              <a:rPr lang="en-US" altLang="zh-CN" sz="2400" dirty="0"/>
              <a:t>We further incorporate target information into the input to strengthen the influence from target representation. </a:t>
            </a:r>
            <a:endParaRPr lang="en-US" altLang="zh-CN" sz="2400" dirty="0"/>
          </a:p>
          <a:p>
            <a:pPr marL="0" indent="0">
              <a:buNone/>
            </a:pPr>
            <a:endParaRPr lang="en-US" altLang="zh-CN" sz="2400" dirty="0"/>
          </a:p>
          <a:p>
            <a:pPr marL="0" indent="0">
              <a:buNone/>
            </a:pPr>
            <a:r>
              <a:rPr lang="en-US" altLang="zh-CN" sz="2400" dirty="0"/>
              <a:t>Instead of using a hard label strategy, we define soft label as the probability of each context word as an opinion word. The soft label is computed by:</a:t>
            </a:r>
            <a:endParaRPr lang="en-US" altLang="zh-CN" sz="2400" dirty="0"/>
          </a:p>
          <a:p>
            <a:pPr marL="0" indent="0">
              <a:buNone/>
            </a:pPr>
            <a:endParaRPr lang="en-US" altLang="zh-CN" sz="2400" dirty="0"/>
          </a:p>
        </p:txBody>
      </p:sp>
      <p:pic>
        <p:nvPicPr>
          <p:cNvPr id="7" name="内容占位符 7"/>
          <p:cNvPicPr>
            <a:picLocks noChangeAspect="1"/>
          </p:cNvPicPr>
          <p:nvPr/>
        </p:nvPicPr>
        <p:blipFill rotWithShape="1">
          <a:blip r:embed="rId1"/>
          <a:srcRect l="43444" t="17719" r="12196" b="18859"/>
          <a:stretch>
            <a:fillRect/>
          </a:stretch>
        </p:blipFill>
        <p:spPr>
          <a:xfrm>
            <a:off x="7267464" y="1667513"/>
            <a:ext cx="4267200" cy="3431797"/>
          </a:xfrm>
          <a:prstGeom prst="rect">
            <a:avLst/>
          </a:prstGeom>
        </p:spPr>
      </p:pic>
      <p:grpSp>
        <p:nvGrpSpPr>
          <p:cNvPr id="13" name="组合 12"/>
          <p:cNvGrpSpPr/>
          <p:nvPr/>
        </p:nvGrpSpPr>
        <p:grpSpPr>
          <a:xfrm>
            <a:off x="1038267" y="5287520"/>
            <a:ext cx="10218481" cy="540000"/>
            <a:chOff x="1316183" y="5287520"/>
            <a:chExt cx="10218481" cy="540000"/>
          </a:xfrm>
        </p:grpSpPr>
        <p:graphicFrame>
          <p:nvGraphicFramePr>
            <p:cNvPr id="5" name="对象 4"/>
            <p:cNvGraphicFramePr>
              <a:graphicFrameLocks noChangeAspect="1"/>
            </p:cNvGraphicFramePr>
            <p:nvPr/>
          </p:nvGraphicFramePr>
          <p:xfrm>
            <a:off x="1316183" y="5287520"/>
            <a:ext cx="9549474" cy="540000"/>
          </p:xfrm>
          <a:graphic>
            <a:graphicData uri="http://schemas.openxmlformats.org/presentationml/2006/ole">
              <mc:AlternateContent xmlns:mc="http://schemas.openxmlformats.org/markup-compatibility/2006">
                <mc:Choice xmlns:v="urn:schemas-microsoft-com:vml" Requires="v">
                  <p:oleObj spid="_x0000_s10250" name="Equation" r:id="rId2" imgW="102412800" imgH="5791200" progId="Equation.DSMT4">
                    <p:embed/>
                  </p:oleObj>
                </mc:Choice>
                <mc:Fallback>
                  <p:oleObj name="Equation" r:id="rId2" imgW="102412800" imgH="5791200" progId="Equation.DSMT4">
                    <p:embed/>
                    <p:pic>
                      <p:nvPicPr>
                        <p:cNvPr id="0" name="对象 6"/>
                        <p:cNvPicPr/>
                        <p:nvPr/>
                      </p:nvPicPr>
                      <p:blipFill>
                        <a:blip r:embed="rId3"/>
                        <a:stretch>
                          <a:fillRect/>
                        </a:stretch>
                      </p:blipFill>
                      <p:spPr>
                        <a:xfrm>
                          <a:off x="1316183" y="5287520"/>
                          <a:ext cx="9549474" cy="540000"/>
                        </a:xfrm>
                        <a:prstGeom prst="rect">
                          <a:avLst/>
                        </a:prstGeom>
                      </p:spPr>
                    </p:pic>
                  </p:oleObj>
                </mc:Fallback>
              </mc:AlternateContent>
            </a:graphicData>
          </a:graphic>
        </p:graphicFrame>
        <p:sp>
          <p:nvSpPr>
            <p:cNvPr id="8" name="文本框 7"/>
            <p:cNvSpPr txBox="1"/>
            <p:nvPr/>
          </p:nvSpPr>
          <p:spPr>
            <a:xfrm>
              <a:off x="10973168" y="5326687"/>
              <a:ext cx="561496"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(8)</a:t>
              </a:r>
              <a:endParaRPr lang="zh-CN" altLang="en-US" sz="2400" dirty="0">
                <a:latin typeface="Times New Roman" panose="02020603050405020304" pitchFamily="18" charset="0"/>
                <a:cs typeface="Times New Roman" panose="02020603050405020304" pitchFamily="18" charset="0"/>
              </a:endParaRPr>
            </a:p>
          </p:txBody>
        </p:sp>
      </p:grpSp>
      <p:grpSp>
        <p:nvGrpSpPr>
          <p:cNvPr id="10" name="组合 9"/>
          <p:cNvGrpSpPr/>
          <p:nvPr/>
        </p:nvGrpSpPr>
        <p:grpSpPr>
          <a:xfrm>
            <a:off x="1038267" y="2754000"/>
            <a:ext cx="5584105" cy="540000"/>
            <a:chOff x="1329267" y="2694741"/>
            <a:chExt cx="5584105" cy="540000"/>
          </a:xfrm>
        </p:grpSpPr>
        <p:graphicFrame>
          <p:nvGraphicFramePr>
            <p:cNvPr id="4" name="对象 3"/>
            <p:cNvGraphicFramePr>
              <a:graphicFrameLocks noChangeAspect="1"/>
            </p:cNvGraphicFramePr>
            <p:nvPr/>
          </p:nvGraphicFramePr>
          <p:xfrm>
            <a:off x="1329267" y="2694741"/>
            <a:ext cx="5002105" cy="540000"/>
          </p:xfrm>
          <a:graphic>
            <a:graphicData uri="http://schemas.openxmlformats.org/presentationml/2006/ole">
              <mc:AlternateContent xmlns:mc="http://schemas.openxmlformats.org/markup-compatibility/2006">
                <mc:Choice xmlns:v="urn:schemas-microsoft-com:vml" Requires="v">
                  <p:oleObj spid="_x0000_s10251" name="Equation" r:id="rId4" imgW="53644800" imgH="5791200" progId="Equation.DSMT4">
                    <p:embed/>
                  </p:oleObj>
                </mc:Choice>
                <mc:Fallback>
                  <p:oleObj name="Equation" r:id="rId4" imgW="53644800" imgH="5791200" progId="Equation.DSMT4">
                    <p:embed/>
                    <p:pic>
                      <p:nvPicPr>
                        <p:cNvPr id="0" name="对象 5"/>
                        <p:cNvPicPr/>
                        <p:nvPr/>
                      </p:nvPicPr>
                      <p:blipFill>
                        <a:blip r:embed="rId5"/>
                        <a:stretch>
                          <a:fillRect/>
                        </a:stretch>
                      </p:blipFill>
                      <p:spPr>
                        <a:xfrm>
                          <a:off x="1329267" y="2694741"/>
                          <a:ext cx="5002105" cy="540000"/>
                        </a:xfrm>
                        <a:prstGeom prst="rect">
                          <a:avLst/>
                        </a:prstGeom>
                      </p:spPr>
                    </p:pic>
                  </p:oleObj>
                </mc:Fallback>
              </mc:AlternateContent>
            </a:graphicData>
          </a:graphic>
        </p:graphicFrame>
        <p:sp>
          <p:nvSpPr>
            <p:cNvPr id="9" name="文本框 8"/>
            <p:cNvSpPr txBox="1"/>
            <p:nvPr/>
          </p:nvSpPr>
          <p:spPr>
            <a:xfrm>
              <a:off x="6351876" y="2733908"/>
              <a:ext cx="561496"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(7)</a:t>
              </a:r>
              <a:endParaRPr lang="zh-CN" altLang="en-US" sz="24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Sentiment Classiﬁcation</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67359" y="1346067"/>
                <a:ext cx="11247120" cy="4165865"/>
              </a:xfrm>
            </p:spPr>
            <p:txBody>
              <a:bodyPr>
                <a:normAutofit/>
              </a:bodyPr>
              <a:lstStyle/>
              <a:p>
                <a:pPr marL="0" indent="0">
                  <a:buNone/>
                </a:pPr>
                <a:r>
                  <a:rPr lang="en-US" altLang="zh-CN" sz="2400" dirty="0"/>
                  <a:t>Features that are close to the target often contribute more to the sentiment towards the target.</a:t>
                </a:r>
              </a:p>
              <a:p>
                <a:pPr marL="0" indent="0">
                  <a:buNone/>
                </a:pPr>
                <a:endParaRPr lang="en-US" altLang="zh-CN" sz="2400" dirty="0"/>
              </a:p>
              <a:p>
                <a:pPr marL="0" indent="0">
                  <a:buNone/>
                </a:pPr>
                <a:endParaRPr lang="en-US" altLang="zh-CN" sz="2400" dirty="0"/>
              </a:p>
              <a:p>
                <a:pPr marL="0" indent="0">
                  <a:buNone/>
                </a:pPr>
                <a:r>
                  <a:rPr lang="en-US" altLang="zh-CN" sz="2400" dirty="0"/>
                  <a:t>where β controls the rate of decaying of the positional weights according to the distances to the target. The value of the rate is </a:t>
                </a:r>
                <a14:m>
                  <m:oMath xmlns:m="http://schemas.openxmlformats.org/officeDocument/2006/math">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1</m:t>
                        </m:r>
                      </m:num>
                      <m:den>
                        <m:r>
                          <m:rPr>
                            <m:nor/>
                          </m:rPr>
                          <a:rPr lang="en-US" altLang="zh-CN" sz="2400" i="1" dirty="0"/>
                          <m:t>β</m:t>
                        </m:r>
                      </m:den>
                    </m:f>
                  </m:oMath>
                </a14:m>
                <a:r>
                  <a:rPr lang="en-US" altLang="zh-CN" sz="2400" dirty="0"/>
                  <a:t>.</a:t>
                </a:r>
              </a:p>
              <a:p>
                <a:pPr marL="0" indent="0">
                  <a:buNone/>
                </a:pPr>
                <a:endParaRPr lang="en-US" altLang="zh-CN"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67359" y="1346067"/>
                <a:ext cx="11247120" cy="4165865"/>
              </a:xfrm>
              <a:blipFill rotWithShape="1">
                <a:blip r:embed="rId1"/>
                <a:stretch>
                  <a:fillRect l="-867" t="-439"/>
                </a:stretch>
              </a:blipFill>
            </p:spPr>
            <p:txBody>
              <a:bodyPr/>
              <a:lstStyle/>
              <a:p>
                <a:r>
                  <a:rPr lang="zh-CN" altLang="en-US">
                    <a:noFill/>
                  </a:rPr>
                  <a:t> </a:t>
                </a:r>
                <a:endParaRPr lang="zh-CN" altLang="en-US">
                  <a:noFill/>
                </a:endParaRPr>
              </a:p>
            </p:txBody>
          </p:sp>
        </mc:Fallback>
      </mc:AlternateContent>
      <p:grpSp>
        <p:nvGrpSpPr>
          <p:cNvPr id="12" name="组合 11"/>
          <p:cNvGrpSpPr/>
          <p:nvPr/>
        </p:nvGrpSpPr>
        <p:grpSpPr>
          <a:xfrm>
            <a:off x="4164543" y="2253304"/>
            <a:ext cx="3852752" cy="1260456"/>
            <a:chOff x="4551362" y="2262772"/>
            <a:chExt cx="3852752" cy="1260456"/>
          </a:xfrm>
        </p:grpSpPr>
        <p:graphicFrame>
          <p:nvGraphicFramePr>
            <p:cNvPr id="4" name="对象 3"/>
            <p:cNvGraphicFramePr>
              <a:graphicFrameLocks noChangeAspect="1"/>
            </p:cNvGraphicFramePr>
            <p:nvPr/>
          </p:nvGraphicFramePr>
          <p:xfrm>
            <a:off x="4551362" y="2262772"/>
            <a:ext cx="3079115" cy="1260456"/>
          </p:xfrm>
          <a:graphic>
            <a:graphicData uri="http://schemas.openxmlformats.org/presentationml/2006/ole">
              <mc:AlternateContent xmlns:mc="http://schemas.openxmlformats.org/markup-compatibility/2006">
                <mc:Choice xmlns:v="urn:schemas-microsoft-com:vml" Requires="v">
                  <p:oleObj spid="_x0000_s9238" name="Equation" r:id="rId2" imgW="52120800" imgH="21336000" progId="Equation.DSMT4">
                    <p:embed/>
                  </p:oleObj>
                </mc:Choice>
                <mc:Fallback>
                  <p:oleObj name="Equation" r:id="rId2" imgW="52120800" imgH="21336000" progId="Equation.DSMT4">
                    <p:embed/>
                    <p:pic>
                      <p:nvPicPr>
                        <p:cNvPr id="0" name="对象 13"/>
                        <p:cNvPicPr/>
                        <p:nvPr/>
                      </p:nvPicPr>
                      <p:blipFill>
                        <a:blip r:embed="rId3"/>
                        <a:stretch>
                          <a:fillRect/>
                        </a:stretch>
                      </p:blipFill>
                      <p:spPr>
                        <a:xfrm>
                          <a:off x="4551362" y="2262772"/>
                          <a:ext cx="3079115" cy="1260456"/>
                        </a:xfrm>
                        <a:prstGeom prst="rect">
                          <a:avLst/>
                        </a:prstGeom>
                      </p:spPr>
                    </p:pic>
                  </p:oleObj>
                </mc:Fallback>
              </mc:AlternateContent>
            </a:graphicData>
          </a:graphic>
        </p:graphicFrame>
        <p:sp>
          <p:nvSpPr>
            <p:cNvPr id="9" name="矩形 8"/>
            <p:cNvSpPr/>
            <p:nvPr/>
          </p:nvSpPr>
          <p:spPr>
            <a:xfrm>
              <a:off x="7860375" y="2619502"/>
              <a:ext cx="543739"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(9)</a:t>
              </a:r>
              <a:endParaRPr lang="zh-CN" altLang="en-US" sz="2400" dirty="0">
                <a:latin typeface="Times New Roman" panose="02020603050405020304" pitchFamily="18" charset="0"/>
                <a:cs typeface="Times New Roman" panose="02020603050405020304" pitchFamily="18" charset="0"/>
              </a:endParaRPr>
            </a:p>
          </p:txBody>
        </p:sp>
      </p:grpSp>
      <p:grpSp>
        <p:nvGrpSpPr>
          <p:cNvPr id="13" name="组合 12"/>
          <p:cNvGrpSpPr/>
          <p:nvPr/>
        </p:nvGrpSpPr>
        <p:grpSpPr>
          <a:xfrm>
            <a:off x="4954823" y="4809932"/>
            <a:ext cx="2426080" cy="468000"/>
            <a:chOff x="5349919" y="4809932"/>
            <a:chExt cx="2426080" cy="468000"/>
          </a:xfrm>
        </p:grpSpPr>
        <p:graphicFrame>
          <p:nvGraphicFramePr>
            <p:cNvPr id="5" name="对象 4"/>
            <p:cNvGraphicFramePr>
              <a:graphicFrameLocks noChangeAspect="1"/>
            </p:cNvGraphicFramePr>
            <p:nvPr/>
          </p:nvGraphicFramePr>
          <p:xfrm>
            <a:off x="5349919" y="4809932"/>
            <a:ext cx="1482000" cy="468000"/>
          </p:xfrm>
          <a:graphic>
            <a:graphicData uri="http://schemas.openxmlformats.org/presentationml/2006/ole">
              <mc:AlternateContent xmlns:mc="http://schemas.openxmlformats.org/markup-compatibility/2006">
                <mc:Choice xmlns:v="urn:schemas-microsoft-com:vml" Requires="v">
                  <p:oleObj spid="_x0000_s9239" name="Equation" r:id="rId4" imgW="17373600" imgH="5486400" progId="Equation.DSMT4">
                    <p:embed/>
                  </p:oleObj>
                </mc:Choice>
                <mc:Fallback>
                  <p:oleObj name="Equation" r:id="rId4" imgW="17373600" imgH="5486400" progId="Equation.DSMT4">
                    <p:embed/>
                    <p:pic>
                      <p:nvPicPr>
                        <p:cNvPr id="0" name="对象 14"/>
                        <p:cNvPicPr/>
                        <p:nvPr/>
                      </p:nvPicPr>
                      <p:blipFill>
                        <a:blip r:embed="rId5"/>
                        <a:stretch>
                          <a:fillRect/>
                        </a:stretch>
                      </p:blipFill>
                      <p:spPr>
                        <a:xfrm>
                          <a:off x="5349919" y="4809932"/>
                          <a:ext cx="1482000" cy="468000"/>
                        </a:xfrm>
                        <a:prstGeom prst="rect">
                          <a:avLst/>
                        </a:prstGeom>
                      </p:spPr>
                    </p:pic>
                  </p:oleObj>
                </mc:Fallback>
              </mc:AlternateContent>
            </a:graphicData>
          </a:graphic>
        </p:graphicFrame>
        <p:sp>
          <p:nvSpPr>
            <p:cNvPr id="10" name="矩形 9"/>
            <p:cNvSpPr/>
            <p:nvPr/>
          </p:nvSpPr>
          <p:spPr>
            <a:xfrm>
              <a:off x="7078372" y="4809932"/>
              <a:ext cx="697627"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(10)</a:t>
              </a:r>
              <a:endParaRPr lang="zh-CN" altLang="en-US" sz="2400" dirty="0">
                <a:latin typeface="Times New Roman" panose="02020603050405020304" pitchFamily="18" charset="0"/>
                <a:cs typeface="Times New Roman" panose="02020603050405020304" pitchFamily="18" charset="0"/>
              </a:endParaRPr>
            </a:p>
          </p:txBody>
        </p:sp>
      </p:grpSp>
      <p:grpSp>
        <p:nvGrpSpPr>
          <p:cNvPr id="14" name="组合 13"/>
          <p:cNvGrpSpPr/>
          <p:nvPr/>
        </p:nvGrpSpPr>
        <p:grpSpPr>
          <a:xfrm>
            <a:off x="3237411" y="5356808"/>
            <a:ext cx="5778254" cy="482289"/>
            <a:chOff x="3566182" y="5263643"/>
            <a:chExt cx="5778254" cy="482289"/>
          </a:xfrm>
        </p:grpSpPr>
        <p:graphicFrame>
          <p:nvGraphicFramePr>
            <p:cNvPr id="6" name="对象 5"/>
            <p:cNvGraphicFramePr>
              <a:graphicFrameLocks noChangeAspect="1"/>
            </p:cNvGraphicFramePr>
            <p:nvPr/>
          </p:nvGraphicFramePr>
          <p:xfrm>
            <a:off x="3566182" y="5277932"/>
            <a:ext cx="5049474" cy="468000"/>
          </p:xfrm>
          <a:graphic>
            <a:graphicData uri="http://schemas.openxmlformats.org/presentationml/2006/ole">
              <mc:AlternateContent xmlns:mc="http://schemas.openxmlformats.org/markup-compatibility/2006">
                <mc:Choice xmlns:v="urn:schemas-microsoft-com:vml" Requires="v">
                  <p:oleObj spid="_x0000_s9240" name="Equation" r:id="rId6" imgW="62484000" imgH="5791200" progId="Equation.DSMT4">
                    <p:embed/>
                  </p:oleObj>
                </mc:Choice>
                <mc:Fallback>
                  <p:oleObj name="Equation" r:id="rId6" imgW="62484000" imgH="5791200" progId="Equation.DSMT4">
                    <p:embed/>
                    <p:pic>
                      <p:nvPicPr>
                        <p:cNvPr id="0" name="对象 15"/>
                        <p:cNvPicPr/>
                        <p:nvPr/>
                      </p:nvPicPr>
                      <p:blipFill>
                        <a:blip r:embed="rId7"/>
                        <a:stretch>
                          <a:fillRect/>
                        </a:stretch>
                      </p:blipFill>
                      <p:spPr>
                        <a:xfrm>
                          <a:off x="3566182" y="5277932"/>
                          <a:ext cx="5049474" cy="468000"/>
                        </a:xfrm>
                        <a:prstGeom prst="rect">
                          <a:avLst/>
                        </a:prstGeom>
                      </p:spPr>
                    </p:pic>
                  </p:oleObj>
                </mc:Fallback>
              </mc:AlternateContent>
            </a:graphicData>
          </a:graphic>
        </p:graphicFrame>
        <p:sp>
          <p:nvSpPr>
            <p:cNvPr id="11" name="矩形 10"/>
            <p:cNvSpPr/>
            <p:nvPr/>
          </p:nvSpPr>
          <p:spPr>
            <a:xfrm>
              <a:off x="8658221" y="5263643"/>
              <a:ext cx="686215" cy="461665"/>
            </a:xfrm>
            <a:prstGeom prst="rect">
              <a:avLst/>
            </a:prstGeom>
          </p:spPr>
          <p:txBody>
            <a:bodyPr wrap="none">
              <a:spAutoFit/>
            </a:bodyPr>
            <a:lstStyle/>
            <a:p>
              <a:pPr algn="ctr"/>
              <a:r>
                <a:rPr lang="en-US" altLang="zh-CN" sz="2400" dirty="0">
                  <a:latin typeface="Times New Roman" panose="02020603050405020304" pitchFamily="18" charset="0"/>
                  <a:cs typeface="Times New Roman" panose="02020603050405020304" pitchFamily="18" charset="0"/>
                </a:rPr>
                <a:t>(11)</a:t>
              </a:r>
              <a:endParaRPr lang="zh-CN" altLang="en-US" sz="24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Outline</a:t>
            </a:r>
            <a:endParaRPr lang="zh-CN" altLang="en-US" dirty="0"/>
          </a:p>
        </p:txBody>
      </p:sp>
      <p:sp>
        <p:nvSpPr>
          <p:cNvPr id="3" name="内容占位符 2"/>
          <p:cNvSpPr>
            <a:spLocks noGrp="1"/>
          </p:cNvSpPr>
          <p:nvPr>
            <p:ph idx="1"/>
          </p:nvPr>
        </p:nvSpPr>
        <p:spPr>
          <a:xfrm>
            <a:off x="467360" y="1300480"/>
            <a:ext cx="11247120" cy="4165865"/>
          </a:xfrm>
        </p:spPr>
        <p:txBody>
          <a:bodyPr>
            <a:normAutofit fontScale="92500" lnSpcReduction="20000"/>
          </a:bodyPr>
          <a:lstStyle/>
          <a:p>
            <a:pPr marL="457200" indent="-457200">
              <a:buFont typeface="+mj-ea"/>
              <a:buAutoNum type="circleNumDbPlain"/>
            </a:pPr>
            <a:r>
              <a:rPr lang="en-US" altLang="zh-CN" b="1" dirty="0"/>
              <a:t>Target-level Sentiment Classification</a:t>
            </a:r>
            <a:endParaRPr lang="en-US" altLang="zh-CN" b="1" dirty="0"/>
          </a:p>
          <a:p>
            <a:pPr lvl="1"/>
            <a:r>
              <a:rPr lang="en-US" altLang="zh-CN" b="1" dirty="0"/>
              <a:t>Introduction</a:t>
            </a:r>
            <a:endParaRPr lang="en-US" altLang="zh-CN" b="1" dirty="0"/>
          </a:p>
          <a:p>
            <a:pPr lvl="1"/>
            <a:r>
              <a:rPr lang="en-US" altLang="zh-CN" dirty="0">
                <a:solidFill>
                  <a:schemeClr val="bg1">
                    <a:lumMod val="75000"/>
                  </a:schemeClr>
                </a:solidFill>
              </a:rPr>
              <a:t>Problem Formulation</a:t>
            </a:r>
            <a:endParaRPr lang="en-US" altLang="zh-CN" dirty="0">
              <a:solidFill>
                <a:schemeClr val="bg1">
                  <a:lumMod val="75000"/>
                </a:schemeClr>
              </a:solidFill>
            </a:endParaRPr>
          </a:p>
          <a:p>
            <a:pPr marL="457200" indent="-457200">
              <a:buFont typeface="+mj-ea"/>
              <a:buAutoNum type="circleNumDbPlain"/>
            </a:pPr>
            <a:r>
              <a:rPr lang="en-US" altLang="zh-CN" dirty="0">
                <a:solidFill>
                  <a:schemeClr val="bg1">
                    <a:lumMod val="75000"/>
                  </a:schemeClr>
                </a:solidFill>
              </a:rPr>
              <a:t>Soft Label Strategy for Target-level Sentiment Classification</a:t>
            </a:r>
            <a:endParaRPr lang="en-US" altLang="zh-CN" dirty="0">
              <a:solidFill>
                <a:schemeClr val="bg1">
                  <a:lumMod val="75000"/>
                </a:schemeClr>
              </a:solidFill>
            </a:endParaRPr>
          </a:p>
          <a:p>
            <a:pPr lvl="1"/>
            <a:r>
              <a:rPr lang="en-US" altLang="zh-CN" dirty="0">
                <a:solidFill>
                  <a:schemeClr val="bg1">
                    <a:lumMod val="75000"/>
                  </a:schemeClr>
                </a:solidFill>
              </a:rPr>
              <a:t>Motivation</a:t>
            </a:r>
            <a:endParaRPr lang="en-US" altLang="zh-CN" dirty="0">
              <a:solidFill>
                <a:schemeClr val="bg1">
                  <a:lumMod val="75000"/>
                </a:schemeClr>
              </a:solidFill>
            </a:endParaRPr>
          </a:p>
          <a:p>
            <a:pPr lvl="1"/>
            <a:r>
              <a:rPr lang="en-US" altLang="zh-CN" dirty="0">
                <a:solidFill>
                  <a:schemeClr val="bg1">
                    <a:lumMod val="75000"/>
                  </a:schemeClr>
                </a:solidFill>
              </a:rPr>
              <a:t>The Proposed Model</a:t>
            </a:r>
            <a:endParaRPr lang="en-US" altLang="zh-CN" dirty="0">
              <a:solidFill>
                <a:schemeClr val="bg1">
                  <a:lumMod val="75000"/>
                </a:schemeClr>
              </a:solidFill>
            </a:endParaRPr>
          </a:p>
          <a:p>
            <a:pPr marL="457200" indent="-457200">
              <a:buFont typeface="+mj-ea"/>
              <a:buAutoNum type="circleNumDbPlain"/>
            </a:pPr>
            <a:r>
              <a:rPr lang="en-US" altLang="zh-CN" dirty="0">
                <a:solidFill>
                  <a:schemeClr val="bg1">
                    <a:lumMod val="75000"/>
                  </a:schemeClr>
                </a:solidFill>
              </a:rPr>
              <a:t>Experiment</a:t>
            </a:r>
            <a:endParaRPr lang="en-US" altLang="zh-CN" dirty="0">
              <a:solidFill>
                <a:schemeClr val="bg1">
                  <a:lumMod val="75000"/>
                </a:schemeClr>
              </a:solidFill>
            </a:endParaRPr>
          </a:p>
          <a:p>
            <a:pPr lvl="1"/>
            <a:r>
              <a:rPr lang="en-US" altLang="zh-CN" dirty="0">
                <a:solidFill>
                  <a:schemeClr val="bg1">
                    <a:lumMod val="75000"/>
                  </a:schemeClr>
                </a:solidFill>
              </a:rPr>
              <a:t>Settings</a:t>
            </a:r>
            <a:endParaRPr lang="en-US" altLang="zh-CN" dirty="0">
              <a:solidFill>
                <a:schemeClr val="bg1">
                  <a:lumMod val="75000"/>
                </a:schemeClr>
              </a:solidFill>
            </a:endParaRPr>
          </a:p>
          <a:p>
            <a:pPr lvl="1"/>
            <a:r>
              <a:rPr lang="en-US" altLang="zh-CN" dirty="0">
                <a:solidFill>
                  <a:schemeClr val="bg1">
                    <a:lumMod val="75000"/>
                  </a:schemeClr>
                </a:solidFill>
              </a:rPr>
              <a:t>result</a:t>
            </a:r>
            <a:endParaRPr lang="en-US" altLang="zh-CN" dirty="0">
              <a:solidFill>
                <a:schemeClr val="bg1">
                  <a:lumMod val="75000"/>
                </a:schemeClr>
              </a:solidFill>
            </a:endParaRPr>
          </a:p>
          <a:p>
            <a:pPr lvl="1"/>
            <a:r>
              <a:rPr lang="en-US" altLang="zh-CN" dirty="0">
                <a:solidFill>
                  <a:schemeClr val="bg1">
                    <a:lumMod val="75000"/>
                  </a:schemeClr>
                </a:solidFill>
              </a:rPr>
              <a:t>Ablation Study</a:t>
            </a:r>
            <a:endParaRPr lang="en-US" altLang="zh-CN" dirty="0">
              <a:solidFill>
                <a:schemeClr val="bg1">
                  <a:lumMod val="75000"/>
                </a:schemeClr>
              </a:solidFill>
            </a:endParaRPr>
          </a:p>
          <a:p>
            <a:pPr lvl="1"/>
            <a:r>
              <a:rPr lang="en-US" altLang="zh-CN" dirty="0">
                <a:solidFill>
                  <a:schemeClr val="bg1">
                    <a:lumMod val="75000"/>
                  </a:schemeClr>
                </a:solidFill>
              </a:rPr>
              <a:t>Case study</a:t>
            </a:r>
            <a:endParaRPr lang="en-US" altLang="zh-CN" dirty="0">
              <a:solidFill>
                <a:schemeClr val="bg1">
                  <a:lumMod val="75000"/>
                </a:schemeClr>
              </a:solidFill>
            </a:endParaRPr>
          </a:p>
          <a:p>
            <a:pPr lvl="1"/>
            <a:r>
              <a:rPr lang="en-US" altLang="zh-CN" dirty="0">
                <a:solidFill>
                  <a:schemeClr val="bg1">
                    <a:lumMod val="75000"/>
                  </a:schemeClr>
                </a:solidFill>
              </a:rPr>
              <a:t>Error Analysis</a:t>
            </a:r>
            <a:endParaRPr lang="zh-CN" altLang="en-US" dirty="0">
              <a:solidFill>
                <a:schemeClr val="bg1">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Settings</a:t>
            </a:r>
            <a:endParaRPr lang="zh-CN" altLang="en-US" dirty="0"/>
          </a:p>
        </p:txBody>
      </p:sp>
      <p:sp>
        <p:nvSpPr>
          <p:cNvPr id="3" name="内容占位符 2"/>
          <p:cNvSpPr>
            <a:spLocks noGrp="1"/>
          </p:cNvSpPr>
          <p:nvPr>
            <p:ph idx="1"/>
          </p:nvPr>
        </p:nvSpPr>
        <p:spPr>
          <a:xfrm>
            <a:off x="467360" y="1300480"/>
            <a:ext cx="11247120" cy="4165865"/>
          </a:xfrm>
        </p:spPr>
        <p:txBody>
          <a:bodyPr>
            <a:normAutofit/>
          </a:bodyPr>
          <a:lstStyle/>
          <a:p>
            <a:pPr marL="0" indent="0">
              <a:buNone/>
            </a:pPr>
            <a:r>
              <a:rPr lang="en-US" altLang="zh-CN" dirty="0"/>
              <a:t>Dataset:</a:t>
            </a:r>
            <a:endParaRPr lang="en-US" altLang="zh-CN" dirty="0"/>
          </a:p>
          <a:p>
            <a:pPr marL="0" indent="0">
              <a:buNone/>
            </a:pPr>
            <a:r>
              <a:rPr lang="en-US" altLang="zh-CN" dirty="0"/>
              <a:t>We conduct experiments using the benchmark datasets of SemEval 2014 Task 4.</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3479165" y="2726690"/>
            <a:ext cx="5234305" cy="24650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Settings</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67360" y="1300480"/>
                <a:ext cx="11247120" cy="4165865"/>
              </a:xfrm>
            </p:spPr>
            <p:txBody>
              <a:bodyPr>
                <a:normAutofit/>
              </a:bodyPr>
              <a:lstStyle/>
              <a:p>
                <a:pPr marL="0" indent="0">
                  <a:buNone/>
                </a:pPr>
                <a:r>
                  <a:rPr lang="en-US" altLang="zh-CN" dirty="0"/>
                  <a:t>GloVe.840B.300d embeddings;</a:t>
                </a:r>
              </a:p>
              <a:p>
                <a:pPr marL="0" indent="0">
                  <a:buNone/>
                </a:pPr>
                <a:r>
                  <a:rPr lang="en-US" altLang="zh-CN" dirty="0"/>
                  <a:t>Dimension of outputs of LSTM and the convolution layer are 400 and 384 respectively;</a:t>
                </a:r>
              </a:p>
              <a:p>
                <a:pPr marL="0" indent="0">
                  <a:buNone/>
                </a:pPr>
                <a:r>
                  <a:rPr lang="en-US" altLang="zh-CN" dirty="0"/>
                  <a:t>Adam optimizer with learning rate 0.003;</a:t>
                </a:r>
              </a:p>
              <a:p>
                <a:pPr marL="0" indent="0">
                  <a:buNone/>
                </a:pPr>
                <a:r>
                  <a:rPr lang="en-US" altLang="zh-CN" dirty="0"/>
                  <a:t>Batch size is set to 128;</a:t>
                </a:r>
              </a:p>
              <a:p>
                <a:pPr marL="0" indent="0">
                  <a:buNone/>
                </a:pPr>
                <a:r>
                  <a:rPr lang="en-US" altLang="zh-CN" dirty="0"/>
                  <a:t>Dropout rate is set to 0.5;</a:t>
                </a:r>
              </a:p>
              <a:p>
                <a:pPr marL="0" indent="0">
                  <a:buNone/>
                </a:pPr>
                <a:r>
                  <a:rPr lang="en-US" altLang="zh-CN" dirty="0"/>
                  <a:t>The hyperparameter </a:t>
                </a:r>
                <a14:m>
                  <m:oMath xmlns:m="http://schemas.openxmlformats.org/officeDocument/2006/math">
                    <m:r>
                      <a:rPr lang="el-GR" altLang="zh-CN" i="1" dirty="0">
                        <a:latin typeface="Cambria Math" panose="02040503050406030204" pitchFamily="18" charset="0"/>
                      </a:rPr>
                      <m:t>𝛽</m:t>
                    </m:r>
                  </m:oMath>
                </a14:m>
                <a:r>
                  <a:rPr lang="en-US" altLang="zh-CN" dirty="0"/>
                  <a:t>  used to calculate positional weights is set to 40; </a:t>
                </a:r>
              </a:p>
              <a:p>
                <a:pPr marL="0" indent="0">
                  <a:buNone/>
                </a:pPr>
                <a:r>
                  <a:rPr lang="en-US" altLang="zh-CN" dirty="0"/>
                  <a:t>Macro-F1 scores are shown due to the class imbalance in SemEval dataset.</a:t>
                </a:r>
              </a:p>
              <a:p>
                <a:pPr marL="0" indent="0">
                  <a:buNone/>
                </a:pPr>
                <a:endParaRPr lang="en-US" altLang="zh-CN" dirty="0"/>
              </a:p>
              <a:p>
                <a:pPr marL="0" indent="0">
                  <a:buNone/>
                </a:pPr>
                <a:endParaRPr lang="en-US"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67360" y="1300480"/>
                <a:ext cx="11247120" cy="4165865"/>
              </a:xfrm>
              <a:blipFill rotWithShape="1">
                <a:blip r:embed="rId1"/>
                <a:stretch>
                  <a:fillRect l="-596" t="-146"/>
                </a:stretch>
              </a:blipFill>
            </p:spPr>
            <p:txBody>
              <a:bodyPr/>
              <a:lstStyle/>
              <a:p>
                <a:r>
                  <a:rPr lang="zh-CN" altLang="en-US">
                    <a:noFill/>
                  </a:rPr>
                  <a:t> </a:t>
                </a:r>
                <a:endParaRPr lang="zh-CN" altLang="en-US">
                  <a:noFill/>
                  <a:latin typeface="Times New Roman" panose="02020603050405020304" pitchFamily="18" charset="0"/>
                  <a:cs typeface="Times New Roman" panose="02020603050405020304" pitchFamily="18" charset="0"/>
                </a:endParaRP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Outline</a:t>
            </a:r>
            <a:endParaRPr lang="zh-CN" altLang="en-US" dirty="0"/>
          </a:p>
        </p:txBody>
      </p:sp>
      <p:sp>
        <p:nvSpPr>
          <p:cNvPr id="3" name="内容占位符 2"/>
          <p:cNvSpPr>
            <a:spLocks noGrp="1"/>
          </p:cNvSpPr>
          <p:nvPr>
            <p:ph idx="1"/>
          </p:nvPr>
        </p:nvSpPr>
        <p:spPr>
          <a:xfrm>
            <a:off x="467360" y="1300480"/>
            <a:ext cx="11247120" cy="4165865"/>
          </a:xfrm>
        </p:spPr>
        <p:txBody>
          <a:bodyPr>
            <a:normAutofit fontScale="92500" lnSpcReduction="20000"/>
          </a:bodyPr>
          <a:lstStyle/>
          <a:p>
            <a:pPr marL="457200" indent="-457200">
              <a:buFont typeface="+mj-ea"/>
              <a:buAutoNum type="circleNumDbPlain"/>
            </a:pPr>
            <a:r>
              <a:rPr lang="en-US" altLang="zh-CN" dirty="0">
                <a:solidFill>
                  <a:schemeClr val="bg1">
                    <a:lumMod val="75000"/>
                  </a:schemeClr>
                </a:solidFill>
              </a:rPr>
              <a:t>Target-level Sentiment Classification</a:t>
            </a:r>
            <a:endParaRPr lang="en-US" altLang="zh-CN" dirty="0">
              <a:solidFill>
                <a:schemeClr val="bg1">
                  <a:lumMod val="75000"/>
                </a:schemeClr>
              </a:solidFill>
            </a:endParaRPr>
          </a:p>
          <a:p>
            <a:pPr lvl="1"/>
            <a:r>
              <a:rPr lang="en-US" altLang="zh-CN" dirty="0">
                <a:solidFill>
                  <a:schemeClr val="bg1">
                    <a:lumMod val="75000"/>
                  </a:schemeClr>
                </a:solidFill>
              </a:rPr>
              <a:t>Introduction</a:t>
            </a:r>
            <a:endParaRPr lang="en-US" altLang="zh-CN" dirty="0">
              <a:solidFill>
                <a:schemeClr val="bg1">
                  <a:lumMod val="75000"/>
                </a:schemeClr>
              </a:solidFill>
            </a:endParaRPr>
          </a:p>
          <a:p>
            <a:pPr lvl="1"/>
            <a:r>
              <a:rPr lang="en-US" altLang="zh-CN" dirty="0">
                <a:solidFill>
                  <a:schemeClr val="bg1">
                    <a:lumMod val="75000"/>
                  </a:schemeClr>
                </a:solidFill>
              </a:rPr>
              <a:t>Problem Formulation</a:t>
            </a:r>
            <a:endParaRPr lang="en-US" altLang="zh-CN" dirty="0">
              <a:solidFill>
                <a:schemeClr val="bg1">
                  <a:lumMod val="75000"/>
                </a:schemeClr>
              </a:solidFill>
            </a:endParaRPr>
          </a:p>
          <a:p>
            <a:pPr marL="457200" indent="-457200">
              <a:buFont typeface="+mj-ea"/>
              <a:buAutoNum type="circleNumDbPlain"/>
            </a:pPr>
            <a:r>
              <a:rPr lang="en-US" altLang="zh-CN" dirty="0">
                <a:solidFill>
                  <a:schemeClr val="bg1">
                    <a:lumMod val="75000"/>
                  </a:schemeClr>
                </a:solidFill>
              </a:rPr>
              <a:t>Soft Label Strategy for Target-level Sentiment Classification</a:t>
            </a:r>
            <a:endParaRPr lang="en-US" altLang="zh-CN" dirty="0">
              <a:solidFill>
                <a:schemeClr val="bg1">
                  <a:lumMod val="75000"/>
                </a:schemeClr>
              </a:solidFill>
            </a:endParaRPr>
          </a:p>
          <a:p>
            <a:pPr lvl="1"/>
            <a:r>
              <a:rPr lang="en-US" altLang="zh-CN" dirty="0">
                <a:solidFill>
                  <a:schemeClr val="bg1">
                    <a:lumMod val="75000"/>
                  </a:schemeClr>
                </a:solidFill>
              </a:rPr>
              <a:t>Motivation</a:t>
            </a:r>
            <a:endParaRPr lang="en-US" altLang="zh-CN" dirty="0">
              <a:solidFill>
                <a:schemeClr val="bg1">
                  <a:lumMod val="75000"/>
                </a:schemeClr>
              </a:solidFill>
            </a:endParaRPr>
          </a:p>
          <a:p>
            <a:pPr lvl="1"/>
            <a:r>
              <a:rPr lang="en-US" altLang="zh-CN" dirty="0">
                <a:solidFill>
                  <a:schemeClr val="bg1">
                    <a:lumMod val="75000"/>
                  </a:schemeClr>
                </a:solidFill>
              </a:rPr>
              <a:t>The Proposed Model</a:t>
            </a:r>
            <a:endParaRPr lang="en-US" altLang="zh-CN" dirty="0">
              <a:solidFill>
                <a:schemeClr val="bg1">
                  <a:lumMod val="75000"/>
                </a:schemeClr>
              </a:solidFill>
            </a:endParaRPr>
          </a:p>
          <a:p>
            <a:pPr marL="457200" indent="-457200">
              <a:buFont typeface="+mj-ea"/>
              <a:buAutoNum type="circleNumDbPlain"/>
            </a:pPr>
            <a:r>
              <a:rPr lang="en-US" altLang="zh-CN" b="1" dirty="0"/>
              <a:t>Experiment</a:t>
            </a:r>
            <a:endParaRPr lang="en-US" altLang="zh-CN" b="1" dirty="0"/>
          </a:p>
          <a:p>
            <a:pPr lvl="1"/>
            <a:r>
              <a:rPr lang="en-US" altLang="zh-CN" dirty="0">
                <a:solidFill>
                  <a:schemeClr val="bg1">
                    <a:lumMod val="75000"/>
                  </a:schemeClr>
                </a:solidFill>
              </a:rPr>
              <a:t>Settings</a:t>
            </a:r>
            <a:endParaRPr lang="en-US" altLang="zh-CN" dirty="0">
              <a:solidFill>
                <a:schemeClr val="bg1">
                  <a:lumMod val="75000"/>
                </a:schemeClr>
              </a:solidFill>
            </a:endParaRPr>
          </a:p>
          <a:p>
            <a:pPr lvl="1"/>
            <a:r>
              <a:rPr lang="en-US" altLang="zh-CN" b="1" dirty="0"/>
              <a:t>Result</a:t>
            </a:r>
            <a:endParaRPr lang="en-US" altLang="zh-CN" b="1" dirty="0"/>
          </a:p>
          <a:p>
            <a:pPr lvl="1"/>
            <a:r>
              <a:rPr lang="en-US" altLang="zh-CN" dirty="0">
                <a:solidFill>
                  <a:schemeClr val="bg1">
                    <a:lumMod val="75000"/>
                  </a:schemeClr>
                </a:solidFill>
              </a:rPr>
              <a:t>Ablation Study</a:t>
            </a:r>
            <a:endParaRPr lang="en-US" altLang="zh-CN" dirty="0">
              <a:solidFill>
                <a:schemeClr val="bg1">
                  <a:lumMod val="75000"/>
                </a:schemeClr>
              </a:solidFill>
            </a:endParaRPr>
          </a:p>
          <a:p>
            <a:pPr lvl="1"/>
            <a:r>
              <a:rPr lang="en-US" altLang="zh-CN" dirty="0">
                <a:solidFill>
                  <a:schemeClr val="bg1">
                    <a:lumMod val="75000"/>
                  </a:schemeClr>
                </a:solidFill>
              </a:rPr>
              <a:t>Case study</a:t>
            </a:r>
            <a:endParaRPr lang="en-US" altLang="zh-CN" dirty="0">
              <a:solidFill>
                <a:schemeClr val="bg1">
                  <a:lumMod val="75000"/>
                </a:schemeClr>
              </a:solidFill>
            </a:endParaRPr>
          </a:p>
          <a:p>
            <a:pPr lvl="1"/>
            <a:r>
              <a:rPr lang="en-US" altLang="zh-CN" dirty="0">
                <a:solidFill>
                  <a:schemeClr val="bg1">
                    <a:lumMod val="75000"/>
                  </a:schemeClr>
                </a:solidFill>
              </a:rPr>
              <a:t>Error Analysis</a:t>
            </a:r>
            <a:endParaRPr lang="zh-CN" altLang="en-US" dirty="0">
              <a:solidFill>
                <a:schemeClr val="bg1">
                  <a:lumMod val="7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Result</a:t>
            </a:r>
            <a:endParaRPr lang="en-US" altLang="zh-CN" dirty="0"/>
          </a:p>
        </p:txBody>
      </p:sp>
      <p:pic>
        <p:nvPicPr>
          <p:cNvPr id="6" name="图片 5"/>
          <p:cNvPicPr>
            <a:picLocks noChangeAspect="1"/>
          </p:cNvPicPr>
          <p:nvPr/>
        </p:nvPicPr>
        <p:blipFill rotWithShape="1">
          <a:blip r:embed="rId1"/>
          <a:srcRect l="23750" t="12148" r="23250" b="27111"/>
          <a:stretch>
            <a:fillRect/>
          </a:stretch>
        </p:blipFill>
        <p:spPr>
          <a:xfrm>
            <a:off x="2209165" y="923925"/>
            <a:ext cx="7773035" cy="50107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Result</a:t>
            </a:r>
            <a:endParaRPr lang="en-US" altLang="zh-CN" dirty="0"/>
          </a:p>
        </p:txBody>
      </p:sp>
      <p:pic>
        <p:nvPicPr>
          <p:cNvPr id="3" name="内容占位符 2"/>
          <p:cNvPicPr>
            <a:picLocks noGrp="1" noChangeAspect="1"/>
          </p:cNvPicPr>
          <p:nvPr>
            <p:ph idx="1"/>
          </p:nvPr>
        </p:nvPicPr>
        <p:blipFill rotWithShape="1">
          <a:blip r:embed="rId1"/>
          <a:srcRect l="23750" t="12148" r="23250" b="27111"/>
          <a:stretch>
            <a:fillRect/>
          </a:stretch>
        </p:blipFill>
        <p:spPr>
          <a:xfrm>
            <a:off x="365760" y="1407795"/>
            <a:ext cx="6148705" cy="4042410"/>
          </a:xfrm>
          <a:prstGeom prst="rect">
            <a:avLst/>
          </a:prstGeom>
        </p:spPr>
      </p:pic>
      <p:sp>
        <p:nvSpPr>
          <p:cNvPr id="4" name="文本框 3"/>
          <p:cNvSpPr txBox="1"/>
          <p:nvPr/>
        </p:nvSpPr>
        <p:spPr>
          <a:xfrm>
            <a:off x="6724015" y="1464945"/>
            <a:ext cx="4988560" cy="368300"/>
          </a:xfrm>
          <a:prstGeom prst="rect">
            <a:avLst/>
          </a:prstGeom>
          <a:noFill/>
        </p:spPr>
        <p:txBody>
          <a:bodyPr wrap="square" rtlCol="0">
            <a:spAutoFit/>
          </a:bodyPr>
          <a:lstStyle/>
          <a:p>
            <a:endParaRPr lang="zh-CN" altLang="en-US"/>
          </a:p>
        </p:txBody>
      </p:sp>
      <p:sp>
        <p:nvSpPr>
          <p:cNvPr id="7" name="文本框 6"/>
          <p:cNvSpPr txBox="1"/>
          <p:nvPr/>
        </p:nvSpPr>
        <p:spPr>
          <a:xfrm>
            <a:off x="6724015" y="1143635"/>
            <a:ext cx="5168265" cy="4707890"/>
          </a:xfrm>
          <a:prstGeom prst="rect">
            <a:avLst/>
          </a:prstGeom>
          <a:noFill/>
        </p:spPr>
        <p:txBody>
          <a:bodyPr wrap="square" rtlCol="0">
            <a:spAutoFit/>
          </a:bodyPr>
          <a:lstStyle/>
          <a:p>
            <a:endParaRPr lang="en-US" altLang="zh-CN"/>
          </a:p>
          <a:p>
            <a:r>
              <a:rPr lang="en-US" altLang="zh-CN"/>
              <a:t>Except for </a:t>
            </a:r>
            <a:r>
              <a:rPr lang="en-US" altLang="zh-CN" b="1"/>
              <a:t>AE-LSTM, GCAE and PG-CNN</a:t>
            </a:r>
            <a:r>
              <a:rPr lang="en-US" altLang="zh-CN"/>
              <a:t>, the other baseline models all utilize attention mechanism.</a:t>
            </a:r>
            <a:endParaRPr lang="en-US" altLang="zh-CN"/>
          </a:p>
          <a:p>
            <a:endParaRPr lang="en-US" altLang="zh-CN"/>
          </a:p>
          <a:p>
            <a:r>
              <a:rPr lang="en-US" altLang="zh-CN"/>
              <a:t>However, the attention score for each word is distributed simultaneously according to simple computation by weight matrices.</a:t>
            </a:r>
            <a:endParaRPr lang="en-US" altLang="zh-CN"/>
          </a:p>
          <a:p>
            <a:endParaRPr lang="en-US" altLang="zh-CN"/>
          </a:p>
          <a:p>
            <a:r>
              <a:rPr lang="en-US" altLang="zh-CN" sz="1200" dirty="0">
                <a:sym typeface="+mn-ea"/>
              </a:rPr>
              <a:t>Intuition: Given a target, people can go through a sentence from beginning to end, and to judge whether </a:t>
            </a:r>
            <a:r>
              <a:rPr lang="en-US" altLang="zh-CN" sz="1200" u="sng" dirty="0">
                <a:sym typeface="+mn-ea"/>
              </a:rPr>
              <a:t>current word</a:t>
            </a:r>
            <a:r>
              <a:rPr lang="en-US" altLang="zh-CN" sz="1200" dirty="0">
                <a:sym typeface="+mn-ea"/>
              </a:rPr>
              <a:t> is highly related to the target at each step with comparison of </a:t>
            </a:r>
            <a:r>
              <a:rPr lang="en-US" altLang="zh-CN" sz="1200" u="sng" dirty="0">
                <a:sym typeface="+mn-ea"/>
              </a:rPr>
              <a:t>history information till the current word</a:t>
            </a:r>
            <a:r>
              <a:rPr lang="en-US" altLang="zh-CN" sz="1200" dirty="0">
                <a:sym typeface="+mn-ea"/>
              </a:rPr>
              <a:t> in the reading process.</a:t>
            </a:r>
            <a:endParaRPr lang="en-US" altLang="zh-CN"/>
          </a:p>
          <a:p>
            <a:endParaRPr lang="en-US" altLang="zh-CN"/>
          </a:p>
          <a:p>
            <a:r>
              <a:rPr lang="en-US" altLang="zh-CN"/>
              <a:t>We intend to estimate the probability of being an opinion word at each time step based on the history information and current word informarion.</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Result</a:t>
            </a:r>
            <a:endParaRPr lang="en-US" altLang="zh-CN" dirty="0"/>
          </a:p>
        </p:txBody>
      </p:sp>
      <p:pic>
        <p:nvPicPr>
          <p:cNvPr id="3" name="内容占位符 2"/>
          <p:cNvPicPr>
            <a:picLocks noGrp="1" noChangeAspect="1"/>
          </p:cNvPicPr>
          <p:nvPr>
            <p:ph idx="1"/>
          </p:nvPr>
        </p:nvPicPr>
        <p:blipFill rotWithShape="1">
          <a:blip r:embed="rId1"/>
          <a:srcRect l="23750" t="12148" r="23250" b="27111"/>
          <a:stretch>
            <a:fillRect/>
          </a:stretch>
        </p:blipFill>
        <p:spPr>
          <a:xfrm>
            <a:off x="365760" y="1407795"/>
            <a:ext cx="6148705" cy="4042410"/>
          </a:xfrm>
          <a:prstGeom prst="rect">
            <a:avLst/>
          </a:prstGeom>
        </p:spPr>
      </p:pic>
      <p:sp>
        <p:nvSpPr>
          <p:cNvPr id="4" name="文本框 3"/>
          <p:cNvSpPr txBox="1"/>
          <p:nvPr/>
        </p:nvSpPr>
        <p:spPr>
          <a:xfrm>
            <a:off x="6724015" y="1464945"/>
            <a:ext cx="4988560" cy="368300"/>
          </a:xfrm>
          <a:prstGeom prst="rect">
            <a:avLst/>
          </a:prstGeom>
          <a:noFill/>
        </p:spPr>
        <p:txBody>
          <a:bodyPr wrap="square" rtlCol="0">
            <a:spAutoFit/>
          </a:bodyPr>
          <a:lstStyle/>
          <a:p>
            <a:endParaRPr lang="zh-CN" altLang="en-US"/>
          </a:p>
        </p:txBody>
      </p:sp>
      <p:sp>
        <p:nvSpPr>
          <p:cNvPr id="7" name="文本框 6"/>
          <p:cNvSpPr txBox="1"/>
          <p:nvPr/>
        </p:nvSpPr>
        <p:spPr>
          <a:xfrm>
            <a:off x="6624320" y="1654175"/>
            <a:ext cx="5427980" cy="3415030"/>
          </a:xfrm>
          <a:prstGeom prst="rect">
            <a:avLst/>
          </a:prstGeom>
          <a:noFill/>
        </p:spPr>
        <p:txBody>
          <a:bodyPr wrap="square" rtlCol="0">
            <a:spAutoFit/>
          </a:bodyPr>
          <a:lstStyle/>
          <a:p>
            <a:endParaRPr lang="en-US" altLang="zh-CN"/>
          </a:p>
          <a:p>
            <a:r>
              <a:rPr lang="en-US" altLang="zh-CN" b="1"/>
              <a:t>MemNet, RAM, TRMN and IARM</a:t>
            </a:r>
            <a:r>
              <a:rPr lang="en-US" altLang="zh-CN"/>
              <a:t> are based on memory network.</a:t>
            </a:r>
            <a:endParaRPr lang="en-US" altLang="zh-CN"/>
          </a:p>
          <a:p>
            <a:endParaRPr lang="en-US" altLang="zh-CN"/>
          </a:p>
          <a:p>
            <a:r>
              <a:rPr lang="en-US" altLang="zh-CN"/>
              <a:t>The memories of these models are all based on the general sentence-level representations which might lose individual consideration and dilute the information of opinion words.</a:t>
            </a:r>
            <a:endParaRPr lang="en-US" altLang="zh-CN"/>
          </a:p>
          <a:p>
            <a:endParaRPr lang="en-US" altLang="zh-CN"/>
          </a:p>
          <a:p>
            <a:r>
              <a:rPr lang="en-US" altLang="zh-CN"/>
              <a:t>Thus, it is better to take advantage of the history information at each time step as a kind of 'memory'.</a:t>
            </a: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Result</a:t>
            </a:r>
            <a:endParaRPr lang="en-US" altLang="zh-CN" dirty="0"/>
          </a:p>
        </p:txBody>
      </p:sp>
      <p:pic>
        <p:nvPicPr>
          <p:cNvPr id="3" name="内容占位符 2"/>
          <p:cNvPicPr>
            <a:picLocks noGrp="1" noChangeAspect="1"/>
          </p:cNvPicPr>
          <p:nvPr>
            <p:ph idx="1"/>
          </p:nvPr>
        </p:nvPicPr>
        <p:blipFill rotWithShape="1">
          <a:blip r:embed="rId1"/>
          <a:srcRect l="23750" t="12148" r="23250" b="27111"/>
          <a:stretch>
            <a:fillRect/>
          </a:stretch>
        </p:blipFill>
        <p:spPr>
          <a:xfrm>
            <a:off x="365760" y="1407795"/>
            <a:ext cx="6148705" cy="4042410"/>
          </a:xfrm>
          <a:prstGeom prst="rect">
            <a:avLst/>
          </a:prstGeom>
        </p:spPr>
      </p:pic>
      <p:sp>
        <p:nvSpPr>
          <p:cNvPr id="4" name="文本框 3"/>
          <p:cNvSpPr txBox="1"/>
          <p:nvPr/>
        </p:nvSpPr>
        <p:spPr>
          <a:xfrm>
            <a:off x="6724015" y="1464945"/>
            <a:ext cx="4988560" cy="368300"/>
          </a:xfrm>
          <a:prstGeom prst="rect">
            <a:avLst/>
          </a:prstGeom>
          <a:noFill/>
        </p:spPr>
        <p:txBody>
          <a:bodyPr wrap="square" rtlCol="0">
            <a:spAutoFit/>
          </a:bodyPr>
          <a:lstStyle/>
          <a:p>
            <a:endParaRPr lang="zh-CN" altLang="en-US"/>
          </a:p>
        </p:txBody>
      </p:sp>
      <p:sp>
        <p:nvSpPr>
          <p:cNvPr id="7" name="文本框 6"/>
          <p:cNvSpPr txBox="1"/>
          <p:nvPr/>
        </p:nvSpPr>
        <p:spPr>
          <a:xfrm>
            <a:off x="6633845" y="1833245"/>
            <a:ext cx="5427980" cy="3138170"/>
          </a:xfrm>
          <a:prstGeom prst="rect">
            <a:avLst/>
          </a:prstGeom>
          <a:noFill/>
        </p:spPr>
        <p:txBody>
          <a:bodyPr wrap="square" rtlCol="0">
            <a:spAutoFit/>
          </a:bodyPr>
          <a:lstStyle/>
          <a:p>
            <a:endParaRPr lang="en-US" altLang="zh-CN"/>
          </a:p>
          <a:p>
            <a:r>
              <a:rPr lang="en-US" altLang="zh-CN" b="1"/>
              <a:t>IAN</a:t>
            </a:r>
            <a:r>
              <a:rPr lang="en-US" altLang="zh-CN"/>
              <a:t> outperforms </a:t>
            </a:r>
            <a:r>
              <a:rPr lang="en-US" altLang="zh-CN" b="1"/>
              <a:t>AE-LSTM</a:t>
            </a:r>
            <a:r>
              <a:rPr lang="en-US" altLang="zh-CN"/>
              <a:t> and </a:t>
            </a:r>
            <a:r>
              <a:rPr lang="en-US" altLang="zh-CN" b="1"/>
              <a:t>ATAE-LSTM</a:t>
            </a:r>
            <a:r>
              <a:rPr lang="en-US" altLang="zh-CN"/>
              <a:t>. The importance of interaction between contexts and target could be observed.</a:t>
            </a:r>
            <a:endParaRPr lang="en-US" altLang="zh-CN"/>
          </a:p>
          <a:p>
            <a:endParaRPr lang="en-US" altLang="zh-CN"/>
          </a:p>
          <a:p>
            <a:endParaRPr lang="en-US" altLang="zh-CN"/>
          </a:p>
          <a:p>
            <a:r>
              <a:rPr lang="en-US" altLang="zh-CN"/>
              <a:t>Vanilla convolution based models, like</a:t>
            </a:r>
            <a:r>
              <a:rPr lang="en-US" altLang="zh-CN" b="1"/>
              <a:t> GCAE</a:t>
            </a:r>
            <a:r>
              <a:rPr lang="en-US" altLang="zh-CN"/>
              <a:t> and </a:t>
            </a:r>
            <a:r>
              <a:rPr lang="en-US" altLang="zh-CN" b="1"/>
              <a:t>PG-CNN,</a:t>
            </a:r>
            <a:r>
              <a:rPr lang="en-US" altLang="zh-CN"/>
              <a:t> tend to find the salient features in the whole sentence rather than figure out the active features which are strongly associated with the target.</a:t>
            </a:r>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Outline</a:t>
            </a:r>
            <a:endParaRPr lang="zh-CN" altLang="en-US" dirty="0"/>
          </a:p>
        </p:txBody>
      </p:sp>
      <p:sp>
        <p:nvSpPr>
          <p:cNvPr id="3" name="内容占位符 2"/>
          <p:cNvSpPr>
            <a:spLocks noGrp="1"/>
          </p:cNvSpPr>
          <p:nvPr>
            <p:ph idx="1"/>
          </p:nvPr>
        </p:nvSpPr>
        <p:spPr>
          <a:xfrm>
            <a:off x="467360" y="1300480"/>
            <a:ext cx="11247120" cy="4165865"/>
          </a:xfrm>
        </p:spPr>
        <p:txBody>
          <a:bodyPr>
            <a:normAutofit fontScale="92500" lnSpcReduction="20000"/>
          </a:bodyPr>
          <a:lstStyle/>
          <a:p>
            <a:pPr marL="457200" indent="-457200">
              <a:buFont typeface="+mj-ea"/>
              <a:buAutoNum type="circleNumDbPlain"/>
            </a:pPr>
            <a:r>
              <a:rPr lang="en-US" altLang="zh-CN" dirty="0">
                <a:solidFill>
                  <a:schemeClr val="bg1">
                    <a:lumMod val="75000"/>
                  </a:schemeClr>
                </a:solidFill>
              </a:rPr>
              <a:t>Target-level Sentiment Classification</a:t>
            </a:r>
            <a:endParaRPr lang="en-US" altLang="zh-CN" dirty="0">
              <a:solidFill>
                <a:schemeClr val="bg1">
                  <a:lumMod val="75000"/>
                </a:schemeClr>
              </a:solidFill>
            </a:endParaRPr>
          </a:p>
          <a:p>
            <a:pPr lvl="1"/>
            <a:r>
              <a:rPr lang="en-US" altLang="zh-CN" dirty="0">
                <a:solidFill>
                  <a:schemeClr val="bg1">
                    <a:lumMod val="75000"/>
                  </a:schemeClr>
                </a:solidFill>
              </a:rPr>
              <a:t>Introduction</a:t>
            </a:r>
            <a:endParaRPr lang="en-US" altLang="zh-CN" dirty="0">
              <a:solidFill>
                <a:schemeClr val="bg1">
                  <a:lumMod val="75000"/>
                </a:schemeClr>
              </a:solidFill>
            </a:endParaRPr>
          </a:p>
          <a:p>
            <a:pPr lvl="1"/>
            <a:r>
              <a:rPr lang="en-US" altLang="zh-CN" dirty="0">
                <a:solidFill>
                  <a:schemeClr val="bg1">
                    <a:lumMod val="75000"/>
                  </a:schemeClr>
                </a:solidFill>
              </a:rPr>
              <a:t>Problem Formulation</a:t>
            </a:r>
            <a:endParaRPr lang="en-US" altLang="zh-CN" dirty="0">
              <a:solidFill>
                <a:schemeClr val="bg1">
                  <a:lumMod val="75000"/>
                </a:schemeClr>
              </a:solidFill>
            </a:endParaRPr>
          </a:p>
          <a:p>
            <a:pPr marL="457200" indent="-457200">
              <a:buFont typeface="+mj-ea"/>
              <a:buAutoNum type="circleNumDbPlain"/>
            </a:pPr>
            <a:r>
              <a:rPr lang="en-US" altLang="zh-CN" dirty="0">
                <a:solidFill>
                  <a:schemeClr val="bg1">
                    <a:lumMod val="75000"/>
                  </a:schemeClr>
                </a:solidFill>
              </a:rPr>
              <a:t>Soft Label Strategy for Target-level Sentiment Classification</a:t>
            </a:r>
            <a:endParaRPr lang="en-US" altLang="zh-CN" dirty="0">
              <a:solidFill>
                <a:schemeClr val="bg1">
                  <a:lumMod val="75000"/>
                </a:schemeClr>
              </a:solidFill>
            </a:endParaRPr>
          </a:p>
          <a:p>
            <a:pPr lvl="1"/>
            <a:r>
              <a:rPr lang="en-US" altLang="zh-CN" dirty="0">
                <a:solidFill>
                  <a:schemeClr val="bg1">
                    <a:lumMod val="75000"/>
                  </a:schemeClr>
                </a:solidFill>
              </a:rPr>
              <a:t>Motivation</a:t>
            </a:r>
            <a:endParaRPr lang="en-US" altLang="zh-CN" dirty="0">
              <a:solidFill>
                <a:schemeClr val="bg1">
                  <a:lumMod val="75000"/>
                </a:schemeClr>
              </a:solidFill>
            </a:endParaRPr>
          </a:p>
          <a:p>
            <a:pPr lvl="1"/>
            <a:r>
              <a:rPr lang="en-US" altLang="zh-CN" dirty="0">
                <a:solidFill>
                  <a:schemeClr val="bg1">
                    <a:lumMod val="75000"/>
                  </a:schemeClr>
                </a:solidFill>
              </a:rPr>
              <a:t>The Proposed Model</a:t>
            </a:r>
            <a:endParaRPr lang="en-US" altLang="zh-CN" dirty="0">
              <a:solidFill>
                <a:schemeClr val="bg1">
                  <a:lumMod val="75000"/>
                </a:schemeClr>
              </a:solidFill>
            </a:endParaRPr>
          </a:p>
          <a:p>
            <a:pPr marL="457200" indent="-457200">
              <a:buFont typeface="+mj-ea"/>
              <a:buAutoNum type="circleNumDbPlain"/>
            </a:pPr>
            <a:r>
              <a:rPr lang="en-US" altLang="zh-CN" b="1" dirty="0"/>
              <a:t>Experiment</a:t>
            </a:r>
            <a:endParaRPr lang="en-US" altLang="zh-CN" b="1" dirty="0"/>
          </a:p>
          <a:p>
            <a:pPr lvl="1"/>
            <a:r>
              <a:rPr lang="en-US" altLang="zh-CN" dirty="0">
                <a:solidFill>
                  <a:schemeClr val="bg1">
                    <a:lumMod val="75000"/>
                  </a:schemeClr>
                </a:solidFill>
              </a:rPr>
              <a:t>Settings</a:t>
            </a:r>
            <a:endParaRPr lang="en-US" altLang="zh-CN" dirty="0">
              <a:solidFill>
                <a:schemeClr val="bg1">
                  <a:lumMod val="75000"/>
                </a:schemeClr>
              </a:solidFill>
            </a:endParaRPr>
          </a:p>
          <a:p>
            <a:pPr lvl="1"/>
            <a:r>
              <a:rPr lang="en-US" altLang="zh-CN" dirty="0">
                <a:solidFill>
                  <a:schemeClr val="bg1">
                    <a:lumMod val="75000"/>
                  </a:schemeClr>
                </a:solidFill>
              </a:rPr>
              <a:t>Result</a:t>
            </a:r>
            <a:endParaRPr lang="en-US" altLang="zh-CN" dirty="0">
              <a:solidFill>
                <a:schemeClr val="bg1">
                  <a:lumMod val="75000"/>
                </a:schemeClr>
              </a:solidFill>
            </a:endParaRPr>
          </a:p>
          <a:p>
            <a:pPr lvl="1"/>
            <a:r>
              <a:rPr lang="en-US" altLang="zh-CN" b="1" dirty="0"/>
              <a:t>Ablation Study</a:t>
            </a:r>
            <a:endParaRPr lang="en-US" altLang="zh-CN" b="1" dirty="0"/>
          </a:p>
          <a:p>
            <a:pPr lvl="1"/>
            <a:r>
              <a:rPr lang="en-US" altLang="zh-CN" dirty="0">
                <a:solidFill>
                  <a:schemeClr val="bg1">
                    <a:lumMod val="75000"/>
                  </a:schemeClr>
                </a:solidFill>
              </a:rPr>
              <a:t>Case study</a:t>
            </a:r>
            <a:endParaRPr lang="en-US" altLang="zh-CN" dirty="0">
              <a:solidFill>
                <a:schemeClr val="bg1">
                  <a:lumMod val="75000"/>
                </a:schemeClr>
              </a:solidFill>
            </a:endParaRPr>
          </a:p>
          <a:p>
            <a:pPr lvl="1"/>
            <a:r>
              <a:rPr lang="en-US" altLang="zh-CN" dirty="0">
                <a:solidFill>
                  <a:schemeClr val="bg1">
                    <a:lumMod val="75000"/>
                  </a:schemeClr>
                </a:solidFill>
              </a:rPr>
              <a:t>Error Analysis</a:t>
            </a:r>
            <a:endParaRPr lang="zh-CN" altLang="en-US" dirty="0">
              <a:solidFill>
                <a:schemeClr val="bg1">
                  <a:lumMod val="7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Ablation Study</a:t>
            </a:r>
            <a:endParaRPr lang="en-US" altLang="zh-CN" dirty="0"/>
          </a:p>
        </p:txBody>
      </p:sp>
      <p:pic>
        <p:nvPicPr>
          <p:cNvPr id="4" name="内容占位符 3"/>
          <p:cNvPicPr>
            <a:picLocks noGrp="1" noChangeAspect="1"/>
          </p:cNvPicPr>
          <p:nvPr>
            <p:ph idx="1"/>
          </p:nvPr>
        </p:nvPicPr>
        <p:blipFill>
          <a:blip r:embed="rId1"/>
          <a:stretch>
            <a:fillRect/>
          </a:stretch>
        </p:blipFill>
        <p:spPr>
          <a:xfrm>
            <a:off x="1693545" y="894080"/>
            <a:ext cx="8794115" cy="4309745"/>
          </a:xfrm>
          <a:prstGeom prst="rect">
            <a:avLst/>
          </a:prstGeom>
        </p:spPr>
      </p:pic>
      <p:sp>
        <p:nvSpPr>
          <p:cNvPr id="5" name="文本框 4"/>
          <p:cNvSpPr txBox="1"/>
          <p:nvPr/>
        </p:nvSpPr>
        <p:spPr>
          <a:xfrm>
            <a:off x="712470" y="5539104"/>
            <a:ext cx="10767060" cy="400110"/>
          </a:xfrm>
          <a:prstGeom prst="rect">
            <a:avLst/>
          </a:prstGeom>
          <a:noFill/>
        </p:spPr>
        <p:txBody>
          <a:bodyPr wrap="square" rtlCol="0">
            <a:spAutoFit/>
          </a:bodyPr>
          <a:lstStyle/>
          <a:p>
            <a:pPr algn="ctr"/>
            <a:r>
              <a:rPr lang="zh-CN" altLang="en-US" sz="2000" dirty="0"/>
              <a:t>Each component in </a:t>
            </a:r>
            <a:r>
              <a:rPr lang="en-US" altLang="zh-CN" sz="2000" dirty="0"/>
              <a:t>our model</a:t>
            </a:r>
            <a:r>
              <a:rPr lang="zh-CN" altLang="en-US" sz="2000" dirty="0"/>
              <a:t> contributes to the overall performance improvement.</a:t>
            </a:r>
            <a:endParaRPr lang="zh-CN"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Ablation Study</a:t>
            </a:r>
            <a:endParaRPr lang="en-US" altLang="zh-CN" dirty="0"/>
          </a:p>
        </p:txBody>
      </p:sp>
      <mc:AlternateContent xmlns:mc="http://schemas.openxmlformats.org/markup-compatibility/2006">
        <mc:Choice xmlns:a14="http://schemas.microsoft.com/office/drawing/2010/main" Requires="a14">
          <p:sp>
            <p:nvSpPr>
              <p:cNvPr id="5" name="文本框 4"/>
              <p:cNvSpPr txBox="1"/>
              <p:nvPr/>
            </p:nvSpPr>
            <p:spPr>
              <a:xfrm>
                <a:off x="958215" y="5166995"/>
                <a:ext cx="10276205" cy="1014730"/>
              </a:xfrm>
              <a:prstGeom prst="rect">
                <a:avLst/>
              </a:prstGeom>
              <a:noFill/>
            </p:spPr>
            <p:txBody>
              <a:bodyPr wrap="square" rtlCol="0">
                <a:spAutoFit/>
              </a:bodyPr>
              <a:lstStyle/>
              <a:p>
                <a:r>
                  <a:rPr lang="en-US" sz="2000" dirty="0"/>
                  <a:t>In our experiments, we keep the other experimental setups the same, and then vary </a:t>
                </a:r>
                <a14:m>
                  <m:oMath xmlns:m="http://schemas.openxmlformats.org/officeDocument/2006/math">
                    <m:r>
                      <a:rPr lang="el-GR" altLang="zh-CN" sz="2000" i="1" dirty="0">
                        <a:latin typeface="Cambria Math" panose="02040503050406030204" pitchFamily="18" charset="0"/>
                      </a:rPr>
                      <m:t>𝛽</m:t>
                    </m:r>
                  </m:oMath>
                </a14:m>
                <a:r>
                  <a:rPr lang="en-US" sz="2000" dirty="0"/>
                  <a:t> from 10 to 100, increased by 10. </a:t>
                </a:r>
              </a:p>
              <a:p>
                <a:pPr algn="l"/>
                <a:endParaRPr lang="en-US" sz="2000" dirty="0"/>
              </a:p>
            </p:txBody>
          </p:sp>
        </mc:Choice>
        <mc:Fallback>
          <p:sp>
            <p:nvSpPr>
              <p:cNvPr id="5" name="文本框 4"/>
              <p:cNvSpPr txBox="1">
                <a:spLocks noRot="1" noChangeAspect="1" noMove="1" noResize="1" noEditPoints="1" noAdjustHandles="1" noChangeArrowheads="1" noChangeShapeType="1" noTextEdit="1"/>
              </p:cNvSpPr>
              <p:nvPr/>
            </p:nvSpPr>
            <p:spPr>
              <a:xfrm>
                <a:off x="958215" y="5166995"/>
                <a:ext cx="10276205" cy="1014730"/>
              </a:xfrm>
              <a:prstGeom prst="rect">
                <a:avLst/>
              </a:prstGeom>
              <a:blipFill rotWithShape="1">
                <a:blip r:embed="rId1"/>
                <a:stretch>
                  <a:fillRect l="-593" t="-3614"/>
                </a:stretch>
              </a:blipFill>
            </p:spPr>
            <p:txBody>
              <a:bodyPr/>
              <a:lstStyle/>
              <a:p>
                <a:r>
                  <a:rPr lang="zh-CN" altLang="en-US">
                    <a:noFill/>
                  </a:rPr>
                  <a:t> </a:t>
                </a:r>
                <a:endParaRPr lang="zh-CN" altLang="en-US">
                  <a:noFill/>
                </a:endParaRPr>
              </a:p>
            </p:txBody>
          </p:sp>
        </mc:Fallback>
      </mc:AlternateContent>
      <p:pic>
        <p:nvPicPr>
          <p:cNvPr id="6" name="内容占位符 5"/>
          <p:cNvPicPr>
            <a:picLocks noGrp="1" noChangeAspect="1"/>
          </p:cNvPicPr>
          <p:nvPr>
            <p:ph idx="1"/>
          </p:nvPr>
        </p:nvPicPr>
        <p:blipFill>
          <a:blip r:embed="rId2"/>
          <a:stretch>
            <a:fillRect/>
          </a:stretch>
        </p:blipFill>
        <p:spPr>
          <a:xfrm>
            <a:off x="1633220" y="890905"/>
            <a:ext cx="8517255" cy="39630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Introduction</a:t>
            </a:r>
            <a:endParaRPr lang="en-US" altLang="zh-CN" dirty="0"/>
          </a:p>
        </p:txBody>
      </p:sp>
      <p:sp>
        <p:nvSpPr>
          <p:cNvPr id="3" name="内容占位符 2"/>
          <p:cNvSpPr>
            <a:spLocks noGrp="1"/>
          </p:cNvSpPr>
          <p:nvPr>
            <p:ph idx="1"/>
          </p:nvPr>
        </p:nvSpPr>
        <p:spPr>
          <a:xfrm>
            <a:off x="467360" y="1300480"/>
            <a:ext cx="11247120" cy="4165865"/>
          </a:xfrm>
        </p:spPr>
        <p:txBody>
          <a:bodyPr>
            <a:normAutofit/>
          </a:bodyPr>
          <a:lstStyle/>
          <a:p>
            <a:r>
              <a:rPr lang="en-US" altLang="zh-CN" b="1" dirty="0"/>
              <a:t>Target-level sentiment classiﬁcation (TLSC) </a:t>
            </a:r>
            <a:r>
              <a:rPr lang="en-US" altLang="zh-CN" dirty="0"/>
              <a:t>aims to identify the sentiment polarities towards </a:t>
            </a:r>
            <a:r>
              <a:rPr lang="en-US" altLang="zh-CN" u="sng" dirty="0"/>
              <a:t>given targets</a:t>
            </a:r>
            <a:r>
              <a:rPr lang="en-US" altLang="zh-CN" dirty="0"/>
              <a:t> by analyzing sentence context.</a:t>
            </a:r>
            <a:endParaRPr lang="en-US" altLang="zh-CN" dirty="0"/>
          </a:p>
          <a:p>
            <a:r>
              <a:rPr lang="en-US" altLang="zh-CN" dirty="0"/>
              <a:t> TLSC has been investigated extensively in other names: </a:t>
            </a:r>
            <a:endParaRPr lang="en-US" altLang="zh-CN" dirty="0"/>
          </a:p>
          <a:p>
            <a:pPr marL="457200" lvl="1" indent="0">
              <a:buNone/>
            </a:pPr>
            <a:r>
              <a:rPr lang="en-US" altLang="zh-CN" dirty="0"/>
              <a:t>– Target-Oriented Sentiment Classiﬁcation</a:t>
            </a:r>
            <a:endParaRPr lang="en-US" altLang="zh-CN" dirty="0"/>
          </a:p>
          <a:p>
            <a:pPr marL="457200" lvl="1" indent="0">
              <a:buNone/>
            </a:pPr>
            <a:r>
              <a:rPr lang="en-US" altLang="zh-CN" dirty="0"/>
              <a:t>– Aspect-level Sentiment Classiﬁcation.</a:t>
            </a:r>
            <a:endParaRPr lang="en-US" altLang="zh-CN" dirty="0"/>
          </a:p>
          <a:p>
            <a:pPr marL="457200" lvl="1" indent="0">
              <a:buNone/>
            </a:pPr>
            <a:r>
              <a:rPr lang="en-US" altLang="zh-CN" dirty="0"/>
              <a:t>– Targeted Sentiment Prediction. </a:t>
            </a:r>
            <a:endParaRPr lang="en-US" altLang="zh-CN" dirty="0"/>
          </a:p>
          <a:p>
            <a:pPr marL="457200" lvl="1" indent="0">
              <a:buNone/>
            </a:pPr>
            <a:r>
              <a:rPr lang="en-US" altLang="zh-CN" dirty="0"/>
              <a:t>– Target-Dependent Sentiment Classiﬁcation.</a:t>
            </a:r>
            <a:endParaRPr lang="en-US" altLang="zh-CN" dirty="0"/>
          </a:p>
          <a:p>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Ablation Study</a:t>
            </a:r>
            <a:endParaRPr lang="en-US" altLang="zh-CN" dirty="0"/>
          </a:p>
        </p:txBody>
      </p:sp>
      <mc:AlternateContent xmlns:mc="http://schemas.openxmlformats.org/markup-compatibility/2006">
        <mc:Choice xmlns:a14="http://schemas.microsoft.com/office/drawing/2010/main" Requires="a14">
          <p:sp>
            <p:nvSpPr>
              <p:cNvPr id="5" name="文本框 4"/>
              <p:cNvSpPr txBox="1"/>
              <p:nvPr/>
            </p:nvSpPr>
            <p:spPr>
              <a:xfrm>
                <a:off x="952500" y="4853940"/>
                <a:ext cx="10276205" cy="1531766"/>
              </a:xfrm>
              <a:prstGeom prst="rect">
                <a:avLst/>
              </a:prstGeom>
              <a:noFill/>
            </p:spPr>
            <p:txBody>
              <a:bodyPr wrap="square" rtlCol="0">
                <a:spAutoFit/>
              </a:bodyPr>
              <a:lstStyle/>
              <a:p>
                <a:pPr algn="just"/>
                <a:r>
                  <a:rPr lang="en-US" dirty="0"/>
                  <a:t>When </a:t>
                </a:r>
                <a14:m>
                  <m:oMath xmlns:m="http://schemas.openxmlformats.org/officeDocument/2006/math">
                    <m:r>
                      <a:rPr lang="el-GR" altLang="zh-CN" i="1" dirty="0">
                        <a:latin typeface="Cambria Math" panose="02040503050406030204" pitchFamily="18" charset="0"/>
                      </a:rPr>
                      <m:t>𝛽</m:t>
                    </m:r>
                  </m:oMath>
                </a14:m>
                <a:r>
                  <a:rPr lang="en-US" dirty="0"/>
                  <a:t> equals 10, the rate of decaying is relatively fast. Since there are some long sentences in the datasets, the positional weights would lead to the loss of word information and result in worse performance. When </a:t>
                </a:r>
                <a14:m>
                  <m:oMath xmlns:m="http://schemas.openxmlformats.org/officeDocument/2006/math">
                    <m:r>
                      <a:rPr lang="el-GR" altLang="zh-CN" i="1" dirty="0">
                        <a:latin typeface="Cambria Math" panose="02040503050406030204" pitchFamily="18" charset="0"/>
                      </a:rPr>
                      <m:t>𝛽</m:t>
                    </m:r>
                  </m:oMath>
                </a14:m>
                <a:r>
                  <a:rPr lang="en-US" dirty="0"/>
                  <a:t> is large, like 100, the rate is slow and the positional weights may negligibly affect the classification process.</a:t>
                </a:r>
                <a:endParaRPr lang="en-US" sz="2000" dirty="0"/>
              </a:p>
              <a:p>
                <a:pPr algn="just"/>
                <a:endParaRPr lang="en-US" sz="2000" dirty="0"/>
              </a:p>
            </p:txBody>
          </p:sp>
        </mc:Choice>
        <mc:Fallback>
          <p:sp>
            <p:nvSpPr>
              <p:cNvPr id="5" name="文本框 4"/>
              <p:cNvSpPr txBox="1">
                <a:spLocks noRot="1" noChangeAspect="1" noMove="1" noResize="1" noEditPoints="1" noAdjustHandles="1" noChangeArrowheads="1" noChangeShapeType="1" noTextEdit="1"/>
              </p:cNvSpPr>
              <p:nvPr/>
            </p:nvSpPr>
            <p:spPr>
              <a:xfrm>
                <a:off x="952500" y="4853940"/>
                <a:ext cx="10276205" cy="1531766"/>
              </a:xfrm>
              <a:prstGeom prst="rect">
                <a:avLst/>
              </a:prstGeom>
              <a:blipFill rotWithShape="1">
                <a:blip r:embed="rId1"/>
                <a:stretch>
                  <a:fillRect l="-474" t="-1984" r="-534"/>
                </a:stretch>
              </a:blipFill>
            </p:spPr>
            <p:txBody>
              <a:bodyPr/>
              <a:lstStyle/>
              <a:p>
                <a:r>
                  <a:rPr lang="zh-CN" altLang="en-US">
                    <a:noFill/>
                  </a:rPr>
                  <a:t> </a:t>
                </a:r>
                <a:endParaRPr lang="zh-CN" altLang="en-US">
                  <a:noFill/>
                </a:endParaRPr>
              </a:p>
            </p:txBody>
          </p:sp>
        </mc:Fallback>
      </mc:AlternateContent>
      <p:pic>
        <p:nvPicPr>
          <p:cNvPr id="6" name="内容占位符 5"/>
          <p:cNvPicPr>
            <a:picLocks noGrp="1" noChangeAspect="1"/>
          </p:cNvPicPr>
          <p:nvPr>
            <p:ph idx="1"/>
          </p:nvPr>
        </p:nvPicPr>
        <p:blipFill>
          <a:blip r:embed="rId2"/>
          <a:stretch>
            <a:fillRect/>
          </a:stretch>
        </p:blipFill>
        <p:spPr>
          <a:xfrm>
            <a:off x="1633220" y="890905"/>
            <a:ext cx="8517255" cy="3963035"/>
          </a:xfrm>
          <a:prstGeom prst="rect">
            <a:avLst/>
          </a:prstGeom>
        </p:spPr>
      </p:pic>
      <p:graphicFrame>
        <p:nvGraphicFramePr>
          <p:cNvPr id="7" name="对象 6">
            <a:hlinkClick r:id="" action="ppaction://ole?verb=0"/>
          </p:cNvPr>
          <p:cNvGraphicFramePr>
            <a:graphicFrameLocks noChangeAspect="1"/>
          </p:cNvGraphicFramePr>
          <p:nvPr/>
        </p:nvGraphicFramePr>
        <p:xfrm>
          <a:off x="6019800" y="3327400"/>
          <a:ext cx="152400" cy="203200"/>
        </p:xfrm>
        <a:graphic>
          <a:graphicData uri="http://schemas.openxmlformats.org/presentationml/2006/ole">
            <mc:AlternateContent xmlns:mc="http://schemas.openxmlformats.org/markup-compatibility/2006">
              <mc:Choice xmlns:v="urn:schemas-microsoft-com:vml" Requires="v">
                <p:oleObj spid="_x0000_s5131" name="" r:id="rId3" imgW="152400" imgH="203200" progId="Equation.KSEE3">
                  <p:embed/>
                </p:oleObj>
              </mc:Choice>
              <mc:Fallback>
                <p:oleObj name="" r:id="rId3" imgW="152400" imgH="203200" progId="Equation.KSEE3">
                  <p:embed/>
                  <p:pic>
                    <p:nvPicPr>
                      <p:cNvPr id="0" name="图片 3072"/>
                      <p:cNvPicPr/>
                      <p:nvPr/>
                    </p:nvPicPr>
                    <p:blipFill>
                      <a:blip r:embed="rId4"/>
                      <a:stretch>
                        <a:fillRect/>
                      </a:stretch>
                    </p:blipFill>
                    <p:spPr>
                      <a:xfrm>
                        <a:off x="6019800" y="3327400"/>
                        <a:ext cx="152400" cy="203200"/>
                      </a:xfrm>
                      <a:prstGeom prst="rect">
                        <a:avLst/>
                      </a:prstGeom>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Outline</a:t>
            </a:r>
            <a:endParaRPr lang="zh-CN" altLang="en-US" dirty="0"/>
          </a:p>
        </p:txBody>
      </p:sp>
      <p:sp>
        <p:nvSpPr>
          <p:cNvPr id="3" name="内容占位符 2"/>
          <p:cNvSpPr>
            <a:spLocks noGrp="1"/>
          </p:cNvSpPr>
          <p:nvPr>
            <p:ph idx="1"/>
          </p:nvPr>
        </p:nvSpPr>
        <p:spPr>
          <a:xfrm>
            <a:off x="467360" y="1300480"/>
            <a:ext cx="11247120" cy="4165865"/>
          </a:xfrm>
        </p:spPr>
        <p:txBody>
          <a:bodyPr>
            <a:normAutofit fontScale="92500" lnSpcReduction="20000"/>
          </a:bodyPr>
          <a:lstStyle/>
          <a:p>
            <a:pPr marL="457200" indent="-457200">
              <a:buFont typeface="+mj-ea"/>
              <a:buAutoNum type="circleNumDbPlain"/>
            </a:pPr>
            <a:r>
              <a:rPr lang="en-US" altLang="zh-CN" dirty="0">
                <a:solidFill>
                  <a:schemeClr val="bg1">
                    <a:lumMod val="75000"/>
                  </a:schemeClr>
                </a:solidFill>
              </a:rPr>
              <a:t>Target-level Sentiment Classification</a:t>
            </a:r>
            <a:endParaRPr lang="en-US" altLang="zh-CN" dirty="0">
              <a:solidFill>
                <a:schemeClr val="bg1">
                  <a:lumMod val="75000"/>
                </a:schemeClr>
              </a:solidFill>
            </a:endParaRPr>
          </a:p>
          <a:p>
            <a:pPr lvl="1"/>
            <a:r>
              <a:rPr lang="en-US" altLang="zh-CN" dirty="0">
                <a:solidFill>
                  <a:schemeClr val="bg1">
                    <a:lumMod val="75000"/>
                  </a:schemeClr>
                </a:solidFill>
              </a:rPr>
              <a:t>Introduction</a:t>
            </a:r>
            <a:endParaRPr lang="en-US" altLang="zh-CN" dirty="0">
              <a:solidFill>
                <a:schemeClr val="bg1">
                  <a:lumMod val="75000"/>
                </a:schemeClr>
              </a:solidFill>
            </a:endParaRPr>
          </a:p>
          <a:p>
            <a:pPr lvl="1"/>
            <a:r>
              <a:rPr lang="en-US" altLang="zh-CN" dirty="0">
                <a:solidFill>
                  <a:schemeClr val="bg1">
                    <a:lumMod val="75000"/>
                  </a:schemeClr>
                </a:solidFill>
              </a:rPr>
              <a:t>Problem Formulation</a:t>
            </a:r>
            <a:endParaRPr lang="en-US" altLang="zh-CN" dirty="0">
              <a:solidFill>
                <a:schemeClr val="bg1">
                  <a:lumMod val="75000"/>
                </a:schemeClr>
              </a:solidFill>
            </a:endParaRPr>
          </a:p>
          <a:p>
            <a:pPr marL="457200" indent="-457200">
              <a:buFont typeface="+mj-ea"/>
              <a:buAutoNum type="circleNumDbPlain"/>
            </a:pPr>
            <a:r>
              <a:rPr lang="en-US" altLang="zh-CN" dirty="0">
                <a:solidFill>
                  <a:schemeClr val="bg1">
                    <a:lumMod val="75000"/>
                  </a:schemeClr>
                </a:solidFill>
              </a:rPr>
              <a:t>Soft Label Strategy for Target-level Sentiment Classification</a:t>
            </a:r>
            <a:endParaRPr lang="en-US" altLang="zh-CN" dirty="0">
              <a:solidFill>
                <a:schemeClr val="bg1">
                  <a:lumMod val="75000"/>
                </a:schemeClr>
              </a:solidFill>
            </a:endParaRPr>
          </a:p>
          <a:p>
            <a:pPr lvl="1"/>
            <a:r>
              <a:rPr lang="en-US" altLang="zh-CN" dirty="0">
                <a:solidFill>
                  <a:schemeClr val="bg1">
                    <a:lumMod val="75000"/>
                  </a:schemeClr>
                </a:solidFill>
              </a:rPr>
              <a:t>Motivation</a:t>
            </a:r>
            <a:endParaRPr lang="en-US" altLang="zh-CN" dirty="0">
              <a:solidFill>
                <a:schemeClr val="bg1">
                  <a:lumMod val="75000"/>
                </a:schemeClr>
              </a:solidFill>
            </a:endParaRPr>
          </a:p>
          <a:p>
            <a:pPr lvl="1"/>
            <a:r>
              <a:rPr lang="en-US" altLang="zh-CN" dirty="0">
                <a:solidFill>
                  <a:schemeClr val="bg1">
                    <a:lumMod val="75000"/>
                  </a:schemeClr>
                </a:solidFill>
              </a:rPr>
              <a:t>The Proposed Model</a:t>
            </a:r>
            <a:endParaRPr lang="en-US" altLang="zh-CN" dirty="0">
              <a:solidFill>
                <a:schemeClr val="bg1">
                  <a:lumMod val="75000"/>
                </a:schemeClr>
              </a:solidFill>
            </a:endParaRPr>
          </a:p>
          <a:p>
            <a:pPr marL="457200" indent="-457200">
              <a:buFont typeface="+mj-ea"/>
              <a:buAutoNum type="circleNumDbPlain"/>
            </a:pPr>
            <a:r>
              <a:rPr lang="en-US" altLang="zh-CN" b="1" dirty="0"/>
              <a:t>Experiment</a:t>
            </a:r>
            <a:endParaRPr lang="en-US" altLang="zh-CN" b="1" dirty="0"/>
          </a:p>
          <a:p>
            <a:pPr lvl="1"/>
            <a:r>
              <a:rPr lang="en-US" altLang="zh-CN" dirty="0">
                <a:solidFill>
                  <a:schemeClr val="bg1">
                    <a:lumMod val="75000"/>
                  </a:schemeClr>
                </a:solidFill>
              </a:rPr>
              <a:t>Settings</a:t>
            </a:r>
            <a:endParaRPr lang="en-US" altLang="zh-CN" dirty="0">
              <a:solidFill>
                <a:schemeClr val="bg1">
                  <a:lumMod val="75000"/>
                </a:schemeClr>
              </a:solidFill>
            </a:endParaRPr>
          </a:p>
          <a:p>
            <a:pPr lvl="1"/>
            <a:r>
              <a:rPr lang="en-US" altLang="zh-CN" dirty="0">
                <a:solidFill>
                  <a:schemeClr val="bg1">
                    <a:lumMod val="75000"/>
                  </a:schemeClr>
                </a:solidFill>
              </a:rPr>
              <a:t>Result</a:t>
            </a:r>
            <a:endParaRPr lang="en-US" altLang="zh-CN" dirty="0">
              <a:solidFill>
                <a:schemeClr val="bg1">
                  <a:lumMod val="75000"/>
                </a:schemeClr>
              </a:solidFill>
            </a:endParaRPr>
          </a:p>
          <a:p>
            <a:pPr lvl="1"/>
            <a:r>
              <a:rPr lang="en-US" altLang="zh-CN" dirty="0">
                <a:solidFill>
                  <a:schemeClr val="bg1">
                    <a:lumMod val="75000"/>
                  </a:schemeClr>
                </a:solidFill>
              </a:rPr>
              <a:t>Ablation Study</a:t>
            </a:r>
            <a:endParaRPr lang="en-US" altLang="zh-CN" dirty="0">
              <a:solidFill>
                <a:schemeClr val="bg1">
                  <a:lumMod val="75000"/>
                </a:schemeClr>
              </a:solidFill>
            </a:endParaRPr>
          </a:p>
          <a:p>
            <a:pPr lvl="1"/>
            <a:r>
              <a:rPr lang="en-US" altLang="zh-CN" b="1" dirty="0"/>
              <a:t>Case study</a:t>
            </a:r>
            <a:endParaRPr lang="en-US" altLang="zh-CN" b="1" dirty="0"/>
          </a:p>
          <a:p>
            <a:pPr lvl="1"/>
            <a:r>
              <a:rPr lang="en-US" altLang="zh-CN" dirty="0">
                <a:solidFill>
                  <a:schemeClr val="bg1">
                    <a:lumMod val="75000"/>
                  </a:schemeClr>
                </a:solidFill>
              </a:rPr>
              <a:t>Error Analysis</a:t>
            </a:r>
            <a:endParaRPr lang="zh-CN" altLang="en-US" dirty="0">
              <a:solidFill>
                <a:schemeClr val="bg1">
                  <a:lumMod val="75000"/>
                </a:schemeClr>
              </a:solidFill>
            </a:endParaRPr>
          </a:p>
        </p:txBody>
      </p:sp>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059" name="" r:id="rId1" imgW="914400" imgH="215900" progId="Equation.KSEE3">
                  <p:embed/>
                </p:oleObj>
              </mc:Choice>
              <mc:Fallback>
                <p:oleObj name="" r:id="rId1" imgW="914400" imgH="215900" progId="Equation.KSEE3">
                  <p:embed/>
                  <p:pic>
                    <p:nvPicPr>
                      <p:cNvPr id="0" name="图片 2048"/>
                      <p:cNvPicPr/>
                      <p:nvPr/>
                    </p:nvPicPr>
                    <p:blipFill>
                      <a:blip r:embed="rId2"/>
                      <a:stretch>
                        <a:fillRect/>
                      </a:stretch>
                    </p:blipFill>
                    <p:spPr>
                      <a:xfrm>
                        <a:off x="5638800" y="3321050"/>
                        <a:ext cx="914400" cy="215900"/>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Case Study</a:t>
            </a:r>
            <a:endParaRPr lang="en-US" altLang="zh-CN" dirty="0"/>
          </a:p>
        </p:txBody>
      </p:sp>
      <p:pic>
        <p:nvPicPr>
          <p:cNvPr id="4" name="内容占位符 3"/>
          <p:cNvPicPr>
            <a:picLocks noGrp="1" noChangeAspect="1"/>
          </p:cNvPicPr>
          <p:nvPr>
            <p:ph idx="1"/>
          </p:nvPr>
        </p:nvPicPr>
        <p:blipFill>
          <a:blip r:embed="rId1"/>
          <a:stretch>
            <a:fillRect/>
          </a:stretch>
        </p:blipFill>
        <p:spPr>
          <a:xfrm>
            <a:off x="1134745" y="1174750"/>
            <a:ext cx="9572625" cy="2715260"/>
          </a:xfrm>
          <a:prstGeom prst="rect">
            <a:avLst/>
          </a:prstGeom>
        </p:spPr>
      </p:pic>
      <p:sp>
        <p:nvSpPr>
          <p:cNvPr id="6" name="文本框 5"/>
          <p:cNvSpPr txBox="1"/>
          <p:nvPr/>
        </p:nvSpPr>
        <p:spPr>
          <a:xfrm>
            <a:off x="952500" y="4015740"/>
            <a:ext cx="10276205" cy="2338070"/>
          </a:xfrm>
          <a:prstGeom prst="rect">
            <a:avLst/>
          </a:prstGeom>
          <a:noFill/>
        </p:spPr>
        <p:txBody>
          <a:bodyPr wrap="square" rtlCol="0">
            <a:spAutoFit/>
          </a:bodyPr>
          <a:lstStyle/>
          <a:p>
            <a:pPr algn="just"/>
            <a:r>
              <a:rPr lang="en-US"/>
              <a:t>The challenge the model faces is to find out which sentiment word contributes more to the sentiment polarity of </a:t>
            </a:r>
            <a:r>
              <a:rPr lang="en-US" b="1"/>
              <a:t>“vegetable”</a:t>
            </a:r>
            <a:r>
              <a:rPr lang="en-US"/>
              <a:t>.</a:t>
            </a:r>
            <a:endParaRPr lang="en-US"/>
          </a:p>
          <a:p>
            <a:pPr algn="just"/>
            <a:endParaRPr lang="en-US"/>
          </a:p>
          <a:p>
            <a:pPr algn="just"/>
            <a:r>
              <a:rPr lang="en-US"/>
              <a:t>The upper part is the visualization results of attention weights of the model with attention mechanism. </a:t>
            </a:r>
            <a:endParaRPr lang="en-US"/>
          </a:p>
          <a:p>
            <a:pPr algn="just"/>
            <a:endParaRPr lang="en-US"/>
          </a:p>
          <a:p>
            <a:pPr algn="just"/>
            <a:r>
              <a:rPr lang="en-US"/>
              <a:t>The lower part indicates the visualization results of the value of soft labels.</a:t>
            </a:r>
            <a:endParaRPr lang="en-US"/>
          </a:p>
          <a:p>
            <a:pPr algn="just"/>
            <a:endParaRPr 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Case Study</a:t>
            </a:r>
            <a:endParaRPr lang="en-US" altLang="zh-CN" dirty="0"/>
          </a:p>
        </p:txBody>
      </p:sp>
      <p:pic>
        <p:nvPicPr>
          <p:cNvPr id="4" name="内容占位符 3"/>
          <p:cNvPicPr>
            <a:picLocks noGrp="1" noChangeAspect="1"/>
          </p:cNvPicPr>
          <p:nvPr>
            <p:ph idx="1"/>
          </p:nvPr>
        </p:nvPicPr>
        <p:blipFill>
          <a:blip r:embed="rId1"/>
          <a:stretch>
            <a:fillRect/>
          </a:stretch>
        </p:blipFill>
        <p:spPr>
          <a:xfrm>
            <a:off x="1134745" y="1174750"/>
            <a:ext cx="9572625" cy="2715260"/>
          </a:xfrm>
          <a:prstGeom prst="rect">
            <a:avLst/>
          </a:prstGeom>
        </p:spPr>
      </p:pic>
      <p:sp>
        <p:nvSpPr>
          <p:cNvPr id="6" name="文本框 5"/>
          <p:cNvSpPr txBox="1"/>
          <p:nvPr/>
        </p:nvSpPr>
        <p:spPr>
          <a:xfrm>
            <a:off x="952500" y="4015740"/>
            <a:ext cx="10276205" cy="2061210"/>
          </a:xfrm>
          <a:prstGeom prst="rect">
            <a:avLst/>
          </a:prstGeom>
          <a:noFill/>
        </p:spPr>
        <p:txBody>
          <a:bodyPr wrap="square" rtlCol="0">
            <a:spAutoFit/>
          </a:bodyPr>
          <a:lstStyle/>
          <a:p>
            <a:pPr algn="just"/>
            <a:r>
              <a:rPr lang="en-US"/>
              <a:t>The lower parts also represents the process of soft label computation from the beginning of the sentence to the end.</a:t>
            </a:r>
            <a:endParaRPr lang="en-US"/>
          </a:p>
          <a:p>
            <a:pPr algn="just"/>
            <a:endParaRPr lang="en-US"/>
          </a:p>
          <a:p>
            <a:pPr algn="just"/>
            <a:r>
              <a:rPr lang="en-US"/>
              <a:t>The proportions of history information are all above 0.4 in our model, except for those of </a:t>
            </a:r>
            <a:r>
              <a:rPr lang="en-US" b="1"/>
              <a:t>“bad”</a:t>
            </a:r>
            <a:r>
              <a:rPr lang="en-US"/>
              <a:t> and </a:t>
            </a:r>
            <a:r>
              <a:rPr lang="en-US" b="1"/>
              <a:t>“delicious”</a:t>
            </a:r>
            <a:r>
              <a:rPr lang="en-US"/>
              <a:t>, which are 0.217 and 0.105, respectively. The relatively small value means that there might be a sentiment change in the place of the word.</a:t>
            </a:r>
            <a:endParaRPr lang="en-US"/>
          </a:p>
          <a:p>
            <a:pPr algn="just"/>
            <a:endParaRPr 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Case Study</a:t>
            </a:r>
            <a:endParaRPr lang="en-US" altLang="zh-CN" dirty="0"/>
          </a:p>
        </p:txBody>
      </p:sp>
      <p:pic>
        <p:nvPicPr>
          <p:cNvPr id="4" name="内容占位符 3"/>
          <p:cNvPicPr>
            <a:picLocks noGrp="1" noChangeAspect="1"/>
          </p:cNvPicPr>
          <p:nvPr>
            <p:ph idx="1"/>
          </p:nvPr>
        </p:nvPicPr>
        <p:blipFill>
          <a:blip r:embed="rId1"/>
          <a:stretch>
            <a:fillRect/>
          </a:stretch>
        </p:blipFill>
        <p:spPr>
          <a:xfrm>
            <a:off x="1134745" y="1174750"/>
            <a:ext cx="9572625" cy="2715260"/>
          </a:xfrm>
          <a:prstGeom prst="rect">
            <a:avLst/>
          </a:prstGeom>
        </p:spPr>
      </p:pic>
      <p:sp>
        <p:nvSpPr>
          <p:cNvPr id="6" name="文本框 5"/>
          <p:cNvSpPr txBox="1"/>
          <p:nvPr/>
        </p:nvSpPr>
        <p:spPr>
          <a:xfrm>
            <a:off x="952500" y="4015740"/>
            <a:ext cx="10276205" cy="1753235"/>
          </a:xfrm>
          <a:prstGeom prst="rect">
            <a:avLst/>
          </a:prstGeom>
          <a:noFill/>
        </p:spPr>
        <p:txBody>
          <a:bodyPr wrap="square" rtlCol="0">
            <a:spAutoFit/>
          </a:bodyPr>
          <a:lstStyle/>
          <a:p>
            <a:pPr algn="just"/>
            <a:r>
              <a:rPr lang="en-US"/>
              <a:t>1. When the model browses to the word </a:t>
            </a:r>
            <a:r>
              <a:rPr lang="en-US" b="1"/>
              <a:t>“bad”</a:t>
            </a:r>
            <a:r>
              <a:rPr lang="en-US"/>
              <a:t>, as words before do not contain strong emotions, the cell states are now combined with the sentiment information of </a:t>
            </a:r>
            <a:r>
              <a:rPr lang="en-US" b="1"/>
              <a:t>“bad”</a:t>
            </a:r>
            <a:r>
              <a:rPr lang="en-US"/>
              <a:t>.</a:t>
            </a:r>
            <a:endParaRPr lang="en-US"/>
          </a:p>
          <a:p>
            <a:pPr algn="just"/>
            <a:endParaRPr lang="en-US"/>
          </a:p>
          <a:p>
            <a:pPr algn="just"/>
            <a:r>
              <a:rPr lang="en-US"/>
              <a:t>2. When turning to </a:t>
            </a:r>
            <a:r>
              <a:rPr lang="en-US" b="1"/>
              <a:t>“delicious”</a:t>
            </a:r>
            <a:r>
              <a:rPr lang="en-US"/>
              <a:t>, the model recognizes that </a:t>
            </a:r>
            <a:r>
              <a:rPr lang="en-US" b="1"/>
              <a:t>“delicious”</a:t>
            </a:r>
            <a:r>
              <a:rPr lang="en-US"/>
              <a:t> is more relevant to the target while competing with the previous memory. Thus, its soft label's value becomes higher than that of </a:t>
            </a:r>
            <a:r>
              <a:rPr lang="en-US" b="1"/>
              <a:t>“bad”,</a:t>
            </a:r>
            <a:r>
              <a:rPr lang="en-US"/>
              <a:t> and </a:t>
            </a:r>
            <a:r>
              <a:rPr lang="en-US" b="1">
                <a:sym typeface="+mn-ea"/>
              </a:rPr>
              <a:t>“delicious”</a:t>
            </a:r>
            <a:r>
              <a:rPr lang="en-US"/>
              <a:t> will account for relatively great proportion of the cell states.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Case Study</a:t>
            </a:r>
            <a:endParaRPr lang="en-US" altLang="zh-CN" dirty="0"/>
          </a:p>
        </p:txBody>
      </p:sp>
      <p:pic>
        <p:nvPicPr>
          <p:cNvPr id="4" name="内容占位符 3"/>
          <p:cNvPicPr>
            <a:picLocks noGrp="1" noChangeAspect="1"/>
          </p:cNvPicPr>
          <p:nvPr>
            <p:ph idx="1"/>
          </p:nvPr>
        </p:nvPicPr>
        <p:blipFill>
          <a:blip r:embed="rId1"/>
          <a:stretch>
            <a:fillRect/>
          </a:stretch>
        </p:blipFill>
        <p:spPr>
          <a:xfrm>
            <a:off x="1134745" y="1174750"/>
            <a:ext cx="9572625" cy="2715260"/>
          </a:xfrm>
          <a:prstGeom prst="rect">
            <a:avLst/>
          </a:prstGeom>
        </p:spPr>
      </p:pic>
      <p:sp>
        <p:nvSpPr>
          <p:cNvPr id="6" name="文本框 5"/>
          <p:cNvSpPr txBox="1"/>
          <p:nvPr/>
        </p:nvSpPr>
        <p:spPr>
          <a:xfrm>
            <a:off x="952500" y="4115435"/>
            <a:ext cx="10276205" cy="1476375"/>
          </a:xfrm>
          <a:prstGeom prst="rect">
            <a:avLst/>
          </a:prstGeom>
          <a:noFill/>
        </p:spPr>
        <p:txBody>
          <a:bodyPr wrap="square" rtlCol="0">
            <a:spAutoFit/>
          </a:bodyPr>
          <a:lstStyle/>
          <a:p>
            <a:pPr algn="just"/>
            <a:r>
              <a:rPr lang="en-US"/>
              <a:t>3. Lastly, the model considers the cell states containing the information of </a:t>
            </a:r>
            <a:r>
              <a:rPr lang="en-US" b="1"/>
              <a:t>“delicious”</a:t>
            </a:r>
            <a:r>
              <a:rPr lang="en-US"/>
              <a:t> are more closely connected with the target than the word </a:t>
            </a:r>
            <a:r>
              <a:rPr lang="en-US" b="1"/>
              <a:t>“ugly”</a:t>
            </a:r>
            <a:r>
              <a:rPr lang="en-US"/>
              <a:t> is.</a:t>
            </a:r>
            <a:endParaRPr lang="en-US"/>
          </a:p>
          <a:p>
            <a:pPr algn="just"/>
            <a:endParaRPr lang="en-US"/>
          </a:p>
          <a:p>
            <a:pPr algn="just"/>
            <a:r>
              <a:rPr lang="en-US"/>
              <a:t>4. Since the value of the soft label of </a:t>
            </a:r>
            <a:r>
              <a:rPr lang="en-US" b="1"/>
              <a:t>“delicious”</a:t>
            </a:r>
            <a:r>
              <a:rPr lang="en-US"/>
              <a:t> is the highest among those of all the other tokens in the sentence, the model predicts the sentiment correctly.</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Outline</a:t>
            </a:r>
            <a:endParaRPr lang="zh-CN" altLang="en-US" dirty="0"/>
          </a:p>
        </p:txBody>
      </p:sp>
      <p:sp>
        <p:nvSpPr>
          <p:cNvPr id="3" name="内容占位符 2"/>
          <p:cNvSpPr>
            <a:spLocks noGrp="1"/>
          </p:cNvSpPr>
          <p:nvPr>
            <p:ph idx="1"/>
          </p:nvPr>
        </p:nvSpPr>
        <p:spPr>
          <a:xfrm>
            <a:off x="467360" y="1300480"/>
            <a:ext cx="11247120" cy="4165865"/>
          </a:xfrm>
        </p:spPr>
        <p:txBody>
          <a:bodyPr>
            <a:normAutofit fontScale="92500" lnSpcReduction="20000"/>
          </a:bodyPr>
          <a:lstStyle/>
          <a:p>
            <a:pPr marL="457200" indent="-457200">
              <a:buFont typeface="+mj-ea"/>
              <a:buAutoNum type="circleNumDbPlain"/>
            </a:pPr>
            <a:r>
              <a:rPr lang="en-US" altLang="zh-CN" dirty="0">
                <a:solidFill>
                  <a:schemeClr val="bg1">
                    <a:lumMod val="75000"/>
                  </a:schemeClr>
                </a:solidFill>
              </a:rPr>
              <a:t>Target-level Sentiment Classification</a:t>
            </a:r>
            <a:endParaRPr lang="en-US" altLang="zh-CN" dirty="0">
              <a:solidFill>
                <a:schemeClr val="bg1">
                  <a:lumMod val="75000"/>
                </a:schemeClr>
              </a:solidFill>
            </a:endParaRPr>
          </a:p>
          <a:p>
            <a:pPr lvl="1"/>
            <a:r>
              <a:rPr lang="en-US" altLang="zh-CN" dirty="0">
                <a:solidFill>
                  <a:schemeClr val="bg1">
                    <a:lumMod val="75000"/>
                  </a:schemeClr>
                </a:solidFill>
              </a:rPr>
              <a:t>Introduction</a:t>
            </a:r>
            <a:endParaRPr lang="en-US" altLang="zh-CN" dirty="0">
              <a:solidFill>
                <a:schemeClr val="bg1">
                  <a:lumMod val="75000"/>
                </a:schemeClr>
              </a:solidFill>
            </a:endParaRPr>
          </a:p>
          <a:p>
            <a:pPr lvl="1"/>
            <a:r>
              <a:rPr lang="en-US" altLang="zh-CN" dirty="0">
                <a:solidFill>
                  <a:schemeClr val="bg1">
                    <a:lumMod val="75000"/>
                  </a:schemeClr>
                </a:solidFill>
              </a:rPr>
              <a:t>Problem Formulation</a:t>
            </a:r>
            <a:endParaRPr lang="en-US" altLang="zh-CN" dirty="0">
              <a:solidFill>
                <a:schemeClr val="bg1">
                  <a:lumMod val="75000"/>
                </a:schemeClr>
              </a:solidFill>
            </a:endParaRPr>
          </a:p>
          <a:p>
            <a:pPr marL="457200" indent="-457200">
              <a:buFont typeface="+mj-ea"/>
              <a:buAutoNum type="circleNumDbPlain"/>
            </a:pPr>
            <a:r>
              <a:rPr lang="en-US" altLang="zh-CN" dirty="0">
                <a:solidFill>
                  <a:schemeClr val="bg1">
                    <a:lumMod val="75000"/>
                  </a:schemeClr>
                </a:solidFill>
              </a:rPr>
              <a:t>Soft Label Strategy for Target-level Sentiment Classification</a:t>
            </a:r>
            <a:endParaRPr lang="en-US" altLang="zh-CN" dirty="0">
              <a:solidFill>
                <a:schemeClr val="bg1">
                  <a:lumMod val="75000"/>
                </a:schemeClr>
              </a:solidFill>
            </a:endParaRPr>
          </a:p>
          <a:p>
            <a:pPr lvl="1"/>
            <a:r>
              <a:rPr lang="en-US" altLang="zh-CN" dirty="0">
                <a:solidFill>
                  <a:schemeClr val="bg1">
                    <a:lumMod val="75000"/>
                  </a:schemeClr>
                </a:solidFill>
              </a:rPr>
              <a:t>Motivation</a:t>
            </a:r>
            <a:endParaRPr lang="en-US" altLang="zh-CN" dirty="0">
              <a:solidFill>
                <a:schemeClr val="bg1">
                  <a:lumMod val="75000"/>
                </a:schemeClr>
              </a:solidFill>
            </a:endParaRPr>
          </a:p>
          <a:p>
            <a:pPr lvl="1"/>
            <a:r>
              <a:rPr lang="en-US" altLang="zh-CN" dirty="0">
                <a:solidFill>
                  <a:schemeClr val="bg1">
                    <a:lumMod val="75000"/>
                  </a:schemeClr>
                </a:solidFill>
              </a:rPr>
              <a:t>The Proposed Model</a:t>
            </a:r>
            <a:endParaRPr lang="en-US" altLang="zh-CN" dirty="0">
              <a:solidFill>
                <a:schemeClr val="bg1">
                  <a:lumMod val="75000"/>
                </a:schemeClr>
              </a:solidFill>
            </a:endParaRPr>
          </a:p>
          <a:p>
            <a:pPr marL="457200" indent="-457200">
              <a:buFont typeface="+mj-ea"/>
              <a:buAutoNum type="circleNumDbPlain"/>
            </a:pPr>
            <a:r>
              <a:rPr lang="en-US" altLang="zh-CN" b="1" dirty="0"/>
              <a:t>Experiment</a:t>
            </a:r>
            <a:endParaRPr lang="en-US" altLang="zh-CN" b="1" dirty="0"/>
          </a:p>
          <a:p>
            <a:pPr lvl="1"/>
            <a:r>
              <a:rPr lang="en-US" altLang="zh-CN" dirty="0">
                <a:solidFill>
                  <a:schemeClr val="bg1">
                    <a:lumMod val="75000"/>
                  </a:schemeClr>
                </a:solidFill>
              </a:rPr>
              <a:t>Settings</a:t>
            </a:r>
            <a:endParaRPr lang="en-US" altLang="zh-CN" dirty="0">
              <a:solidFill>
                <a:schemeClr val="bg1">
                  <a:lumMod val="75000"/>
                </a:schemeClr>
              </a:solidFill>
            </a:endParaRPr>
          </a:p>
          <a:p>
            <a:pPr lvl="1"/>
            <a:r>
              <a:rPr lang="en-US" altLang="zh-CN" dirty="0">
                <a:solidFill>
                  <a:schemeClr val="bg1">
                    <a:lumMod val="75000"/>
                  </a:schemeClr>
                </a:solidFill>
              </a:rPr>
              <a:t>Result</a:t>
            </a:r>
            <a:endParaRPr lang="en-US" altLang="zh-CN" dirty="0">
              <a:solidFill>
                <a:schemeClr val="bg1">
                  <a:lumMod val="75000"/>
                </a:schemeClr>
              </a:solidFill>
            </a:endParaRPr>
          </a:p>
          <a:p>
            <a:pPr lvl="1"/>
            <a:r>
              <a:rPr lang="en-US" altLang="zh-CN" dirty="0">
                <a:solidFill>
                  <a:schemeClr val="bg1">
                    <a:lumMod val="75000"/>
                  </a:schemeClr>
                </a:solidFill>
              </a:rPr>
              <a:t>Ablation Study</a:t>
            </a:r>
            <a:endParaRPr lang="en-US" altLang="zh-CN" dirty="0">
              <a:solidFill>
                <a:schemeClr val="bg1">
                  <a:lumMod val="75000"/>
                </a:schemeClr>
              </a:solidFill>
            </a:endParaRPr>
          </a:p>
          <a:p>
            <a:pPr lvl="1"/>
            <a:r>
              <a:rPr lang="en-US" altLang="zh-CN" dirty="0">
                <a:solidFill>
                  <a:schemeClr val="bg1">
                    <a:lumMod val="75000"/>
                  </a:schemeClr>
                </a:solidFill>
              </a:rPr>
              <a:t>Case study</a:t>
            </a:r>
            <a:endParaRPr lang="en-US" altLang="zh-CN" dirty="0">
              <a:solidFill>
                <a:schemeClr val="bg1">
                  <a:lumMod val="75000"/>
                </a:schemeClr>
              </a:solidFill>
            </a:endParaRPr>
          </a:p>
          <a:p>
            <a:pPr lvl="1"/>
            <a:r>
              <a:rPr lang="en-US" altLang="zh-CN" b="1" dirty="0"/>
              <a:t>Error Analysis</a:t>
            </a:r>
            <a:endParaRPr lang="zh-CN" alt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Error Analysis</a:t>
            </a:r>
            <a:endParaRPr lang="en-US" altLang="zh-CN" dirty="0"/>
          </a:p>
        </p:txBody>
      </p:sp>
      <p:sp>
        <p:nvSpPr>
          <p:cNvPr id="3" name="内容占位符 2"/>
          <p:cNvSpPr>
            <a:spLocks noGrp="1"/>
          </p:cNvSpPr>
          <p:nvPr>
            <p:ph idx="1"/>
          </p:nvPr>
        </p:nvSpPr>
        <p:spPr>
          <a:xfrm>
            <a:off x="467360" y="1300480"/>
            <a:ext cx="11247120" cy="4165865"/>
          </a:xfrm>
        </p:spPr>
        <p:txBody>
          <a:bodyPr>
            <a:normAutofit lnSpcReduction="20000"/>
          </a:bodyPr>
          <a:lstStyle/>
          <a:p>
            <a:pPr marL="0" indent="0">
              <a:buNone/>
            </a:pPr>
            <a:r>
              <a:rPr lang="en-US" altLang="zh-CN" sz="2400" dirty="0"/>
              <a:t>Example: </a:t>
            </a:r>
            <a:r>
              <a:rPr lang="en-US" altLang="zh-CN" sz="2400" i="1" dirty="0"/>
              <a:t>“The </a:t>
            </a:r>
            <a:r>
              <a:rPr lang="en-US" altLang="zh-CN" sz="2400" b="1" i="1" dirty="0"/>
              <a:t>staff</a:t>
            </a:r>
            <a:r>
              <a:rPr lang="en-US" altLang="zh-CN" sz="2400" i="1" dirty="0"/>
              <a:t> should be a bit more friendly.''</a:t>
            </a:r>
            <a:endParaRPr lang="en-US" altLang="zh-CN" sz="2400" dirty="0"/>
          </a:p>
          <a:p>
            <a:pPr marL="0" indent="0">
              <a:buNone/>
            </a:pPr>
            <a:r>
              <a:rPr lang="en-US" altLang="zh-CN" sz="2400" dirty="0"/>
              <a:t>Our model may ignore </a:t>
            </a:r>
            <a:r>
              <a:rPr lang="en-US" altLang="zh-CN" sz="2400" dirty="0">
                <a:sym typeface="+mn-ea"/>
              </a:rPr>
              <a:t>the implicit meaning represented by</a:t>
            </a:r>
            <a:r>
              <a:rPr lang="en-US" altLang="zh-CN" sz="2400" dirty="0"/>
              <a:t> the modal verb “should”.</a:t>
            </a:r>
            <a:endParaRPr lang="en-US" altLang="zh-CN" sz="2400" dirty="0"/>
          </a:p>
          <a:p>
            <a:pPr marL="0" indent="0">
              <a:buNone/>
            </a:pPr>
            <a:endParaRPr lang="en-US" altLang="zh-CN" sz="2400" dirty="0"/>
          </a:p>
          <a:p>
            <a:pPr marL="0" indent="0">
              <a:buNone/>
            </a:pPr>
            <a:r>
              <a:rPr lang="en-US" altLang="zh-CN" sz="2400" dirty="0"/>
              <a:t>Example: </a:t>
            </a:r>
            <a:r>
              <a:rPr lang="en-US" altLang="zh-CN" sz="2400" i="1" dirty="0"/>
              <a:t>“</a:t>
            </a:r>
            <a:r>
              <a:rPr lang="en-US" altLang="zh-CN" sz="2400" b="1" i="1" dirty="0"/>
              <a:t>Startup times</a:t>
            </a:r>
            <a:r>
              <a:rPr lang="en-US" altLang="zh-CN" sz="2400" i="1" dirty="0"/>
              <a:t> are incredibly long: over two minutes.”</a:t>
            </a:r>
            <a:endParaRPr lang="en-US" altLang="zh-CN" sz="2400" dirty="0"/>
          </a:p>
          <a:p>
            <a:pPr marL="0" indent="0">
              <a:buNone/>
            </a:pPr>
            <a:r>
              <a:rPr lang="en-US" altLang="zh-CN" sz="2400" dirty="0"/>
              <a:t>The fact that the same opinion word represents totally different sentiments in different contexts may lead to the error. When modifying 'battery life', 'long' will express positive sentiment, but w</a:t>
            </a:r>
            <a:r>
              <a:rPr lang="en-US" altLang="zh-CN" sz="2400" dirty="0">
                <a:sym typeface="+mn-ea"/>
              </a:rPr>
              <a:t>hen modifying 'startup times', 'long' will express negative one.</a:t>
            </a:r>
            <a:endParaRPr lang="en-US" altLang="zh-CN"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Conclusion</a:t>
            </a:r>
            <a:endParaRPr lang="en-US" altLang="zh-CN" dirty="0"/>
          </a:p>
        </p:txBody>
      </p:sp>
      <p:sp>
        <p:nvSpPr>
          <p:cNvPr id="3" name="内容占位符 2"/>
          <p:cNvSpPr>
            <a:spLocks noGrp="1"/>
          </p:cNvSpPr>
          <p:nvPr>
            <p:ph idx="1"/>
          </p:nvPr>
        </p:nvSpPr>
        <p:spPr>
          <a:xfrm>
            <a:off x="467360" y="1300480"/>
            <a:ext cx="11247120" cy="4165865"/>
          </a:xfrm>
        </p:spPr>
        <p:txBody>
          <a:bodyPr>
            <a:normAutofit fontScale="82500" lnSpcReduction="10000"/>
          </a:bodyPr>
          <a:lstStyle/>
          <a:p>
            <a:pPr marL="0" indent="0">
              <a:buFont typeface="+mj-ea"/>
              <a:buNone/>
            </a:pPr>
            <a:r>
              <a:rPr lang="en-US" altLang="zh-CN" sz="2400" dirty="0"/>
              <a:t>Our model benefits from the soft label strategy based on:</a:t>
            </a:r>
            <a:endParaRPr lang="en-US" altLang="zh-CN" sz="2400" dirty="0"/>
          </a:p>
          <a:p>
            <a:pPr marL="457200" indent="-457200">
              <a:buFont typeface="+mj-ea"/>
              <a:buAutoNum type="circleNumDbPlain"/>
            </a:pPr>
            <a:r>
              <a:rPr lang="en-US" altLang="zh-CN" sz="2400" dirty="0"/>
              <a:t>history information</a:t>
            </a:r>
            <a:endParaRPr lang="en-US" altLang="zh-CN" sz="2400" dirty="0"/>
          </a:p>
          <a:p>
            <a:pPr marL="457200" indent="-457200">
              <a:buFont typeface="+mj-ea"/>
              <a:buAutoNum type="circleNumDbPlain"/>
            </a:pPr>
            <a:r>
              <a:rPr lang="en-US" altLang="zh-CN" sz="2400" dirty="0">
                <a:sym typeface="+mn-ea"/>
              </a:rPr>
              <a:t>positional weights</a:t>
            </a:r>
            <a:endParaRPr lang="en-US" altLang="zh-CN" sz="2400" dirty="0"/>
          </a:p>
          <a:p>
            <a:pPr marL="457200" indent="-457200">
              <a:buFont typeface="+mj-ea"/>
              <a:buAutoNum type="circleNumDbPlain"/>
            </a:pPr>
            <a:r>
              <a:rPr lang="en-US" altLang="zh-CN" sz="2400" dirty="0">
                <a:sym typeface="+mn-ea"/>
              </a:rPr>
              <a:t>interaction between target and context tokens</a:t>
            </a:r>
            <a:endParaRPr lang="en-US" altLang="zh-CN" sz="2400" dirty="0"/>
          </a:p>
          <a:p>
            <a:pPr marL="457200" indent="-457200">
              <a:buFont typeface="+mj-ea"/>
              <a:buAutoNum type="circleNumDbPlain"/>
            </a:pPr>
            <a:r>
              <a:rPr lang="en-US" altLang="zh-CN" sz="2400" dirty="0"/>
              <a:t>good classification performance of CNN</a:t>
            </a:r>
            <a:endParaRPr lang="en-US" altLang="zh-CN" sz="2400" dirty="0"/>
          </a:p>
          <a:p>
            <a:pPr marL="0" indent="0">
              <a:buFont typeface="+mj-ea"/>
              <a:buNone/>
            </a:pPr>
            <a:r>
              <a:rPr lang="en-US" altLang="zh-CN" sz="2400" dirty="0"/>
              <a:t>Experimental results on two benchmark datasets show that our model indeed substantially outperforms previous works.</a:t>
            </a:r>
            <a:endParaRPr lang="en-US" altLang="zh-CN" sz="2400" dirty="0"/>
          </a:p>
          <a:p>
            <a:pPr marL="0" indent="0">
              <a:buFont typeface="+mj-ea"/>
              <a:buNone/>
            </a:pPr>
            <a:r>
              <a:rPr lang="en-US" altLang="zh-CN" sz="2400" dirty="0"/>
              <a:t>We will do further researches on mining implicit semantics and distinguishing different sentiments expressed by the same opinion word in various kinds of contexts.</a:t>
            </a:r>
            <a:endParaRPr lang="en-US" altLang="zh-CN"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References</a:t>
            </a:r>
            <a:endParaRPr lang="en-US" altLang="zh-CN" dirty="0"/>
          </a:p>
        </p:txBody>
      </p:sp>
      <p:sp>
        <p:nvSpPr>
          <p:cNvPr id="3" name="内容占位符 2"/>
          <p:cNvSpPr>
            <a:spLocks noGrp="1"/>
          </p:cNvSpPr>
          <p:nvPr>
            <p:ph idx="1"/>
          </p:nvPr>
        </p:nvSpPr>
        <p:spPr>
          <a:xfrm>
            <a:off x="467360" y="1300480"/>
            <a:ext cx="11247120" cy="4165865"/>
          </a:xfrm>
        </p:spPr>
        <p:txBody>
          <a:bodyPr>
            <a:normAutofit fontScale="72500" lnSpcReduction="10000"/>
          </a:bodyPr>
          <a:lstStyle/>
          <a:p>
            <a:pPr marL="0" indent="0">
              <a:buFont typeface="+mj-ea"/>
              <a:buNone/>
            </a:pPr>
            <a:r>
              <a:rPr lang="en-US" altLang="zh-CN" sz="2400" dirty="0"/>
              <a:t>Peng Chen, Zhongqian Sun, Lidong Bing, and Wei Yang. 2017. Recurrent attention network on memory for aspect sentiment analysis. In Proceedings of the 2017 Conference on Empirical Methods in Natural Language Processing, pages 452–461. Association for Computational Linguistics.</a:t>
            </a:r>
            <a:endParaRPr lang="en-US" altLang="zh-CN" sz="2400" dirty="0"/>
          </a:p>
          <a:p>
            <a:pPr marL="0" indent="0">
              <a:buFont typeface="+mj-ea"/>
              <a:buNone/>
            </a:pPr>
            <a:endParaRPr lang="en-US" altLang="zh-CN" sz="2400" dirty="0"/>
          </a:p>
          <a:p>
            <a:pPr marL="0" indent="0">
              <a:buFont typeface="+mj-ea"/>
              <a:buNone/>
            </a:pPr>
            <a:r>
              <a:rPr lang="en-US" altLang="zh-CN" sz="2400" dirty="0"/>
              <a:t>Shuqin Gu, Lipeng Zhang, Yuexian Hou, and Yin Song. 2018. A position-aware bidirectional attention network for aspect-level sentiment analysis. In Proceedings of the 27th International Conference on Computational Linguistics, pages 774–784. Association for Computational Linguistics.</a:t>
            </a:r>
            <a:endParaRPr lang="en-US" altLang="zh-CN" sz="2400" dirty="0"/>
          </a:p>
          <a:p>
            <a:pPr marL="0" indent="0">
              <a:buFont typeface="+mj-ea"/>
              <a:buNone/>
            </a:pPr>
            <a:endParaRPr lang="en-US" altLang="zh-CN" sz="2400" dirty="0"/>
          </a:p>
          <a:p>
            <a:pPr marL="0" indent="0">
              <a:buFont typeface="+mj-ea"/>
              <a:buNone/>
            </a:pPr>
            <a:r>
              <a:rPr lang="en-US" altLang="zh-CN" sz="2400" dirty="0"/>
              <a:t>Devamanyu Hazarika, Soujanya Poria, Prateek Vij, Gangeshwar Krishnamurthy, Erik Cambria, and Roger Zimmermann. 2018. Modeling inter-aspect dependencies for aspect-based sentiment analysis. In Proceedings of the 2018 Conference of the North American Chapter of the Association for Computational Linguistics: Human Language Technologies.</a:t>
            </a:r>
            <a:endParaRPr lang="en-US" altLang="zh-C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Outline</a:t>
            </a:r>
            <a:endParaRPr lang="zh-CN" altLang="en-US" dirty="0"/>
          </a:p>
        </p:txBody>
      </p:sp>
      <p:sp>
        <p:nvSpPr>
          <p:cNvPr id="3" name="内容占位符 2"/>
          <p:cNvSpPr>
            <a:spLocks noGrp="1"/>
          </p:cNvSpPr>
          <p:nvPr>
            <p:ph idx="1"/>
          </p:nvPr>
        </p:nvSpPr>
        <p:spPr>
          <a:xfrm>
            <a:off x="467360" y="1300480"/>
            <a:ext cx="11247120" cy="4165865"/>
          </a:xfrm>
        </p:spPr>
        <p:txBody>
          <a:bodyPr>
            <a:normAutofit fontScale="92500" lnSpcReduction="20000"/>
          </a:bodyPr>
          <a:lstStyle/>
          <a:p>
            <a:pPr marL="457200" indent="-457200">
              <a:buFont typeface="+mj-ea"/>
              <a:buAutoNum type="circleNumDbPlain"/>
            </a:pPr>
            <a:r>
              <a:rPr lang="en-US" altLang="zh-CN" b="1" dirty="0"/>
              <a:t>Target-level Sentiment Classification</a:t>
            </a:r>
            <a:endParaRPr lang="en-US" altLang="zh-CN" b="1" dirty="0"/>
          </a:p>
          <a:p>
            <a:pPr lvl="1"/>
            <a:r>
              <a:rPr lang="en-US" altLang="zh-CN" dirty="0">
                <a:solidFill>
                  <a:schemeClr val="bg1">
                    <a:lumMod val="75000"/>
                  </a:schemeClr>
                </a:solidFill>
              </a:rPr>
              <a:t>Introduction</a:t>
            </a:r>
            <a:endParaRPr lang="en-US" altLang="zh-CN" dirty="0">
              <a:solidFill>
                <a:schemeClr val="bg1">
                  <a:lumMod val="75000"/>
                </a:schemeClr>
              </a:solidFill>
            </a:endParaRPr>
          </a:p>
          <a:p>
            <a:pPr lvl="1"/>
            <a:r>
              <a:rPr lang="en-US" altLang="zh-CN" b="1" dirty="0"/>
              <a:t>Problem Formulation</a:t>
            </a:r>
            <a:endParaRPr lang="en-US" altLang="zh-CN" b="1" dirty="0"/>
          </a:p>
          <a:p>
            <a:pPr marL="457200" indent="-457200">
              <a:buFont typeface="+mj-ea"/>
              <a:buAutoNum type="circleNumDbPlain"/>
            </a:pPr>
            <a:r>
              <a:rPr lang="en-US" altLang="zh-CN" dirty="0">
                <a:solidFill>
                  <a:schemeClr val="bg1">
                    <a:lumMod val="75000"/>
                  </a:schemeClr>
                </a:solidFill>
              </a:rPr>
              <a:t>Soft Label Strategy for Target-level Sentiment Classification</a:t>
            </a:r>
            <a:endParaRPr lang="en-US" altLang="zh-CN" dirty="0">
              <a:solidFill>
                <a:schemeClr val="bg1">
                  <a:lumMod val="75000"/>
                </a:schemeClr>
              </a:solidFill>
            </a:endParaRPr>
          </a:p>
          <a:p>
            <a:pPr lvl="1"/>
            <a:r>
              <a:rPr lang="en-US" altLang="zh-CN" dirty="0">
                <a:solidFill>
                  <a:schemeClr val="bg1">
                    <a:lumMod val="75000"/>
                  </a:schemeClr>
                </a:solidFill>
              </a:rPr>
              <a:t>Motivation</a:t>
            </a:r>
            <a:endParaRPr lang="en-US" altLang="zh-CN" dirty="0">
              <a:solidFill>
                <a:schemeClr val="bg1">
                  <a:lumMod val="75000"/>
                </a:schemeClr>
              </a:solidFill>
            </a:endParaRPr>
          </a:p>
          <a:p>
            <a:pPr lvl="1"/>
            <a:r>
              <a:rPr lang="en-US" altLang="zh-CN" dirty="0">
                <a:solidFill>
                  <a:schemeClr val="bg1">
                    <a:lumMod val="75000"/>
                  </a:schemeClr>
                </a:solidFill>
              </a:rPr>
              <a:t>The Proposed Model</a:t>
            </a:r>
            <a:endParaRPr lang="en-US" altLang="zh-CN" dirty="0">
              <a:solidFill>
                <a:schemeClr val="bg1">
                  <a:lumMod val="75000"/>
                </a:schemeClr>
              </a:solidFill>
            </a:endParaRPr>
          </a:p>
          <a:p>
            <a:pPr marL="457200" indent="-457200">
              <a:buFont typeface="+mj-ea"/>
              <a:buAutoNum type="circleNumDbPlain"/>
            </a:pPr>
            <a:r>
              <a:rPr lang="en-US" altLang="zh-CN" dirty="0">
                <a:solidFill>
                  <a:schemeClr val="bg1">
                    <a:lumMod val="75000"/>
                  </a:schemeClr>
                </a:solidFill>
              </a:rPr>
              <a:t>Experiment</a:t>
            </a:r>
            <a:endParaRPr lang="en-US" altLang="zh-CN" dirty="0">
              <a:solidFill>
                <a:schemeClr val="bg1">
                  <a:lumMod val="75000"/>
                </a:schemeClr>
              </a:solidFill>
            </a:endParaRPr>
          </a:p>
          <a:p>
            <a:pPr lvl="1"/>
            <a:r>
              <a:rPr lang="en-US" altLang="zh-CN" dirty="0">
                <a:solidFill>
                  <a:schemeClr val="bg1">
                    <a:lumMod val="75000"/>
                  </a:schemeClr>
                </a:solidFill>
              </a:rPr>
              <a:t>Settings</a:t>
            </a:r>
            <a:endParaRPr lang="en-US" altLang="zh-CN" dirty="0">
              <a:solidFill>
                <a:schemeClr val="bg1">
                  <a:lumMod val="75000"/>
                </a:schemeClr>
              </a:solidFill>
            </a:endParaRPr>
          </a:p>
          <a:p>
            <a:pPr lvl="1"/>
            <a:r>
              <a:rPr lang="en-US" altLang="zh-CN" dirty="0">
                <a:solidFill>
                  <a:schemeClr val="bg1">
                    <a:lumMod val="75000"/>
                  </a:schemeClr>
                </a:solidFill>
              </a:rPr>
              <a:t>result</a:t>
            </a:r>
            <a:endParaRPr lang="en-US" altLang="zh-CN" dirty="0">
              <a:solidFill>
                <a:schemeClr val="bg1">
                  <a:lumMod val="75000"/>
                </a:schemeClr>
              </a:solidFill>
            </a:endParaRPr>
          </a:p>
          <a:p>
            <a:pPr lvl="1"/>
            <a:r>
              <a:rPr lang="en-US" altLang="zh-CN" dirty="0">
                <a:solidFill>
                  <a:schemeClr val="bg1">
                    <a:lumMod val="75000"/>
                  </a:schemeClr>
                </a:solidFill>
              </a:rPr>
              <a:t>Ablation Study</a:t>
            </a:r>
            <a:endParaRPr lang="en-US" altLang="zh-CN" dirty="0">
              <a:solidFill>
                <a:schemeClr val="bg1">
                  <a:lumMod val="75000"/>
                </a:schemeClr>
              </a:solidFill>
            </a:endParaRPr>
          </a:p>
          <a:p>
            <a:pPr lvl="1"/>
            <a:r>
              <a:rPr lang="en-US" altLang="zh-CN" dirty="0">
                <a:solidFill>
                  <a:schemeClr val="bg1">
                    <a:lumMod val="75000"/>
                  </a:schemeClr>
                </a:solidFill>
              </a:rPr>
              <a:t>Case study</a:t>
            </a:r>
            <a:endParaRPr lang="en-US" altLang="zh-CN" dirty="0">
              <a:solidFill>
                <a:schemeClr val="bg1">
                  <a:lumMod val="75000"/>
                </a:schemeClr>
              </a:solidFill>
            </a:endParaRPr>
          </a:p>
          <a:p>
            <a:pPr lvl="1"/>
            <a:r>
              <a:rPr lang="en-US" altLang="zh-CN" dirty="0">
                <a:solidFill>
                  <a:schemeClr val="bg1">
                    <a:lumMod val="75000"/>
                  </a:schemeClr>
                </a:solidFill>
              </a:rPr>
              <a:t>Error Analysis</a:t>
            </a:r>
            <a:endParaRPr lang="zh-CN" altLang="en-US" dirty="0">
              <a:solidFill>
                <a:schemeClr val="bg1">
                  <a:lumMod val="75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References</a:t>
            </a:r>
            <a:endParaRPr lang="en-US" altLang="zh-CN" dirty="0"/>
          </a:p>
        </p:txBody>
      </p:sp>
      <p:sp>
        <p:nvSpPr>
          <p:cNvPr id="3" name="内容占位符 2"/>
          <p:cNvSpPr>
            <a:spLocks noGrp="1"/>
          </p:cNvSpPr>
          <p:nvPr>
            <p:ph idx="1"/>
          </p:nvPr>
        </p:nvSpPr>
        <p:spPr>
          <a:xfrm>
            <a:off x="467360" y="1300480"/>
            <a:ext cx="11247120" cy="4165865"/>
          </a:xfrm>
        </p:spPr>
        <p:txBody>
          <a:bodyPr>
            <a:normAutofit fontScale="77500" lnSpcReduction="10000"/>
          </a:bodyPr>
          <a:lstStyle/>
          <a:p>
            <a:pPr marL="0" indent="0">
              <a:buFont typeface="+mj-ea"/>
              <a:buNone/>
            </a:pPr>
            <a:r>
              <a:rPr lang="en-US" altLang="zh-CN" sz="2400" dirty="0"/>
              <a:t>Binxuan Huang and Kathleen Carley. 2018. Parameterized convolutional neural networks for aspect level sentiment classification. In Proceedings of the 2018 Conference on Empirical Methods in Natural Language Processing, pages 1091–1096. Association for Computational Linguistics.</a:t>
            </a:r>
            <a:endParaRPr lang="en-US" altLang="zh-CN" sz="2400" dirty="0"/>
          </a:p>
          <a:p>
            <a:pPr marL="0" indent="0">
              <a:buFont typeface="+mj-ea"/>
              <a:buNone/>
            </a:pPr>
            <a:endParaRPr lang="en-US" altLang="zh-CN" sz="2400" dirty="0"/>
          </a:p>
          <a:p>
            <a:pPr marL="0" indent="0">
              <a:buFont typeface="+mj-ea"/>
              <a:buNone/>
            </a:pPr>
            <a:r>
              <a:rPr lang="en-US" altLang="zh-CN" sz="2400" dirty="0"/>
              <a:t>Binxuan Huang, Yanglan Ou, and Kathleen M. Carley. 2018. Aspect level sentiment classification with attention-over-attention neural networks. In Social, Cultural, and Behavioral Modeling - 11th International Conference, SBP-BRiMS 2018.</a:t>
            </a:r>
            <a:endParaRPr lang="en-US" altLang="zh-CN" sz="2400" dirty="0"/>
          </a:p>
          <a:p>
            <a:pPr marL="0" indent="0">
              <a:buFont typeface="+mj-ea"/>
              <a:buNone/>
            </a:pPr>
            <a:endParaRPr lang="en-US" altLang="zh-CN" sz="2400" dirty="0"/>
          </a:p>
          <a:p>
            <a:pPr marL="0" indent="0">
              <a:buFont typeface="+mj-ea"/>
              <a:buNone/>
            </a:pPr>
            <a:r>
              <a:rPr lang="en-US" altLang="zh-CN" sz="2400" dirty="0"/>
              <a:t>Svetlana Kiritchenko, Xiaodan Zhu, Colin Cherry, and Saif Mohammad. 2014. Nrc-canada-2014: Detecting aspects and sentiment in customer reviews. In Proceedings of the 8th International Workshop on Semantic Evaluation (SemEval 2014), pages 437–442.</a:t>
            </a:r>
            <a:endParaRPr lang="en-US" altLang="zh-CN" sz="2400" dirty="0"/>
          </a:p>
          <a:p>
            <a:pPr marL="0" indent="0">
              <a:buFont typeface="+mj-ea"/>
              <a:buNone/>
            </a:pPr>
            <a:endParaRPr lang="en-US" altLang="zh-CN" sz="2400" dirty="0"/>
          </a:p>
          <a:p>
            <a:pPr marL="0" indent="0">
              <a:buFont typeface="+mj-ea"/>
              <a:buNone/>
            </a:pPr>
            <a:endParaRPr lang="en-US" altLang="zh-CN" sz="2400" dirty="0"/>
          </a:p>
          <a:p>
            <a:pPr marL="0" indent="0">
              <a:buFont typeface="+mj-ea"/>
              <a:buNone/>
            </a:pPr>
            <a:endParaRPr lang="en-US" altLang="zh-CN" sz="2400" dirty="0"/>
          </a:p>
          <a:p>
            <a:pPr marL="0" indent="0">
              <a:buFont typeface="+mj-ea"/>
              <a:buNone/>
            </a:pPr>
            <a:endParaRPr lang="en-US" altLang="zh-CN" sz="2400" dirty="0"/>
          </a:p>
          <a:p>
            <a:pPr marL="0" indent="0">
              <a:buFont typeface="+mj-ea"/>
              <a:buNone/>
            </a:pPr>
            <a:endParaRPr lang="en-US" altLang="zh-CN" sz="2400" dirty="0"/>
          </a:p>
          <a:p>
            <a:pPr marL="0" indent="0">
              <a:buFont typeface="+mj-ea"/>
              <a:buNone/>
            </a:pPr>
            <a:endParaRPr lang="en-US" altLang="zh-CN" sz="2400" dirty="0"/>
          </a:p>
          <a:p>
            <a:pPr marL="0" indent="0">
              <a:buFont typeface="+mj-ea"/>
              <a:buNone/>
            </a:pPr>
            <a:endParaRPr lang="en-US" altLang="zh-CN"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References</a:t>
            </a:r>
            <a:endParaRPr lang="en-US" altLang="zh-CN" dirty="0"/>
          </a:p>
        </p:txBody>
      </p:sp>
      <p:sp>
        <p:nvSpPr>
          <p:cNvPr id="3" name="内容占位符 2"/>
          <p:cNvSpPr>
            <a:spLocks noGrp="1"/>
          </p:cNvSpPr>
          <p:nvPr>
            <p:ph idx="1"/>
          </p:nvPr>
        </p:nvSpPr>
        <p:spPr>
          <a:xfrm>
            <a:off x="467360" y="1300480"/>
            <a:ext cx="11247120" cy="4165865"/>
          </a:xfrm>
        </p:spPr>
        <p:txBody>
          <a:bodyPr>
            <a:normAutofit fontScale="70000" lnSpcReduction="10000"/>
          </a:bodyPr>
          <a:lstStyle/>
          <a:p>
            <a:pPr marL="0" indent="0">
              <a:buFont typeface="+mj-ea"/>
              <a:buNone/>
            </a:pPr>
            <a:r>
              <a:rPr lang="en-US" altLang="zh-CN" sz="2400" dirty="0">
                <a:sym typeface="+mn-ea"/>
              </a:rPr>
              <a:t>Xin Li, Lidong Bing, Wai Lam, and Bei Shi. 2018. Transformation networks for target-oriented sentiment classification. In Proceedings of the 56th Annual Meeting of the Association for Computational Linguistics (Volume 1: Long Papers), pages 946–956. Association for Computational Linguistics.</a:t>
            </a:r>
            <a:endParaRPr lang="en-US" altLang="zh-CN" sz="2400" dirty="0"/>
          </a:p>
          <a:p>
            <a:pPr marL="0" indent="0">
              <a:buFont typeface="+mj-ea"/>
              <a:buNone/>
            </a:pPr>
            <a:endParaRPr lang="en-US" altLang="zh-CN" sz="2400" dirty="0"/>
          </a:p>
          <a:p>
            <a:pPr marL="0" indent="0">
              <a:buFont typeface="+mj-ea"/>
              <a:buNone/>
            </a:pPr>
            <a:r>
              <a:rPr lang="en-US" altLang="zh-CN" sz="2400" dirty="0"/>
              <a:t>Dehong Ma, Sujian Li, Xiaodong Zhang, and Houfeng Wang. 2017. Interactive attention networks for aspect-level sentiment classification. In Proceedings of the Twenty-Sixth International Joint Conference on Artificial Intelligence, IJCAI 2017, Melbourne, Australia, August 19-25, 2017, pages 4068–4074.</a:t>
            </a:r>
            <a:endParaRPr lang="en-US" altLang="zh-CN" sz="2400" dirty="0"/>
          </a:p>
          <a:p>
            <a:pPr marL="0" indent="0">
              <a:buFont typeface="+mj-ea"/>
              <a:buNone/>
            </a:pPr>
            <a:endParaRPr lang="en-US" altLang="zh-CN" sz="2400" dirty="0"/>
          </a:p>
          <a:p>
            <a:pPr marL="0" indent="0">
              <a:buFont typeface="+mj-ea"/>
              <a:buNone/>
            </a:pPr>
            <a:r>
              <a:rPr lang="en-US" altLang="zh-CN" sz="2400" dirty="0"/>
              <a:t>Navonil Majumder, Soujanya Poria, Alexander Gelbukh, Md Shad Akhtar, Erik Cambria, and Asif Ekbal. 2018. Iarm: Inter-aspect relation modeling with memory networks in aspect-based sentiment analysis. In Proceedings of the 2018 Conference on Empirical Methods in Natural Language Processing, pages 3402–3411.</a:t>
            </a:r>
            <a:endParaRPr lang="en-US" altLang="zh-CN" sz="2400" dirty="0"/>
          </a:p>
          <a:p>
            <a:pPr marL="0" indent="0">
              <a:buFont typeface="+mj-ea"/>
              <a:buNone/>
            </a:pPr>
            <a:endParaRPr lang="en-US" altLang="zh-CN" sz="2400" dirty="0"/>
          </a:p>
          <a:p>
            <a:pPr marL="0" indent="0">
              <a:buFont typeface="+mj-ea"/>
              <a:buNone/>
            </a:pPr>
            <a:endParaRPr lang="en-US" altLang="zh-CN" sz="2400" dirty="0"/>
          </a:p>
          <a:p>
            <a:pPr marL="0" indent="0">
              <a:buFont typeface="+mj-ea"/>
              <a:buNone/>
            </a:pPr>
            <a:endParaRPr lang="en-US" altLang="zh-CN" sz="2400" dirty="0"/>
          </a:p>
          <a:p>
            <a:pPr marL="0" indent="0">
              <a:buFont typeface="+mj-ea"/>
              <a:buNone/>
            </a:pPr>
            <a:endParaRPr lang="en-US" altLang="zh-CN" sz="2400" dirty="0"/>
          </a:p>
          <a:p>
            <a:pPr marL="0" indent="0">
              <a:buFont typeface="+mj-ea"/>
              <a:buNone/>
            </a:pPr>
            <a:endParaRPr lang="en-US" altLang="zh-CN" sz="2400" dirty="0"/>
          </a:p>
          <a:p>
            <a:pPr marL="0" indent="0">
              <a:buFont typeface="+mj-ea"/>
              <a:buNone/>
            </a:pPr>
            <a:endParaRPr lang="en-US" altLang="zh-CN" sz="2400" dirty="0"/>
          </a:p>
          <a:p>
            <a:pPr marL="0" indent="0">
              <a:buFont typeface="+mj-ea"/>
              <a:buNone/>
            </a:pPr>
            <a:endParaRPr lang="en-US" altLang="zh-CN" sz="2400" dirty="0"/>
          </a:p>
          <a:p>
            <a:pPr marL="0" indent="0">
              <a:buFont typeface="+mj-ea"/>
              <a:buNone/>
            </a:pPr>
            <a:endParaRPr lang="en-US" altLang="zh-CN"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References</a:t>
            </a:r>
            <a:endParaRPr lang="en-US" altLang="zh-CN" dirty="0"/>
          </a:p>
        </p:txBody>
      </p:sp>
      <p:sp>
        <p:nvSpPr>
          <p:cNvPr id="3" name="内容占位符 2"/>
          <p:cNvSpPr>
            <a:spLocks noGrp="1"/>
          </p:cNvSpPr>
          <p:nvPr>
            <p:ph idx="1"/>
          </p:nvPr>
        </p:nvSpPr>
        <p:spPr>
          <a:xfrm>
            <a:off x="467360" y="1300480"/>
            <a:ext cx="11247120" cy="4165865"/>
          </a:xfrm>
        </p:spPr>
        <p:txBody>
          <a:bodyPr>
            <a:normAutofit fontScale="80000" lnSpcReduction="20000"/>
          </a:bodyPr>
          <a:lstStyle/>
          <a:p>
            <a:pPr marL="0" indent="0">
              <a:buFont typeface="+mj-ea"/>
              <a:buNone/>
            </a:pPr>
            <a:r>
              <a:rPr lang="en-US" altLang="zh-CN" sz="2400" dirty="0">
                <a:sym typeface="+mn-ea"/>
              </a:rPr>
              <a:t>Shuai Wang, Sahisnu Mazumder, Bing Liu, Mianwei Zhou, and Yi Chang. 2018. Target-sensitive memory networks for aspect sentiment classification. In Proceedings of the 56th Annual Meeting of the Association for Computational Linguistics (Volume 1: Long Papers), volume 1, pages 957–967.</a:t>
            </a:r>
            <a:endParaRPr lang="en-US" altLang="zh-CN" sz="2400" dirty="0">
              <a:sym typeface="+mn-ea"/>
            </a:endParaRPr>
          </a:p>
          <a:p>
            <a:pPr marL="0" indent="0">
              <a:buFont typeface="+mj-ea"/>
              <a:buNone/>
            </a:pPr>
            <a:endParaRPr lang="en-US" altLang="zh-CN" sz="2400" dirty="0">
              <a:sym typeface="+mn-ea"/>
            </a:endParaRPr>
          </a:p>
          <a:p>
            <a:pPr marL="0" indent="0">
              <a:buFont typeface="+mj-ea"/>
              <a:buNone/>
            </a:pPr>
            <a:r>
              <a:rPr lang="en-US" altLang="zh-CN" sz="2400" dirty="0">
                <a:sym typeface="+mn-ea"/>
              </a:rPr>
              <a:t>Yequan Wang, Minlie Huang, Xiaoyan Zhu, and Li Zhao. 2016. Attention-based lstm for aspect-level sentiment classification. In Proceedings of the 2016 Conference on Empirical Methods in Natural Language Processing, pages 606–615. Association for Computational Linguistics.</a:t>
            </a:r>
            <a:endParaRPr lang="en-US" altLang="zh-CN" sz="2400" dirty="0">
              <a:sym typeface="+mn-ea"/>
            </a:endParaRPr>
          </a:p>
          <a:p>
            <a:pPr marL="0" indent="0">
              <a:buFont typeface="+mj-ea"/>
              <a:buNone/>
            </a:pPr>
            <a:endParaRPr lang="en-US" altLang="zh-CN" sz="2400" dirty="0">
              <a:sym typeface="+mn-ea"/>
            </a:endParaRPr>
          </a:p>
          <a:p>
            <a:pPr marL="0" indent="0">
              <a:buFont typeface="+mj-ea"/>
              <a:buNone/>
            </a:pPr>
            <a:r>
              <a:rPr lang="en-US" altLang="zh-CN" sz="2400" dirty="0">
                <a:sym typeface="+mn-ea"/>
              </a:rPr>
              <a:t>Wei Xue and Tao Li. 2018. Aspect based sentiment analysis with gated convolutional networks. In Proceedings of the 56th Annual Meeting of the Association for Computational Linguistics (Volume 1: Long Papers), pages 2514–2523. Association for Computational Linguistics.</a:t>
            </a:r>
            <a:endParaRPr lang="en-US" altLang="zh-CN" sz="2400" dirty="0">
              <a:sym typeface="+mn-ea"/>
            </a:endParaRPr>
          </a:p>
          <a:p>
            <a:pPr marL="0" indent="0">
              <a:buFont typeface="+mj-ea"/>
              <a:buNone/>
            </a:pPr>
            <a:endParaRPr lang="en-US" altLang="zh-CN" sz="2400" dirty="0"/>
          </a:p>
          <a:p>
            <a:pPr marL="0" indent="0">
              <a:buFont typeface="+mj-ea"/>
              <a:buNone/>
            </a:pPr>
            <a:endParaRPr lang="en-US" altLang="zh-CN" sz="2400" dirty="0"/>
          </a:p>
          <a:p>
            <a:pPr marL="0" indent="0">
              <a:buFont typeface="+mj-ea"/>
              <a:buNone/>
            </a:pPr>
            <a:endParaRPr lang="en-US" altLang="zh-CN" sz="2400" dirty="0"/>
          </a:p>
          <a:p>
            <a:pPr marL="0" indent="0">
              <a:buFont typeface="+mj-ea"/>
              <a:buNone/>
            </a:pPr>
            <a:endParaRPr lang="en-US" altLang="zh-CN" sz="2400" dirty="0"/>
          </a:p>
          <a:p>
            <a:pPr marL="0" indent="0">
              <a:buFont typeface="+mj-ea"/>
              <a:buNone/>
            </a:pPr>
            <a:endParaRPr lang="en-US" altLang="zh-CN" sz="2400" dirty="0"/>
          </a:p>
          <a:p>
            <a:pPr marL="0" indent="0">
              <a:buFont typeface="+mj-ea"/>
              <a:buNone/>
            </a:pPr>
            <a:endParaRPr lang="en-US" altLang="zh-CN" sz="2400" dirty="0"/>
          </a:p>
          <a:p>
            <a:pPr marL="0" indent="0">
              <a:buFont typeface="+mj-ea"/>
              <a:buNone/>
            </a:pPr>
            <a:endParaRPr lang="en-US" altLang="zh-CN" sz="2400" dirty="0"/>
          </a:p>
          <a:p>
            <a:pPr marL="0" indent="0">
              <a:buFont typeface="+mj-ea"/>
              <a:buNone/>
            </a:pPr>
            <a:endParaRPr lang="en-US" altLang="zh-CN"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lgn="ctr">
              <a:buNone/>
            </a:pPr>
            <a:endParaRPr lang="en-US" altLang="zh-CN" sz="4000"/>
          </a:p>
          <a:p>
            <a:pPr marL="0" indent="0" algn="ctr">
              <a:buNone/>
            </a:pPr>
            <a:r>
              <a:rPr lang="en-US" altLang="zh-CN" sz="4000"/>
              <a:t>Thanks for listening!</a:t>
            </a:r>
            <a:endParaRPr lang="en-US" altLang="zh-CN"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Problem Formulation</a:t>
            </a:r>
            <a:endParaRPr lang="en-US" altLang="zh-CN" dirty="0"/>
          </a:p>
        </p:txBody>
      </p:sp>
      <p:sp>
        <p:nvSpPr>
          <p:cNvPr id="3" name="内容占位符 2"/>
          <p:cNvSpPr>
            <a:spLocks noGrp="1"/>
          </p:cNvSpPr>
          <p:nvPr>
            <p:ph idx="1"/>
          </p:nvPr>
        </p:nvSpPr>
        <p:spPr>
          <a:xfrm>
            <a:off x="467360" y="1300480"/>
            <a:ext cx="11247120" cy="4165865"/>
          </a:xfrm>
        </p:spPr>
        <p:txBody>
          <a:bodyPr>
            <a:normAutofit/>
          </a:bodyPr>
          <a:lstStyle/>
          <a:p>
            <a:r>
              <a:rPr lang="en-US" altLang="zh-CN" sz="2400" b="1" dirty="0"/>
              <a:t>Target-level sentiment classiﬁcation </a:t>
            </a:r>
            <a:r>
              <a:rPr lang="en-US" altLang="zh-CN" sz="2400" dirty="0"/>
              <a:t>is a typical classiﬁcation task. Given the </a:t>
            </a:r>
            <a:r>
              <a:rPr lang="en-US" altLang="zh-CN" sz="2400" u="sng" dirty="0"/>
              <a:t>original sentence</a:t>
            </a:r>
            <a:r>
              <a:rPr lang="en-US" altLang="zh-CN" sz="2400" dirty="0"/>
              <a:t> and explicitly mentioned phrase of </a:t>
            </a:r>
            <a:r>
              <a:rPr lang="en-US" altLang="zh-CN" sz="2400" u="sng" dirty="0"/>
              <a:t>opinion target</a:t>
            </a:r>
            <a:r>
              <a:rPr lang="en-US" altLang="zh-CN" sz="2400" dirty="0"/>
              <a:t>, the task is to figure out the sentiment/attitude towards target words.</a:t>
            </a:r>
            <a:endParaRPr lang="en-US" altLang="zh-CN" sz="2400" dirty="0"/>
          </a:p>
        </p:txBody>
      </p:sp>
      <p:graphicFrame>
        <p:nvGraphicFramePr>
          <p:cNvPr id="5" name="表格 4"/>
          <p:cNvGraphicFramePr>
            <a:graphicFrameLocks noGrp="1"/>
          </p:cNvGraphicFramePr>
          <p:nvPr/>
        </p:nvGraphicFramePr>
        <p:xfrm>
          <a:off x="731520" y="3056465"/>
          <a:ext cx="10708641" cy="2065481"/>
        </p:xfrm>
        <a:graphic>
          <a:graphicData uri="http://schemas.openxmlformats.org/drawingml/2006/table">
            <a:tbl>
              <a:tblPr firstRow="1" bandRow="1">
                <a:tableStyleId>{5C22544A-7EE6-4342-B048-85BDC9FD1C3A}</a:tableStyleId>
              </a:tblPr>
              <a:tblGrid>
                <a:gridCol w="7049424"/>
                <a:gridCol w="2014121"/>
                <a:gridCol w="1645096"/>
              </a:tblGrid>
              <a:tr h="458895">
                <a:tc>
                  <a:txBody>
                    <a:bodyPr/>
                    <a:lstStyle/>
                    <a:p>
                      <a:pPr algn="ctr"/>
                      <a:r>
                        <a:rPr lang="en-US" altLang="zh-CN" dirty="0"/>
                        <a:t>Original Sentence</a:t>
                      </a:r>
                      <a:endParaRPr lang="zh-CN" altLang="en-US" dirty="0"/>
                    </a:p>
                  </a:txBody>
                  <a:tcPr/>
                </a:tc>
                <a:tc>
                  <a:txBody>
                    <a:bodyPr/>
                    <a:lstStyle/>
                    <a:p>
                      <a:pPr algn="ctr"/>
                      <a:r>
                        <a:rPr lang="en-US" altLang="zh-CN" dirty="0"/>
                        <a:t>Target Words</a:t>
                      </a:r>
                      <a:endParaRPr lang="zh-CN" altLang="en-US" dirty="0"/>
                    </a:p>
                  </a:txBody>
                  <a:tcPr/>
                </a:tc>
                <a:tc>
                  <a:txBody>
                    <a:bodyPr/>
                    <a:lstStyle/>
                    <a:p>
                      <a:pPr algn="ctr"/>
                      <a:r>
                        <a:rPr lang="en-US" altLang="zh-CN" dirty="0"/>
                        <a:t>Sentiment</a:t>
                      </a:r>
                      <a:endParaRPr lang="zh-CN" altLang="en-US" dirty="0"/>
                    </a:p>
                  </a:txBody>
                  <a:tcPr/>
                </a:tc>
              </a:tr>
              <a:tr h="803293">
                <a:tc>
                  <a:txBody>
                    <a:bodyPr/>
                    <a:lstStyle/>
                    <a:p>
                      <a:pPr algn="l"/>
                      <a:r>
                        <a:rPr lang="en-US" altLang="zh-CN" sz="2400" dirty="0"/>
                        <a:t>The </a:t>
                      </a:r>
                      <a:r>
                        <a:rPr lang="en-US" altLang="zh-CN" sz="2400" u="sng" dirty="0"/>
                        <a:t>food</a:t>
                      </a:r>
                      <a:r>
                        <a:rPr lang="en-US" altLang="zh-CN" sz="2400" dirty="0"/>
                        <a:t> is good but service is bad.</a:t>
                      </a:r>
                      <a:endParaRPr lang="zh-CN" altLang="en-US" sz="2400" dirty="0"/>
                    </a:p>
                  </a:txBody>
                  <a:tcPr anchor="ctr"/>
                </a:tc>
                <a:tc>
                  <a:txBody>
                    <a:bodyPr/>
                    <a:lstStyle/>
                    <a:p>
                      <a:pPr algn="ctr"/>
                      <a:r>
                        <a:rPr lang="en-US" altLang="zh-CN" sz="2400" dirty="0"/>
                        <a:t>food</a:t>
                      </a:r>
                      <a:endParaRPr lang="zh-CN" altLang="en-US" sz="2400" dirty="0"/>
                    </a:p>
                  </a:txBody>
                  <a:tcPr anchor="ctr"/>
                </a:tc>
                <a:tc>
                  <a:txBody>
                    <a:bodyPr/>
                    <a:lstStyle/>
                    <a:p>
                      <a:pPr algn="ctr"/>
                      <a:r>
                        <a:rPr lang="en-US" altLang="zh-CN" sz="2400" dirty="0"/>
                        <a:t>positive</a:t>
                      </a:r>
                      <a:endParaRPr lang="en-US" altLang="zh-CN" sz="2400" dirty="0"/>
                    </a:p>
                  </a:txBody>
                  <a:tcPr anchor="ctr"/>
                </a:tc>
              </a:tr>
              <a:tr h="803293">
                <a:tc>
                  <a:txBody>
                    <a:bodyPr/>
                    <a:lstStyle/>
                    <a:p>
                      <a:pPr algn="l"/>
                      <a:r>
                        <a:rPr lang="en-US" altLang="zh-CN" sz="2400" dirty="0"/>
                        <a:t>The food is good but </a:t>
                      </a:r>
                      <a:r>
                        <a:rPr lang="en-US" altLang="zh-CN" sz="2400" u="sng" dirty="0"/>
                        <a:t>service</a:t>
                      </a:r>
                      <a:r>
                        <a:rPr lang="en-US" altLang="zh-CN" sz="2400" dirty="0"/>
                        <a:t> is bad.</a:t>
                      </a:r>
                      <a:endParaRPr lang="zh-CN" altLang="en-US" sz="2400" dirty="0"/>
                    </a:p>
                  </a:txBody>
                  <a:tcPr anchor="ctr"/>
                </a:tc>
                <a:tc>
                  <a:txBody>
                    <a:bodyPr/>
                    <a:lstStyle/>
                    <a:p>
                      <a:pPr algn="ctr"/>
                      <a:r>
                        <a:rPr lang="en-US" altLang="zh-CN" sz="2400" dirty="0"/>
                        <a:t>service</a:t>
                      </a:r>
                      <a:endParaRPr lang="zh-CN" altLang="en-US" sz="2400" dirty="0"/>
                    </a:p>
                  </a:txBody>
                  <a:tcPr anchor="ctr"/>
                </a:tc>
                <a:tc>
                  <a:txBody>
                    <a:bodyPr/>
                    <a:lstStyle/>
                    <a:p>
                      <a:pPr algn="ctr"/>
                      <a:r>
                        <a:rPr lang="en-US" altLang="zh-CN" sz="2400" dirty="0"/>
                        <a:t>negative</a:t>
                      </a:r>
                      <a:endParaRPr lang="en-US" altLang="zh-CN" sz="2400" dirty="0"/>
                    </a:p>
                  </a:txBody>
                  <a:tcPr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Outline</a:t>
            </a:r>
            <a:endParaRPr lang="zh-CN" altLang="en-US" dirty="0"/>
          </a:p>
        </p:txBody>
      </p:sp>
      <p:sp>
        <p:nvSpPr>
          <p:cNvPr id="3" name="内容占位符 2"/>
          <p:cNvSpPr>
            <a:spLocks noGrp="1"/>
          </p:cNvSpPr>
          <p:nvPr>
            <p:ph idx="1"/>
          </p:nvPr>
        </p:nvSpPr>
        <p:spPr>
          <a:xfrm>
            <a:off x="467360" y="1300480"/>
            <a:ext cx="11247120" cy="4165865"/>
          </a:xfrm>
        </p:spPr>
        <p:txBody>
          <a:bodyPr>
            <a:normAutofit fontScale="92500" lnSpcReduction="20000"/>
          </a:bodyPr>
          <a:lstStyle/>
          <a:p>
            <a:pPr marL="457200" indent="-457200">
              <a:buFont typeface="+mj-ea"/>
              <a:buAutoNum type="circleNumDbPlain"/>
            </a:pPr>
            <a:r>
              <a:rPr lang="en-US" altLang="zh-CN" dirty="0">
                <a:solidFill>
                  <a:schemeClr val="bg1">
                    <a:lumMod val="75000"/>
                  </a:schemeClr>
                </a:solidFill>
              </a:rPr>
              <a:t>Target-level Sentiment Classification</a:t>
            </a:r>
            <a:endParaRPr lang="en-US" altLang="zh-CN" dirty="0">
              <a:solidFill>
                <a:schemeClr val="bg1">
                  <a:lumMod val="75000"/>
                </a:schemeClr>
              </a:solidFill>
            </a:endParaRPr>
          </a:p>
          <a:p>
            <a:pPr lvl="1"/>
            <a:r>
              <a:rPr lang="en-US" altLang="zh-CN" dirty="0">
                <a:solidFill>
                  <a:schemeClr val="bg1">
                    <a:lumMod val="75000"/>
                  </a:schemeClr>
                </a:solidFill>
              </a:rPr>
              <a:t>Introduction</a:t>
            </a:r>
            <a:endParaRPr lang="en-US" altLang="zh-CN" dirty="0">
              <a:solidFill>
                <a:schemeClr val="bg1">
                  <a:lumMod val="75000"/>
                </a:schemeClr>
              </a:solidFill>
            </a:endParaRPr>
          </a:p>
          <a:p>
            <a:pPr lvl="1"/>
            <a:r>
              <a:rPr lang="en-US" altLang="zh-CN" dirty="0">
                <a:solidFill>
                  <a:schemeClr val="bg1">
                    <a:lumMod val="75000"/>
                  </a:schemeClr>
                </a:solidFill>
              </a:rPr>
              <a:t>Problem Formulation</a:t>
            </a:r>
            <a:endParaRPr lang="en-US" altLang="zh-CN" dirty="0">
              <a:solidFill>
                <a:schemeClr val="bg1">
                  <a:lumMod val="75000"/>
                </a:schemeClr>
              </a:solidFill>
            </a:endParaRPr>
          </a:p>
          <a:p>
            <a:pPr marL="457200" indent="-457200">
              <a:buFont typeface="+mj-ea"/>
              <a:buAutoNum type="circleNumDbPlain"/>
            </a:pPr>
            <a:r>
              <a:rPr lang="en-US" altLang="zh-CN" b="1" dirty="0"/>
              <a:t>Soft Label Strategy for Target-level Sentiment Classification</a:t>
            </a:r>
            <a:endParaRPr lang="en-US" altLang="zh-CN" b="1" dirty="0"/>
          </a:p>
          <a:p>
            <a:pPr lvl="1"/>
            <a:r>
              <a:rPr lang="en-US" altLang="zh-CN" b="1" dirty="0"/>
              <a:t>Motivation</a:t>
            </a:r>
            <a:endParaRPr lang="en-US" altLang="zh-CN" b="1" dirty="0"/>
          </a:p>
          <a:p>
            <a:pPr lvl="1"/>
            <a:r>
              <a:rPr lang="en-US" altLang="zh-CN" dirty="0">
                <a:solidFill>
                  <a:schemeClr val="bg1">
                    <a:lumMod val="75000"/>
                  </a:schemeClr>
                </a:solidFill>
              </a:rPr>
              <a:t>The Proposed Model</a:t>
            </a:r>
            <a:endParaRPr lang="en-US" altLang="zh-CN" dirty="0">
              <a:solidFill>
                <a:schemeClr val="bg1">
                  <a:lumMod val="75000"/>
                </a:schemeClr>
              </a:solidFill>
            </a:endParaRPr>
          </a:p>
          <a:p>
            <a:pPr marL="457200" indent="-457200">
              <a:buFont typeface="+mj-ea"/>
              <a:buAutoNum type="circleNumDbPlain"/>
            </a:pPr>
            <a:r>
              <a:rPr lang="en-US" altLang="zh-CN" dirty="0">
                <a:solidFill>
                  <a:schemeClr val="bg1">
                    <a:lumMod val="75000"/>
                  </a:schemeClr>
                </a:solidFill>
              </a:rPr>
              <a:t>Experiment</a:t>
            </a:r>
            <a:endParaRPr lang="en-US" altLang="zh-CN" dirty="0">
              <a:solidFill>
                <a:schemeClr val="bg1">
                  <a:lumMod val="75000"/>
                </a:schemeClr>
              </a:solidFill>
            </a:endParaRPr>
          </a:p>
          <a:p>
            <a:pPr lvl="1"/>
            <a:r>
              <a:rPr lang="en-US" altLang="zh-CN" dirty="0">
                <a:solidFill>
                  <a:schemeClr val="bg1">
                    <a:lumMod val="75000"/>
                  </a:schemeClr>
                </a:solidFill>
              </a:rPr>
              <a:t>Settings</a:t>
            </a:r>
            <a:endParaRPr lang="en-US" altLang="zh-CN" dirty="0">
              <a:solidFill>
                <a:schemeClr val="bg1">
                  <a:lumMod val="75000"/>
                </a:schemeClr>
              </a:solidFill>
            </a:endParaRPr>
          </a:p>
          <a:p>
            <a:pPr lvl="1"/>
            <a:r>
              <a:rPr lang="en-US" altLang="zh-CN" dirty="0">
                <a:solidFill>
                  <a:schemeClr val="bg1">
                    <a:lumMod val="75000"/>
                  </a:schemeClr>
                </a:solidFill>
              </a:rPr>
              <a:t>Result</a:t>
            </a:r>
            <a:endParaRPr lang="en-US" altLang="zh-CN" dirty="0">
              <a:solidFill>
                <a:schemeClr val="bg1">
                  <a:lumMod val="75000"/>
                </a:schemeClr>
              </a:solidFill>
            </a:endParaRPr>
          </a:p>
          <a:p>
            <a:pPr lvl="1"/>
            <a:r>
              <a:rPr lang="en-US" altLang="zh-CN" dirty="0">
                <a:solidFill>
                  <a:schemeClr val="bg1">
                    <a:lumMod val="75000"/>
                  </a:schemeClr>
                </a:solidFill>
              </a:rPr>
              <a:t>Ablation Study</a:t>
            </a:r>
            <a:endParaRPr lang="en-US" altLang="zh-CN" dirty="0">
              <a:solidFill>
                <a:schemeClr val="bg1">
                  <a:lumMod val="75000"/>
                </a:schemeClr>
              </a:solidFill>
            </a:endParaRPr>
          </a:p>
          <a:p>
            <a:pPr lvl="1"/>
            <a:r>
              <a:rPr lang="en-US" altLang="zh-CN" dirty="0">
                <a:solidFill>
                  <a:schemeClr val="bg1">
                    <a:lumMod val="75000"/>
                  </a:schemeClr>
                </a:solidFill>
              </a:rPr>
              <a:t>Case study</a:t>
            </a:r>
            <a:endParaRPr lang="en-US" altLang="zh-CN" dirty="0">
              <a:solidFill>
                <a:schemeClr val="bg1">
                  <a:lumMod val="75000"/>
                </a:schemeClr>
              </a:solidFill>
            </a:endParaRPr>
          </a:p>
          <a:p>
            <a:pPr lvl="1"/>
            <a:r>
              <a:rPr lang="en-US" altLang="zh-CN" dirty="0">
                <a:solidFill>
                  <a:schemeClr val="bg1">
                    <a:lumMod val="75000"/>
                  </a:schemeClr>
                </a:solidFill>
              </a:rPr>
              <a:t>Error Analysis</a:t>
            </a:r>
            <a:endParaRPr lang="zh-CN" altLang="en-US" dirty="0">
              <a:solidFill>
                <a:schemeClr val="bg1">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Motivation</a:t>
            </a:r>
            <a:endParaRPr lang="en-US" altLang="zh-CN" dirty="0"/>
          </a:p>
        </p:txBody>
      </p:sp>
      <p:sp>
        <p:nvSpPr>
          <p:cNvPr id="3" name="内容占位符 2"/>
          <p:cNvSpPr>
            <a:spLocks noGrp="1"/>
          </p:cNvSpPr>
          <p:nvPr>
            <p:ph idx="1"/>
          </p:nvPr>
        </p:nvSpPr>
        <p:spPr>
          <a:xfrm>
            <a:off x="467360" y="1300480"/>
            <a:ext cx="11247120" cy="4165865"/>
          </a:xfrm>
        </p:spPr>
        <p:txBody>
          <a:bodyPr>
            <a:normAutofit/>
          </a:bodyPr>
          <a:lstStyle/>
          <a:p>
            <a:pPr marL="0" indent="0">
              <a:buNone/>
            </a:pPr>
            <a:r>
              <a:rPr lang="en-US" altLang="zh-CN" sz="2400" b="1" dirty="0"/>
              <a:t>Problems of a</a:t>
            </a:r>
            <a:r>
              <a:rPr lang="en-US" altLang="zh-CN" sz="2400" b="1" dirty="0">
                <a:sym typeface="+mn-ea"/>
              </a:rPr>
              <a:t>ttention-based model</a:t>
            </a:r>
            <a:endParaRPr lang="en-US" altLang="zh-CN" sz="2400" b="1" dirty="0"/>
          </a:p>
          <a:p>
            <a:r>
              <a:rPr lang="en-US" altLang="zh-CN" sz="2000" dirty="0">
                <a:sym typeface="+mn-ea"/>
              </a:rPr>
              <a:t>Attention-based model might introduce noise into the model</a:t>
            </a:r>
            <a:endParaRPr lang="en-US" altLang="zh-CN" sz="2000" dirty="0"/>
          </a:p>
          <a:p>
            <a:pPr marL="457200" lvl="1" indent="0">
              <a:buNone/>
            </a:pPr>
            <a:r>
              <a:rPr lang="en-US" altLang="zh-CN" sz="2000" dirty="0">
                <a:sym typeface="+mn-ea"/>
              </a:rPr>
              <a:t>Example “</a:t>
            </a:r>
            <a:r>
              <a:rPr lang="en-US" altLang="zh-CN" sz="2000" i="1" dirty="0">
                <a:sym typeface="+mn-ea"/>
              </a:rPr>
              <a:t>The dish tastes </a:t>
            </a:r>
            <a:r>
              <a:rPr lang="en-US" altLang="zh-CN" sz="2000" b="1" i="1" dirty="0">
                <a:solidFill>
                  <a:srgbClr val="C00000"/>
                </a:solidFill>
                <a:sym typeface="+mn-ea"/>
              </a:rPr>
              <a:t>[</a:t>
            </a:r>
            <a:r>
              <a:rPr lang="en-US" altLang="zh-CN" sz="2000" i="1" dirty="0">
                <a:sym typeface="+mn-ea"/>
              </a:rPr>
              <a:t>bad</a:t>
            </a:r>
            <a:r>
              <a:rPr lang="en-US" altLang="zh-CN" sz="2000" b="1" i="1" dirty="0">
                <a:solidFill>
                  <a:srgbClr val="C00000"/>
                </a:solidFill>
                <a:sym typeface="+mn-ea"/>
              </a:rPr>
              <a:t>]</a:t>
            </a:r>
            <a:r>
              <a:rPr lang="en-US" altLang="zh-CN" sz="2000" i="1" dirty="0">
                <a:sym typeface="+mn-ea"/>
              </a:rPr>
              <a:t> but its </a:t>
            </a:r>
            <a:r>
              <a:rPr lang="en-US" altLang="zh-CN" sz="2000" i="1" u="sng" dirty="0">
                <a:sym typeface="+mn-ea"/>
              </a:rPr>
              <a:t>vegetable</a:t>
            </a:r>
            <a:r>
              <a:rPr lang="en-US" altLang="zh-CN" sz="2000" i="1" dirty="0">
                <a:sym typeface="+mn-ea"/>
              </a:rPr>
              <a:t> is </a:t>
            </a:r>
            <a:r>
              <a:rPr lang="en-US" altLang="zh-CN" sz="2000" b="1" i="1" dirty="0">
                <a:solidFill>
                  <a:srgbClr val="92D050"/>
                </a:solidFill>
                <a:sym typeface="+mn-ea"/>
              </a:rPr>
              <a:t>[</a:t>
            </a:r>
            <a:r>
              <a:rPr lang="en-US" altLang="zh-CN" sz="2000" i="1" dirty="0">
                <a:sym typeface="+mn-ea"/>
              </a:rPr>
              <a:t>delicious</a:t>
            </a:r>
            <a:r>
              <a:rPr lang="en-US" altLang="zh-CN" sz="2000" b="1" i="1" dirty="0">
                <a:solidFill>
                  <a:srgbClr val="92D050"/>
                </a:solidFill>
                <a:sym typeface="+mn-ea"/>
              </a:rPr>
              <a:t>]</a:t>
            </a:r>
            <a:r>
              <a:rPr lang="en-US" altLang="zh-CN" sz="2000" i="1" dirty="0">
                <a:sym typeface="+mn-ea"/>
              </a:rPr>
              <a:t> though it looks </a:t>
            </a:r>
            <a:r>
              <a:rPr lang="en-US" altLang="zh-CN" sz="2000" b="1" i="1" dirty="0">
                <a:solidFill>
                  <a:srgbClr val="C00000"/>
                </a:solidFill>
                <a:sym typeface="+mn-ea"/>
              </a:rPr>
              <a:t>[</a:t>
            </a:r>
            <a:r>
              <a:rPr lang="en-US" altLang="zh-CN" sz="2000" i="1" dirty="0">
                <a:sym typeface="+mn-ea"/>
              </a:rPr>
              <a:t>ugly</a:t>
            </a:r>
            <a:r>
              <a:rPr lang="en-US" altLang="zh-CN" sz="2000" b="1" i="1" dirty="0">
                <a:solidFill>
                  <a:srgbClr val="C00000"/>
                </a:solidFill>
                <a:sym typeface="+mn-ea"/>
              </a:rPr>
              <a:t>]</a:t>
            </a:r>
            <a:r>
              <a:rPr lang="en-US" altLang="zh-CN" sz="2000" i="1" dirty="0">
                <a:sym typeface="+mn-ea"/>
              </a:rPr>
              <a:t>.</a:t>
            </a:r>
            <a:r>
              <a:rPr lang="en-US" altLang="zh-CN" sz="2000" dirty="0">
                <a:sym typeface="+mn-ea"/>
              </a:rPr>
              <a:t>” Attention-based methods might highlight some other words like “bad”, “ugly”.</a:t>
            </a:r>
            <a:endParaRPr lang="en-US" altLang="zh-CN" dirty="0">
              <a:sym typeface="+mn-ea"/>
            </a:endParaRPr>
          </a:p>
          <a:p>
            <a:r>
              <a:rPr lang="en-US" altLang="zh-CN" dirty="0">
                <a:sym typeface="+mn-ea"/>
              </a:rPr>
              <a:t>Attention-based weighted combination of word-level features may introduce some noises (e.g., “bad” and “ugly” in above sentence). </a:t>
            </a:r>
            <a:endParaRPr lang="en-US" altLang="zh-CN" dirty="0"/>
          </a:p>
          <a:p>
            <a:endParaRPr lang="en-US" altLang="zh-CN" sz="2000" dirty="0"/>
          </a:p>
          <a:p>
            <a:endParaRPr lang="en-US" altLang="zh-CN" dirty="0"/>
          </a:p>
          <a:p>
            <a:pPr marL="0" indent="0">
              <a:buNone/>
            </a:pP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Motivation</a:t>
            </a:r>
            <a:endParaRPr lang="en-US" altLang="zh-CN" dirty="0"/>
          </a:p>
        </p:txBody>
      </p:sp>
      <p:sp>
        <p:nvSpPr>
          <p:cNvPr id="3" name="内容占位符 2"/>
          <p:cNvSpPr>
            <a:spLocks noGrp="1"/>
          </p:cNvSpPr>
          <p:nvPr>
            <p:ph idx="1"/>
          </p:nvPr>
        </p:nvSpPr>
        <p:spPr>
          <a:xfrm>
            <a:off x="467360" y="1300480"/>
            <a:ext cx="11247120" cy="4165865"/>
          </a:xfrm>
        </p:spPr>
        <p:txBody>
          <a:bodyPr>
            <a:normAutofit fontScale="90000" lnSpcReduction="20000"/>
          </a:bodyPr>
          <a:lstStyle/>
          <a:p>
            <a:pPr marL="0" indent="0">
              <a:buNone/>
            </a:pPr>
            <a:r>
              <a:rPr lang="en-US" altLang="zh-CN" sz="2400" b="1" dirty="0"/>
              <a:t>Hard label approach vs. Soft label approach</a:t>
            </a:r>
            <a:endParaRPr lang="en-US" altLang="zh-CN" sz="2000" dirty="0"/>
          </a:p>
          <a:p>
            <a:r>
              <a:rPr lang="en-US" altLang="zh-CN" b="1" dirty="0"/>
              <a:t>Hard label approach:</a:t>
            </a:r>
            <a:r>
              <a:rPr lang="en-US" altLang="zh-CN" dirty="0"/>
              <a:t> First </a:t>
            </a:r>
            <a:r>
              <a:rPr lang="en-US" altLang="zh-CN" dirty="0">
                <a:sym typeface="+mn-ea"/>
              </a:rPr>
              <a:t>extract </a:t>
            </a:r>
            <a:r>
              <a:rPr lang="en-US" altLang="zh-CN" dirty="0"/>
              <a:t>opinion words and then predict with the help of the extracted opinion words.</a:t>
            </a:r>
            <a:endParaRPr lang="en-US" altLang="zh-CN" dirty="0"/>
          </a:p>
          <a:p>
            <a:r>
              <a:rPr lang="en-US" altLang="zh-CN" dirty="0"/>
              <a:t>Hard label strategy which directly determines whether a token is an opinion word related to the given target, is non-differentiable and hinders training through normal back-propagation.</a:t>
            </a:r>
            <a:endParaRPr lang="en-US" altLang="zh-CN" dirty="0"/>
          </a:p>
          <a:p>
            <a:pPr marL="0" indent="0">
              <a:buNone/>
            </a:pPr>
            <a:endParaRPr lang="en-US" altLang="zh-CN" dirty="0"/>
          </a:p>
          <a:p>
            <a:r>
              <a:rPr lang="en-US" altLang="zh-CN" b="1" dirty="0"/>
              <a:t>Soft label approach:</a:t>
            </a:r>
            <a:r>
              <a:rPr lang="en-US" altLang="zh-CN" dirty="0"/>
              <a:t> Measure the likelihood of a context word as an opinion word </a:t>
            </a:r>
            <a:r>
              <a:rPr lang="en-US" altLang="zh-CN" dirty="0">
                <a:sym typeface="+mn-ea"/>
              </a:rPr>
              <a:t>related to target</a:t>
            </a:r>
            <a:r>
              <a:rPr lang="en-US" altLang="zh-CN" dirty="0"/>
              <a:t> at each time step </a:t>
            </a:r>
            <a:r>
              <a:rPr lang="en-US" altLang="zh-CN" b="1" dirty="0"/>
              <a:t>in </a:t>
            </a:r>
            <a:r>
              <a:rPr lang="en-US" altLang="zh-CN" b="1" dirty="0">
                <a:sym typeface="+mn-ea"/>
              </a:rPr>
              <a:t>an end-to-end way</a:t>
            </a:r>
            <a:r>
              <a:rPr lang="en-US" altLang="zh-CN" dirty="0"/>
              <a:t>.</a:t>
            </a:r>
            <a:endParaRPr lang="en-US" altLang="zh-CN" dirty="0"/>
          </a:p>
          <a:p>
            <a:r>
              <a:rPr lang="en-US" altLang="zh-CN" dirty="0"/>
              <a:t>The larger the value of one word's soft label, the greater its effect on target sentiment. </a:t>
            </a:r>
            <a:endParaRPr lang="en-US" altLang="zh-CN" dirty="0"/>
          </a:p>
          <a:p>
            <a:endParaRPr lang="en-US" altLang="zh-CN" dirty="0"/>
          </a:p>
          <a:p>
            <a:r>
              <a:rPr lang="en-US" altLang="zh-CN" dirty="0">
                <a:sym typeface="+mn-ea"/>
              </a:rPr>
              <a:t>We use a soft label strategy to extract information from words which are related to target.</a:t>
            </a:r>
            <a:endParaRPr lang="en-US" altLang="zh-CN" dirty="0"/>
          </a:p>
          <a:p>
            <a:endParaRPr lang="en-US" altLang="zh-CN" dirty="0"/>
          </a:p>
          <a:p>
            <a:pPr marL="0" indent="0">
              <a:buNone/>
            </a:pP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1281"/>
            <a:ext cx="11247120" cy="477520"/>
          </a:xfrm>
        </p:spPr>
        <p:txBody>
          <a:bodyPr>
            <a:normAutofit fontScale="90000"/>
          </a:bodyPr>
          <a:lstStyle/>
          <a:p>
            <a:r>
              <a:rPr lang="en-US" altLang="zh-CN" dirty="0"/>
              <a:t>Motivation</a:t>
            </a:r>
            <a:endParaRPr lang="en-US" altLang="zh-CN" dirty="0"/>
          </a:p>
        </p:txBody>
      </p:sp>
      <p:sp>
        <p:nvSpPr>
          <p:cNvPr id="3" name="内容占位符 2"/>
          <p:cNvSpPr>
            <a:spLocks noGrp="1"/>
          </p:cNvSpPr>
          <p:nvPr>
            <p:ph idx="1"/>
          </p:nvPr>
        </p:nvSpPr>
        <p:spPr>
          <a:xfrm>
            <a:off x="467360" y="1300480"/>
            <a:ext cx="11247120" cy="4165865"/>
          </a:xfrm>
        </p:spPr>
        <p:txBody>
          <a:bodyPr>
            <a:normAutofit fontScale="90000"/>
          </a:bodyPr>
          <a:lstStyle/>
          <a:p>
            <a:pPr marL="0" indent="0">
              <a:buNone/>
            </a:pPr>
            <a:r>
              <a:rPr lang="en-US" altLang="zh-CN" sz="2400" b="1" dirty="0"/>
              <a:t>Soft label approach</a:t>
            </a:r>
            <a:endParaRPr lang="en-US" altLang="zh-CN" dirty="0"/>
          </a:p>
          <a:p>
            <a:r>
              <a:rPr lang="en-US" altLang="zh-CN" b="1" dirty="0"/>
              <a:t>Intuition:</a:t>
            </a:r>
            <a:r>
              <a:rPr lang="en-US" altLang="zh-CN" dirty="0"/>
              <a:t> Given a target, people can go through a sentence from beginning to end, and to judge whether </a:t>
            </a:r>
            <a:r>
              <a:rPr lang="en-US" altLang="zh-CN" u="sng" dirty="0"/>
              <a:t>current word</a:t>
            </a:r>
            <a:r>
              <a:rPr lang="en-US" altLang="zh-CN" dirty="0"/>
              <a:t> is highly related to the target at each step with comparison of </a:t>
            </a:r>
            <a:r>
              <a:rPr lang="en-US" altLang="zh-CN" u="sng" dirty="0"/>
              <a:t>history information till the current word</a:t>
            </a:r>
            <a:r>
              <a:rPr lang="en-US" altLang="zh-CN" dirty="0"/>
              <a:t> in the reading process.</a:t>
            </a:r>
            <a:endParaRPr lang="en-US" altLang="zh-CN" dirty="0"/>
          </a:p>
          <a:p>
            <a:r>
              <a:rPr lang="en-US" altLang="zh-CN" b="1" dirty="0"/>
              <a:t>Details: </a:t>
            </a:r>
            <a:endParaRPr lang="en-US" altLang="zh-CN" dirty="0"/>
          </a:p>
          <a:p>
            <a:pPr lvl="1"/>
            <a:r>
              <a:rPr lang="en-US" altLang="zh-CN" dirty="0"/>
              <a:t>If </a:t>
            </a:r>
            <a:r>
              <a:rPr lang="en-US" altLang="zh-CN" u="sng" dirty="0">
                <a:sym typeface="+mn-ea"/>
              </a:rPr>
              <a:t>history information</a:t>
            </a:r>
            <a:r>
              <a:rPr lang="en-US" altLang="zh-CN" dirty="0">
                <a:sym typeface="+mn-ea"/>
              </a:rPr>
              <a:t> is more closely connected with the target representation, we choose to keep </a:t>
            </a:r>
            <a:r>
              <a:rPr lang="en-US" altLang="zh-CN" u="sng" dirty="0">
                <a:sym typeface="+mn-ea"/>
              </a:rPr>
              <a:t>history information</a:t>
            </a:r>
            <a:r>
              <a:rPr lang="en-US" altLang="zh-CN" dirty="0">
                <a:sym typeface="+mn-ea"/>
              </a:rPr>
              <a:t> to the next time step and </a:t>
            </a:r>
            <a:r>
              <a:rPr lang="en-US" altLang="zh-CN" u="sng" dirty="0">
                <a:sym typeface="+mn-ea"/>
              </a:rPr>
              <a:t>current word</a:t>
            </a:r>
            <a:r>
              <a:rPr lang="en-US" altLang="zh-CN" dirty="0">
                <a:sym typeface="+mn-ea"/>
              </a:rPr>
              <a:t> will be paid less attention to; </a:t>
            </a:r>
            <a:endParaRPr lang="en-US" altLang="zh-CN" dirty="0">
              <a:sym typeface="+mn-ea"/>
            </a:endParaRPr>
          </a:p>
          <a:p>
            <a:pPr lvl="1"/>
            <a:r>
              <a:rPr lang="en-US" altLang="zh-CN" dirty="0">
                <a:sym typeface="+mn-ea"/>
              </a:rPr>
              <a:t>If </a:t>
            </a:r>
            <a:r>
              <a:rPr lang="en-US" altLang="zh-CN" u="sng" dirty="0">
                <a:sym typeface="+mn-ea"/>
              </a:rPr>
              <a:t>current word</a:t>
            </a:r>
            <a:r>
              <a:rPr lang="en-US" altLang="zh-CN" dirty="0">
                <a:sym typeface="+mn-ea"/>
              </a:rPr>
              <a:t> is more closely connected with the target representation, we choose to introduce </a:t>
            </a:r>
            <a:r>
              <a:rPr lang="en-US" altLang="zh-CN" u="sng" dirty="0">
                <a:sym typeface="+mn-ea"/>
              </a:rPr>
              <a:t>current word</a:t>
            </a:r>
            <a:r>
              <a:rPr lang="en-US" altLang="zh-CN" dirty="0">
                <a:sym typeface="+mn-ea"/>
              </a:rPr>
              <a:t> information more and </a:t>
            </a:r>
            <a:r>
              <a:rPr lang="en-US" altLang="zh-CN" u="sng" dirty="0">
                <a:sym typeface="+mn-ea"/>
              </a:rPr>
              <a:t>history information</a:t>
            </a:r>
            <a:r>
              <a:rPr lang="en-US" altLang="zh-CN" dirty="0">
                <a:sym typeface="+mn-ea"/>
              </a:rPr>
              <a:t> will </a:t>
            </a:r>
            <a:r>
              <a:rPr lang="en-US" altLang="zh-CN" dirty="0">
                <a:sym typeface="+mn-ea"/>
              </a:rPr>
              <a:t>be paid less attention to</a:t>
            </a:r>
            <a:r>
              <a:rPr lang="en-US" altLang="zh-CN" dirty="0">
                <a:sym typeface="+mn-ea"/>
              </a:rPr>
              <a:t>;</a:t>
            </a:r>
            <a:endParaRPr lang="en-US" altLang="zh-CN" dirty="0"/>
          </a:p>
          <a:p>
            <a:r>
              <a:rPr lang="en-US" altLang="zh-CN" b="1" dirty="0"/>
              <a:t>Core Idea:</a:t>
            </a:r>
            <a:r>
              <a:rPr lang="en-US" altLang="zh-CN" dirty="0"/>
              <a:t> To decide which part is more relevent with the target at each time step: </a:t>
            </a:r>
            <a:r>
              <a:rPr lang="en-US" altLang="zh-CN" dirty="0">
                <a:sym typeface="+mn-ea"/>
              </a:rPr>
              <a:t>history information or current word information.</a:t>
            </a:r>
            <a:endParaRPr lang="en-US" altLang="zh-CN" dirty="0">
              <a:sym typeface="+mn-ea"/>
            </a:endParaRPr>
          </a:p>
        </p:txBody>
      </p:sp>
    </p:spTree>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画廊">
      <a:majorFont>
        <a:latin typeface="Century Gothic"/>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13644</Words>
  <Application>WPS 演示</Application>
  <PresentationFormat>宽屏</PresentationFormat>
  <Paragraphs>411</Paragraphs>
  <Slides>43</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13</vt:i4>
      </vt:variant>
      <vt:variant>
        <vt:lpstr>幻灯片标题</vt:lpstr>
      </vt:variant>
      <vt:variant>
        <vt:i4>43</vt:i4>
      </vt:variant>
    </vt:vector>
  </HeadingPairs>
  <TitlesOfParts>
    <vt:vector size="68" baseType="lpstr">
      <vt:lpstr>Arial</vt:lpstr>
      <vt:lpstr>宋体</vt:lpstr>
      <vt:lpstr>Wingdings</vt:lpstr>
      <vt:lpstr>Century Gothic</vt:lpstr>
      <vt:lpstr>Century</vt:lpstr>
      <vt:lpstr>微软雅黑</vt:lpstr>
      <vt:lpstr>Arial Unicode MS</vt:lpstr>
      <vt:lpstr>等线 Light</vt:lpstr>
      <vt:lpstr>等线</vt:lpstr>
      <vt:lpstr>Calibri</vt:lpstr>
      <vt:lpstr>Times New Roman</vt:lpstr>
      <vt:lpstr>画廊</vt:lpstr>
      <vt:lpstr>Equation.DSMT4</vt:lpstr>
      <vt:lpstr>Equation.DSMT4</vt:lpstr>
      <vt:lpstr>Equation.DSMT4</vt:lpstr>
      <vt:lpstr>Equation.KSEE3</vt:lpstr>
      <vt:lpstr>Equation.KSEE3</vt:lpstr>
      <vt:lpstr>Equation.DSMT4</vt:lpstr>
      <vt:lpstr>Equation.DSMT4</vt:lpstr>
      <vt:lpstr>Equation.DSMT4</vt:lpstr>
      <vt:lpstr>Equation.DSMT4</vt:lpstr>
      <vt:lpstr>Equation.DSMT4</vt:lpstr>
      <vt:lpstr>Equation.DSMT4</vt:lpstr>
      <vt:lpstr>Equation.DSMT4</vt:lpstr>
      <vt:lpstr>Equation.DSMT4</vt:lpstr>
      <vt:lpstr> A Soft Label Strategy for Target-Level Sentiment Classiﬁcation</vt:lpstr>
      <vt:lpstr>Outline</vt:lpstr>
      <vt:lpstr>Introduction</vt:lpstr>
      <vt:lpstr>Outline</vt:lpstr>
      <vt:lpstr>Problem Formulation</vt:lpstr>
      <vt:lpstr>Outline</vt:lpstr>
      <vt:lpstr>Motivation</vt:lpstr>
      <vt:lpstr>Motivation</vt:lpstr>
      <vt:lpstr>Motivation</vt:lpstr>
      <vt:lpstr>Motivation</vt:lpstr>
      <vt:lpstr>Motivation</vt:lpstr>
      <vt:lpstr>Outline</vt:lpstr>
      <vt:lpstr>Model Overview</vt:lpstr>
      <vt:lpstr>Model Overview</vt:lpstr>
      <vt:lpstr>Bi-LSTM Layer</vt:lpstr>
      <vt:lpstr>Convolution Based Feature Extractor</vt:lpstr>
      <vt:lpstr>Computation of Soft Labels</vt:lpstr>
      <vt:lpstr>Computation of Soft Labels</vt:lpstr>
      <vt:lpstr>Sentiment Classiﬁcation</vt:lpstr>
      <vt:lpstr>Settings</vt:lpstr>
      <vt:lpstr>Settings</vt:lpstr>
      <vt:lpstr>Outline</vt:lpstr>
      <vt:lpstr>Result</vt:lpstr>
      <vt:lpstr>Result</vt:lpstr>
      <vt:lpstr>Result</vt:lpstr>
      <vt:lpstr>Result</vt:lpstr>
      <vt:lpstr>Outline</vt:lpstr>
      <vt:lpstr>Ablation Study</vt:lpstr>
      <vt:lpstr>Ablation Study</vt:lpstr>
      <vt:lpstr>Ablation Study</vt:lpstr>
      <vt:lpstr>Outline</vt:lpstr>
      <vt:lpstr>Case Study</vt:lpstr>
      <vt:lpstr>Case Study</vt:lpstr>
      <vt:lpstr>Case Study</vt:lpstr>
      <vt:lpstr>Case Study</vt:lpstr>
      <vt:lpstr>Outline</vt:lpstr>
      <vt:lpstr>Error Analysis</vt:lpstr>
      <vt:lpstr>Conclusion</vt:lpstr>
      <vt:lpstr>References</vt:lpstr>
      <vt:lpstr>References</vt:lpstr>
      <vt:lpstr>References</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Soft Label Strategy for Target-Level Sentiment Classiﬁcation</dc:title>
  <dc:creator>吴修宇</dc:creator>
  <cp:lastModifiedBy>Wade_Yin</cp:lastModifiedBy>
  <cp:revision>51</cp:revision>
  <dcterms:created xsi:type="dcterms:W3CDTF">2019-05-31T06:04:00Z</dcterms:created>
  <dcterms:modified xsi:type="dcterms:W3CDTF">2019-06-04T04:05:52Z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