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3" r:id="rId2"/>
  </p:sldMasterIdLst>
  <p:notesMasterIdLst>
    <p:notesMasterId r:id="rId20"/>
  </p:notesMasterIdLst>
  <p:sldIdLst>
    <p:sldId id="271" r:id="rId3"/>
    <p:sldId id="258" r:id="rId4"/>
    <p:sldId id="260" r:id="rId5"/>
    <p:sldId id="261" r:id="rId6"/>
    <p:sldId id="257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6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5703F-6BC0-4350-AD2F-A33A7C0E59F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6BA10-3856-403E-98D0-6C1B2469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09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6BA10-3856-403E-98D0-6C1B2469D5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51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 plots and probability density function (PDF) plots are often best used tools for univariate analysis.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6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shows the box plots for the log variables namely gamma ray (GR), compressional p-wave slowness (DT) and bulk density (RHOB). The figure shows very similar distribution for different wells.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6BA10-3856-403E-98D0-6C1B2469D5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85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DT and NPHI good </a:t>
            </a:r>
            <a:r>
              <a:rPr lang="en-US" dirty="0" err="1"/>
              <a:t>correl</a:t>
            </a:r>
            <a:r>
              <a:rPr lang="en-US" dirty="0"/>
              <a:t>, positive correlation. We don’t need to take both logs for cluster and choose 1. NPHI strong impacted by fluid content -&gt; DT is better. B/c </a:t>
            </a:r>
            <a:r>
              <a:rPr lang="en-US" dirty="0" err="1"/>
              <a:t>wanna</a:t>
            </a:r>
            <a:r>
              <a:rPr lang="en-US" dirty="0"/>
              <a:t> choose log sensitive to lithology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6BA10-3856-403E-98D0-6C1B2469D5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65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R-square btw Torque and temperature shows the correlation low. R2 even lower among other drilling parameters. Implies different parameters are not correlated to each other. </a:t>
            </a:r>
          </a:p>
          <a:p>
            <a:r>
              <a:rPr lang="en-US" dirty="0"/>
              <a:t>Residual plot show </a:t>
            </a:r>
            <a:r>
              <a:rPr lang="en-US" dirty="0" err="1"/>
              <a:t>heteroscedascticity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6BA10-3856-403E-98D0-6C1B2469D5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29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Facies 2: shale</a:t>
            </a:r>
          </a:p>
          <a:p>
            <a:r>
              <a:rPr lang="en-US" dirty="0"/>
              <a:t>Facies 1: calcareous sandstone</a:t>
            </a:r>
          </a:p>
          <a:p>
            <a:r>
              <a:rPr lang="en-US" dirty="0"/>
              <a:t>Facies 0: </a:t>
            </a:r>
            <a:r>
              <a:rPr lang="en-US" dirty="0" err="1"/>
              <a:t>shaly</a:t>
            </a:r>
            <a:r>
              <a:rPr lang="en-US" dirty="0"/>
              <a:t> sandstone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6BA10-3856-403E-98D0-6C1B2469D5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58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Facies 2: GR high, DT high, RHOB low</a:t>
            </a:r>
          </a:p>
          <a:p>
            <a:r>
              <a:rPr lang="en-US" dirty="0"/>
              <a:t>Facies 1: GR low, DT low, RHOB high</a:t>
            </a:r>
          </a:p>
          <a:p>
            <a:r>
              <a:rPr lang="en-US" dirty="0"/>
              <a:t>Facies 0: GR intermediate (higher facies 1), DT relatively intermediate and RHOB high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6BA10-3856-403E-98D0-6C1B2469D5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34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  <a:p>
            <a:r>
              <a:rPr lang="en-US" dirty="0"/>
              <a:t>Slide shows </a:t>
            </a:r>
            <a:r>
              <a:rPr lang="en-US" dirty="0" err="1"/>
              <a:t>crossplots</a:t>
            </a:r>
            <a:r>
              <a:rPr lang="en-US" dirty="0"/>
              <a:t> among drilling parameters and how measurements for different facies shown up in </a:t>
            </a:r>
            <a:r>
              <a:rPr lang="en-US" dirty="0" err="1"/>
              <a:t>crossplot</a:t>
            </a:r>
            <a:r>
              <a:rPr lang="en-US" dirty="0"/>
              <a:t>. </a:t>
            </a:r>
          </a:p>
          <a:p>
            <a:r>
              <a:rPr lang="en-US" dirty="0"/>
              <a:t>The three facies 1 has high </a:t>
            </a:r>
            <a:r>
              <a:rPr lang="en-US" dirty="0" err="1"/>
              <a:t>downP</a:t>
            </a:r>
            <a:r>
              <a:rPr lang="en-US" dirty="0"/>
              <a:t> and high ECD</a:t>
            </a:r>
          </a:p>
          <a:p>
            <a:r>
              <a:rPr lang="en-US" dirty="0"/>
              <a:t>Facies0: low down P and ECD</a:t>
            </a:r>
          </a:p>
          <a:p>
            <a:r>
              <a:rPr lang="en-US" dirty="0"/>
              <a:t>Facies2: all around</a:t>
            </a:r>
          </a:p>
          <a:p>
            <a:r>
              <a:rPr lang="en-US" dirty="0"/>
              <a:t>Cross plot </a:t>
            </a:r>
            <a:r>
              <a:rPr lang="en-US" dirty="0" err="1"/>
              <a:t>DownP</a:t>
            </a:r>
            <a:r>
              <a:rPr lang="en-US" dirty="0"/>
              <a:t> and Torque</a:t>
            </a:r>
          </a:p>
          <a:p>
            <a:r>
              <a:rPr lang="en-US" dirty="0"/>
              <a:t>Facies 1: middle, facies 0: lower and facies 2: distribute throughout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6BA10-3856-403E-98D0-6C1B2469D5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13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Downhole pressure most important parameter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6BA10-3856-403E-98D0-6C1B2469D58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74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6BA10-3856-403E-98D0-6C1B2469D5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9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2713-4B4E-4C11-B55F-048EA44BC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088BA-5063-4C91-A7DF-0782798AE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C88ED-7447-4097-9D36-88ADBB4E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3B96-9E62-401F-9E75-035C20E4B58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1F9C3-4A9E-4572-83BF-EE1171E1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33DB0-FCA9-4F2A-B4F1-F6A34DC7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2AF7-C24E-4069-9209-D59E5373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8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8FE1-370F-4460-8D7B-70D6DDFA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B2DE9-35E8-4C78-B84E-49F91C888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D52F-ED6C-4D8E-AF7A-4FA7574A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3B96-9E62-401F-9E75-035C20E4B58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527F8-C293-4477-8F26-6558552C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3F782-95A2-4B2D-8533-8E70AA38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2AF7-C24E-4069-9209-D59E5373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0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6ADAF-A80F-4043-98B3-FD88F075B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3C117-03AF-4A7C-B2E8-A8A09BBA6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DE58C-A235-4FC0-992A-625566AC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3B96-9E62-401F-9E75-035C20E4B58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8A56B-89C6-40D4-8F12-7898E012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3D72D-7953-4CE9-83A8-BDEDD0B9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2AF7-C24E-4069-9209-D59E5373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79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46D3-B91A-4379-A726-9B9D1C2F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DC2F0-294B-45A6-A28E-B6F3DFBB0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3532-83AA-4A01-A66A-56C48D6E36A1}" type="datetime1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B4541-85A9-416E-82FB-943DBCDD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2E89-D59F-4BCA-9A99-9935CAAC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1DB2-529A-437B-B24C-9EDE007C3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28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3B96-9E62-401F-9E75-035C20E4B58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2AF7-C24E-4069-9209-D59E537359D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E4655B-6C25-4646-94B2-F8C81D4FC3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97" y="6248454"/>
            <a:ext cx="3391820" cy="47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17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3B96-9E62-401F-9E75-035C20E4B58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2AF7-C24E-4069-9209-D59E5373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6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3B96-9E62-401F-9E75-035C20E4B58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2AF7-C24E-4069-9209-D59E5373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2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3B96-9E62-401F-9E75-035C20E4B58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2AF7-C24E-4069-9209-D59E5373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92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3B96-9E62-401F-9E75-035C20E4B58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2AF7-C24E-4069-9209-D59E537359D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BA1AC5-97AC-4530-9ED2-86A4333002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83" y="6119348"/>
            <a:ext cx="4210356" cy="58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34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3B96-9E62-401F-9E75-035C20E4B58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2AF7-C24E-4069-9209-D59E537359D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76431D-6743-48A7-A8EE-7A403028D5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28" y="6134301"/>
            <a:ext cx="4210356" cy="58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20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3B96-9E62-401F-9E75-035C20E4B58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2AF7-C24E-4069-9209-D59E537359D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044BE-A7D8-42F9-85FD-6BF18B0C0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86" y="6134301"/>
            <a:ext cx="4210356" cy="58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4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A9DB-3AD3-451E-89D1-B6760644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7A464-3A86-439E-A9D6-7A985F1E7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C48B8-56D5-43D8-B402-FFFED55F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3B96-9E62-401F-9E75-035C20E4B58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FF56F-8395-4993-BF1C-D5AA03BF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BA578-F885-42DD-BC71-04F510C3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2AF7-C24E-4069-9209-D59E5373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19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3B96-9E62-401F-9E75-035C20E4B58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2AF7-C24E-4069-9209-D59E537359D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198479-FCC8-4D41-9BA5-178B6FE091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18" y="6148845"/>
            <a:ext cx="4210356" cy="58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202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3B96-9E62-401F-9E75-035C20E4B58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2AF7-C24E-4069-9209-D59E5373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00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3B96-9E62-401F-9E75-035C20E4B58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2AF7-C24E-4069-9209-D59E5373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10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3B96-9E62-401F-9E75-035C20E4B58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2AF7-C24E-4069-9209-D59E5373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0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50CEA-46CF-4D56-8984-DE532FCB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92391-B992-47B0-BE7C-E76101F79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D5813-0276-403D-B018-1BF8771BA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3B96-9E62-401F-9E75-035C20E4B58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D6C74-A2CD-4B00-839D-2D6550B1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767CF-274C-44D4-BC73-120889B1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2AF7-C24E-4069-9209-D59E5373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7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742D-F9ED-4384-AE8F-A558C531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4567C-84E2-4A5F-A885-8F870B437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2B443-23BE-468E-9E7A-7273A1D2F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0DCA6-2A6E-4ABE-94F0-16754FDD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3B96-9E62-401F-9E75-035C20E4B58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FB6D7-13FE-4180-8580-0F43EDCE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645E9-474E-481D-9C81-9A55ED94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2AF7-C24E-4069-9209-D59E5373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7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7C55-0A6E-4B14-8351-4D7FF7D7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FF05E-EA12-435F-8938-1D3D01530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17624-4B8B-452C-986C-3022953DF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9AF91-7D11-49F3-A04B-9B116A401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1D38BA-8069-42C5-8E6A-AD06EC050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06E47-E32D-4A67-A8D8-ED382DB4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3B96-9E62-401F-9E75-035C20E4B58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0B9E1A-6A55-4768-84D6-752AA7B9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606B4-1A4E-416D-BB12-DA85908C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2AF7-C24E-4069-9209-D59E5373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3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2FDC-A101-4709-B328-B23B227B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12BE9-4A6C-4F68-ADB8-66030C9C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3B96-9E62-401F-9E75-035C20E4B58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2842D-8F6F-4346-B405-EB8AFD7BE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D26E9-113D-4381-97BA-22CE12CB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2AF7-C24E-4069-9209-D59E5373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0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5D587-6B5F-4D9E-A1EB-72C08375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3B96-9E62-401F-9E75-035C20E4B58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9FE8A0-209F-4371-91A0-A656304F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EAD38-0D81-431E-840B-77556E04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2AF7-C24E-4069-9209-D59E5373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C89D-D78F-40A0-BCDD-F8D75EFE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B4747-D5AE-4461-AA72-E30C8AF45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3F720-6131-4B3A-8913-6D8779CCF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E1A39-2AE4-4AC0-BB23-9A24A773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3B96-9E62-401F-9E75-035C20E4B58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2169D-7A14-4650-B468-9745245F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FA7C3-8E7A-45E7-8350-2074E4CB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2AF7-C24E-4069-9209-D59E5373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3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796C-3D8D-4C0F-9752-D794562F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105680-0D2A-42B3-9B42-6E981F2F1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DDB49-D172-4E1A-835C-20E585654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7100F-EBF6-4515-BB6B-DE90FBEC2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3B96-9E62-401F-9E75-035C20E4B58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2655C-A7F7-4F41-90ED-84644054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CDBCE-0A3D-41B0-AE7B-EED549DC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2AF7-C24E-4069-9209-D59E5373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5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71940C-B565-497A-A0E1-A487D047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8BE5F-BEA4-4FCD-83F6-1120546AB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96703-202F-44FA-A753-410CB5903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F3B96-9E62-401F-9E75-035C20E4B58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59CD7-6D26-4960-B406-98C879521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99387-FA7B-4C29-881A-D53D9019E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D2AF7-C24E-4069-9209-D59E5373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3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F3B96-9E62-401F-9E75-035C20E4B58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D2AF7-C24E-4069-9209-D59E5373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6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8373DF-FF3E-4AED-B2A4-E55D491FE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Based Real-Time Geosteering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190E661-3FCE-4D32-883A-1EAB17FB9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Ngoc Tran</a:t>
            </a:r>
          </a:p>
          <a:p>
            <a:r>
              <a:rPr lang="en-US" dirty="0"/>
              <a:t>May 06th 2018</a:t>
            </a:r>
          </a:p>
          <a:p>
            <a:r>
              <a:rPr lang="en-US" dirty="0"/>
              <a:t>Data Analytics Final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52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A8A7-7D5E-4ECA-A062-99E8BC3A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Organizing Map (SOM) for 3 clusters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D3ED2F-3450-4F75-AF74-C3162571D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875" y="2242051"/>
            <a:ext cx="3923893" cy="27921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F5749-FE3D-44CD-94F7-3185DE6E3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1DB2-529A-437B-B24C-9EDE007C3920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52C98-05BB-42B3-A143-3E376D7593F6}"/>
              </a:ext>
            </a:extLst>
          </p:cNvPr>
          <p:cNvSpPr txBox="1"/>
          <p:nvPr/>
        </p:nvSpPr>
        <p:spPr>
          <a:xfrm>
            <a:off x="1082728" y="1511651"/>
            <a:ext cx="232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Grid with GR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F1460A-932F-45FD-B2E2-2B7E802E5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072" y="2163160"/>
            <a:ext cx="3923893" cy="2875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A954BC-CA04-4817-8F7E-1387F8B200C1}"/>
              </a:ext>
            </a:extLst>
          </p:cNvPr>
          <p:cNvSpPr txBox="1"/>
          <p:nvPr/>
        </p:nvSpPr>
        <p:spPr>
          <a:xfrm>
            <a:off x="5347502" y="1536044"/>
            <a:ext cx="232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Grid with DT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888B90-4EB2-4496-B3F3-020678E0D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2301057"/>
            <a:ext cx="3449535" cy="26817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CBEBCA-24C0-46D8-B165-C20EA13DEFC9}"/>
              </a:ext>
            </a:extLst>
          </p:cNvPr>
          <p:cNvSpPr txBox="1"/>
          <p:nvPr/>
        </p:nvSpPr>
        <p:spPr>
          <a:xfrm>
            <a:off x="9172314" y="1542828"/>
            <a:ext cx="232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Grid with RHOB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1EFB09-A7DE-4D89-A4CC-632EFA729C84}"/>
              </a:ext>
            </a:extLst>
          </p:cNvPr>
          <p:cNvSpPr/>
          <p:nvPr/>
        </p:nvSpPr>
        <p:spPr>
          <a:xfrm>
            <a:off x="1505640" y="3814665"/>
            <a:ext cx="1268361" cy="12195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D1AA67-0160-494F-BB98-4D6047FA187E}"/>
              </a:ext>
            </a:extLst>
          </p:cNvPr>
          <p:cNvSpPr/>
          <p:nvPr/>
        </p:nvSpPr>
        <p:spPr>
          <a:xfrm>
            <a:off x="6096000" y="3814665"/>
            <a:ext cx="1268361" cy="12195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6910C-7380-4C3D-BD60-F87D2464CA3D}"/>
              </a:ext>
            </a:extLst>
          </p:cNvPr>
          <p:cNvSpPr/>
          <p:nvPr/>
        </p:nvSpPr>
        <p:spPr>
          <a:xfrm>
            <a:off x="9910773" y="3712377"/>
            <a:ext cx="1268361" cy="12195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41449B-C344-4C1D-9D9B-379D0DE8152A}"/>
              </a:ext>
            </a:extLst>
          </p:cNvPr>
          <p:cNvSpPr txBox="1"/>
          <p:nvPr/>
        </p:nvSpPr>
        <p:spPr>
          <a:xfrm>
            <a:off x="1710813" y="5167312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Facies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6628F3-D633-49AB-9C3C-C17720C8C840}"/>
              </a:ext>
            </a:extLst>
          </p:cNvPr>
          <p:cNvSpPr txBox="1"/>
          <p:nvPr/>
        </p:nvSpPr>
        <p:spPr>
          <a:xfrm>
            <a:off x="6286694" y="503417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Facies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5A72-8447-4CD5-BAFC-439F27462323}"/>
              </a:ext>
            </a:extLst>
          </p:cNvPr>
          <p:cNvSpPr txBox="1"/>
          <p:nvPr/>
        </p:nvSpPr>
        <p:spPr>
          <a:xfrm>
            <a:off x="10203425" y="507708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Facies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0DECA1-6058-4E79-9316-0275C3A66F07}"/>
              </a:ext>
            </a:extLst>
          </p:cNvPr>
          <p:cNvSpPr/>
          <p:nvPr/>
        </p:nvSpPr>
        <p:spPr>
          <a:xfrm>
            <a:off x="199104" y="2680719"/>
            <a:ext cx="1511709" cy="1445971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CE08D2-016A-400C-9D86-EED8BA0EF948}"/>
              </a:ext>
            </a:extLst>
          </p:cNvPr>
          <p:cNvSpPr/>
          <p:nvPr/>
        </p:nvSpPr>
        <p:spPr>
          <a:xfrm>
            <a:off x="4566192" y="2680719"/>
            <a:ext cx="1726681" cy="1496562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241AAE-FC9E-4910-B66F-519BA4F71B14}"/>
              </a:ext>
            </a:extLst>
          </p:cNvPr>
          <p:cNvSpPr/>
          <p:nvPr/>
        </p:nvSpPr>
        <p:spPr>
          <a:xfrm>
            <a:off x="8711643" y="2828687"/>
            <a:ext cx="1308250" cy="134859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85A2A8-CEF4-4ED8-8CE8-EA2CCA91E22C}"/>
              </a:ext>
            </a:extLst>
          </p:cNvPr>
          <p:cNvSpPr txBox="1"/>
          <p:nvPr/>
        </p:nvSpPr>
        <p:spPr>
          <a:xfrm>
            <a:off x="431021" y="1959762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Facies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60D822-7A61-43E0-BAA0-2F8AC2693AC7}"/>
              </a:ext>
            </a:extLst>
          </p:cNvPr>
          <p:cNvSpPr txBox="1"/>
          <p:nvPr/>
        </p:nvSpPr>
        <p:spPr>
          <a:xfrm>
            <a:off x="4753194" y="192450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Facies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374EAC-99EC-4EA3-945B-364313D48D8F}"/>
              </a:ext>
            </a:extLst>
          </p:cNvPr>
          <p:cNvSpPr txBox="1"/>
          <p:nvPr/>
        </p:nvSpPr>
        <p:spPr>
          <a:xfrm>
            <a:off x="8711643" y="199211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Facies 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176606-A94F-4336-91F4-827BA35CD576}"/>
              </a:ext>
            </a:extLst>
          </p:cNvPr>
          <p:cNvSpPr/>
          <p:nvPr/>
        </p:nvSpPr>
        <p:spPr>
          <a:xfrm>
            <a:off x="6410081" y="2468873"/>
            <a:ext cx="1330234" cy="134094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FE3EEC-0967-43AC-8BD8-E72E22C30370}"/>
              </a:ext>
            </a:extLst>
          </p:cNvPr>
          <p:cNvSpPr/>
          <p:nvPr/>
        </p:nvSpPr>
        <p:spPr>
          <a:xfrm>
            <a:off x="2066117" y="2400725"/>
            <a:ext cx="1268361" cy="137940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553D8C-2CED-4CF0-83F3-BAE4B0CE526D}"/>
              </a:ext>
            </a:extLst>
          </p:cNvPr>
          <p:cNvSpPr/>
          <p:nvPr/>
        </p:nvSpPr>
        <p:spPr>
          <a:xfrm>
            <a:off x="10064036" y="2441402"/>
            <a:ext cx="1268361" cy="127097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1B7A5C-5E04-457E-8598-AE7F9AFCC236}"/>
              </a:ext>
            </a:extLst>
          </p:cNvPr>
          <p:cNvSpPr txBox="1"/>
          <p:nvPr/>
        </p:nvSpPr>
        <p:spPr>
          <a:xfrm>
            <a:off x="6632946" y="1966902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Facies 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A244AF-FBC3-4673-B371-52E083BDDE71}"/>
              </a:ext>
            </a:extLst>
          </p:cNvPr>
          <p:cNvSpPr txBox="1"/>
          <p:nvPr/>
        </p:nvSpPr>
        <p:spPr>
          <a:xfrm>
            <a:off x="2510862" y="20141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Facies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32CB34-AA83-4C8E-B253-33AC3E800133}"/>
              </a:ext>
            </a:extLst>
          </p:cNvPr>
          <p:cNvSpPr txBox="1"/>
          <p:nvPr/>
        </p:nvSpPr>
        <p:spPr>
          <a:xfrm>
            <a:off x="10410961" y="2014124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Facies 0</a:t>
            </a:r>
          </a:p>
        </p:txBody>
      </p:sp>
    </p:spTree>
    <p:extLst>
      <p:ext uri="{BB962C8B-B14F-4D97-AF65-F5344CB8AC3E}">
        <p14:creationId xmlns:p14="http://schemas.microsoft.com/office/powerpoint/2010/main" val="744784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B0F4-0F0B-4459-B8C0-79FA352A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25"/>
            <a:ext cx="10515600" cy="1325563"/>
          </a:xfrm>
        </p:spPr>
        <p:txBody>
          <a:bodyPr/>
          <a:lstStyle/>
          <a:p>
            <a:r>
              <a:rPr lang="en-US" dirty="0" err="1"/>
              <a:t>KNeighbors</a:t>
            </a:r>
            <a:r>
              <a:rPr lang="en-US" dirty="0"/>
              <a:t>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65FE0-88D6-4D59-8603-5CB849269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62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This technique predicts facies cluster based on MWD</a:t>
            </a:r>
          </a:p>
          <a:p>
            <a:pPr marL="742950" lvl="1" indent="-285750"/>
            <a:r>
              <a:rPr lang="en-US" dirty="0"/>
              <a:t>Features: MWD Data</a:t>
            </a:r>
          </a:p>
          <a:p>
            <a:pPr marL="742950" lvl="1" indent="-285750"/>
            <a:r>
              <a:rPr lang="en-US" dirty="0"/>
              <a:t>Target: Facies</a:t>
            </a:r>
          </a:p>
          <a:p>
            <a:pPr marL="742950" lvl="1" indent="-285750"/>
            <a:r>
              <a:rPr lang="en-US" dirty="0"/>
              <a:t>Number of Samples: 51877 &amp; Number of features: 6</a:t>
            </a:r>
          </a:p>
          <a:p>
            <a:r>
              <a:rPr lang="en-US" dirty="0"/>
              <a:t>Using </a:t>
            </a:r>
            <a:r>
              <a:rPr lang="en-US" dirty="0" err="1"/>
              <a:t>train_test_split</a:t>
            </a:r>
            <a:r>
              <a:rPr lang="en-US" dirty="0"/>
              <a:t> package given by Python</a:t>
            </a:r>
          </a:p>
          <a:p>
            <a:pPr lvl="1"/>
            <a:r>
              <a:rPr lang="en-US" dirty="0"/>
              <a:t>Train set: 80% Dataset &amp; Test set: 20 % Dataset</a:t>
            </a:r>
          </a:p>
          <a:p>
            <a:r>
              <a:rPr lang="en-US" dirty="0"/>
              <a:t>Hyperparameter Optimization by using </a:t>
            </a:r>
            <a:r>
              <a:rPr lang="en-US" dirty="0" err="1"/>
              <a:t>GridSearch</a:t>
            </a:r>
            <a:r>
              <a:rPr lang="en-US" dirty="0"/>
              <a:t> and Cross Validation </a:t>
            </a:r>
            <a:r>
              <a:rPr lang="en-US" dirty="0" err="1"/>
              <a:t>KFold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9AC11-87D2-473A-82BC-F198E6D8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1DB2-529A-437B-B24C-9EDE007C3920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12AA4-4C78-43D5-9ED2-BF58DFB49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69" y="4565652"/>
            <a:ext cx="4187831" cy="1955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43D74-EC48-4953-8CD2-A2EBBC394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75" y="4575484"/>
            <a:ext cx="5326794" cy="81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82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4979-B372-4314-950C-6BAE7FFCC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3975"/>
            <a:ext cx="10515600" cy="1325563"/>
          </a:xfrm>
        </p:spPr>
        <p:txBody>
          <a:bodyPr/>
          <a:lstStyle/>
          <a:p>
            <a:r>
              <a:rPr lang="en-US" dirty="0"/>
              <a:t>Support Vector Machine (SVM)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DE46A-13AA-4EC9-A2FE-31252D5D8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4404519"/>
          </a:xfrm>
        </p:spPr>
        <p:txBody>
          <a:bodyPr>
            <a:normAutofit fontScale="40000" lnSpcReduction="20000"/>
          </a:bodyPr>
          <a:lstStyle/>
          <a:p>
            <a:r>
              <a:rPr lang="en-US" sz="5000" dirty="0"/>
              <a:t>This technique predicts facies cluster based on MWD</a:t>
            </a:r>
          </a:p>
          <a:p>
            <a:pPr marL="742950" lvl="1" indent="-285750"/>
            <a:r>
              <a:rPr lang="en-US" sz="5000" dirty="0"/>
              <a:t>Features: MWD Data</a:t>
            </a:r>
          </a:p>
          <a:p>
            <a:pPr marL="742950" lvl="1" indent="-285750"/>
            <a:r>
              <a:rPr lang="en-US" sz="5000" dirty="0"/>
              <a:t>Target: Facies</a:t>
            </a:r>
          </a:p>
          <a:p>
            <a:pPr marL="285750" indent="-285750"/>
            <a:r>
              <a:rPr lang="en-US" sz="5000" dirty="0"/>
              <a:t>Using </a:t>
            </a:r>
            <a:r>
              <a:rPr lang="en-US" sz="5000" dirty="0" err="1"/>
              <a:t>train_test_split</a:t>
            </a:r>
            <a:r>
              <a:rPr lang="en-US" sz="5000" dirty="0"/>
              <a:t> package given by Python</a:t>
            </a:r>
          </a:p>
          <a:p>
            <a:pPr lvl="1"/>
            <a:r>
              <a:rPr lang="en-US" sz="5000" dirty="0"/>
              <a:t>Train set: 80% Dataset &amp; Test set: 20 % Dataset</a:t>
            </a:r>
          </a:p>
          <a:p>
            <a:pPr lvl="1"/>
            <a:r>
              <a:rPr lang="en-US" sz="5000" dirty="0"/>
              <a:t>Dataset removed outlier (Z-score) and scaled </a:t>
            </a:r>
          </a:p>
          <a:p>
            <a:r>
              <a:rPr lang="en-US" sz="5000" dirty="0"/>
              <a:t> SVM Model Parameter: C= 10, kernel= Radial Basis Function (</a:t>
            </a:r>
            <a:r>
              <a:rPr lang="en-US" sz="5000" dirty="0" err="1"/>
              <a:t>rbf</a:t>
            </a:r>
            <a:r>
              <a:rPr lang="en-US" sz="5000" dirty="0"/>
              <a:t>)</a:t>
            </a:r>
          </a:p>
          <a:p>
            <a:r>
              <a:rPr lang="en-US" sz="5000" dirty="0"/>
              <a:t>Confusion Matrix</a:t>
            </a:r>
          </a:p>
          <a:p>
            <a:endParaRPr lang="en-US" sz="5000" dirty="0"/>
          </a:p>
          <a:p>
            <a:endParaRPr lang="en-US" sz="5000" dirty="0"/>
          </a:p>
          <a:p>
            <a:endParaRPr lang="en-US" sz="5000" dirty="0"/>
          </a:p>
          <a:p>
            <a:endParaRPr lang="en-US" sz="5000" dirty="0"/>
          </a:p>
          <a:p>
            <a:r>
              <a:rPr lang="en-US" sz="5000" dirty="0"/>
              <a:t>Scores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54C64-00D0-41B7-8A0E-66A40F14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1DB2-529A-437B-B24C-9EDE007C3920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5AF29F-A788-4D85-B7E1-8F2A2D61D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795" y="3284621"/>
            <a:ext cx="5294289" cy="2148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009F35-C662-4459-A0C7-68F5C6CF0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264" y="5497575"/>
            <a:ext cx="5721062" cy="66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3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C525-CE0F-4058-96CB-53010A0F5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Support Vector Machine (SVM) classification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FDF03-7FC2-4D1B-B3F0-74754895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1DB2-529A-437B-B24C-9EDE007C3920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404EF5-FFC0-4A69-BC1F-DA0935744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47" y="1951540"/>
            <a:ext cx="5259353" cy="3679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CC0D4C-6DCB-4ED2-85A4-07F7BF3BF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070" y="1951540"/>
            <a:ext cx="5618141" cy="3679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9FD819-B47B-489D-A7FE-1BB162BE8B6A}"/>
              </a:ext>
            </a:extLst>
          </p:cNvPr>
          <p:cNvSpPr txBox="1"/>
          <p:nvPr/>
        </p:nvSpPr>
        <p:spPr>
          <a:xfrm>
            <a:off x="5243209" y="1640207"/>
            <a:ext cx="95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Facies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6B34DA-6595-461E-9D96-6F7CB3328DFD}"/>
              </a:ext>
            </a:extLst>
          </p:cNvPr>
          <p:cNvSpPr txBox="1"/>
          <p:nvPr/>
        </p:nvSpPr>
        <p:spPr>
          <a:xfrm>
            <a:off x="10665901" y="1665463"/>
            <a:ext cx="95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Facies </a:t>
            </a:r>
          </a:p>
        </p:txBody>
      </p:sp>
    </p:spTree>
    <p:extLst>
      <p:ext uri="{BB962C8B-B14F-4D97-AF65-F5344CB8AC3E}">
        <p14:creationId xmlns:p14="http://schemas.microsoft.com/office/powerpoint/2010/main" val="699786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34B7E-8426-4305-8658-71205A69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6413"/>
            <a:ext cx="10515600" cy="1325563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5DC09-A121-4D15-94E7-A0171484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1DB2-529A-437B-B24C-9EDE007C3920}" type="slidenum">
              <a:rPr lang="en-US" smtClean="0"/>
              <a:t>14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E3DB211-6E52-40C1-9318-CEDE1DC27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876"/>
            <a:ext cx="6328410" cy="5115949"/>
          </a:xfrm>
        </p:spPr>
        <p:txBody>
          <a:bodyPr>
            <a:normAutofit/>
          </a:bodyPr>
          <a:lstStyle/>
          <a:p>
            <a:pPr marL="285750" lvl="0" indent="-285750"/>
            <a:r>
              <a:rPr lang="en-US" sz="2200" dirty="0">
                <a:solidFill>
                  <a:prstClr val="black"/>
                </a:solidFill>
              </a:rPr>
              <a:t>Using </a:t>
            </a:r>
            <a:r>
              <a:rPr lang="en-US" sz="2200" dirty="0" err="1">
                <a:solidFill>
                  <a:prstClr val="black"/>
                </a:solidFill>
              </a:rPr>
              <a:t>train_test_split</a:t>
            </a:r>
            <a:r>
              <a:rPr lang="en-US" sz="2200" dirty="0">
                <a:solidFill>
                  <a:prstClr val="black"/>
                </a:solidFill>
              </a:rPr>
              <a:t> package given by Python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Train set: 80% Dataset &amp; Test set: 20 % Dataset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Dataset outlier removed (Z-score) and scaled </a:t>
            </a:r>
          </a:p>
          <a:p>
            <a:r>
              <a:rPr lang="en-US" sz="2300" dirty="0">
                <a:solidFill>
                  <a:prstClr val="black"/>
                </a:solidFill>
              </a:rPr>
              <a:t>This method also allows to evaluate the variable importance</a:t>
            </a:r>
          </a:p>
          <a:p>
            <a:r>
              <a:rPr lang="en-US" sz="2300" dirty="0">
                <a:solidFill>
                  <a:prstClr val="black"/>
                </a:solidFill>
              </a:rPr>
              <a:t>Initial tuning parameter: </a:t>
            </a:r>
            <a:r>
              <a:rPr lang="en-US" sz="2300" dirty="0" err="1">
                <a:solidFill>
                  <a:prstClr val="black"/>
                </a:solidFill>
              </a:rPr>
              <a:t>n_estimators</a:t>
            </a:r>
            <a:r>
              <a:rPr lang="en-US" sz="2300" dirty="0">
                <a:solidFill>
                  <a:prstClr val="black"/>
                </a:solidFill>
              </a:rPr>
              <a:t>= 200, </a:t>
            </a:r>
            <a:r>
              <a:rPr lang="en-US" sz="2300" dirty="0" err="1">
                <a:solidFill>
                  <a:prstClr val="black"/>
                </a:solidFill>
              </a:rPr>
              <a:t>max_depth</a:t>
            </a:r>
            <a:r>
              <a:rPr lang="en-US" sz="2300" dirty="0">
                <a:solidFill>
                  <a:prstClr val="black"/>
                </a:solidFill>
              </a:rPr>
              <a:t> =5, </a:t>
            </a:r>
            <a:r>
              <a:rPr lang="en-US" sz="2300" dirty="0" err="1">
                <a:solidFill>
                  <a:prstClr val="black"/>
                </a:solidFill>
              </a:rPr>
              <a:t>max_features</a:t>
            </a:r>
            <a:r>
              <a:rPr lang="en-US" sz="2300" dirty="0">
                <a:solidFill>
                  <a:prstClr val="black"/>
                </a:solidFill>
              </a:rPr>
              <a:t>=4</a:t>
            </a:r>
          </a:p>
          <a:p>
            <a:r>
              <a:rPr lang="en-US" sz="2300" dirty="0">
                <a:solidFill>
                  <a:prstClr val="black"/>
                </a:solidFill>
              </a:rPr>
              <a:t>As for initial tuning parameter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Memorization performance: 0.882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Generalization performance: 0.884</a:t>
            </a:r>
          </a:p>
          <a:p>
            <a:pPr lvl="1"/>
            <a:endParaRPr lang="en-US" sz="1900" dirty="0">
              <a:solidFill>
                <a:prstClr val="black"/>
              </a:solidFill>
            </a:endParaRPr>
          </a:p>
          <a:p>
            <a:endParaRPr lang="en-US" sz="2300" dirty="0">
              <a:solidFill>
                <a:prstClr val="black"/>
              </a:solidFill>
            </a:endParaRPr>
          </a:p>
          <a:p>
            <a:pPr lvl="1"/>
            <a:endParaRPr lang="en-US" sz="19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1318E7-27AD-45EF-9398-FB7038A25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610" y="1546086"/>
            <a:ext cx="4765687" cy="37658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F7FD4E-79A1-4734-A4D1-150E38590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975" y="4767557"/>
            <a:ext cx="47720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79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C57B-7A6B-4F5B-8A36-D707F0C0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Hyperparameter Optimization and Validation on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12E9D-E25C-49A2-9878-E109F5098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910" y="1874787"/>
            <a:ext cx="6319684" cy="4351338"/>
          </a:xfrm>
        </p:spPr>
        <p:txBody>
          <a:bodyPr/>
          <a:lstStyle/>
          <a:p>
            <a:r>
              <a:rPr lang="en-US" dirty="0"/>
              <a:t>Hyperparameter optimization with </a:t>
            </a:r>
            <a:r>
              <a:rPr lang="en-US" dirty="0" err="1"/>
              <a:t>GridSearch</a:t>
            </a:r>
            <a:r>
              <a:rPr lang="en-US" dirty="0"/>
              <a:t> and </a:t>
            </a:r>
            <a:r>
              <a:rPr lang="en-US" dirty="0" err="1"/>
              <a:t>KFold</a:t>
            </a:r>
            <a:r>
              <a:rPr lang="en-US" dirty="0"/>
              <a:t> cross validation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23E900-BDC0-4F6D-A9CC-4CD635F85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94" y="2896447"/>
            <a:ext cx="5345406" cy="15480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B86651-4B3C-4080-81B9-B5AFAE986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07007"/>
            <a:ext cx="4343400" cy="3974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A50D60-F1C6-4E0B-A03C-9BEA1E0C1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522" y="5221050"/>
            <a:ext cx="4781550" cy="1371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F3A5FC-9953-4D92-B788-24E84E391E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0277" y="933300"/>
            <a:ext cx="4283523" cy="577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55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4B6D-AD60-47EA-AD64-F9817A98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D1E875-3A5E-4DE1-966C-92BB4E9FB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001250" cy="41486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unsupervised and supervised  techniques shows the great promise</a:t>
            </a:r>
          </a:p>
          <a:p>
            <a:r>
              <a:rPr lang="en-US" dirty="0"/>
              <a:t>Unsupervised methods allow the predictions of 3 facies</a:t>
            </a:r>
          </a:p>
          <a:p>
            <a:r>
              <a:rPr lang="en-US" dirty="0"/>
              <a:t>Supervised methods </a:t>
            </a:r>
          </a:p>
          <a:p>
            <a:pPr lvl="1"/>
            <a:r>
              <a:rPr lang="en-US" dirty="0"/>
              <a:t>KNN gives 94% accuracy in cluster prediction on test dataset </a:t>
            </a:r>
          </a:p>
          <a:p>
            <a:pPr lvl="1"/>
            <a:r>
              <a:rPr lang="en-US" dirty="0"/>
              <a:t>SVM gives 94% accuracy in cluster prediction on test dataset</a:t>
            </a:r>
          </a:p>
          <a:p>
            <a:pPr lvl="1"/>
            <a:r>
              <a:rPr lang="en-US" dirty="0"/>
              <a:t>Random Forest gives 93% accuracy in cluster prediction on test dataset</a:t>
            </a:r>
          </a:p>
          <a:p>
            <a:r>
              <a:rPr lang="en-US" dirty="0"/>
              <a:t>Application to drilling automation and advisory systems </a:t>
            </a:r>
          </a:p>
          <a:p>
            <a:pPr lvl="1"/>
            <a:r>
              <a:rPr lang="en-US" dirty="0"/>
              <a:t>Prevent out-of-zone drilling </a:t>
            </a:r>
          </a:p>
          <a:p>
            <a:pPr lvl="1"/>
            <a:r>
              <a:rPr lang="en-US" dirty="0"/>
              <a:t>Minimizes rig-time and equipment</a:t>
            </a:r>
          </a:p>
          <a:p>
            <a:pPr lvl="1"/>
            <a:r>
              <a:rPr lang="en-US" dirty="0"/>
              <a:t>Cost saving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6ECB5-19C3-4586-A3A8-7CB36194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1DB2-529A-437B-B24C-9EDE007C3920}" type="slidenum">
              <a:rPr lang="en-US" smtClean="0"/>
              <a:t>16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DB77D5-1AEB-4D0C-B645-D9A0172E6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8" y="6155602"/>
            <a:ext cx="4379963" cy="61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39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C4E6-5B82-4809-8C1A-1C444F66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6951-2E04-4A07-B6AE-9FF434B87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 dirty="0"/>
              <a:t>The dataset for the current study has been taken from the </a:t>
            </a:r>
            <a:r>
              <a:rPr lang="en-US" sz="1500" dirty="0" err="1"/>
              <a:t>Volve</a:t>
            </a:r>
            <a:r>
              <a:rPr lang="en-US" sz="1500" dirty="0"/>
              <a:t> field on the Norwegian Continental Shelf (NCS) released by </a:t>
            </a:r>
            <a:r>
              <a:rPr lang="en-US" sz="1500" dirty="0" err="1"/>
              <a:t>Equinor</a:t>
            </a:r>
            <a:r>
              <a:rPr lang="en-US" sz="1500" dirty="0"/>
              <a:t> ASA.  Weblink: https://data.equinor.com/authenticate. [70,000 samples. 21 features]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1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94F4-40DA-4776-9BE4-50680D80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Problems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AE653A-0340-4979-BA00-C58526D35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6305" y="1510046"/>
            <a:ext cx="5125564" cy="45291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14000 horizontal well drilled in 2018 targeted shale plays</a:t>
            </a:r>
          </a:p>
          <a:p>
            <a:pPr algn="just"/>
            <a:r>
              <a:rPr lang="en-US" dirty="0"/>
              <a:t>However, a few shale plays have multiple target zone.</a:t>
            </a:r>
          </a:p>
          <a:p>
            <a:pPr algn="just"/>
            <a:r>
              <a:rPr lang="en-US" dirty="0"/>
              <a:t>Real-time geosteering applications: remain in-zone or steer towards a target</a:t>
            </a:r>
          </a:p>
          <a:p>
            <a:pPr algn="just"/>
            <a:r>
              <a:rPr lang="en-US" dirty="0"/>
              <a:t>Knowledge of petrophysical/ rock mechanical properties surrounding drilling bit</a:t>
            </a:r>
          </a:p>
          <a:p>
            <a:pPr algn="just"/>
            <a:r>
              <a:rPr lang="en-US" dirty="0"/>
              <a:t>LWD -&gt; information with considerable addition costs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4427F-A1BA-42AB-8C1A-81CAE88D9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2591" y="1286011"/>
            <a:ext cx="4323524" cy="16065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Can we use Drilling measurements to interpret rock properties ?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4B00B-9AC1-437B-9D6F-2C0B9C45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1DB2-529A-437B-B24C-9EDE007C3920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A56BA2-00C5-41F5-815B-7C5B9D17E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183" y="1690688"/>
            <a:ext cx="1144833" cy="1945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E92954-158A-4AD9-9003-F81BC365C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769" y="2482318"/>
            <a:ext cx="3642852" cy="182142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1E509270-12BE-419B-B2E8-C036FFCFD2C9}"/>
              </a:ext>
            </a:extLst>
          </p:cNvPr>
          <p:cNvSpPr/>
          <p:nvPr/>
        </p:nvSpPr>
        <p:spPr>
          <a:xfrm>
            <a:off x="5865168" y="3802763"/>
            <a:ext cx="1617113" cy="56147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57F734-13C6-4AF0-BE44-298A47B4941E}"/>
              </a:ext>
            </a:extLst>
          </p:cNvPr>
          <p:cNvSpPr/>
          <p:nvPr/>
        </p:nvSpPr>
        <p:spPr>
          <a:xfrm>
            <a:off x="7642769" y="4550167"/>
            <a:ext cx="3711031" cy="194270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174F3-1AD7-4729-BDC4-391B8BE5F192}"/>
              </a:ext>
            </a:extLst>
          </p:cNvPr>
          <p:cNvSpPr txBox="1"/>
          <p:nvPr/>
        </p:nvSpPr>
        <p:spPr>
          <a:xfrm>
            <a:off x="8486196" y="4909598"/>
            <a:ext cx="2117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Machine Learning Techniques to predict lithology by using MWD data </a:t>
            </a:r>
          </a:p>
        </p:txBody>
      </p:sp>
    </p:spTree>
    <p:extLst>
      <p:ext uri="{BB962C8B-B14F-4D97-AF65-F5344CB8AC3E}">
        <p14:creationId xmlns:p14="http://schemas.microsoft.com/office/powerpoint/2010/main" val="21143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FE623-8ADB-4283-94AF-E4237BC9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CEE20-7AB1-4590-837F-2C39CF6EC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/>
          <a:lstStyle/>
          <a:p>
            <a:r>
              <a:rPr lang="en-US" dirty="0"/>
              <a:t>Dataset released by </a:t>
            </a:r>
            <a:r>
              <a:rPr lang="en-US" dirty="0" err="1"/>
              <a:t>Equinor</a:t>
            </a:r>
            <a:r>
              <a:rPr lang="en-US" dirty="0"/>
              <a:t> and taken from </a:t>
            </a:r>
            <a:r>
              <a:rPr lang="en-US" dirty="0" err="1"/>
              <a:t>Volve</a:t>
            </a:r>
            <a:r>
              <a:rPr lang="en-US" dirty="0"/>
              <a:t> field in Norwegian Continental Shelf</a:t>
            </a:r>
          </a:p>
          <a:p>
            <a:r>
              <a:rPr lang="en-US" dirty="0"/>
              <a:t>12 wells (open hole and MWD logs) and 3 cored wells</a:t>
            </a:r>
          </a:p>
          <a:p>
            <a:pPr lvl="1"/>
            <a:r>
              <a:rPr lang="en-US" dirty="0"/>
              <a:t>Open Hole logs: neutron, density, GR, sonic and PE logs</a:t>
            </a:r>
          </a:p>
          <a:p>
            <a:pPr lvl="1"/>
            <a:r>
              <a:rPr lang="en-US" dirty="0"/>
              <a:t>MWD: surface RPM, WOB, Torque, ROP, Downhole Pressure and Temperature, Mud Pump Flow Rate, ECD, etc.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31E36-B214-4340-B3B6-41F78C35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1DB2-529A-437B-B24C-9EDE007C3920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25660-FAD0-4DC9-BF2A-DB50BEECF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003" y="2123281"/>
            <a:ext cx="2587797" cy="203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3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65100-4919-4429-B3E3-A7D866AA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396"/>
            <a:ext cx="10515600" cy="1325563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2AA4D-3ABD-45AA-9815-095B4BE0D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8950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8124C-2D11-4FE4-9DC3-5181D8BE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7775"/>
            <a:ext cx="2743200" cy="365125"/>
          </a:xfrm>
        </p:spPr>
        <p:txBody>
          <a:bodyPr/>
          <a:lstStyle/>
          <a:p>
            <a:fld id="{AE771DB2-529A-437B-B24C-9EDE007C3920}" type="slidenum">
              <a:rPr lang="en-US" smtClean="0"/>
              <a:t>4</a:t>
            </a:fld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B61D297F-D601-47C6-AB89-59FC88974141}"/>
              </a:ext>
            </a:extLst>
          </p:cNvPr>
          <p:cNvSpPr/>
          <p:nvPr/>
        </p:nvSpPr>
        <p:spPr>
          <a:xfrm>
            <a:off x="3596388" y="2055734"/>
            <a:ext cx="7397823" cy="123332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68C4CED-9849-471A-BC67-ED204C703582}"/>
              </a:ext>
            </a:extLst>
          </p:cNvPr>
          <p:cNvSpPr txBox="1"/>
          <p:nvPr/>
        </p:nvSpPr>
        <p:spPr>
          <a:xfrm>
            <a:off x="3757852" y="2128595"/>
            <a:ext cx="69335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Identify Lithology Clusters on DT, GR and RHOB</a:t>
            </a:r>
            <a:endParaRPr lang="en-US" sz="2400" b="1" i="1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</a:rPr>
              <a:t>15 wells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K-means and Self-Organizing Map (SOM)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0F76BB43-5791-498E-A8D9-457CAAB9102C}"/>
              </a:ext>
            </a:extLst>
          </p:cNvPr>
          <p:cNvSpPr/>
          <p:nvPr/>
        </p:nvSpPr>
        <p:spPr>
          <a:xfrm>
            <a:off x="3581401" y="459376"/>
            <a:ext cx="7397823" cy="123600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4C1B8B3-72BA-4BAC-9493-E47C06FA2490}"/>
              </a:ext>
            </a:extLst>
          </p:cNvPr>
          <p:cNvSpPr txBox="1"/>
          <p:nvPr/>
        </p:nvSpPr>
        <p:spPr>
          <a:xfrm>
            <a:off x="3709849" y="520930"/>
            <a:ext cx="69335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Log Data – Sonic (DT), Gamma Ray (GR), Density (RHOB), MWD </a:t>
            </a:r>
            <a:endParaRPr lang="en-US" sz="2400" b="1" i="1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Basic statistic analysis: Boxplots and Linear Regression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BCA8868-4665-490B-BB07-4EDE8B2FF940}"/>
              </a:ext>
            </a:extLst>
          </p:cNvPr>
          <p:cNvGrpSpPr/>
          <p:nvPr/>
        </p:nvGrpSpPr>
        <p:grpSpPr>
          <a:xfrm>
            <a:off x="9791565" y="1383831"/>
            <a:ext cx="1100002" cy="1100002"/>
            <a:chOff x="6544307" y="1211676"/>
            <a:chExt cx="1100002" cy="1100002"/>
          </a:xfrm>
        </p:grpSpPr>
        <p:sp>
          <p:nvSpPr>
            <p:cNvPr id="107" name="Arrow: Down 106">
              <a:extLst>
                <a:ext uri="{FF2B5EF4-FFF2-40B4-BE49-F238E27FC236}">
                  <a16:creationId xmlns:a16="http://schemas.microsoft.com/office/drawing/2014/main" id="{BB0CFA9D-74BE-4F99-8DD4-728A4D7B843E}"/>
                </a:ext>
              </a:extLst>
            </p:cNvPr>
            <p:cNvSpPr/>
            <p:nvPr/>
          </p:nvSpPr>
          <p:spPr>
            <a:xfrm>
              <a:off x="6544307" y="1211676"/>
              <a:ext cx="1100002" cy="1100002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8" name="Arrow: Down 4">
              <a:extLst>
                <a:ext uri="{FF2B5EF4-FFF2-40B4-BE49-F238E27FC236}">
                  <a16:creationId xmlns:a16="http://schemas.microsoft.com/office/drawing/2014/main" id="{71E9F6FF-7D45-4D03-98C9-C9E2B6422CAF}"/>
                </a:ext>
              </a:extLst>
            </p:cNvPr>
            <p:cNvSpPr txBox="1"/>
            <p:nvPr/>
          </p:nvSpPr>
          <p:spPr>
            <a:xfrm>
              <a:off x="6791807" y="1211676"/>
              <a:ext cx="605002" cy="8277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D4271CE7-172D-441A-A443-48A3D0A01A7D}"/>
              </a:ext>
            </a:extLst>
          </p:cNvPr>
          <p:cNvSpPr/>
          <p:nvPr/>
        </p:nvSpPr>
        <p:spPr>
          <a:xfrm>
            <a:off x="3596388" y="3540238"/>
            <a:ext cx="7397823" cy="111780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0935A35-B5E4-4A7B-B414-90173F9C5600}"/>
              </a:ext>
            </a:extLst>
          </p:cNvPr>
          <p:cNvSpPr txBox="1"/>
          <p:nvPr/>
        </p:nvSpPr>
        <p:spPr>
          <a:xfrm>
            <a:off x="3753393" y="3720125"/>
            <a:ext cx="6933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Petrophysical Significance of Lithology clusters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Identify cluster properties using core data (3 wells)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668C910-B3AB-4C44-A7B6-4F951B1876CF}"/>
              </a:ext>
            </a:extLst>
          </p:cNvPr>
          <p:cNvGrpSpPr/>
          <p:nvPr/>
        </p:nvGrpSpPr>
        <p:grpSpPr>
          <a:xfrm>
            <a:off x="9782792" y="2869500"/>
            <a:ext cx="1100002" cy="1100002"/>
            <a:chOff x="6544307" y="1211676"/>
            <a:chExt cx="1100002" cy="1100002"/>
          </a:xfrm>
        </p:grpSpPr>
        <p:sp>
          <p:nvSpPr>
            <p:cNvPr id="112" name="Arrow: Down 111">
              <a:extLst>
                <a:ext uri="{FF2B5EF4-FFF2-40B4-BE49-F238E27FC236}">
                  <a16:creationId xmlns:a16="http://schemas.microsoft.com/office/drawing/2014/main" id="{2044CA1F-3437-4A85-822D-FBFBB40BFDC1}"/>
                </a:ext>
              </a:extLst>
            </p:cNvPr>
            <p:cNvSpPr/>
            <p:nvPr/>
          </p:nvSpPr>
          <p:spPr>
            <a:xfrm>
              <a:off x="6544307" y="1211676"/>
              <a:ext cx="1100002" cy="1100002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3" name="Arrow: Down 4">
              <a:extLst>
                <a:ext uri="{FF2B5EF4-FFF2-40B4-BE49-F238E27FC236}">
                  <a16:creationId xmlns:a16="http://schemas.microsoft.com/office/drawing/2014/main" id="{85CCF793-7D53-42CD-A240-EF675707FAE8}"/>
                </a:ext>
              </a:extLst>
            </p:cNvPr>
            <p:cNvSpPr txBox="1"/>
            <p:nvPr/>
          </p:nvSpPr>
          <p:spPr>
            <a:xfrm>
              <a:off x="6791807" y="1211676"/>
              <a:ext cx="605002" cy="8277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F3CECFD8-D658-429F-BDFB-10EA2EBBFD3A}"/>
              </a:ext>
            </a:extLst>
          </p:cNvPr>
          <p:cNvSpPr/>
          <p:nvPr/>
        </p:nvSpPr>
        <p:spPr>
          <a:xfrm>
            <a:off x="3581401" y="4970049"/>
            <a:ext cx="7397823" cy="142857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B82CC9E-BC79-4649-9B1C-826AFFA4150B}"/>
              </a:ext>
            </a:extLst>
          </p:cNvPr>
          <p:cNvSpPr txBox="1"/>
          <p:nvPr/>
        </p:nvSpPr>
        <p:spPr>
          <a:xfrm>
            <a:off x="3813531" y="5146643"/>
            <a:ext cx="69335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Predict Lithology clusters using MWD data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</a:rPr>
              <a:t>Outlier removal (Z-score), Scaling and Centering on 12 wells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KNN, Support Vector Machine and Random Forest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43586D8-6998-4B04-B3AC-5709138742D5}"/>
              </a:ext>
            </a:extLst>
          </p:cNvPr>
          <p:cNvGrpSpPr/>
          <p:nvPr/>
        </p:nvGrpSpPr>
        <p:grpSpPr>
          <a:xfrm>
            <a:off x="9744943" y="4281507"/>
            <a:ext cx="1100002" cy="1100002"/>
            <a:chOff x="6544307" y="1211676"/>
            <a:chExt cx="1100002" cy="1100002"/>
          </a:xfrm>
        </p:grpSpPr>
        <p:sp>
          <p:nvSpPr>
            <p:cNvPr id="117" name="Arrow: Down 116">
              <a:extLst>
                <a:ext uri="{FF2B5EF4-FFF2-40B4-BE49-F238E27FC236}">
                  <a16:creationId xmlns:a16="http://schemas.microsoft.com/office/drawing/2014/main" id="{1A52F0A1-7186-4F5F-8351-69067391AF61}"/>
                </a:ext>
              </a:extLst>
            </p:cNvPr>
            <p:cNvSpPr/>
            <p:nvPr/>
          </p:nvSpPr>
          <p:spPr>
            <a:xfrm>
              <a:off x="6544307" y="1211676"/>
              <a:ext cx="1100002" cy="1100002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8" name="Arrow: Down 4">
              <a:extLst>
                <a:ext uri="{FF2B5EF4-FFF2-40B4-BE49-F238E27FC236}">
                  <a16:creationId xmlns:a16="http://schemas.microsoft.com/office/drawing/2014/main" id="{A55BB01D-E7DA-4DC1-B1BD-27A27502B3E2}"/>
                </a:ext>
              </a:extLst>
            </p:cNvPr>
            <p:cNvSpPr txBox="1"/>
            <p:nvPr/>
          </p:nvSpPr>
          <p:spPr>
            <a:xfrm>
              <a:off x="6791807" y="1211676"/>
              <a:ext cx="605002" cy="8277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872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4" grpId="0" animBg="1"/>
      <p:bldP spid="105" grpId="0"/>
      <p:bldP spid="109" grpId="0" animBg="1"/>
      <p:bldP spid="110" grpId="0"/>
      <p:bldP spid="114" grpId="0" animBg="1"/>
      <p:bldP spid="1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4511-A456-4D95-AE8C-B083A16E9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733"/>
            <a:ext cx="10515600" cy="1125049"/>
          </a:xfrm>
        </p:spPr>
        <p:txBody>
          <a:bodyPr/>
          <a:lstStyle/>
          <a:p>
            <a:r>
              <a:rPr lang="en-US" dirty="0"/>
              <a:t>Basic Statistics Analysis - Lithology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E55DE7-864C-47ED-8589-371DCC9D1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60958" y="3839696"/>
            <a:ext cx="5092842" cy="262009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B273C-27B5-41B6-AEA1-C8569D54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1DB2-529A-437B-B24C-9EDE007C3920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A5D5AC-F773-4A7B-AB36-9BA1A3122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958" y="1135122"/>
            <a:ext cx="5403132" cy="2712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131490-8202-456A-97D9-68AC52BEC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887" y="1145786"/>
            <a:ext cx="5599113" cy="27023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7549AE-3C2B-4AD5-A79F-85ECEA687980}"/>
              </a:ext>
            </a:extLst>
          </p:cNvPr>
          <p:cNvSpPr txBox="1"/>
          <p:nvPr/>
        </p:nvSpPr>
        <p:spPr>
          <a:xfrm>
            <a:off x="838200" y="4197988"/>
            <a:ext cx="48616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Box plots for log variables in 15 wells: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GR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Compressional P-wave slowness (DT)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Bulk Density (RHOB)</a:t>
            </a:r>
          </a:p>
          <a:p>
            <a:pPr lvl="1" algn="just"/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Similar distribution</a:t>
            </a:r>
          </a:p>
        </p:txBody>
      </p:sp>
    </p:spTree>
    <p:extLst>
      <p:ext uri="{BB962C8B-B14F-4D97-AF65-F5344CB8AC3E}">
        <p14:creationId xmlns:p14="http://schemas.microsoft.com/office/powerpoint/2010/main" val="26965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C12D-A63C-4BC8-ACA7-072832B7A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2413"/>
            <a:ext cx="10515600" cy="1325563"/>
          </a:xfrm>
        </p:spPr>
        <p:txBody>
          <a:bodyPr/>
          <a:lstStyle/>
          <a:p>
            <a:r>
              <a:rPr lang="en-US" dirty="0"/>
              <a:t>Basic Statistics Analysis – MWD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1354DB-221E-438E-8448-AC9DEAECA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7493" y="579174"/>
            <a:ext cx="4112520" cy="284982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ACFA8-BBDF-4FEB-BDE5-118C90D1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1DB2-529A-437B-B24C-9EDE007C392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8A641-68C5-4BBA-9FFA-515504936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001"/>
            <a:ext cx="4184429" cy="2441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6C4F6A-28AE-48CC-8F11-6A4A9B2EE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38" y="3392265"/>
            <a:ext cx="3859551" cy="25840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03D808-5525-4E5F-840C-7EEA6C446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906" y="3429000"/>
            <a:ext cx="3880276" cy="26765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636FC6-AE43-4072-BE56-CDD4E30F7B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2643" y="658328"/>
            <a:ext cx="3859551" cy="26765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52DA16-AA58-406C-9AA2-6AA499A53E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9935" y="3441488"/>
            <a:ext cx="3964968" cy="26765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A28805-F23A-4CB9-8A1B-BD476FE290BE}"/>
              </a:ext>
            </a:extLst>
          </p:cNvPr>
          <p:cNvSpPr txBox="1"/>
          <p:nvPr/>
        </p:nvSpPr>
        <p:spPr>
          <a:xfrm>
            <a:off x="342192" y="6105523"/>
            <a:ext cx="11849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ROP and WOB shows similar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Torque, Pressure, ECD reveals different distribution -&gt; Different depths of zone of interest -&gt; Depth-dependent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299409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FA1F-6374-4153-8E41-CC9C2844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8944"/>
            <a:ext cx="10515600" cy="1325563"/>
          </a:xfrm>
        </p:spPr>
        <p:txBody>
          <a:bodyPr/>
          <a:lstStyle/>
          <a:p>
            <a:r>
              <a:rPr lang="en-US" dirty="0"/>
              <a:t>Linear Regression: DT vs. NPHI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411499-D2A5-47CA-A564-69DC5F87C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69316" y="1501774"/>
            <a:ext cx="5103584" cy="318452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2F357-ED49-4ACD-9922-9BBE3BEB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1DB2-529A-437B-B24C-9EDE007C3920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3B624A-2256-4F2B-90A4-30A22BB31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612" y="4941582"/>
            <a:ext cx="5036288" cy="8198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F3F200-5D10-4BCA-9709-3B2F72F9A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5616" y="1142909"/>
            <a:ext cx="3595914" cy="28341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E82A05-3DF1-4EA3-9A47-4071F728325F}"/>
              </a:ext>
            </a:extLst>
          </p:cNvPr>
          <p:cNvSpPr txBox="1"/>
          <p:nvPr/>
        </p:nvSpPr>
        <p:spPr>
          <a:xfrm>
            <a:off x="1970092" y="856696"/>
            <a:ext cx="253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 plots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BAA39F-2CD9-4890-BE60-4BFC7DF851D3}"/>
              </a:ext>
            </a:extLst>
          </p:cNvPr>
          <p:cNvSpPr txBox="1"/>
          <p:nvPr/>
        </p:nvSpPr>
        <p:spPr>
          <a:xfrm>
            <a:off x="2597154" y="3886676"/>
            <a:ext cx="253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 plot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7E5989-EE11-4402-B778-8AADC2614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676" y="1203853"/>
            <a:ext cx="2779940" cy="27731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C9B521-B76A-44FB-9DD0-9D3DD3B72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1677" y="4263241"/>
            <a:ext cx="4167648" cy="24582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6256192-DC1F-430C-8E89-A0B20F930501}"/>
              </a:ext>
            </a:extLst>
          </p:cNvPr>
          <p:cNvSpPr/>
          <p:nvPr/>
        </p:nvSpPr>
        <p:spPr>
          <a:xfrm>
            <a:off x="11090787" y="1776695"/>
            <a:ext cx="75989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469BC2-2C12-4141-8350-343CE20E3A7B}"/>
              </a:ext>
            </a:extLst>
          </p:cNvPr>
          <p:cNvSpPr/>
          <p:nvPr/>
        </p:nvSpPr>
        <p:spPr>
          <a:xfrm>
            <a:off x="8212765" y="5073790"/>
            <a:ext cx="1787269" cy="5554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2092FB-C870-4FAE-BF23-98993BDF6EDB}"/>
              </a:ext>
            </a:extLst>
          </p:cNvPr>
          <p:cNvSpPr/>
          <p:nvPr/>
        </p:nvSpPr>
        <p:spPr>
          <a:xfrm>
            <a:off x="8212765" y="3244334"/>
            <a:ext cx="1472009" cy="6423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9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E6FD0-03E8-4071-A2B4-4BF02308D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Linear Regression on Torque vs. Temperature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998098-884C-4653-97BD-8E6E836BF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64020" y="5144497"/>
            <a:ext cx="6219825" cy="990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038F0-FA4E-44D6-B0FB-A675783A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1DB2-529A-437B-B24C-9EDE007C3920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F45C7-9989-490F-B1BC-5B5FD84F3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811" y="1648233"/>
            <a:ext cx="5355475" cy="32750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6C4FFC-5FDC-45CA-98C2-5ABEAB383A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2323" y="1163638"/>
            <a:ext cx="3390141" cy="28844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9893A9-EF4D-4300-BCFD-954DB4CC0E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714" y="1239837"/>
            <a:ext cx="2958609" cy="28082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9D7930-C35B-4989-9F9B-645429F3AF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8347" y="4301354"/>
            <a:ext cx="3540873" cy="23705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7257F8-12FC-4EFB-B1DF-46F845C96392}"/>
              </a:ext>
            </a:extLst>
          </p:cNvPr>
          <p:cNvSpPr txBox="1"/>
          <p:nvPr/>
        </p:nvSpPr>
        <p:spPr>
          <a:xfrm>
            <a:off x="2017717" y="940872"/>
            <a:ext cx="253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 plots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E7C67B-839A-46F1-A830-1AD9C6216DDC}"/>
              </a:ext>
            </a:extLst>
          </p:cNvPr>
          <p:cNvSpPr txBox="1"/>
          <p:nvPr/>
        </p:nvSpPr>
        <p:spPr>
          <a:xfrm>
            <a:off x="2549898" y="3966261"/>
            <a:ext cx="253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 plot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0EB4B1-548C-4F40-B8F1-CFAB1A367724}"/>
              </a:ext>
            </a:extLst>
          </p:cNvPr>
          <p:cNvSpPr/>
          <p:nvPr/>
        </p:nvSpPr>
        <p:spPr>
          <a:xfrm>
            <a:off x="11238387" y="1914347"/>
            <a:ext cx="75989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EE3587-C870-4436-BE66-96CF8DC98552}"/>
              </a:ext>
            </a:extLst>
          </p:cNvPr>
          <p:cNvSpPr/>
          <p:nvPr/>
        </p:nvSpPr>
        <p:spPr>
          <a:xfrm>
            <a:off x="7639264" y="3420956"/>
            <a:ext cx="2104504" cy="7085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4B8D6-699A-42D0-8CD9-B0714044ACC2}"/>
              </a:ext>
            </a:extLst>
          </p:cNvPr>
          <p:cNvSpPr/>
          <p:nvPr/>
        </p:nvSpPr>
        <p:spPr>
          <a:xfrm>
            <a:off x="7449836" y="5362827"/>
            <a:ext cx="2725296" cy="6567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0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C4B8-A620-4BE2-BF9E-3969C6730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8402"/>
            <a:ext cx="10515600" cy="1325563"/>
          </a:xfrm>
        </p:spPr>
        <p:txBody>
          <a:bodyPr/>
          <a:lstStyle/>
          <a:p>
            <a:r>
              <a:rPr lang="en-US" dirty="0"/>
              <a:t>K-Means Clustering on Log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E289D1C-588F-478A-9557-7D9ED73003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976065" y="1055631"/>
            <a:ext cx="3935364" cy="25822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2B827-0831-4425-AD14-97520908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1DB2-529A-437B-B24C-9EDE007C3920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5C2910-FA12-468B-90A2-2EA9DC8D3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6" y="1060132"/>
            <a:ext cx="3849156" cy="2582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8E8DBC-EC08-4984-8A32-2CAAA7203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422" y="962016"/>
            <a:ext cx="4067653" cy="28473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E5FE90-DC51-4CE9-9FFF-30DA9BE280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27" y="3684621"/>
            <a:ext cx="3935364" cy="2692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7B015B-30B0-4D3A-BA45-6950BBC3D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6065" y="3732473"/>
            <a:ext cx="4067653" cy="25969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2263C5-4236-476B-BA3C-A9B0E72509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2422" y="3637873"/>
            <a:ext cx="4067651" cy="270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311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1685</TotalTime>
  <Words>983</Words>
  <Application>Microsoft Office PowerPoint</Application>
  <PresentationFormat>Widescreen</PresentationFormat>
  <Paragraphs>150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Custom Design</vt:lpstr>
      <vt:lpstr>Office Theme</vt:lpstr>
      <vt:lpstr>Machine Learning Based Real-Time Geosteering</vt:lpstr>
      <vt:lpstr>Introduction &amp; Problems</vt:lpstr>
      <vt:lpstr>Data Acquisition</vt:lpstr>
      <vt:lpstr>Workflow</vt:lpstr>
      <vt:lpstr>Basic Statistics Analysis - Lithology</vt:lpstr>
      <vt:lpstr>Basic Statistics Analysis – MWD data</vt:lpstr>
      <vt:lpstr>Linear Regression: DT vs. NPHI</vt:lpstr>
      <vt:lpstr>Linear Regression on Torque vs. Temperature</vt:lpstr>
      <vt:lpstr>K-Means Clustering on Log Data</vt:lpstr>
      <vt:lpstr>Self Organizing Map (SOM) for 3 clusters</vt:lpstr>
      <vt:lpstr>KNeighbors Classification</vt:lpstr>
      <vt:lpstr>Support Vector Machine (SVM) classification</vt:lpstr>
      <vt:lpstr>Support Vector Machine (SVM) classification</vt:lpstr>
      <vt:lpstr>Random Forest</vt:lpstr>
      <vt:lpstr>Random Forest Hyperparameter Optimization and Validation on Log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Based on Real-Time Geosteering</dc:title>
  <dc:creator>Tran, Ngoc L.</dc:creator>
  <cp:lastModifiedBy>Tran, Ngoc L.</cp:lastModifiedBy>
  <cp:revision>95</cp:revision>
  <dcterms:created xsi:type="dcterms:W3CDTF">2019-05-01T03:56:10Z</dcterms:created>
  <dcterms:modified xsi:type="dcterms:W3CDTF">2019-05-06T23:40:25Z</dcterms:modified>
</cp:coreProperties>
</file>