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75" r:id="rId3"/>
    <p:sldId id="384" r:id="rId4"/>
    <p:sldId id="276" r:id="rId5"/>
    <p:sldId id="280" r:id="rId6"/>
    <p:sldId id="277" r:id="rId7"/>
    <p:sldId id="281" r:id="rId8"/>
    <p:sldId id="290" r:id="rId9"/>
    <p:sldId id="283" r:id="rId10"/>
    <p:sldId id="291" r:id="rId11"/>
    <p:sldId id="257" r:id="rId12"/>
    <p:sldId id="258" r:id="rId13"/>
    <p:sldId id="259" r:id="rId14"/>
    <p:sldId id="260" r:id="rId15"/>
    <p:sldId id="261" r:id="rId16"/>
    <p:sldId id="262" r:id="rId17"/>
    <p:sldId id="305" r:id="rId18"/>
    <p:sldId id="284" r:id="rId19"/>
    <p:sldId id="285" r:id="rId20"/>
    <p:sldId id="288" r:id="rId21"/>
    <p:sldId id="287" r:id="rId22"/>
    <p:sldId id="289" r:id="rId23"/>
    <p:sldId id="303" r:id="rId24"/>
    <p:sldId id="302" r:id="rId25"/>
    <p:sldId id="385" r:id="rId26"/>
    <p:sldId id="269" r:id="rId27"/>
    <p:sldId id="386" r:id="rId28"/>
    <p:sldId id="297" r:id="rId29"/>
    <p:sldId id="298" r:id="rId30"/>
    <p:sldId id="299" r:id="rId31"/>
    <p:sldId id="270" r:id="rId32"/>
    <p:sldId id="271" r:id="rId33"/>
    <p:sldId id="272" r:id="rId34"/>
    <p:sldId id="273" r:id="rId35"/>
    <p:sldId id="274" r:id="rId36"/>
    <p:sldId id="329" r:id="rId37"/>
    <p:sldId id="312" r:id="rId38"/>
    <p:sldId id="313" r:id="rId39"/>
    <p:sldId id="314" r:id="rId40"/>
    <p:sldId id="315" r:id="rId41"/>
    <p:sldId id="316" r:id="rId42"/>
    <p:sldId id="317" r:id="rId43"/>
    <p:sldId id="318" r:id="rId44"/>
    <p:sldId id="319" r:id="rId45"/>
    <p:sldId id="320" r:id="rId46"/>
    <p:sldId id="332" r:id="rId47"/>
    <p:sldId id="321" r:id="rId48"/>
    <p:sldId id="322" r:id="rId49"/>
    <p:sldId id="339" r:id="rId50"/>
    <p:sldId id="323" r:id="rId51"/>
    <p:sldId id="324" r:id="rId52"/>
    <p:sldId id="325" r:id="rId53"/>
    <p:sldId id="326" r:id="rId54"/>
    <p:sldId id="327" r:id="rId55"/>
    <p:sldId id="328" r:id="rId56"/>
    <p:sldId id="330" r:id="rId57"/>
    <p:sldId id="331" r:id="rId58"/>
    <p:sldId id="333" r:id="rId59"/>
    <p:sldId id="334" r:id="rId60"/>
    <p:sldId id="335" r:id="rId61"/>
    <p:sldId id="336" r:id="rId62"/>
    <p:sldId id="337" r:id="rId63"/>
    <p:sldId id="338" r:id="rId64"/>
    <p:sldId id="340" r:id="rId65"/>
    <p:sldId id="341" r:id="rId66"/>
    <p:sldId id="342" r:id="rId67"/>
    <p:sldId id="370" r:id="rId68"/>
    <p:sldId id="371" r:id="rId69"/>
    <p:sldId id="372" r:id="rId70"/>
    <p:sldId id="343" r:id="rId71"/>
    <p:sldId id="373" r:id="rId72"/>
    <p:sldId id="377" r:id="rId73"/>
    <p:sldId id="344" r:id="rId74"/>
    <p:sldId id="383" r:id="rId75"/>
    <p:sldId id="368" r:id="rId76"/>
    <p:sldId id="363" r:id="rId77"/>
    <p:sldId id="348" r:id="rId78"/>
    <p:sldId id="375" r:id="rId79"/>
    <p:sldId id="376" r:id="rId80"/>
    <p:sldId id="346" r:id="rId81"/>
    <p:sldId id="380" r:id="rId82"/>
    <p:sldId id="381" r:id="rId83"/>
    <p:sldId id="382" r:id="rId84"/>
    <p:sldId id="378" r:id="rId85"/>
    <p:sldId id="379" r:id="rId86"/>
    <p:sldId id="347" r:id="rId87"/>
    <p:sldId id="350" r:id="rId88"/>
    <p:sldId id="351" r:id="rId89"/>
    <p:sldId id="352" r:id="rId90"/>
    <p:sldId id="353" r:id="rId91"/>
    <p:sldId id="354" r:id="rId92"/>
    <p:sldId id="355" r:id="rId93"/>
    <p:sldId id="356" r:id="rId94"/>
    <p:sldId id="357" r:id="rId95"/>
    <p:sldId id="361" r:id="rId96"/>
    <p:sldId id="358" r:id="rId97"/>
    <p:sldId id="359" r:id="rId98"/>
    <p:sldId id="360" r:id="rId99"/>
    <p:sldId id="362" r:id="rId100"/>
    <p:sldId id="367"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E1206C-39D0-4E49-B148-00B348DAAE06}" type="datetimeFigureOut">
              <a:rPr lang="en-US" smtClean="0"/>
              <a:pPr/>
              <a:t>9/9/2018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C117B-8212-4902-9DF5-704F6AF36BAF}" type="slidenum">
              <a:rPr lang="en-US" smtClean="0"/>
              <a:pPr/>
              <a:t>‹#›</a:t>
            </a:fld>
            <a:endParaRPr lang="en-US"/>
          </a:p>
        </p:txBody>
      </p:sp>
    </p:spTree>
    <p:extLst>
      <p:ext uri="{BB962C8B-B14F-4D97-AF65-F5344CB8AC3E}">
        <p14:creationId xmlns:p14="http://schemas.microsoft.com/office/powerpoint/2010/main" val="8956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amazon.com/exec/obidos/search-handle-url/ref=ntt_athr_dp_sr_1?_encoding=UTF8&amp;search-type=ss&amp;index=books&amp;field-author=Seymor%20Lipschutz" TargetMode="External"/><Relationship Id="rId2" Type="http://schemas.openxmlformats.org/officeDocument/2006/relationships/slide" Target="../slides/slide74.xml"/><Relationship Id="rId1" Type="http://schemas.openxmlformats.org/officeDocument/2006/relationships/notesMaster" Target="../notesMasters/notesMaster1.xml"/><Relationship Id="rId4" Type="http://schemas.openxmlformats.org/officeDocument/2006/relationships/hyperlink" Target="http://www.amazon.com/exec/obidos/search-handle-url/ref=ntt_athr_dp_sr_2?_encoding=UTF8&amp;search-type=ss&amp;index=books&amp;field-author=Marc%20Lips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E679882-D31B-422D-B9FC-9EA013D547CE}" type="slidenum">
              <a:rPr lang="en-US"/>
              <a:pPr/>
              <a:t>10</a:t>
            </a:fld>
            <a:endParaRPr lang="en-US"/>
          </a:p>
        </p:txBody>
      </p:sp>
      <p:sp>
        <p:nvSpPr>
          <p:cNvPr id="80899" name="Rectangle 1026"/>
          <p:cNvSpPr>
            <a:spLocks noGrp="1" noRot="1" noChangeAspect="1" noChangeArrowheads="1" noTextEdit="1"/>
          </p:cNvSpPr>
          <p:nvPr>
            <p:ph type="sldImg"/>
          </p:nvPr>
        </p:nvSpPr>
        <p:spPr>
          <a:solidFill>
            <a:srgbClr val="FFFFFF"/>
          </a:solidFill>
          <a:ln/>
        </p:spPr>
      </p:sp>
      <p:sp>
        <p:nvSpPr>
          <p:cNvPr id="80900"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3B3889D-099B-4D19-8322-9E132186F96E}" type="slidenum">
              <a:rPr lang="en-US" smtClean="0"/>
              <a:pPr/>
              <a:t>18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2E986F6-2B3E-4D3D-8A05-48BB988D6DB8}" type="slidenum">
              <a:rPr lang="en-US" smtClean="0"/>
              <a:pPr/>
              <a:t>19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592BFC0-B780-40CE-AC3C-A025EE03C0B2}" type="slidenum">
              <a:rPr lang="en-US"/>
              <a:pPr/>
              <a:t>20</a:t>
            </a:fld>
            <a:endParaRPr lang="en-US"/>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E98CD06-4825-469F-B0A8-B44DD4A84AD7}" type="slidenum">
              <a:rPr lang="en-US"/>
              <a:pPr/>
              <a:t>24</a:t>
            </a:fld>
            <a:endParaRPr lang="en-US"/>
          </a:p>
        </p:txBody>
      </p:sp>
      <p:sp>
        <p:nvSpPr>
          <p:cNvPr id="100355" name="Rectangle 1026"/>
          <p:cNvSpPr>
            <a:spLocks noGrp="1" noRot="1" noChangeAspect="1" noChangeArrowheads="1" noTextEdit="1"/>
          </p:cNvSpPr>
          <p:nvPr>
            <p:ph type="sldImg"/>
          </p:nvPr>
        </p:nvSpPr>
        <p:spPr>
          <a:solidFill>
            <a:srgbClr val="FFFFFF"/>
          </a:solidFill>
          <a:ln/>
        </p:spPr>
      </p:sp>
      <p:sp>
        <p:nvSpPr>
          <p:cNvPr id="100356"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word “partial” is used in defining a partially ordered set </a:t>
            </a:r>
            <a:r>
              <a:rPr lang="en-US" b="1" dirty="0" smtClean="0"/>
              <a:t>S</a:t>
            </a:r>
            <a:r>
              <a:rPr lang="en-US" dirty="0" smtClean="0"/>
              <a:t> since some of the elements of </a:t>
            </a:r>
            <a:r>
              <a:rPr lang="en-US" b="1" dirty="0" smtClean="0"/>
              <a:t>S</a:t>
            </a:r>
            <a:r>
              <a:rPr lang="en-US" dirty="0" smtClean="0"/>
              <a:t> need not be comparable.</a:t>
            </a:r>
          </a:p>
          <a:p>
            <a:endParaRPr lang="en-US" dirty="0"/>
          </a:p>
        </p:txBody>
      </p:sp>
      <p:sp>
        <p:nvSpPr>
          <p:cNvPr id="4" name="Slide Number Placeholder 3"/>
          <p:cNvSpPr>
            <a:spLocks noGrp="1"/>
          </p:cNvSpPr>
          <p:nvPr>
            <p:ph type="sldNum" sz="quarter" idx="10"/>
          </p:nvPr>
        </p:nvSpPr>
        <p:spPr/>
        <p:txBody>
          <a:bodyPr/>
          <a:lstStyle/>
          <a:p>
            <a:fld id="{8CDC117B-8212-4902-9DF5-704F6AF36BAF}" type="slidenum">
              <a:rPr lang="en-US" smtClean="0"/>
              <a:pPr/>
              <a:t>62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5"/>
          <p:cNvSpPr>
            <a:spLocks noGrp="1" noChangeArrowheads="1"/>
          </p:cNvSpPr>
          <p:nvPr>
            <p:ph type="sldNum" sz="quarter"/>
          </p:nvPr>
        </p:nvSpPr>
        <p:spPr>
          <a:noFill/>
          <a:ln>
            <a:round/>
            <a:headEnd/>
            <a:tailEnd/>
          </a:ln>
        </p:spPr>
        <p:txBody>
          <a:bodyPr/>
          <a:lstStyle/>
          <a:p>
            <a:pPr>
              <a:buFont typeface="Arial" pitchFamily="34" charset="0"/>
              <a:buNone/>
            </a:pPr>
            <a:fld id="{AFB5692C-D86F-4263-A1E6-9FE863F451F8}" type="slidenum">
              <a:rPr lang="en-GB" altLang="en-US" smtClean="0">
                <a:latin typeface="Arial" pitchFamily="34" charset="0"/>
              </a:rPr>
              <a:pPr>
                <a:buFont typeface="Arial" pitchFamily="34" charset="0"/>
                <a:buNone/>
              </a:pPr>
              <a:t>74</a:t>
            </a:fld>
            <a:endParaRPr lang="en-GB" altLang="en-US" smtClean="0">
              <a:latin typeface="Arial"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r>
              <a:rPr lang="en-IE" altLang="en-US" dirty="0" smtClean="0"/>
              <a:t>From </a:t>
            </a:r>
            <a:r>
              <a:rPr lang="en-IE" altLang="en-US" dirty="0" err="1" smtClean="0"/>
              <a:t>Schaum’s</a:t>
            </a:r>
            <a:r>
              <a:rPr lang="en-IE" altLang="en-US" dirty="0" smtClean="0"/>
              <a:t> Discrete Mathematics by </a:t>
            </a:r>
            <a:r>
              <a:rPr lang="en-IE" altLang="en-US" dirty="0" err="1" smtClean="0">
                <a:hlinkClick r:id="rId3"/>
              </a:rPr>
              <a:t>Seymor</a:t>
            </a:r>
            <a:r>
              <a:rPr lang="en-IE" altLang="en-US" dirty="0" smtClean="0">
                <a:hlinkClick r:id="rId3"/>
              </a:rPr>
              <a:t> </a:t>
            </a:r>
            <a:r>
              <a:rPr lang="en-IE" altLang="en-US" dirty="0" err="1" smtClean="0">
                <a:hlinkClick r:id="rId3"/>
              </a:rPr>
              <a:t>Lipschutz</a:t>
            </a:r>
            <a:r>
              <a:rPr lang="en-IE" altLang="en-US" dirty="0" smtClean="0"/>
              <a:t> (Author), </a:t>
            </a:r>
            <a:r>
              <a:rPr lang="en-IE" altLang="en-US" dirty="0" smtClean="0">
                <a:hlinkClick r:id="rId4"/>
              </a:rPr>
              <a:t>Marc Lipson</a:t>
            </a:r>
            <a:r>
              <a:rPr lang="en-IE" altLang="en-US" dirty="0" smtClean="0"/>
              <a:t> (Author) </a:t>
            </a:r>
          </a:p>
          <a:p>
            <a:r>
              <a:rPr lang="en-IE" altLang="en-US" dirty="0" smtClean="0"/>
              <a:t>H, on the left, is a partial because it is reflexive, anti-symmetric, and transitive because of divisibility relation.</a:t>
            </a:r>
          </a:p>
          <a:p>
            <a:r>
              <a:rPr lang="en-IE" altLang="en-US" dirty="0" smtClean="0"/>
              <a:t>H has two maximal elements 24, 18</a:t>
            </a:r>
          </a:p>
          <a:p>
            <a:r>
              <a:rPr lang="en-IE" altLang="en-US" dirty="0" smtClean="0"/>
              <a:t>H has one minimal element 1</a:t>
            </a:r>
          </a:p>
          <a:p>
            <a:r>
              <a:rPr lang="en-IE" altLang="en-US" dirty="0" smtClean="0"/>
              <a:t>H has one first element 1</a:t>
            </a:r>
          </a:p>
          <a:p>
            <a:r>
              <a:rPr lang="en-IE" altLang="en-US" dirty="0" smtClean="0"/>
              <a:t>H has no last element because it has two maximal elements neither of which is a last element (they are not comparable).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63F5FC-B9B7-4C07-BE53-B07A1D5CD417}"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63F5FC-B9B7-4C07-BE53-B07A1D5CD417}"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63F5FC-B9B7-4C07-BE53-B07A1D5CD417}"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63F5FC-B9B7-4C07-BE53-B07A1D5CD417}"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63F5FC-B9B7-4C07-BE53-B07A1D5CD417}"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63F5FC-B9B7-4C07-BE53-B07A1D5CD417}"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63F5FC-B9B7-4C07-BE53-B07A1D5CD417}" type="datetimeFigureOut">
              <a:rPr lang="en-US" smtClean="0"/>
              <a:pPr/>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63F5FC-B9B7-4C07-BE53-B07A1D5CD417}" type="datetimeFigureOut">
              <a:rPr lang="en-US" smtClean="0"/>
              <a:pPr/>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3F5FC-B9B7-4C07-BE53-B07A1D5CD417}" type="datetimeFigureOut">
              <a:rPr lang="en-US" smtClean="0"/>
              <a:pPr/>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63F5FC-B9B7-4C07-BE53-B07A1D5CD417}"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63F5FC-B9B7-4C07-BE53-B07A1D5CD417}"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C2566-D3AA-439B-A6BA-F621F5A7D28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3F5FC-B9B7-4C07-BE53-B07A1D5CD417}" type="datetimeFigureOut">
              <a:rPr lang="en-US" smtClean="0"/>
              <a:pPr/>
              <a:t>9/9/2018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C2566-D3AA-439B-A6BA-F621F5A7D2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4.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8.wmf"/></Relationships>
</file>

<file path=ppt/slides/_rels/slide2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4.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3.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Mathematics</a:t>
            </a:r>
            <a:endParaRPr lang="en-US" dirty="0"/>
          </a:p>
        </p:txBody>
      </p:sp>
      <p:sp>
        <p:nvSpPr>
          <p:cNvPr id="3" name="Subtitle 2"/>
          <p:cNvSpPr>
            <a:spLocks noGrp="1"/>
          </p:cNvSpPr>
          <p:nvPr>
            <p:ph type="subTitle" idx="1"/>
          </p:nvPr>
        </p:nvSpPr>
        <p:spPr/>
        <p:txBody>
          <a:bodyPr/>
          <a:lstStyle/>
          <a:p>
            <a:r>
              <a:rPr lang="en-US" dirty="0" smtClean="0"/>
              <a:t>UNIT-I</a:t>
            </a:r>
          </a:p>
          <a:p>
            <a:r>
              <a:rPr lang="en-US" dirty="0" smtClean="0"/>
              <a:t>(</a:t>
            </a:r>
            <a:r>
              <a:rPr lang="en-US" b="1" dirty="0"/>
              <a:t>Sets, </a:t>
            </a:r>
            <a:r>
              <a:rPr lang="en-US" b="1" dirty="0" smtClean="0"/>
              <a:t>Relations </a:t>
            </a:r>
            <a:r>
              <a:rPr lang="en-US" b="1" dirty="0"/>
              <a:t>and Functions </a:t>
            </a:r>
            <a:r>
              <a:rPr lang="en-US" b="1"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1026"/>
          <p:cNvSpPr>
            <a:spLocks noGrp="1" noChangeArrowheads="1"/>
          </p:cNvSpPr>
          <p:nvPr>
            <p:ph type="title"/>
          </p:nvPr>
        </p:nvSpPr>
        <p:spPr>
          <a:xfrm>
            <a:off x="990600" y="457200"/>
            <a:ext cx="6400800" cy="533400"/>
          </a:xfrm>
        </p:spPr>
        <p:txBody>
          <a:bodyPr>
            <a:normAutofit fontScale="90000"/>
          </a:bodyPr>
          <a:lstStyle/>
          <a:p>
            <a:pPr eaLnBrk="1" hangingPunct="1"/>
            <a:r>
              <a:rPr lang="en-US" dirty="0" smtClean="0">
                <a:solidFill>
                  <a:srgbClr val="2C2CB0"/>
                </a:solidFill>
              </a:rPr>
              <a:t>     </a:t>
            </a:r>
            <a:r>
              <a:rPr lang="en-US" dirty="0" smtClean="0"/>
              <a:t>Power Set</a:t>
            </a:r>
            <a:endParaRPr lang="en-GB" dirty="0" smtClean="0"/>
          </a:p>
        </p:txBody>
      </p:sp>
      <p:sp>
        <p:nvSpPr>
          <p:cNvPr id="288780" name="Rectangle 1036"/>
          <p:cNvSpPr>
            <a:spLocks noChangeArrowheads="1"/>
          </p:cNvSpPr>
          <p:nvPr/>
        </p:nvSpPr>
        <p:spPr bwMode="auto">
          <a:xfrm>
            <a:off x="533400" y="1447800"/>
            <a:ext cx="6019800" cy="923330"/>
          </a:xfrm>
          <a:prstGeom prst="rect">
            <a:avLst/>
          </a:prstGeom>
          <a:solidFill>
            <a:srgbClr val="EAEAEA"/>
          </a:solidFill>
          <a:ln w="38100">
            <a:solidFill>
              <a:schemeClr val="tx1"/>
            </a:solidFill>
            <a:miter lim="800000"/>
            <a:headEnd/>
            <a:tailEnd/>
          </a:ln>
        </p:spPr>
        <p:txBody>
          <a:bodyPr wrap="square">
            <a:spAutoFit/>
          </a:bodyPr>
          <a:lstStyle/>
          <a:p>
            <a:r>
              <a:rPr lang="en-GB" b="0">
                <a:solidFill>
                  <a:schemeClr val="tx1"/>
                </a:solidFill>
              </a:rPr>
              <a:t>The set of all the subsets of a given</a:t>
            </a:r>
            <a:r>
              <a:rPr lang="en-US" b="0">
                <a:solidFill>
                  <a:schemeClr val="tx1"/>
                </a:solidFill>
              </a:rPr>
              <a:t/>
            </a:r>
            <a:br>
              <a:rPr lang="en-US" b="0">
                <a:solidFill>
                  <a:schemeClr val="tx1"/>
                </a:solidFill>
              </a:rPr>
            </a:br>
            <a:r>
              <a:rPr lang="en-GB" b="0">
                <a:solidFill>
                  <a:schemeClr val="tx1"/>
                </a:solidFill>
              </a:rPr>
              <a:t>set A is said to be the </a:t>
            </a:r>
            <a:r>
              <a:rPr lang="en-GB">
                <a:solidFill>
                  <a:srgbClr val="CC6600"/>
                </a:solidFill>
              </a:rPr>
              <a:t>power set</a:t>
            </a:r>
            <a:r>
              <a:rPr lang="en-GB" b="0">
                <a:solidFill>
                  <a:schemeClr val="tx1"/>
                </a:solidFill>
              </a:rPr>
              <a:t> of</a:t>
            </a:r>
            <a:r>
              <a:rPr lang="en-US" b="0">
                <a:solidFill>
                  <a:schemeClr val="tx1"/>
                </a:solidFill>
              </a:rPr>
              <a:t/>
            </a:r>
            <a:br>
              <a:rPr lang="en-US" b="0">
                <a:solidFill>
                  <a:schemeClr val="tx1"/>
                </a:solidFill>
              </a:rPr>
            </a:br>
            <a:r>
              <a:rPr lang="en-GB" b="0">
                <a:solidFill>
                  <a:schemeClr val="tx1"/>
                </a:solidFill>
              </a:rPr>
              <a:t>A and is denoted by P(A).</a:t>
            </a:r>
          </a:p>
        </p:txBody>
      </p:sp>
      <p:grpSp>
        <p:nvGrpSpPr>
          <p:cNvPr id="4" name="Group 1045"/>
          <p:cNvGrpSpPr>
            <a:grpSpLocks/>
          </p:cNvGrpSpPr>
          <p:nvPr/>
        </p:nvGrpSpPr>
        <p:grpSpPr bwMode="auto">
          <a:xfrm>
            <a:off x="457200" y="2819400"/>
            <a:ext cx="7113587" cy="1017588"/>
            <a:chOff x="271" y="2304"/>
            <a:chExt cx="4481" cy="641"/>
          </a:xfrm>
        </p:grpSpPr>
        <p:sp>
          <p:nvSpPr>
            <p:cNvPr id="12316" name="Rectangle 1043"/>
            <p:cNvSpPr>
              <a:spLocks noChangeArrowheads="1"/>
            </p:cNvSpPr>
            <p:nvPr/>
          </p:nvSpPr>
          <p:spPr bwMode="auto">
            <a:xfrm>
              <a:off x="271" y="2304"/>
              <a:ext cx="2236" cy="252"/>
            </a:xfrm>
            <a:prstGeom prst="rect">
              <a:avLst/>
            </a:prstGeom>
            <a:noFill/>
            <a:ln w="9525">
              <a:noFill/>
              <a:miter lim="800000"/>
              <a:headEnd/>
              <a:tailEnd/>
            </a:ln>
          </p:spPr>
          <p:txBody>
            <a:bodyPr wrap="none">
              <a:spAutoFit/>
            </a:bodyPr>
            <a:lstStyle/>
            <a:p>
              <a:r>
                <a:rPr lang="en-GB" sz="2000" dirty="0">
                  <a:solidFill>
                    <a:schemeClr val="tx1"/>
                  </a:solidFill>
                </a:rPr>
                <a:t>For example,</a:t>
              </a:r>
              <a:r>
                <a:rPr lang="en-GB" sz="2000" b="0" dirty="0">
                  <a:solidFill>
                    <a:schemeClr val="tx1"/>
                  </a:solidFill>
                </a:rPr>
                <a:t> if A = {a, b, c}, then</a:t>
              </a:r>
            </a:p>
          </p:txBody>
        </p:sp>
        <p:graphicFrame>
          <p:nvGraphicFramePr>
            <p:cNvPr id="12290" name="Object 1044"/>
            <p:cNvGraphicFramePr>
              <a:graphicFrameLocks noChangeAspect="1"/>
            </p:cNvGraphicFramePr>
            <p:nvPr/>
          </p:nvGraphicFramePr>
          <p:xfrm>
            <a:off x="288" y="2592"/>
            <a:ext cx="4464" cy="353"/>
          </p:xfrm>
          <a:graphic>
            <a:graphicData uri="http://schemas.openxmlformats.org/presentationml/2006/ole">
              <mc:AlternateContent xmlns:mc="http://schemas.openxmlformats.org/markup-compatibility/2006">
                <mc:Choice xmlns:v="urn:schemas-microsoft-com:vml" Requires="v">
                  <p:oleObj spid="_x0000_s21508" name="Equation" r:id="rId4" imgW="3047760" imgH="241200" progId="">
                    <p:embed/>
                  </p:oleObj>
                </mc:Choice>
                <mc:Fallback>
                  <p:oleObj name="Equation" r:id="rId4" imgW="3047760" imgH="241200" progId="">
                    <p:embed/>
                    <p:pic>
                      <p:nvPicPr>
                        <p:cNvPr id="0" name="Object 10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592"/>
                          <a:ext cx="446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064"/>
          <p:cNvGrpSpPr>
            <a:grpSpLocks/>
          </p:cNvGrpSpPr>
          <p:nvPr/>
        </p:nvGrpSpPr>
        <p:grpSpPr bwMode="auto">
          <a:xfrm>
            <a:off x="3009900" y="4826000"/>
            <a:ext cx="2705100" cy="1651000"/>
            <a:chOff x="1896" y="3040"/>
            <a:chExt cx="1704" cy="1040"/>
          </a:xfrm>
        </p:grpSpPr>
        <p:grpSp>
          <p:nvGrpSpPr>
            <p:cNvPr id="6" name="Group 1047"/>
            <p:cNvGrpSpPr>
              <a:grpSpLocks/>
            </p:cNvGrpSpPr>
            <p:nvPr/>
          </p:nvGrpSpPr>
          <p:grpSpPr bwMode="auto">
            <a:xfrm>
              <a:off x="1896" y="3040"/>
              <a:ext cx="1281" cy="1040"/>
              <a:chOff x="1213" y="2025"/>
              <a:chExt cx="2353" cy="1888"/>
            </a:xfrm>
          </p:grpSpPr>
          <p:grpSp>
            <p:nvGrpSpPr>
              <p:cNvPr id="7" name="Group 1048"/>
              <p:cNvGrpSpPr>
                <a:grpSpLocks/>
              </p:cNvGrpSpPr>
              <p:nvPr/>
            </p:nvGrpSpPr>
            <p:grpSpPr bwMode="auto">
              <a:xfrm>
                <a:off x="1618" y="2269"/>
                <a:ext cx="1526" cy="1422"/>
                <a:chOff x="1828" y="1333"/>
                <a:chExt cx="1526" cy="1422"/>
              </a:xfrm>
            </p:grpSpPr>
            <p:sp>
              <p:nvSpPr>
                <p:cNvPr id="12308" name="Oval 1049"/>
                <p:cNvSpPr>
                  <a:spLocks noChangeArrowheads="1"/>
                </p:cNvSpPr>
                <p:nvPr/>
              </p:nvSpPr>
              <p:spPr bwMode="auto">
                <a:xfrm>
                  <a:off x="1828" y="1336"/>
                  <a:ext cx="686" cy="625"/>
                </a:xfrm>
                <a:prstGeom prst="ellipse">
                  <a:avLst/>
                </a:prstGeom>
                <a:noFill/>
                <a:ln w="25400">
                  <a:solidFill>
                    <a:schemeClr val="tx1"/>
                  </a:solidFill>
                  <a:round/>
                  <a:headEnd/>
                  <a:tailEnd/>
                </a:ln>
              </p:spPr>
              <p:txBody>
                <a:bodyPr wrap="none" anchor="ctr"/>
                <a:lstStyle/>
                <a:p>
                  <a:endParaRPr lang="en-US"/>
                </a:p>
              </p:txBody>
            </p:sp>
            <p:sp>
              <p:nvSpPr>
                <p:cNvPr id="12309" name="Oval 1050"/>
                <p:cNvSpPr>
                  <a:spLocks noChangeArrowheads="1"/>
                </p:cNvSpPr>
                <p:nvPr/>
              </p:nvSpPr>
              <p:spPr bwMode="auto">
                <a:xfrm>
                  <a:off x="2036" y="1681"/>
                  <a:ext cx="159" cy="184"/>
                </a:xfrm>
                <a:prstGeom prst="ellipse">
                  <a:avLst/>
                </a:prstGeom>
                <a:solidFill>
                  <a:srgbClr val="FF0000"/>
                </a:solidFill>
                <a:ln w="25400">
                  <a:solidFill>
                    <a:schemeClr val="tx1"/>
                  </a:solidFill>
                  <a:round/>
                  <a:headEnd/>
                  <a:tailEnd/>
                </a:ln>
              </p:spPr>
              <p:txBody>
                <a:bodyPr wrap="none" anchor="ctr"/>
                <a:lstStyle/>
                <a:p>
                  <a:endParaRPr lang="en-US"/>
                </a:p>
              </p:txBody>
            </p:sp>
            <p:sp>
              <p:nvSpPr>
                <p:cNvPr id="12310" name="Oval 1051"/>
                <p:cNvSpPr>
                  <a:spLocks noChangeArrowheads="1"/>
                </p:cNvSpPr>
                <p:nvPr/>
              </p:nvSpPr>
              <p:spPr bwMode="auto">
                <a:xfrm>
                  <a:off x="2643" y="1333"/>
                  <a:ext cx="686" cy="625"/>
                </a:xfrm>
                <a:prstGeom prst="ellipse">
                  <a:avLst/>
                </a:prstGeom>
                <a:noFill/>
                <a:ln w="25400">
                  <a:solidFill>
                    <a:schemeClr val="tx1"/>
                  </a:solidFill>
                  <a:round/>
                  <a:headEnd/>
                  <a:tailEnd/>
                </a:ln>
              </p:spPr>
              <p:txBody>
                <a:bodyPr wrap="none" anchor="ctr"/>
                <a:lstStyle/>
                <a:p>
                  <a:endParaRPr lang="en-US"/>
                </a:p>
              </p:txBody>
            </p:sp>
            <p:sp>
              <p:nvSpPr>
                <p:cNvPr id="12311" name="Oval 1052"/>
                <p:cNvSpPr>
                  <a:spLocks noChangeArrowheads="1"/>
                </p:cNvSpPr>
                <p:nvPr/>
              </p:nvSpPr>
              <p:spPr bwMode="auto">
                <a:xfrm>
                  <a:off x="3041" y="1466"/>
                  <a:ext cx="159" cy="184"/>
                </a:xfrm>
                <a:prstGeom prst="ellipse">
                  <a:avLst/>
                </a:prstGeom>
                <a:solidFill>
                  <a:srgbClr val="000000"/>
                </a:solidFill>
                <a:ln w="25400">
                  <a:solidFill>
                    <a:schemeClr val="tx1"/>
                  </a:solidFill>
                  <a:round/>
                  <a:headEnd/>
                  <a:tailEnd/>
                </a:ln>
              </p:spPr>
              <p:txBody>
                <a:bodyPr wrap="none" anchor="ctr"/>
                <a:lstStyle/>
                <a:p>
                  <a:endParaRPr lang="en-US"/>
                </a:p>
              </p:txBody>
            </p:sp>
            <p:sp>
              <p:nvSpPr>
                <p:cNvPr id="12312" name="Oval 1053"/>
                <p:cNvSpPr>
                  <a:spLocks noChangeArrowheads="1"/>
                </p:cNvSpPr>
                <p:nvPr/>
              </p:nvSpPr>
              <p:spPr bwMode="auto">
                <a:xfrm>
                  <a:off x="1847" y="2130"/>
                  <a:ext cx="686" cy="625"/>
                </a:xfrm>
                <a:prstGeom prst="ellipse">
                  <a:avLst/>
                </a:prstGeom>
                <a:noFill/>
                <a:ln w="25400">
                  <a:solidFill>
                    <a:schemeClr val="tx1"/>
                  </a:solidFill>
                  <a:round/>
                  <a:headEnd/>
                  <a:tailEnd/>
                </a:ln>
              </p:spPr>
              <p:txBody>
                <a:bodyPr wrap="none" anchor="ctr"/>
                <a:lstStyle/>
                <a:p>
                  <a:endParaRPr lang="en-US"/>
                </a:p>
              </p:txBody>
            </p:sp>
            <p:sp>
              <p:nvSpPr>
                <p:cNvPr id="12313" name="Oval 1054"/>
                <p:cNvSpPr>
                  <a:spLocks noChangeArrowheads="1"/>
                </p:cNvSpPr>
                <p:nvPr/>
              </p:nvSpPr>
              <p:spPr bwMode="auto">
                <a:xfrm>
                  <a:off x="2030" y="2487"/>
                  <a:ext cx="159" cy="184"/>
                </a:xfrm>
                <a:prstGeom prst="ellipse">
                  <a:avLst/>
                </a:prstGeom>
                <a:solidFill>
                  <a:srgbClr val="FF0000"/>
                </a:solidFill>
                <a:ln w="25400">
                  <a:solidFill>
                    <a:schemeClr val="tx1"/>
                  </a:solidFill>
                  <a:round/>
                  <a:headEnd/>
                  <a:tailEnd/>
                </a:ln>
              </p:spPr>
              <p:txBody>
                <a:bodyPr wrap="none" anchor="ctr"/>
                <a:lstStyle/>
                <a:p>
                  <a:endParaRPr lang="en-US"/>
                </a:p>
              </p:txBody>
            </p:sp>
            <p:sp>
              <p:nvSpPr>
                <p:cNvPr id="12314" name="Oval 1055"/>
                <p:cNvSpPr>
                  <a:spLocks noChangeArrowheads="1"/>
                </p:cNvSpPr>
                <p:nvPr/>
              </p:nvSpPr>
              <p:spPr bwMode="auto">
                <a:xfrm>
                  <a:off x="2232" y="2238"/>
                  <a:ext cx="159" cy="184"/>
                </a:xfrm>
                <a:prstGeom prst="ellipse">
                  <a:avLst/>
                </a:prstGeom>
                <a:solidFill>
                  <a:srgbClr val="000000"/>
                </a:solidFill>
                <a:ln w="25400">
                  <a:solidFill>
                    <a:schemeClr val="tx1"/>
                  </a:solidFill>
                  <a:round/>
                  <a:headEnd/>
                  <a:tailEnd/>
                </a:ln>
              </p:spPr>
              <p:txBody>
                <a:bodyPr wrap="none" anchor="ctr"/>
                <a:lstStyle/>
                <a:p>
                  <a:endParaRPr lang="en-US"/>
                </a:p>
              </p:txBody>
            </p:sp>
            <p:sp>
              <p:nvSpPr>
                <p:cNvPr id="12315" name="Oval 1056"/>
                <p:cNvSpPr>
                  <a:spLocks noChangeArrowheads="1"/>
                </p:cNvSpPr>
                <p:nvPr/>
              </p:nvSpPr>
              <p:spPr bwMode="auto">
                <a:xfrm>
                  <a:off x="2668" y="2130"/>
                  <a:ext cx="686" cy="625"/>
                </a:xfrm>
                <a:prstGeom prst="ellipse">
                  <a:avLst/>
                </a:prstGeom>
                <a:noFill/>
                <a:ln w="25400">
                  <a:solidFill>
                    <a:schemeClr val="tx1"/>
                  </a:solidFill>
                  <a:round/>
                  <a:headEnd/>
                  <a:tailEnd/>
                </a:ln>
              </p:spPr>
              <p:txBody>
                <a:bodyPr wrap="none" anchor="ctr"/>
                <a:lstStyle/>
                <a:p>
                  <a:endParaRPr lang="en-US"/>
                </a:p>
              </p:txBody>
            </p:sp>
          </p:grpSp>
          <p:sp>
            <p:nvSpPr>
              <p:cNvPr id="12307" name="Oval 1057"/>
              <p:cNvSpPr>
                <a:spLocks noChangeArrowheads="1"/>
              </p:cNvSpPr>
              <p:nvPr/>
            </p:nvSpPr>
            <p:spPr bwMode="auto">
              <a:xfrm>
                <a:off x="1213" y="2025"/>
                <a:ext cx="2353" cy="1888"/>
              </a:xfrm>
              <a:prstGeom prst="ellipse">
                <a:avLst/>
              </a:prstGeom>
              <a:noFill/>
              <a:ln w="25400">
                <a:solidFill>
                  <a:schemeClr val="tx1"/>
                </a:solidFill>
                <a:round/>
                <a:headEnd/>
                <a:tailEnd/>
              </a:ln>
            </p:spPr>
            <p:txBody>
              <a:bodyPr wrap="none" anchor="ctr"/>
              <a:lstStyle/>
              <a:p>
                <a:endParaRPr lang="en-US"/>
              </a:p>
            </p:txBody>
          </p:sp>
        </p:grpSp>
        <p:sp>
          <p:nvSpPr>
            <p:cNvPr id="12305" name="Text Box 1058"/>
            <p:cNvSpPr txBox="1">
              <a:spLocks noChangeArrowheads="1"/>
            </p:cNvSpPr>
            <p:nvPr/>
          </p:nvSpPr>
          <p:spPr bwMode="auto">
            <a:xfrm>
              <a:off x="3150" y="3214"/>
              <a:ext cx="450" cy="231"/>
            </a:xfrm>
            <a:prstGeom prst="rect">
              <a:avLst/>
            </a:prstGeom>
            <a:noFill/>
            <a:ln w="9525">
              <a:noFill/>
              <a:miter lim="800000"/>
              <a:headEnd/>
              <a:tailEnd/>
            </a:ln>
          </p:spPr>
          <p:txBody>
            <a:bodyPr>
              <a:spAutoFit/>
            </a:bodyPr>
            <a:lstStyle/>
            <a:p>
              <a:pPr>
                <a:spcBef>
                  <a:spcPct val="50000"/>
                </a:spcBef>
              </a:pPr>
              <a:r>
                <a:rPr lang="en-US" sz="1800" b="0">
                  <a:solidFill>
                    <a:schemeClr val="tx1"/>
                  </a:solidFill>
                </a:rPr>
                <a:t>P(A)</a:t>
              </a:r>
            </a:p>
          </p:txBody>
        </p:sp>
      </p:grpSp>
      <p:grpSp>
        <p:nvGrpSpPr>
          <p:cNvPr id="8" name="Group 1059"/>
          <p:cNvGrpSpPr>
            <a:grpSpLocks/>
          </p:cNvGrpSpPr>
          <p:nvPr/>
        </p:nvGrpSpPr>
        <p:grpSpPr bwMode="auto">
          <a:xfrm>
            <a:off x="596900" y="4789488"/>
            <a:ext cx="1089025" cy="1458912"/>
            <a:chOff x="623" y="1103"/>
            <a:chExt cx="686" cy="919"/>
          </a:xfrm>
        </p:grpSpPr>
        <p:sp>
          <p:nvSpPr>
            <p:cNvPr id="12300" name="Oval 1060"/>
            <p:cNvSpPr>
              <a:spLocks noChangeArrowheads="1"/>
            </p:cNvSpPr>
            <p:nvPr/>
          </p:nvSpPr>
          <p:spPr bwMode="auto">
            <a:xfrm>
              <a:off x="623" y="1397"/>
              <a:ext cx="686" cy="625"/>
            </a:xfrm>
            <a:prstGeom prst="ellipse">
              <a:avLst/>
            </a:prstGeom>
            <a:noFill/>
            <a:ln w="25400">
              <a:solidFill>
                <a:schemeClr val="tx1"/>
              </a:solidFill>
              <a:round/>
              <a:headEnd/>
              <a:tailEnd/>
            </a:ln>
          </p:spPr>
          <p:txBody>
            <a:bodyPr wrap="none" anchor="ctr"/>
            <a:lstStyle/>
            <a:p>
              <a:endParaRPr lang="en-US"/>
            </a:p>
          </p:txBody>
        </p:sp>
        <p:sp>
          <p:nvSpPr>
            <p:cNvPr id="12301" name="Oval 1061"/>
            <p:cNvSpPr>
              <a:spLocks noChangeArrowheads="1"/>
            </p:cNvSpPr>
            <p:nvPr/>
          </p:nvSpPr>
          <p:spPr bwMode="auto">
            <a:xfrm>
              <a:off x="807" y="1753"/>
              <a:ext cx="159" cy="184"/>
            </a:xfrm>
            <a:prstGeom prst="ellipse">
              <a:avLst/>
            </a:prstGeom>
            <a:solidFill>
              <a:srgbClr val="FF0000"/>
            </a:solidFill>
            <a:ln w="25400">
              <a:solidFill>
                <a:schemeClr val="tx1"/>
              </a:solidFill>
              <a:round/>
              <a:headEnd/>
              <a:tailEnd/>
            </a:ln>
          </p:spPr>
          <p:txBody>
            <a:bodyPr wrap="none" anchor="ctr"/>
            <a:lstStyle/>
            <a:p>
              <a:endParaRPr lang="en-US"/>
            </a:p>
          </p:txBody>
        </p:sp>
        <p:sp>
          <p:nvSpPr>
            <p:cNvPr id="12302" name="Oval 1062"/>
            <p:cNvSpPr>
              <a:spLocks noChangeArrowheads="1"/>
            </p:cNvSpPr>
            <p:nvPr/>
          </p:nvSpPr>
          <p:spPr bwMode="auto">
            <a:xfrm>
              <a:off x="1021" y="1530"/>
              <a:ext cx="159" cy="184"/>
            </a:xfrm>
            <a:prstGeom prst="ellipse">
              <a:avLst/>
            </a:prstGeom>
            <a:solidFill>
              <a:srgbClr val="000000"/>
            </a:solidFill>
            <a:ln w="25400">
              <a:solidFill>
                <a:schemeClr val="tx1"/>
              </a:solidFill>
              <a:round/>
              <a:headEnd/>
              <a:tailEnd/>
            </a:ln>
          </p:spPr>
          <p:txBody>
            <a:bodyPr wrap="none" anchor="ctr"/>
            <a:lstStyle/>
            <a:p>
              <a:endParaRPr lang="en-US"/>
            </a:p>
          </p:txBody>
        </p:sp>
        <p:sp>
          <p:nvSpPr>
            <p:cNvPr id="12303" name="Text Box 1063"/>
            <p:cNvSpPr txBox="1">
              <a:spLocks noChangeArrowheads="1"/>
            </p:cNvSpPr>
            <p:nvPr/>
          </p:nvSpPr>
          <p:spPr bwMode="auto">
            <a:xfrm>
              <a:off x="733" y="1103"/>
              <a:ext cx="270" cy="270"/>
            </a:xfrm>
            <a:prstGeom prst="rect">
              <a:avLst/>
            </a:prstGeom>
            <a:noFill/>
            <a:ln w="9525">
              <a:noFill/>
              <a:miter lim="800000"/>
              <a:headEnd/>
              <a:tailEnd/>
            </a:ln>
          </p:spPr>
          <p:txBody>
            <a:bodyPr>
              <a:spAutoFit/>
            </a:bodyPr>
            <a:lstStyle/>
            <a:p>
              <a:pPr>
                <a:spcBef>
                  <a:spcPct val="50000"/>
                </a:spcBef>
              </a:pPr>
              <a:r>
                <a:rPr lang="en-US" b="0">
                  <a:solidFill>
                    <a:schemeClr val="tx1"/>
                  </a:solidFill>
                </a:rPr>
                <a:t>A</a:t>
              </a:r>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Operations on Sets</a:t>
            </a:r>
          </a:p>
        </p:txBody>
      </p:sp>
      <p:sp>
        <p:nvSpPr>
          <p:cNvPr id="3075" name="Rectangle 3"/>
          <p:cNvSpPr>
            <a:spLocks noGrp="1" noChangeArrowheads="1"/>
          </p:cNvSpPr>
          <p:nvPr>
            <p:ph type="body" idx="1"/>
          </p:nvPr>
        </p:nvSpPr>
        <p:spPr>
          <a:xfrm>
            <a:off x="381000" y="1981200"/>
            <a:ext cx="8229600" cy="3200400"/>
          </a:xfrm>
        </p:spPr>
        <p:txBody>
          <a:bodyPr>
            <a:normAutofit/>
          </a:bodyPr>
          <a:lstStyle/>
          <a:p>
            <a:r>
              <a:rPr lang="en-US" b="1" dirty="0"/>
              <a:t>Union</a:t>
            </a:r>
            <a:r>
              <a:rPr lang="en-US" dirty="0"/>
              <a:t> </a:t>
            </a:r>
          </a:p>
          <a:p>
            <a:r>
              <a:rPr lang="en-US" b="1" dirty="0" smtClean="0"/>
              <a:t>Intersection</a:t>
            </a:r>
            <a:endParaRPr lang="en-US" dirty="0"/>
          </a:p>
          <a:p>
            <a:r>
              <a:rPr lang="en-US" b="1" dirty="0" smtClean="0"/>
              <a:t>Difference</a:t>
            </a:r>
            <a:r>
              <a:rPr lang="en-US" dirty="0" smtClean="0"/>
              <a:t> </a:t>
            </a:r>
          </a:p>
          <a:p>
            <a:r>
              <a:rPr lang="en-US" dirty="0" smtClean="0"/>
              <a:t>Cartesian Product </a:t>
            </a:r>
            <a:endParaRPr lang="en-US" dirty="0"/>
          </a:p>
          <a:p>
            <a:r>
              <a:rPr lang="en-US" b="1" dirty="0"/>
              <a:t>Complement </a:t>
            </a:r>
            <a:r>
              <a:rPr lang="en-US" dirty="0"/>
              <a:t>  </a:t>
            </a:r>
          </a:p>
          <a:p>
            <a:pPr>
              <a:buFontTx/>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715963"/>
          </a:xfrm>
        </p:spPr>
        <p:txBody>
          <a:bodyPr/>
          <a:lstStyle/>
          <a:p>
            <a:r>
              <a:rPr lang="en-US" sz="4000"/>
              <a:t>Union</a:t>
            </a:r>
          </a:p>
        </p:txBody>
      </p:sp>
      <p:sp>
        <p:nvSpPr>
          <p:cNvPr id="4099" name="Rectangle 3"/>
          <p:cNvSpPr>
            <a:spLocks noGrp="1" noChangeArrowheads="1"/>
          </p:cNvSpPr>
          <p:nvPr>
            <p:ph type="body" idx="1"/>
          </p:nvPr>
        </p:nvSpPr>
        <p:spPr>
          <a:xfrm>
            <a:off x="304800" y="990600"/>
            <a:ext cx="8382000" cy="2743200"/>
          </a:xfrm>
        </p:spPr>
        <p:txBody>
          <a:bodyPr/>
          <a:lstStyle/>
          <a:p>
            <a:r>
              <a:rPr lang="en-US" dirty="0"/>
              <a:t>If A and B are sets, their union can be defined as the set that consists of all elements of A or B.</a:t>
            </a:r>
          </a:p>
          <a:p>
            <a:r>
              <a:rPr lang="en-US" dirty="0"/>
              <a:t>It is denoted by A </a:t>
            </a:r>
            <a:r>
              <a:rPr lang="en-US" dirty="0">
                <a:cs typeface="Arial" charset="0"/>
              </a:rPr>
              <a:t>U </a:t>
            </a:r>
            <a:r>
              <a:rPr lang="en-US" dirty="0"/>
              <a:t>B.</a:t>
            </a:r>
          </a:p>
          <a:p>
            <a:pPr>
              <a:buFontTx/>
              <a:buNone/>
            </a:pPr>
            <a:r>
              <a:rPr lang="en-US" dirty="0"/>
              <a:t>	A </a:t>
            </a:r>
            <a:r>
              <a:rPr lang="en-US" dirty="0">
                <a:cs typeface="Arial" charset="0"/>
              </a:rPr>
              <a:t>U B = {x | x </a:t>
            </a:r>
            <a:r>
              <a:rPr lang="ru-RU" dirty="0">
                <a:cs typeface="Arial" charset="0"/>
              </a:rPr>
              <a:t>Є</a:t>
            </a:r>
            <a:r>
              <a:rPr lang="en-US" dirty="0">
                <a:cs typeface="Arial" charset="0"/>
              </a:rPr>
              <a:t> A or x </a:t>
            </a:r>
            <a:r>
              <a:rPr lang="ru-RU" dirty="0">
                <a:cs typeface="Arial" charset="0"/>
              </a:rPr>
              <a:t>Є</a:t>
            </a:r>
            <a:r>
              <a:rPr lang="en-US" dirty="0">
                <a:cs typeface="Arial" charset="0"/>
              </a:rPr>
              <a:t> B}</a:t>
            </a:r>
            <a:endParaRPr lang="ru-RU" dirty="0">
              <a:cs typeface="Arial" charset="0"/>
            </a:endParaRPr>
          </a:p>
        </p:txBody>
      </p:sp>
      <p:grpSp>
        <p:nvGrpSpPr>
          <p:cNvPr id="2" name="Group 12"/>
          <p:cNvGrpSpPr>
            <a:grpSpLocks/>
          </p:cNvGrpSpPr>
          <p:nvPr/>
        </p:nvGrpSpPr>
        <p:grpSpPr bwMode="auto">
          <a:xfrm>
            <a:off x="2286000" y="3965575"/>
            <a:ext cx="3048000" cy="2130425"/>
            <a:chOff x="1440" y="2498"/>
            <a:chExt cx="1920" cy="1342"/>
          </a:xfrm>
        </p:grpSpPr>
        <p:sp>
          <p:nvSpPr>
            <p:cNvPr id="4100" name="Rectangle 4"/>
            <p:cNvSpPr>
              <a:spLocks noChangeArrowheads="1"/>
            </p:cNvSpPr>
            <p:nvPr/>
          </p:nvSpPr>
          <p:spPr bwMode="auto">
            <a:xfrm>
              <a:off x="1440" y="2544"/>
              <a:ext cx="1920" cy="1296"/>
            </a:xfrm>
            <a:prstGeom prst="rect">
              <a:avLst/>
            </a:prstGeom>
            <a:noFill/>
            <a:ln w="9525">
              <a:solidFill>
                <a:schemeClr val="tx1"/>
              </a:solidFill>
              <a:miter lim="800000"/>
              <a:headEnd/>
              <a:tailEnd/>
            </a:ln>
            <a:effectLst/>
          </p:spPr>
          <p:txBody>
            <a:bodyPr wrap="none" anchor="ctr"/>
            <a:lstStyle/>
            <a:p>
              <a:endParaRPr lang="en-US"/>
            </a:p>
          </p:txBody>
        </p:sp>
        <p:sp>
          <p:nvSpPr>
            <p:cNvPr id="4101" name="Oval 5" descr="Light upward diagonal"/>
            <p:cNvSpPr>
              <a:spLocks noChangeArrowheads="1"/>
            </p:cNvSpPr>
            <p:nvPr/>
          </p:nvSpPr>
          <p:spPr bwMode="auto">
            <a:xfrm>
              <a:off x="2208" y="2784"/>
              <a:ext cx="816" cy="816"/>
            </a:xfrm>
            <a:prstGeom prst="ellipse">
              <a:avLst/>
            </a:prstGeom>
            <a:pattFill prst="ltUpDiag">
              <a:fgClr>
                <a:schemeClr val="tx1"/>
              </a:fgClr>
              <a:bgClr>
                <a:srgbClr val="FFFFFF"/>
              </a:bgClr>
            </a:pattFill>
            <a:ln w="9525">
              <a:solidFill>
                <a:schemeClr val="tx1"/>
              </a:solidFill>
              <a:round/>
              <a:headEnd/>
              <a:tailEnd/>
            </a:ln>
            <a:effectLst/>
          </p:spPr>
          <p:txBody>
            <a:bodyPr wrap="none" anchor="ctr"/>
            <a:lstStyle/>
            <a:p>
              <a:endParaRPr lang="en-US"/>
            </a:p>
          </p:txBody>
        </p:sp>
        <p:sp>
          <p:nvSpPr>
            <p:cNvPr id="4102" name="Oval 6" descr="Light upward diagonal"/>
            <p:cNvSpPr>
              <a:spLocks noChangeArrowheads="1"/>
            </p:cNvSpPr>
            <p:nvPr/>
          </p:nvSpPr>
          <p:spPr bwMode="auto">
            <a:xfrm>
              <a:off x="1680" y="2784"/>
              <a:ext cx="816" cy="816"/>
            </a:xfrm>
            <a:prstGeom prst="ellipse">
              <a:avLst/>
            </a:prstGeom>
            <a:pattFill prst="ltUpDiag">
              <a:fgClr>
                <a:schemeClr val="tx1">
                  <a:alpha val="53999"/>
                </a:schemeClr>
              </a:fgClr>
              <a:bgClr>
                <a:schemeClr val="bg1">
                  <a:alpha val="53999"/>
                </a:schemeClr>
              </a:bgClr>
            </a:pattFill>
            <a:ln w="9525">
              <a:solidFill>
                <a:schemeClr val="tx1"/>
              </a:solidFill>
              <a:round/>
              <a:headEnd/>
              <a:tailEnd/>
            </a:ln>
            <a:effectLst/>
          </p:spPr>
          <p:txBody>
            <a:bodyPr wrap="none" anchor="ctr"/>
            <a:lstStyle/>
            <a:p>
              <a:endParaRPr lang="en-US"/>
            </a:p>
          </p:txBody>
        </p:sp>
        <p:sp>
          <p:nvSpPr>
            <p:cNvPr id="4104" name="Text Box 8"/>
            <p:cNvSpPr txBox="1">
              <a:spLocks noChangeArrowheads="1"/>
            </p:cNvSpPr>
            <p:nvPr/>
          </p:nvSpPr>
          <p:spPr bwMode="auto">
            <a:xfrm>
              <a:off x="1920" y="2498"/>
              <a:ext cx="244" cy="288"/>
            </a:xfrm>
            <a:prstGeom prst="rect">
              <a:avLst/>
            </a:prstGeom>
            <a:noFill/>
            <a:ln w="9525">
              <a:noFill/>
              <a:miter lim="800000"/>
              <a:headEnd/>
              <a:tailEnd/>
            </a:ln>
            <a:effectLst/>
          </p:spPr>
          <p:txBody>
            <a:bodyPr wrap="none">
              <a:spAutoFit/>
            </a:bodyPr>
            <a:lstStyle/>
            <a:p>
              <a:r>
                <a:rPr lang="en-US" sz="2400"/>
                <a:t>A</a:t>
              </a:r>
            </a:p>
          </p:txBody>
        </p:sp>
        <p:sp>
          <p:nvSpPr>
            <p:cNvPr id="4105" name="Text Box 9"/>
            <p:cNvSpPr txBox="1">
              <a:spLocks noChangeArrowheads="1"/>
            </p:cNvSpPr>
            <p:nvPr/>
          </p:nvSpPr>
          <p:spPr bwMode="auto">
            <a:xfrm>
              <a:off x="2678" y="2521"/>
              <a:ext cx="244" cy="288"/>
            </a:xfrm>
            <a:prstGeom prst="rect">
              <a:avLst/>
            </a:prstGeom>
            <a:noFill/>
            <a:ln w="9525">
              <a:noFill/>
              <a:miter lim="800000"/>
              <a:headEnd/>
              <a:tailEnd/>
            </a:ln>
            <a:effectLst/>
          </p:spPr>
          <p:txBody>
            <a:bodyPr wrap="none">
              <a:spAutoFit/>
            </a:bodyPr>
            <a:lstStyle/>
            <a:p>
              <a:r>
                <a:rPr lang="en-US" sz="2400"/>
                <a:t>B</a:t>
              </a:r>
            </a:p>
          </p:txBody>
        </p:sp>
      </p:grpSp>
      <p:sp>
        <p:nvSpPr>
          <p:cNvPr id="4106" name="Rectangle 10"/>
          <p:cNvSpPr>
            <a:spLocks noChangeArrowheads="1"/>
          </p:cNvSpPr>
          <p:nvPr/>
        </p:nvSpPr>
        <p:spPr bwMode="auto">
          <a:xfrm>
            <a:off x="5791200" y="5029200"/>
            <a:ext cx="979488" cy="457200"/>
          </a:xfrm>
          <a:prstGeom prst="rect">
            <a:avLst/>
          </a:prstGeom>
          <a:noFill/>
          <a:ln w="9525">
            <a:noFill/>
            <a:miter lim="800000"/>
            <a:headEnd/>
            <a:tailEnd/>
          </a:ln>
          <a:effectLst/>
        </p:spPr>
        <p:txBody>
          <a:bodyPr wrap="none">
            <a:spAutoFit/>
          </a:bodyPr>
          <a:lstStyle/>
          <a:p>
            <a:r>
              <a:rPr lang="en-US" sz="2400"/>
              <a:t>A U B</a:t>
            </a:r>
          </a:p>
        </p:txBody>
      </p:sp>
      <p:sp>
        <p:nvSpPr>
          <p:cNvPr id="4107" name="Rectangle 11"/>
          <p:cNvSpPr>
            <a:spLocks noChangeArrowheads="1"/>
          </p:cNvSpPr>
          <p:nvPr/>
        </p:nvSpPr>
        <p:spPr bwMode="auto">
          <a:xfrm>
            <a:off x="5638800" y="4572000"/>
            <a:ext cx="2135188" cy="457200"/>
          </a:xfrm>
          <a:prstGeom prst="rect">
            <a:avLst/>
          </a:prstGeom>
          <a:noFill/>
          <a:ln w="9525">
            <a:noFill/>
            <a:miter lim="800000"/>
            <a:headEnd/>
            <a:tailEnd/>
          </a:ln>
          <a:effectLst/>
        </p:spPr>
        <p:txBody>
          <a:bodyPr wrap="none">
            <a:spAutoFit/>
          </a:bodyPr>
          <a:lstStyle/>
          <a:p>
            <a:r>
              <a:rPr lang="en-US" sz="2400"/>
              <a:t>Venn Diagram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685800"/>
          </a:xfrm>
        </p:spPr>
        <p:txBody>
          <a:bodyPr>
            <a:normAutofit fontScale="90000"/>
          </a:bodyPr>
          <a:lstStyle/>
          <a:p>
            <a:r>
              <a:rPr lang="en-US" sz="4000"/>
              <a:t>Union: Examples</a:t>
            </a:r>
          </a:p>
        </p:txBody>
      </p:sp>
      <p:sp>
        <p:nvSpPr>
          <p:cNvPr id="9219" name="Rectangle 3"/>
          <p:cNvSpPr>
            <a:spLocks noGrp="1" noChangeArrowheads="1"/>
          </p:cNvSpPr>
          <p:nvPr>
            <p:ph type="body" idx="1"/>
          </p:nvPr>
        </p:nvSpPr>
        <p:spPr>
          <a:xfrm>
            <a:off x="533400" y="990600"/>
            <a:ext cx="8382000" cy="5486400"/>
          </a:xfrm>
        </p:spPr>
        <p:txBody>
          <a:bodyPr/>
          <a:lstStyle/>
          <a:p>
            <a:r>
              <a:rPr lang="en-US" dirty="0"/>
              <a:t>Example 1:</a:t>
            </a:r>
          </a:p>
          <a:p>
            <a:pPr>
              <a:buFontTx/>
              <a:buNone/>
            </a:pPr>
            <a:r>
              <a:rPr lang="en-US" dirty="0"/>
              <a:t>	A = {1, 2, 5, 6,7} and B = {3,4, 5, 6, 8, 9}</a:t>
            </a:r>
          </a:p>
          <a:p>
            <a:pPr>
              <a:buFontTx/>
              <a:buNone/>
            </a:pPr>
            <a:r>
              <a:rPr lang="en-US" dirty="0"/>
              <a:t>	A U B = {1, 2, 3,4, 5, 6, 7, 8, 9}</a:t>
            </a:r>
          </a:p>
          <a:p>
            <a:r>
              <a:rPr lang="en-US" dirty="0"/>
              <a:t>Example 2:</a:t>
            </a:r>
          </a:p>
          <a:p>
            <a:pPr>
              <a:buFontTx/>
              <a:buNone/>
            </a:pPr>
            <a:r>
              <a:rPr lang="en-US" dirty="0"/>
              <a:t>	A = {1, 2, 3, 4}</a:t>
            </a:r>
          </a:p>
          <a:p>
            <a:pPr>
              <a:buFontTx/>
              <a:buNone/>
            </a:pPr>
            <a:r>
              <a:rPr lang="en-US" dirty="0"/>
              <a:t>	A U A = {1, 2, 3, 4}</a:t>
            </a:r>
          </a:p>
          <a:p>
            <a:r>
              <a:rPr lang="en-US" dirty="0"/>
              <a:t>Example 3:</a:t>
            </a:r>
          </a:p>
          <a:p>
            <a:pPr>
              <a:buNone/>
            </a:pPr>
            <a:r>
              <a:rPr lang="en-US" dirty="0" smtClean="0"/>
              <a:t>   A </a:t>
            </a:r>
            <a:r>
              <a:rPr lang="en-US" dirty="0"/>
              <a:t>= {1, 2, 3, 4}</a:t>
            </a:r>
          </a:p>
          <a:p>
            <a:pPr>
              <a:buNone/>
            </a:pPr>
            <a:r>
              <a:rPr lang="en-US" dirty="0" smtClean="0"/>
              <a:t>   A </a:t>
            </a:r>
            <a:r>
              <a:rPr lang="en-US" dirty="0"/>
              <a:t>U </a:t>
            </a:r>
            <a:r>
              <a:rPr lang="en-US" dirty="0">
                <a:cs typeface="Arial" charset="0"/>
              </a:rPr>
              <a:t>Ø = {1, 2, 3, 4}   or  </a:t>
            </a:r>
            <a:r>
              <a:rPr lang="en-US" dirty="0"/>
              <a:t>A U </a:t>
            </a:r>
            <a:r>
              <a:rPr lang="en-US" dirty="0">
                <a:cs typeface="Arial" charset="0"/>
              </a:rPr>
              <a:t>{ } = {1, 2, 3, 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7" dur="500"/>
                                        <p:tgtEl>
                                          <p:spTgt spid="921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4" end="4"/>
                                            </p:txEl>
                                          </p:spTgt>
                                        </p:tgtEl>
                                        <p:attrNameLst>
                                          <p:attrName>style.visibility</p:attrName>
                                        </p:attrNameLst>
                                      </p:cBhvr>
                                      <p:to>
                                        <p:strVal val="visible"/>
                                      </p:to>
                                    </p:set>
                                    <p:animEffect transition="in" filter="blinds(horizontal)">
                                      <p:cBhvr>
                                        <p:cTn id="10" dur="500"/>
                                        <p:tgtEl>
                                          <p:spTgt spid="921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animEffect transition="in" filter="blinds(horizontal)">
                                      <p:cBhvr>
                                        <p:cTn id="13" dur="500"/>
                                        <p:tgtEl>
                                          <p:spTgt spid="9219">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219">
                                            <p:txEl>
                                              <p:pRg st="6" end="6"/>
                                            </p:txEl>
                                          </p:spTgt>
                                        </p:tgtEl>
                                        <p:attrNameLst>
                                          <p:attrName>style.visibility</p:attrName>
                                        </p:attrNameLst>
                                      </p:cBhvr>
                                      <p:to>
                                        <p:strVal val="visible"/>
                                      </p:to>
                                    </p:set>
                                    <p:animEffect transition="in" filter="blinds(horizontal)">
                                      <p:cBhvr>
                                        <p:cTn id="18" dur="500"/>
                                        <p:tgtEl>
                                          <p:spTgt spid="9219">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219">
                                            <p:txEl>
                                              <p:pRg st="7" end="7"/>
                                            </p:txEl>
                                          </p:spTgt>
                                        </p:tgtEl>
                                        <p:attrNameLst>
                                          <p:attrName>style.visibility</p:attrName>
                                        </p:attrNameLst>
                                      </p:cBhvr>
                                      <p:to>
                                        <p:strVal val="visible"/>
                                      </p:to>
                                    </p:set>
                                    <p:animEffect transition="in" filter="blinds(horizontal)">
                                      <p:cBhvr>
                                        <p:cTn id="21" dur="500"/>
                                        <p:tgtEl>
                                          <p:spTgt spid="9219">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219">
                                            <p:txEl>
                                              <p:pRg st="8" end="8"/>
                                            </p:txEl>
                                          </p:spTgt>
                                        </p:tgtEl>
                                        <p:attrNameLst>
                                          <p:attrName>style.visibility</p:attrName>
                                        </p:attrNameLst>
                                      </p:cBhvr>
                                      <p:to>
                                        <p:strVal val="visible"/>
                                      </p:to>
                                    </p:set>
                                    <p:animEffect transition="in" filter="blinds(horizontal)">
                                      <p:cBhvr>
                                        <p:cTn id="24"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715963"/>
          </a:xfrm>
        </p:spPr>
        <p:txBody>
          <a:bodyPr/>
          <a:lstStyle/>
          <a:p>
            <a:r>
              <a:rPr lang="en-US" sz="4000"/>
              <a:t>Intersection</a:t>
            </a:r>
          </a:p>
        </p:txBody>
      </p:sp>
      <p:sp>
        <p:nvSpPr>
          <p:cNvPr id="7171" name="Rectangle 3"/>
          <p:cNvSpPr>
            <a:spLocks noGrp="1" noChangeArrowheads="1"/>
          </p:cNvSpPr>
          <p:nvPr>
            <p:ph type="body" idx="1"/>
          </p:nvPr>
        </p:nvSpPr>
        <p:spPr>
          <a:xfrm>
            <a:off x="304800" y="990600"/>
            <a:ext cx="8382000" cy="2743200"/>
          </a:xfrm>
        </p:spPr>
        <p:txBody>
          <a:bodyPr/>
          <a:lstStyle/>
          <a:p>
            <a:r>
              <a:rPr lang="en-US"/>
              <a:t>If A and B are sets, their intersection can be defined as the set that consists of all elements that belong to both A and B.</a:t>
            </a:r>
          </a:p>
          <a:p>
            <a:r>
              <a:rPr lang="en-US"/>
              <a:t>It is denoted by A </a:t>
            </a:r>
            <a:r>
              <a:rPr lang="en-US">
                <a:cs typeface="Arial" charset="0"/>
              </a:rPr>
              <a:t>∩ </a:t>
            </a:r>
            <a:r>
              <a:rPr lang="en-US"/>
              <a:t>B.</a:t>
            </a:r>
          </a:p>
          <a:p>
            <a:pPr>
              <a:buFontTx/>
              <a:buNone/>
            </a:pPr>
            <a:r>
              <a:rPr lang="en-US"/>
              <a:t>	A </a:t>
            </a:r>
            <a:r>
              <a:rPr lang="en-US">
                <a:cs typeface="Arial" charset="0"/>
              </a:rPr>
              <a:t>∩</a:t>
            </a:r>
            <a:r>
              <a:rPr lang="en-US"/>
              <a:t> </a:t>
            </a:r>
            <a:r>
              <a:rPr lang="en-US">
                <a:cs typeface="Arial" charset="0"/>
              </a:rPr>
              <a:t>B = {x | x </a:t>
            </a:r>
            <a:r>
              <a:rPr lang="ru-RU">
                <a:cs typeface="Arial" charset="0"/>
              </a:rPr>
              <a:t>Є</a:t>
            </a:r>
            <a:r>
              <a:rPr lang="en-US">
                <a:cs typeface="Arial" charset="0"/>
              </a:rPr>
              <a:t> A and x </a:t>
            </a:r>
            <a:r>
              <a:rPr lang="ru-RU">
                <a:cs typeface="Arial" charset="0"/>
              </a:rPr>
              <a:t>Є</a:t>
            </a:r>
            <a:r>
              <a:rPr lang="en-US">
                <a:cs typeface="Arial" charset="0"/>
              </a:rPr>
              <a:t> B}</a:t>
            </a:r>
            <a:endParaRPr lang="ru-RU">
              <a:cs typeface="Arial" charset="0"/>
            </a:endParaRPr>
          </a:p>
        </p:txBody>
      </p:sp>
      <p:sp>
        <p:nvSpPr>
          <p:cNvPr id="7177" name="Rectangle 9"/>
          <p:cNvSpPr>
            <a:spLocks noChangeArrowheads="1"/>
          </p:cNvSpPr>
          <p:nvPr/>
        </p:nvSpPr>
        <p:spPr bwMode="auto">
          <a:xfrm>
            <a:off x="6096000" y="4953000"/>
            <a:ext cx="977900" cy="457200"/>
          </a:xfrm>
          <a:prstGeom prst="rect">
            <a:avLst/>
          </a:prstGeom>
          <a:noFill/>
          <a:ln w="9525">
            <a:noFill/>
            <a:miter lim="800000"/>
            <a:headEnd/>
            <a:tailEnd/>
          </a:ln>
          <a:effectLst/>
        </p:spPr>
        <p:txBody>
          <a:bodyPr wrap="none">
            <a:spAutoFit/>
          </a:bodyPr>
          <a:lstStyle/>
          <a:p>
            <a:r>
              <a:rPr lang="en-US" sz="2400"/>
              <a:t>A ∩ B</a:t>
            </a:r>
          </a:p>
        </p:txBody>
      </p:sp>
      <p:sp>
        <p:nvSpPr>
          <p:cNvPr id="7178" name="Text Box 10"/>
          <p:cNvSpPr txBox="1">
            <a:spLocks noChangeArrowheads="1"/>
          </p:cNvSpPr>
          <p:nvPr/>
        </p:nvSpPr>
        <p:spPr bwMode="auto">
          <a:xfrm>
            <a:off x="5638800" y="4343400"/>
            <a:ext cx="2135188" cy="457200"/>
          </a:xfrm>
          <a:prstGeom prst="rect">
            <a:avLst/>
          </a:prstGeom>
          <a:noFill/>
          <a:ln w="9525">
            <a:noFill/>
            <a:miter lim="800000"/>
            <a:headEnd/>
            <a:tailEnd/>
          </a:ln>
          <a:effectLst/>
        </p:spPr>
        <p:txBody>
          <a:bodyPr wrap="none">
            <a:spAutoFit/>
          </a:bodyPr>
          <a:lstStyle/>
          <a:p>
            <a:r>
              <a:rPr lang="en-US" sz="2400"/>
              <a:t>Venn Diagram</a:t>
            </a:r>
          </a:p>
        </p:txBody>
      </p:sp>
      <p:sp>
        <p:nvSpPr>
          <p:cNvPr id="7172" name="Rectangle 4"/>
          <p:cNvSpPr>
            <a:spLocks noChangeArrowheads="1"/>
          </p:cNvSpPr>
          <p:nvPr/>
        </p:nvSpPr>
        <p:spPr bwMode="auto">
          <a:xfrm>
            <a:off x="2286000" y="4038600"/>
            <a:ext cx="3048000" cy="2057400"/>
          </a:xfrm>
          <a:prstGeom prst="rect">
            <a:avLst/>
          </a:prstGeom>
          <a:noFill/>
          <a:ln w="9525">
            <a:solidFill>
              <a:schemeClr val="tx1"/>
            </a:solidFill>
            <a:miter lim="800000"/>
            <a:headEnd/>
            <a:tailEnd/>
          </a:ln>
          <a:effectLst/>
        </p:spPr>
        <p:txBody>
          <a:bodyPr wrap="none" anchor="ctr"/>
          <a:lstStyle/>
          <a:p>
            <a:endParaRPr lang="en-US"/>
          </a:p>
        </p:txBody>
      </p:sp>
      <p:sp>
        <p:nvSpPr>
          <p:cNvPr id="7174" name="Oval 6"/>
          <p:cNvSpPr>
            <a:spLocks noChangeArrowheads="1"/>
          </p:cNvSpPr>
          <p:nvPr/>
        </p:nvSpPr>
        <p:spPr bwMode="auto">
          <a:xfrm>
            <a:off x="3581400" y="4495800"/>
            <a:ext cx="1295400" cy="1295400"/>
          </a:xfrm>
          <a:prstGeom prst="ellipse">
            <a:avLst/>
          </a:prstGeom>
          <a:noFill/>
          <a:ln w="9525">
            <a:solidFill>
              <a:schemeClr val="tx1"/>
            </a:solidFill>
            <a:round/>
            <a:headEnd/>
            <a:tailEnd/>
          </a:ln>
          <a:effectLst/>
        </p:spPr>
        <p:txBody>
          <a:bodyPr wrap="none" anchor="ctr"/>
          <a:lstStyle/>
          <a:p>
            <a:endParaRPr lang="en-US"/>
          </a:p>
        </p:txBody>
      </p:sp>
      <p:sp>
        <p:nvSpPr>
          <p:cNvPr id="7175" name="Text Box 7"/>
          <p:cNvSpPr txBox="1">
            <a:spLocks noChangeArrowheads="1"/>
          </p:cNvSpPr>
          <p:nvPr/>
        </p:nvSpPr>
        <p:spPr bwMode="auto">
          <a:xfrm>
            <a:off x="3048000" y="3965575"/>
            <a:ext cx="387350" cy="457200"/>
          </a:xfrm>
          <a:prstGeom prst="rect">
            <a:avLst/>
          </a:prstGeom>
          <a:noFill/>
          <a:ln w="9525">
            <a:noFill/>
            <a:miter lim="800000"/>
            <a:headEnd/>
            <a:tailEnd/>
          </a:ln>
          <a:effectLst/>
        </p:spPr>
        <p:txBody>
          <a:bodyPr wrap="none">
            <a:spAutoFit/>
          </a:bodyPr>
          <a:lstStyle/>
          <a:p>
            <a:r>
              <a:rPr lang="en-US" sz="2400"/>
              <a:t>A</a:t>
            </a:r>
          </a:p>
        </p:txBody>
      </p:sp>
      <p:sp>
        <p:nvSpPr>
          <p:cNvPr id="7176" name="Text Box 8"/>
          <p:cNvSpPr txBox="1">
            <a:spLocks noChangeArrowheads="1"/>
          </p:cNvSpPr>
          <p:nvPr/>
        </p:nvSpPr>
        <p:spPr bwMode="auto">
          <a:xfrm>
            <a:off x="4251325" y="4002088"/>
            <a:ext cx="387350" cy="457200"/>
          </a:xfrm>
          <a:prstGeom prst="rect">
            <a:avLst/>
          </a:prstGeom>
          <a:noFill/>
          <a:ln w="9525">
            <a:noFill/>
            <a:miter lim="800000"/>
            <a:headEnd/>
            <a:tailEnd/>
          </a:ln>
          <a:effectLst/>
        </p:spPr>
        <p:txBody>
          <a:bodyPr wrap="none">
            <a:spAutoFit/>
          </a:bodyPr>
          <a:lstStyle/>
          <a:p>
            <a:r>
              <a:rPr lang="en-US" sz="2400"/>
              <a:t>B</a:t>
            </a:r>
          </a:p>
        </p:txBody>
      </p:sp>
      <p:sp>
        <p:nvSpPr>
          <p:cNvPr id="7190" name="Oval 22"/>
          <p:cNvSpPr>
            <a:spLocks noChangeArrowheads="1"/>
          </p:cNvSpPr>
          <p:nvPr/>
        </p:nvSpPr>
        <p:spPr bwMode="auto">
          <a:xfrm>
            <a:off x="2819400" y="4495800"/>
            <a:ext cx="1295400" cy="1295400"/>
          </a:xfrm>
          <a:prstGeom prst="ellipse">
            <a:avLst/>
          </a:prstGeom>
          <a:noFill/>
          <a:ln w="9525">
            <a:solidFill>
              <a:schemeClr val="tx1"/>
            </a:solidFill>
            <a:round/>
            <a:headEnd/>
            <a:tailEnd/>
          </a:ln>
          <a:effectLst/>
        </p:spPr>
        <p:txBody>
          <a:bodyPr wrap="none" anchor="ctr"/>
          <a:lstStyle/>
          <a:p>
            <a:endParaRPr lang="en-US"/>
          </a:p>
        </p:txBody>
      </p:sp>
      <p:sp>
        <p:nvSpPr>
          <p:cNvPr id="7191" name="Line 23"/>
          <p:cNvSpPr>
            <a:spLocks noChangeShapeType="1"/>
          </p:cNvSpPr>
          <p:nvPr/>
        </p:nvSpPr>
        <p:spPr bwMode="auto">
          <a:xfrm flipH="1">
            <a:off x="3657600" y="4724400"/>
            <a:ext cx="228600" cy="152400"/>
          </a:xfrm>
          <a:prstGeom prst="line">
            <a:avLst/>
          </a:prstGeom>
          <a:noFill/>
          <a:ln w="9525">
            <a:solidFill>
              <a:schemeClr val="tx1"/>
            </a:solidFill>
            <a:round/>
            <a:headEnd/>
            <a:tailEnd/>
          </a:ln>
          <a:effectLst/>
        </p:spPr>
        <p:txBody>
          <a:bodyPr/>
          <a:lstStyle/>
          <a:p>
            <a:endParaRPr lang="en-US"/>
          </a:p>
        </p:txBody>
      </p:sp>
      <p:sp>
        <p:nvSpPr>
          <p:cNvPr id="7192" name="Line 24"/>
          <p:cNvSpPr>
            <a:spLocks noChangeShapeType="1"/>
          </p:cNvSpPr>
          <p:nvPr/>
        </p:nvSpPr>
        <p:spPr bwMode="auto">
          <a:xfrm flipH="1">
            <a:off x="3581400" y="4800600"/>
            <a:ext cx="381000" cy="228600"/>
          </a:xfrm>
          <a:prstGeom prst="line">
            <a:avLst/>
          </a:prstGeom>
          <a:noFill/>
          <a:ln w="9525">
            <a:solidFill>
              <a:schemeClr val="tx1"/>
            </a:solidFill>
            <a:round/>
            <a:headEnd/>
            <a:tailEnd/>
          </a:ln>
          <a:effectLst/>
        </p:spPr>
        <p:txBody>
          <a:bodyPr/>
          <a:lstStyle/>
          <a:p>
            <a:endParaRPr lang="en-US"/>
          </a:p>
        </p:txBody>
      </p:sp>
      <p:sp>
        <p:nvSpPr>
          <p:cNvPr id="7195" name="Line 27"/>
          <p:cNvSpPr>
            <a:spLocks noChangeShapeType="1"/>
          </p:cNvSpPr>
          <p:nvPr/>
        </p:nvSpPr>
        <p:spPr bwMode="auto">
          <a:xfrm flipH="1">
            <a:off x="3581400" y="5029200"/>
            <a:ext cx="457200" cy="304800"/>
          </a:xfrm>
          <a:prstGeom prst="line">
            <a:avLst/>
          </a:prstGeom>
          <a:noFill/>
          <a:ln w="9525">
            <a:solidFill>
              <a:schemeClr val="tx1"/>
            </a:solidFill>
            <a:round/>
            <a:headEnd/>
            <a:tailEnd/>
          </a:ln>
          <a:effectLst/>
        </p:spPr>
        <p:txBody>
          <a:bodyPr/>
          <a:lstStyle/>
          <a:p>
            <a:endParaRPr lang="en-US"/>
          </a:p>
        </p:txBody>
      </p:sp>
      <p:sp>
        <p:nvSpPr>
          <p:cNvPr id="7199" name="Line 31"/>
          <p:cNvSpPr>
            <a:spLocks noChangeShapeType="1"/>
          </p:cNvSpPr>
          <p:nvPr/>
        </p:nvSpPr>
        <p:spPr bwMode="auto">
          <a:xfrm flipV="1">
            <a:off x="3581400" y="4876800"/>
            <a:ext cx="457200" cy="304800"/>
          </a:xfrm>
          <a:prstGeom prst="line">
            <a:avLst/>
          </a:prstGeom>
          <a:noFill/>
          <a:ln w="9525">
            <a:solidFill>
              <a:schemeClr val="tx1"/>
            </a:solidFill>
            <a:round/>
            <a:headEnd/>
            <a:tailEnd/>
          </a:ln>
          <a:effectLst/>
        </p:spPr>
        <p:txBody>
          <a:bodyPr/>
          <a:lstStyle/>
          <a:p>
            <a:endParaRPr lang="en-US"/>
          </a:p>
        </p:txBody>
      </p:sp>
      <p:sp>
        <p:nvSpPr>
          <p:cNvPr id="7200" name="Line 32"/>
          <p:cNvSpPr>
            <a:spLocks noChangeShapeType="1"/>
          </p:cNvSpPr>
          <p:nvPr/>
        </p:nvSpPr>
        <p:spPr bwMode="auto">
          <a:xfrm flipV="1">
            <a:off x="3733800" y="5257800"/>
            <a:ext cx="381000" cy="228600"/>
          </a:xfrm>
          <a:prstGeom prst="line">
            <a:avLst/>
          </a:prstGeom>
          <a:noFill/>
          <a:ln w="9525">
            <a:solidFill>
              <a:schemeClr val="tx1"/>
            </a:solidFill>
            <a:round/>
            <a:headEnd/>
            <a:tailEnd/>
          </a:ln>
          <a:effectLst/>
        </p:spPr>
        <p:txBody>
          <a:bodyPr/>
          <a:lstStyle/>
          <a:p>
            <a:endParaRPr lang="en-US"/>
          </a:p>
        </p:txBody>
      </p:sp>
      <p:sp>
        <p:nvSpPr>
          <p:cNvPr id="7201" name="Line 33"/>
          <p:cNvSpPr>
            <a:spLocks noChangeShapeType="1"/>
          </p:cNvSpPr>
          <p:nvPr/>
        </p:nvSpPr>
        <p:spPr bwMode="auto">
          <a:xfrm>
            <a:off x="4038600" y="4800600"/>
            <a:ext cx="0" cy="76200"/>
          </a:xfrm>
          <a:prstGeom prst="line">
            <a:avLst/>
          </a:prstGeom>
          <a:noFill/>
          <a:ln w="9525">
            <a:solidFill>
              <a:schemeClr val="bg1"/>
            </a:solidFill>
            <a:round/>
            <a:headEnd/>
            <a:tailEnd/>
          </a:ln>
          <a:effectLst/>
        </p:spPr>
        <p:txBody>
          <a:bodyPr/>
          <a:lstStyle/>
          <a:p>
            <a:endParaRPr lang="en-US"/>
          </a:p>
        </p:txBody>
      </p:sp>
      <p:sp>
        <p:nvSpPr>
          <p:cNvPr id="7204" name="Line 36"/>
          <p:cNvSpPr>
            <a:spLocks noChangeShapeType="1"/>
          </p:cNvSpPr>
          <p:nvPr/>
        </p:nvSpPr>
        <p:spPr bwMode="auto">
          <a:xfrm flipV="1">
            <a:off x="3657600" y="5105400"/>
            <a:ext cx="457200" cy="304800"/>
          </a:xfrm>
          <a:prstGeom prst="line">
            <a:avLst/>
          </a:prstGeom>
          <a:noFill/>
          <a:ln w="9525">
            <a:solidFill>
              <a:schemeClr val="tx1"/>
            </a:solidFill>
            <a:round/>
            <a:headEnd/>
            <a:tailEnd/>
          </a:ln>
          <a:effectLst/>
        </p:spPr>
        <p:txBody>
          <a:bodyPr/>
          <a:lstStyle/>
          <a:p>
            <a:endParaRPr lang="en-US"/>
          </a:p>
        </p:txBody>
      </p:sp>
      <p:sp>
        <p:nvSpPr>
          <p:cNvPr id="7205" name="Line 37"/>
          <p:cNvSpPr>
            <a:spLocks noChangeShapeType="1"/>
          </p:cNvSpPr>
          <p:nvPr/>
        </p:nvSpPr>
        <p:spPr bwMode="auto">
          <a:xfrm flipV="1">
            <a:off x="3733800" y="5486400"/>
            <a:ext cx="304800" cy="1524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229600" cy="685800"/>
          </a:xfrm>
        </p:spPr>
        <p:txBody>
          <a:bodyPr>
            <a:normAutofit fontScale="90000"/>
          </a:bodyPr>
          <a:lstStyle/>
          <a:p>
            <a:r>
              <a:rPr lang="en-US" sz="4000"/>
              <a:t>Intersection: Examples</a:t>
            </a:r>
          </a:p>
        </p:txBody>
      </p:sp>
      <p:sp>
        <p:nvSpPr>
          <p:cNvPr id="10243" name="Rectangle 3"/>
          <p:cNvSpPr>
            <a:spLocks noGrp="1" noChangeArrowheads="1"/>
          </p:cNvSpPr>
          <p:nvPr>
            <p:ph type="body" idx="1"/>
          </p:nvPr>
        </p:nvSpPr>
        <p:spPr>
          <a:xfrm>
            <a:off x="533400" y="990600"/>
            <a:ext cx="8229600" cy="5486400"/>
          </a:xfrm>
        </p:spPr>
        <p:txBody>
          <a:bodyPr/>
          <a:lstStyle/>
          <a:p>
            <a:r>
              <a:rPr lang="en-US" dirty="0"/>
              <a:t>Example 1:</a:t>
            </a:r>
          </a:p>
          <a:p>
            <a:pPr>
              <a:buFontTx/>
              <a:buNone/>
            </a:pPr>
            <a:r>
              <a:rPr lang="en-US" dirty="0"/>
              <a:t>	A = {1, 2, 5, 6,7} and B = {3,4, 5, 6, 8, 9}</a:t>
            </a:r>
          </a:p>
          <a:p>
            <a:pPr>
              <a:buFontTx/>
              <a:buNone/>
            </a:pPr>
            <a:r>
              <a:rPr lang="en-US" dirty="0"/>
              <a:t>	A </a:t>
            </a:r>
            <a:r>
              <a:rPr lang="en-US" dirty="0">
                <a:cs typeface="Arial" charset="0"/>
              </a:rPr>
              <a:t>∩</a:t>
            </a:r>
            <a:r>
              <a:rPr lang="en-US" dirty="0"/>
              <a:t> B = {5, 6}</a:t>
            </a:r>
          </a:p>
          <a:p>
            <a:r>
              <a:rPr lang="en-US" dirty="0"/>
              <a:t>Example 2:</a:t>
            </a:r>
          </a:p>
          <a:p>
            <a:pPr>
              <a:buFontTx/>
              <a:buNone/>
            </a:pPr>
            <a:r>
              <a:rPr lang="en-US" dirty="0"/>
              <a:t>	A = {1, 2, 3, 4}</a:t>
            </a:r>
          </a:p>
          <a:p>
            <a:pPr>
              <a:buFontTx/>
              <a:buNone/>
            </a:pPr>
            <a:r>
              <a:rPr lang="en-US" dirty="0"/>
              <a:t>	A </a:t>
            </a:r>
            <a:r>
              <a:rPr lang="en-US" dirty="0">
                <a:cs typeface="Arial" charset="0"/>
              </a:rPr>
              <a:t>∩</a:t>
            </a:r>
            <a:r>
              <a:rPr lang="en-US" dirty="0"/>
              <a:t> A = {1, 2, 3, 4}</a:t>
            </a:r>
          </a:p>
          <a:p>
            <a:r>
              <a:rPr lang="en-US" dirty="0"/>
              <a:t>Example 3:</a:t>
            </a:r>
          </a:p>
          <a:p>
            <a:pPr>
              <a:buNone/>
            </a:pPr>
            <a:r>
              <a:rPr lang="en-US" dirty="0" smtClean="0"/>
              <a:t>   A </a:t>
            </a:r>
            <a:r>
              <a:rPr lang="en-US" dirty="0"/>
              <a:t>= {1, 2, 3, 4}</a:t>
            </a:r>
          </a:p>
          <a:p>
            <a:pPr>
              <a:buNone/>
            </a:pPr>
            <a:r>
              <a:rPr lang="en-US" dirty="0" smtClean="0"/>
              <a:t>   A </a:t>
            </a:r>
            <a:r>
              <a:rPr lang="en-US" dirty="0">
                <a:cs typeface="Arial" charset="0"/>
              </a:rPr>
              <a:t>∩</a:t>
            </a:r>
            <a:r>
              <a:rPr lang="en-US" dirty="0"/>
              <a:t> </a:t>
            </a:r>
            <a:r>
              <a:rPr lang="en-US" dirty="0">
                <a:cs typeface="Arial" charset="0"/>
              </a:rPr>
              <a:t>Ø = Ø         or         </a:t>
            </a:r>
            <a:r>
              <a:rPr lang="en-US" dirty="0"/>
              <a:t>A </a:t>
            </a:r>
            <a:r>
              <a:rPr lang="en-US" dirty="0">
                <a:cs typeface="Arial" charset="0"/>
              </a:rPr>
              <a:t>∩</a:t>
            </a:r>
            <a:r>
              <a:rPr lang="en-US" dirty="0"/>
              <a:t> </a:t>
            </a:r>
            <a:r>
              <a:rPr lang="en-US" dirty="0">
                <a:cs typeface="Arial" charset="0"/>
              </a:rPr>
              <a:t>{ }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7" dur="500"/>
                                        <p:tgtEl>
                                          <p:spTgt spid="1024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10" dur="500"/>
                                        <p:tgtEl>
                                          <p:spTgt spid="1024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13" dur="500"/>
                                        <p:tgtEl>
                                          <p:spTgt spid="1024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16" dur="500"/>
                                        <p:tgtEl>
                                          <p:spTgt spid="1024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animEffect transition="in" filter="blinds(horizontal)">
                                      <p:cBhvr>
                                        <p:cTn id="19" dur="500"/>
                                        <p:tgtEl>
                                          <p:spTgt spid="1024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243">
                                            <p:txEl>
                                              <p:pRg st="8" end="8"/>
                                            </p:txEl>
                                          </p:spTgt>
                                        </p:tgtEl>
                                        <p:attrNameLst>
                                          <p:attrName>style.visibility</p:attrName>
                                        </p:attrNameLst>
                                      </p:cBhvr>
                                      <p:to>
                                        <p:strVal val="visible"/>
                                      </p:to>
                                    </p:set>
                                    <p:animEffect transition="in" filter="blinds(horizontal)">
                                      <p:cBhvr>
                                        <p:cTn id="22"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Disjoint Sets</a:t>
            </a:r>
          </a:p>
        </p:txBody>
      </p:sp>
      <p:sp>
        <p:nvSpPr>
          <p:cNvPr id="8195" name="Rectangle 3"/>
          <p:cNvSpPr>
            <a:spLocks noGrp="1" noChangeArrowheads="1"/>
          </p:cNvSpPr>
          <p:nvPr>
            <p:ph type="body" idx="1"/>
          </p:nvPr>
        </p:nvSpPr>
        <p:spPr>
          <a:xfrm>
            <a:off x="381000" y="1600200"/>
            <a:ext cx="8305800" cy="1447800"/>
          </a:xfrm>
        </p:spPr>
        <p:txBody>
          <a:bodyPr/>
          <a:lstStyle/>
          <a:p>
            <a:pPr>
              <a:lnSpc>
                <a:spcPct val="80000"/>
              </a:lnSpc>
            </a:pPr>
            <a:r>
              <a:rPr lang="en-US" sz="2400"/>
              <a:t>Two sets that have no common elements are called disjoint sets.</a:t>
            </a:r>
          </a:p>
          <a:p>
            <a:pPr>
              <a:lnSpc>
                <a:spcPct val="80000"/>
              </a:lnSpc>
            </a:pPr>
            <a:r>
              <a:rPr lang="en-US" sz="2400"/>
              <a:t>Example: A = {1, 3, 5, 7, 9}   and B = {2, 4, 6, 10, 12}</a:t>
            </a:r>
          </a:p>
          <a:p>
            <a:pPr>
              <a:spcBef>
                <a:spcPct val="0"/>
              </a:spcBef>
              <a:buFontTx/>
              <a:buNone/>
            </a:pPr>
            <a:r>
              <a:rPr lang="en-US" sz="2400"/>
              <a:t>	A ∩ B = { }</a:t>
            </a:r>
          </a:p>
          <a:p>
            <a:pPr>
              <a:lnSpc>
                <a:spcPct val="80000"/>
              </a:lnSpc>
            </a:pPr>
            <a:endParaRPr lang="en-US" sz="2400"/>
          </a:p>
        </p:txBody>
      </p:sp>
      <p:sp>
        <p:nvSpPr>
          <p:cNvPr id="8196" name="Rectangle 4"/>
          <p:cNvSpPr>
            <a:spLocks noChangeArrowheads="1"/>
          </p:cNvSpPr>
          <p:nvPr/>
        </p:nvSpPr>
        <p:spPr bwMode="auto">
          <a:xfrm>
            <a:off x="2286000" y="4038600"/>
            <a:ext cx="3048000" cy="2057400"/>
          </a:xfrm>
          <a:prstGeom prst="rect">
            <a:avLst/>
          </a:prstGeom>
          <a:noFill/>
          <a:ln w="9525">
            <a:solidFill>
              <a:schemeClr val="tx1"/>
            </a:solidFill>
            <a:miter lim="800000"/>
            <a:headEnd/>
            <a:tailEnd/>
          </a:ln>
          <a:effectLst/>
        </p:spPr>
        <p:txBody>
          <a:bodyPr wrap="none" anchor="ctr"/>
          <a:lstStyle/>
          <a:p>
            <a:endParaRPr lang="en-US"/>
          </a:p>
        </p:txBody>
      </p:sp>
      <p:sp>
        <p:nvSpPr>
          <p:cNvPr id="8197" name="Oval 5"/>
          <p:cNvSpPr>
            <a:spLocks noChangeArrowheads="1"/>
          </p:cNvSpPr>
          <p:nvPr/>
        </p:nvSpPr>
        <p:spPr bwMode="auto">
          <a:xfrm>
            <a:off x="3886200" y="4495800"/>
            <a:ext cx="1295400" cy="1295400"/>
          </a:xfrm>
          <a:prstGeom prst="ellipse">
            <a:avLst/>
          </a:prstGeom>
          <a:noFill/>
          <a:ln w="9525">
            <a:solidFill>
              <a:schemeClr val="tx1"/>
            </a:solidFill>
            <a:round/>
            <a:headEnd/>
            <a:tailEnd/>
          </a:ln>
          <a:effectLst/>
        </p:spPr>
        <p:txBody>
          <a:bodyPr wrap="none" anchor="ctr"/>
          <a:lstStyle/>
          <a:p>
            <a:endParaRPr lang="en-US"/>
          </a:p>
        </p:txBody>
      </p:sp>
      <p:sp>
        <p:nvSpPr>
          <p:cNvPr id="8198" name="Oval 6"/>
          <p:cNvSpPr>
            <a:spLocks noChangeArrowheads="1"/>
          </p:cNvSpPr>
          <p:nvPr/>
        </p:nvSpPr>
        <p:spPr bwMode="auto">
          <a:xfrm>
            <a:off x="2438400" y="4495800"/>
            <a:ext cx="1295400" cy="1295400"/>
          </a:xfrm>
          <a:prstGeom prst="ellipse">
            <a:avLst/>
          </a:prstGeom>
          <a:noFill/>
          <a:ln w="9525">
            <a:solidFill>
              <a:schemeClr val="tx1"/>
            </a:solidFill>
            <a:round/>
            <a:headEnd/>
            <a:tailEnd/>
          </a:ln>
          <a:effectLst/>
        </p:spPr>
        <p:txBody>
          <a:bodyPr wrap="none" anchor="ctr"/>
          <a:lstStyle/>
          <a:p>
            <a:endParaRPr lang="en-US"/>
          </a:p>
        </p:txBody>
      </p:sp>
      <p:sp>
        <p:nvSpPr>
          <p:cNvPr id="8199" name="Text Box 7"/>
          <p:cNvSpPr txBox="1">
            <a:spLocks noChangeArrowheads="1"/>
          </p:cNvSpPr>
          <p:nvPr/>
        </p:nvSpPr>
        <p:spPr bwMode="auto">
          <a:xfrm>
            <a:off x="2879725" y="4002088"/>
            <a:ext cx="387350" cy="457200"/>
          </a:xfrm>
          <a:prstGeom prst="rect">
            <a:avLst/>
          </a:prstGeom>
          <a:noFill/>
          <a:ln w="9525">
            <a:noFill/>
            <a:miter lim="800000"/>
            <a:headEnd/>
            <a:tailEnd/>
          </a:ln>
          <a:effectLst/>
        </p:spPr>
        <p:txBody>
          <a:bodyPr wrap="none">
            <a:spAutoFit/>
          </a:bodyPr>
          <a:lstStyle/>
          <a:p>
            <a:r>
              <a:rPr lang="en-US" sz="2400"/>
              <a:t>A</a:t>
            </a:r>
          </a:p>
        </p:txBody>
      </p:sp>
      <p:sp>
        <p:nvSpPr>
          <p:cNvPr id="8200" name="Text Box 8"/>
          <p:cNvSpPr txBox="1">
            <a:spLocks noChangeArrowheads="1"/>
          </p:cNvSpPr>
          <p:nvPr/>
        </p:nvSpPr>
        <p:spPr bwMode="auto">
          <a:xfrm>
            <a:off x="4327525" y="4002088"/>
            <a:ext cx="387350" cy="457200"/>
          </a:xfrm>
          <a:prstGeom prst="rect">
            <a:avLst/>
          </a:prstGeom>
          <a:noFill/>
          <a:ln w="9525">
            <a:noFill/>
            <a:miter lim="800000"/>
            <a:headEnd/>
            <a:tailEnd/>
          </a:ln>
          <a:effectLst/>
        </p:spPr>
        <p:txBody>
          <a:bodyPr wrap="none">
            <a:spAutoFit/>
          </a:bodyPr>
          <a:lstStyle/>
          <a:p>
            <a:r>
              <a:rPr lang="en-US" sz="2400"/>
              <a:t>B</a:t>
            </a:r>
          </a:p>
        </p:txBody>
      </p:sp>
      <p:sp>
        <p:nvSpPr>
          <p:cNvPr id="8201" name="Text Box 9"/>
          <p:cNvSpPr txBox="1">
            <a:spLocks noChangeArrowheads="1"/>
          </p:cNvSpPr>
          <p:nvPr/>
        </p:nvSpPr>
        <p:spPr bwMode="auto">
          <a:xfrm>
            <a:off x="5775325" y="4154488"/>
            <a:ext cx="2135188" cy="457200"/>
          </a:xfrm>
          <a:prstGeom prst="rect">
            <a:avLst/>
          </a:prstGeom>
          <a:noFill/>
          <a:ln w="9525">
            <a:noFill/>
            <a:miter lim="800000"/>
            <a:headEnd/>
            <a:tailEnd/>
          </a:ln>
          <a:effectLst/>
        </p:spPr>
        <p:txBody>
          <a:bodyPr wrap="none">
            <a:spAutoFit/>
          </a:bodyPr>
          <a:lstStyle/>
          <a:p>
            <a:r>
              <a:rPr lang="en-US" sz="2400"/>
              <a:t>Venn Diagram</a:t>
            </a:r>
          </a:p>
        </p:txBody>
      </p:sp>
      <p:sp>
        <p:nvSpPr>
          <p:cNvPr id="8202" name="Rectangle 10"/>
          <p:cNvSpPr>
            <a:spLocks noChangeArrowheads="1"/>
          </p:cNvSpPr>
          <p:nvPr/>
        </p:nvSpPr>
        <p:spPr bwMode="auto">
          <a:xfrm>
            <a:off x="6019800" y="4727575"/>
            <a:ext cx="1611313" cy="457200"/>
          </a:xfrm>
          <a:prstGeom prst="rect">
            <a:avLst/>
          </a:prstGeom>
          <a:noFill/>
          <a:ln w="9525">
            <a:noFill/>
            <a:miter lim="800000"/>
            <a:headEnd/>
            <a:tailEnd/>
          </a:ln>
          <a:effectLst/>
        </p:spPr>
        <p:txBody>
          <a:bodyPr wrap="none">
            <a:spAutoFit/>
          </a:bodyPr>
          <a:lstStyle/>
          <a:p>
            <a:r>
              <a:rPr lang="en-US" sz="2400"/>
              <a:t>A ∩ B = {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Difference</a:t>
            </a:r>
            <a:endParaRPr lang="en-US" dirty="0"/>
          </a:p>
        </p:txBody>
      </p:sp>
      <p:sp>
        <p:nvSpPr>
          <p:cNvPr id="3" name="Content Placeholder 2"/>
          <p:cNvSpPr>
            <a:spLocks noGrp="1"/>
          </p:cNvSpPr>
          <p:nvPr>
            <p:ph idx="1"/>
          </p:nvPr>
        </p:nvSpPr>
        <p:spPr/>
        <p:txBody>
          <a:bodyPr/>
          <a:lstStyle/>
          <a:p>
            <a:r>
              <a:rPr lang="en-US" dirty="0" smtClean="0"/>
              <a:t>  If A and B are sets, their difference can be defined as the set that consists of elements of A.</a:t>
            </a:r>
          </a:p>
          <a:p>
            <a:r>
              <a:rPr lang="en-US" dirty="0" smtClean="0"/>
              <a:t>It is denoted by A </a:t>
            </a:r>
            <a:r>
              <a:rPr lang="en-US" dirty="0" smtClean="0">
                <a:cs typeface="Arial" charset="0"/>
              </a:rPr>
              <a:t>- </a:t>
            </a:r>
            <a:r>
              <a:rPr lang="en-US" dirty="0" smtClean="0"/>
              <a:t>B.</a:t>
            </a:r>
          </a:p>
          <a:p>
            <a:pPr>
              <a:buFontTx/>
              <a:buNone/>
            </a:pPr>
            <a:r>
              <a:rPr lang="en-US" dirty="0" smtClean="0"/>
              <a:t>	   A </a:t>
            </a:r>
            <a:r>
              <a:rPr lang="en-US" dirty="0" smtClean="0">
                <a:cs typeface="Arial" charset="0"/>
              </a:rPr>
              <a:t>- B = {x | x </a:t>
            </a:r>
            <a:r>
              <a:rPr lang="ru-RU" dirty="0" smtClean="0">
                <a:cs typeface="Arial" charset="0"/>
              </a:rPr>
              <a:t>Є</a:t>
            </a:r>
            <a:r>
              <a:rPr lang="en-US" dirty="0" smtClean="0">
                <a:cs typeface="Arial" charset="0"/>
              </a:rPr>
              <a:t> A and x </a:t>
            </a:r>
            <a:r>
              <a:rPr lang="ru-RU" dirty="0" smtClean="0">
                <a:cs typeface="Arial" charset="0"/>
              </a:rPr>
              <a:t>Є</a:t>
            </a:r>
            <a:r>
              <a:rPr lang="en-US" dirty="0" smtClean="0">
                <a:cs typeface="Arial" charset="0"/>
              </a:rPr>
              <a:t> B}</a:t>
            </a:r>
          </a:p>
          <a:p>
            <a:pPr>
              <a:buFontTx/>
              <a:buNone/>
            </a:pPr>
            <a:endParaRPr lang="en-US" dirty="0" smtClean="0"/>
          </a:p>
          <a:p>
            <a:pPr>
              <a:buFontTx/>
              <a:buNone/>
            </a:pPr>
            <a:r>
              <a:rPr lang="en-US" dirty="0" smtClean="0"/>
              <a:t>  e.g., A = {1, 2, 5, 6,7} and B = {3, 4, 5, 6, 8, 9}</a:t>
            </a:r>
          </a:p>
          <a:p>
            <a:pPr>
              <a:buFontTx/>
              <a:buNone/>
            </a:pPr>
            <a:r>
              <a:rPr lang="en-US" dirty="0" smtClean="0"/>
              <a:t>	A </a:t>
            </a:r>
            <a:r>
              <a:rPr lang="en-US" dirty="0" smtClean="0">
                <a:cs typeface="Arial" charset="0"/>
              </a:rPr>
              <a:t>-</a:t>
            </a:r>
            <a:r>
              <a:rPr lang="en-US" dirty="0" smtClean="0"/>
              <a:t> B = {1, 2, 7}</a:t>
            </a:r>
          </a:p>
          <a:p>
            <a:pPr>
              <a:buFontTx/>
              <a:buNone/>
            </a:pPr>
            <a:endParaRPr lang="ru-RU" dirty="0" smtClean="0">
              <a:cs typeface="Arial" charset="0"/>
            </a:endParaRPr>
          </a:p>
          <a:p>
            <a:endParaRPr lang="en-US" dirty="0"/>
          </a:p>
        </p:txBody>
      </p:sp>
      <p:cxnSp>
        <p:nvCxnSpPr>
          <p:cNvPr id="5" name="Straight Connector 4"/>
          <p:cNvCxnSpPr/>
          <p:nvPr/>
        </p:nvCxnSpPr>
        <p:spPr>
          <a:xfrm rot="5400000">
            <a:off x="4800600" y="4038600"/>
            <a:ext cx="381000" cy="7620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r>
              <a:rPr lang="en-US" dirty="0" smtClean="0"/>
              <a:t>  </a:t>
            </a:r>
            <a:br>
              <a:rPr lang="en-US" dirty="0" smtClean="0"/>
            </a:br>
            <a:r>
              <a:rPr lang="en-US" i="1" dirty="0" smtClean="0">
                <a:sym typeface="Symbol" pitchFamily="18" charset="2"/>
              </a:rPr>
              <a:t> </a:t>
            </a:r>
            <a:r>
              <a:rPr lang="en-US" dirty="0" smtClean="0">
                <a:sym typeface="Symbol" pitchFamily="18" charset="2"/>
              </a:rPr>
              <a:t>Complement</a:t>
            </a:r>
            <a:endParaRPr lang="en-US" sz="2400" dirty="0" smtClean="0"/>
          </a:p>
        </p:txBody>
      </p:sp>
      <p:sp>
        <p:nvSpPr>
          <p:cNvPr id="22532" name="Rectangle 3"/>
          <p:cNvSpPr>
            <a:spLocks noGrp="1" noChangeArrowheads="1"/>
          </p:cNvSpPr>
          <p:nvPr>
            <p:ph type="body" idx="1"/>
          </p:nvPr>
        </p:nvSpPr>
        <p:spPr>
          <a:xfrm>
            <a:off x="381000" y="1905000"/>
            <a:ext cx="8077200" cy="4114800"/>
          </a:xfrm>
        </p:spPr>
        <p:txBody>
          <a:bodyPr>
            <a:normAutofit/>
          </a:bodyPr>
          <a:lstStyle/>
          <a:p>
            <a:pPr>
              <a:spcBef>
                <a:spcPct val="0"/>
              </a:spcBef>
            </a:pPr>
            <a:r>
              <a:rPr lang="en-US" sz="2800" dirty="0" smtClean="0">
                <a:sym typeface="Symbol" pitchFamily="18" charset="2"/>
              </a:rPr>
              <a:t>The </a:t>
            </a:r>
            <a:r>
              <a:rPr lang="en-US" sz="2800" i="1" dirty="0" smtClean="0">
                <a:sym typeface="Symbol" pitchFamily="18" charset="2"/>
              </a:rPr>
              <a:t>complement</a:t>
            </a:r>
            <a:r>
              <a:rPr lang="en-US" sz="2800" dirty="0" smtClean="0">
                <a:sym typeface="Symbol" pitchFamily="18" charset="2"/>
              </a:rPr>
              <a:t> of a set A is: A = { x | x  A}</a:t>
            </a:r>
          </a:p>
        </p:txBody>
      </p:sp>
      <p:sp>
        <p:nvSpPr>
          <p:cNvPr id="22533" name="Rectangle 4"/>
          <p:cNvSpPr>
            <a:spLocks noChangeArrowheads="1"/>
          </p:cNvSpPr>
          <p:nvPr/>
        </p:nvSpPr>
        <p:spPr bwMode="auto">
          <a:xfrm>
            <a:off x="381000" y="3048000"/>
            <a:ext cx="5334000" cy="685800"/>
          </a:xfrm>
          <a:prstGeom prst="rect">
            <a:avLst/>
          </a:prstGeom>
          <a:noFill/>
          <a:ln w="9525">
            <a:noFill/>
            <a:miter lim="800000"/>
            <a:headEnd/>
            <a:tailEnd/>
          </a:ln>
        </p:spPr>
        <p:txBody>
          <a:bodyPr/>
          <a:lstStyle/>
          <a:p>
            <a:pPr marL="342900" indent="-342900">
              <a:spcBef>
                <a:spcPct val="20000"/>
              </a:spcBef>
            </a:pPr>
            <a:r>
              <a:rPr lang="en-US" sz="2000" dirty="0">
                <a:sym typeface="Symbol" pitchFamily="18" charset="2"/>
              </a:rPr>
              <a:t>If A = {x </a:t>
            </a:r>
            <a:r>
              <a:rPr lang="en-US" sz="2000" dirty="0" smtClean="0">
                <a:sym typeface="Symbol" pitchFamily="18" charset="2"/>
              </a:rPr>
              <a:t>| </a:t>
            </a:r>
            <a:r>
              <a:rPr lang="en-US" sz="2000" dirty="0">
                <a:sym typeface="Symbol" pitchFamily="18" charset="2"/>
              </a:rPr>
              <a:t>x is bored}, then</a:t>
            </a:r>
          </a:p>
        </p:txBody>
      </p:sp>
      <p:sp>
        <p:nvSpPr>
          <p:cNvPr id="22534" name="Rectangle 5"/>
          <p:cNvSpPr>
            <a:spLocks noChangeArrowheads="1"/>
          </p:cNvSpPr>
          <p:nvPr/>
        </p:nvSpPr>
        <p:spPr bwMode="auto">
          <a:xfrm>
            <a:off x="457200" y="3505200"/>
            <a:ext cx="3581400" cy="533400"/>
          </a:xfrm>
          <a:prstGeom prst="rect">
            <a:avLst/>
          </a:prstGeom>
          <a:noFill/>
          <a:ln w="9525">
            <a:noFill/>
            <a:miter lim="800000"/>
            <a:headEnd/>
            <a:tailEnd/>
          </a:ln>
        </p:spPr>
        <p:txBody>
          <a:bodyPr/>
          <a:lstStyle/>
          <a:p>
            <a:pPr marL="342900" indent="-342900">
              <a:spcBef>
                <a:spcPct val="20000"/>
              </a:spcBef>
            </a:pPr>
            <a:r>
              <a:rPr lang="en-US" sz="2000" dirty="0">
                <a:sym typeface="Symbol" pitchFamily="18" charset="2"/>
              </a:rPr>
              <a:t>A = {x </a:t>
            </a:r>
            <a:r>
              <a:rPr lang="en-US" sz="2000" dirty="0" smtClean="0">
                <a:sym typeface="Symbol" pitchFamily="18" charset="2"/>
              </a:rPr>
              <a:t>| x </a:t>
            </a:r>
            <a:r>
              <a:rPr lang="en-US" sz="2000" dirty="0">
                <a:sym typeface="Symbol" pitchFamily="18" charset="2"/>
              </a:rPr>
              <a:t>is not bored}</a:t>
            </a:r>
          </a:p>
        </p:txBody>
      </p:sp>
      <p:sp>
        <p:nvSpPr>
          <p:cNvPr id="22535" name="Line 6"/>
          <p:cNvSpPr>
            <a:spLocks noChangeShapeType="1"/>
          </p:cNvSpPr>
          <p:nvPr/>
        </p:nvSpPr>
        <p:spPr bwMode="auto">
          <a:xfrm>
            <a:off x="533400" y="3581400"/>
            <a:ext cx="228600" cy="0"/>
          </a:xfrm>
          <a:prstGeom prst="line">
            <a:avLst/>
          </a:prstGeom>
          <a:noFill/>
          <a:ln w="28575">
            <a:solidFill>
              <a:schemeClr val="tx1"/>
            </a:solidFill>
            <a:round/>
            <a:headEnd/>
            <a:tailEnd/>
          </a:ln>
        </p:spPr>
        <p:txBody>
          <a:bodyPr wrap="none" anchor="ctr"/>
          <a:lstStyle/>
          <a:p>
            <a:endParaRPr lang="en-US"/>
          </a:p>
        </p:txBody>
      </p:sp>
      <p:sp>
        <p:nvSpPr>
          <p:cNvPr id="22536" name="Line 7"/>
          <p:cNvSpPr>
            <a:spLocks noChangeShapeType="1"/>
          </p:cNvSpPr>
          <p:nvPr/>
        </p:nvSpPr>
        <p:spPr bwMode="auto">
          <a:xfrm>
            <a:off x="5105400" y="1981200"/>
            <a:ext cx="228600" cy="0"/>
          </a:xfrm>
          <a:prstGeom prst="line">
            <a:avLst/>
          </a:prstGeom>
          <a:noFill/>
          <a:ln w="28575">
            <a:solidFill>
              <a:schemeClr val="tx1"/>
            </a:solidFill>
            <a:round/>
            <a:headEnd/>
            <a:tailEnd/>
          </a:ln>
        </p:spPr>
        <p:txBody>
          <a:bodyPr wrap="none" anchor="ctr"/>
          <a:lstStyle/>
          <a:p>
            <a:endParaRPr lang="en-US"/>
          </a:p>
        </p:txBody>
      </p:sp>
      <p:grpSp>
        <p:nvGrpSpPr>
          <p:cNvPr id="2" name="Group 8"/>
          <p:cNvGrpSpPr>
            <a:grpSpLocks/>
          </p:cNvGrpSpPr>
          <p:nvPr/>
        </p:nvGrpSpPr>
        <p:grpSpPr bwMode="auto">
          <a:xfrm>
            <a:off x="5334000" y="3886200"/>
            <a:ext cx="2438400" cy="1524000"/>
            <a:chOff x="1728" y="2784"/>
            <a:chExt cx="1536" cy="960"/>
          </a:xfrm>
        </p:grpSpPr>
        <p:sp>
          <p:nvSpPr>
            <p:cNvPr id="22548" name="Rectangle 9" descr="Light upward diagonal"/>
            <p:cNvSpPr>
              <a:spLocks noChangeArrowheads="1"/>
            </p:cNvSpPr>
            <p:nvPr/>
          </p:nvSpPr>
          <p:spPr bwMode="auto">
            <a:xfrm>
              <a:off x="1728" y="2784"/>
              <a:ext cx="1536" cy="960"/>
            </a:xfrm>
            <a:prstGeom prst="rect">
              <a:avLst/>
            </a:prstGeom>
            <a:pattFill prst="ltUpDiag">
              <a:fgClr>
                <a:schemeClr val="tx1"/>
              </a:fgClr>
              <a:bgClr>
                <a:schemeClr val="bg1"/>
              </a:bgClr>
            </a:pattFill>
            <a:ln w="38100">
              <a:solidFill>
                <a:schemeClr val="tx1"/>
              </a:solidFill>
              <a:miter lim="800000"/>
              <a:headEnd/>
              <a:tailEnd/>
            </a:ln>
          </p:spPr>
          <p:txBody>
            <a:bodyPr wrap="none" anchor="ctr"/>
            <a:lstStyle/>
            <a:p>
              <a:endParaRPr lang="en-US"/>
            </a:p>
          </p:txBody>
        </p:sp>
        <p:sp>
          <p:nvSpPr>
            <p:cNvPr id="22549" name="Oval 10"/>
            <p:cNvSpPr>
              <a:spLocks noChangeArrowheads="1"/>
            </p:cNvSpPr>
            <p:nvPr/>
          </p:nvSpPr>
          <p:spPr bwMode="auto">
            <a:xfrm>
              <a:off x="2544" y="2928"/>
              <a:ext cx="528" cy="528"/>
            </a:xfrm>
            <a:prstGeom prst="ellipse">
              <a:avLst/>
            </a:prstGeom>
            <a:solidFill>
              <a:schemeClr val="bg1"/>
            </a:solidFill>
            <a:ln w="28575">
              <a:solidFill>
                <a:schemeClr val="tx1"/>
              </a:solidFill>
              <a:round/>
              <a:headEnd/>
              <a:tailEnd/>
            </a:ln>
          </p:spPr>
          <p:txBody>
            <a:bodyPr wrap="none" anchor="ctr"/>
            <a:lstStyle/>
            <a:p>
              <a:endParaRPr lang="en-US"/>
            </a:p>
          </p:txBody>
        </p:sp>
        <p:sp>
          <p:nvSpPr>
            <p:cNvPr id="22550" name="Rectangle 11"/>
            <p:cNvSpPr>
              <a:spLocks noChangeArrowheads="1"/>
            </p:cNvSpPr>
            <p:nvPr/>
          </p:nvSpPr>
          <p:spPr bwMode="auto">
            <a:xfrm>
              <a:off x="2592" y="2976"/>
              <a:ext cx="240" cy="288"/>
            </a:xfrm>
            <a:prstGeom prst="rect">
              <a:avLst/>
            </a:prstGeom>
            <a:noFill/>
            <a:ln w="9525">
              <a:noFill/>
              <a:miter lim="800000"/>
              <a:headEnd/>
              <a:tailEnd/>
            </a:ln>
          </p:spPr>
          <p:txBody>
            <a:bodyPr/>
            <a:lstStyle/>
            <a:p>
              <a:pPr marL="342900" indent="-342900" eaLnBrk="0" hangingPunct="0">
                <a:lnSpc>
                  <a:spcPct val="90000"/>
                </a:lnSpc>
              </a:pPr>
              <a:r>
                <a:rPr lang="en-US" sz="2000">
                  <a:sym typeface="Symbol" pitchFamily="18" charset="2"/>
                </a:rPr>
                <a:t>A</a:t>
              </a:r>
            </a:p>
          </p:txBody>
        </p:sp>
      </p:grpSp>
      <p:sp>
        <p:nvSpPr>
          <p:cNvPr id="1111059" name="Rectangle 19"/>
          <p:cNvSpPr>
            <a:spLocks noChangeArrowheads="1"/>
          </p:cNvSpPr>
          <p:nvPr/>
        </p:nvSpPr>
        <p:spPr bwMode="auto">
          <a:xfrm>
            <a:off x="5410200" y="4038600"/>
            <a:ext cx="457200" cy="533400"/>
          </a:xfrm>
          <a:prstGeom prst="rect">
            <a:avLst/>
          </a:prstGeom>
          <a:noFill/>
          <a:ln w="9525">
            <a:noFill/>
            <a:miter lim="800000"/>
            <a:headEnd/>
            <a:tailEnd/>
          </a:ln>
        </p:spPr>
        <p:txBody>
          <a:bodyPr/>
          <a:lstStyle/>
          <a:p>
            <a:pPr marL="342900" indent="-342900">
              <a:spcBef>
                <a:spcPct val="20000"/>
              </a:spcBef>
            </a:pPr>
            <a:r>
              <a:rPr lang="en-US" sz="2000" dirty="0">
                <a:sym typeface="Symbol" pitchFamily="18" charset="2"/>
              </a:rPr>
              <a:t>U</a:t>
            </a:r>
          </a:p>
        </p:txBody>
      </p:sp>
      <p:grpSp>
        <p:nvGrpSpPr>
          <p:cNvPr id="5" name="Group 22"/>
          <p:cNvGrpSpPr>
            <a:grpSpLocks/>
          </p:cNvGrpSpPr>
          <p:nvPr/>
        </p:nvGrpSpPr>
        <p:grpSpPr bwMode="auto">
          <a:xfrm>
            <a:off x="381000" y="5562600"/>
            <a:ext cx="7239000" cy="984250"/>
            <a:chOff x="192" y="3648"/>
            <a:chExt cx="4560" cy="620"/>
          </a:xfrm>
        </p:grpSpPr>
        <p:sp>
          <p:nvSpPr>
            <p:cNvPr id="22541" name="Text Box 20"/>
            <p:cNvSpPr txBox="1">
              <a:spLocks noChangeArrowheads="1"/>
            </p:cNvSpPr>
            <p:nvPr/>
          </p:nvSpPr>
          <p:spPr bwMode="auto">
            <a:xfrm>
              <a:off x="192" y="3648"/>
              <a:ext cx="4560" cy="620"/>
            </a:xfrm>
            <a:prstGeom prst="rect">
              <a:avLst/>
            </a:prstGeom>
            <a:noFill/>
            <a:ln w="9525">
              <a:noFill/>
              <a:miter lim="800000"/>
              <a:headEnd/>
              <a:tailEnd/>
            </a:ln>
          </p:spPr>
          <p:txBody>
            <a:bodyPr>
              <a:spAutoFit/>
            </a:bodyPr>
            <a:lstStyle/>
            <a:p>
              <a:r>
                <a:rPr lang="en-US" dirty="0" smtClean="0">
                  <a:sym typeface="Symbol" pitchFamily="18" charset="2"/>
                </a:rPr>
                <a:t>i.e</a:t>
              </a:r>
              <a:r>
                <a:rPr lang="en-US" dirty="0">
                  <a:sym typeface="Symbol" pitchFamily="18" charset="2"/>
                </a:rPr>
                <a:t>., A = U – A, where U is the universal set.</a:t>
              </a:r>
            </a:p>
            <a:p>
              <a:r>
                <a:rPr lang="en-US" sz="2000" dirty="0">
                  <a:sym typeface="Symbol" pitchFamily="18" charset="2"/>
                </a:rPr>
                <a:t>“A set fixed within the framework of a theory and consisting</a:t>
              </a:r>
            </a:p>
            <a:p>
              <a:r>
                <a:rPr lang="en-US" sz="2000" dirty="0">
                  <a:sym typeface="Symbol" pitchFamily="18" charset="2"/>
                </a:rPr>
                <a:t>of all objects considered in the theory. “</a:t>
              </a:r>
            </a:p>
          </p:txBody>
        </p:sp>
        <p:sp>
          <p:nvSpPr>
            <p:cNvPr id="22542" name="Line 21"/>
            <p:cNvSpPr>
              <a:spLocks noChangeShapeType="1"/>
            </p:cNvSpPr>
            <p:nvPr/>
          </p:nvSpPr>
          <p:spPr bwMode="auto">
            <a:xfrm>
              <a:off x="480" y="3696"/>
              <a:ext cx="144" cy="0"/>
            </a:xfrm>
            <a:prstGeom prst="line">
              <a:avLst/>
            </a:prstGeom>
            <a:noFill/>
            <a:ln w="28575">
              <a:solidFill>
                <a:schemeClr val="tx1"/>
              </a:solidFill>
              <a:round/>
              <a:headEnd/>
              <a:tailEnd/>
            </a:ln>
          </p:spPr>
          <p:txBody>
            <a:bodyPr wrap="none" anchor="ctr"/>
            <a:lstStyle/>
            <a:p>
              <a:endParaRPr lang="en-US"/>
            </a:p>
          </p:txBody>
        </p:sp>
      </p:gr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r>
              <a:rPr lang="en-US" sz="3600" dirty="0">
                <a:latin typeface="+mn-lt"/>
                <a:sym typeface="Symbol" pitchFamily="18" charset="2"/>
              </a:rPr>
              <a:t>S</a:t>
            </a:r>
            <a:r>
              <a:rPr lang="en-US" sz="3600" dirty="0" smtClean="0">
                <a:latin typeface="+mn-lt"/>
                <a:sym typeface="Symbol" pitchFamily="18" charset="2"/>
              </a:rPr>
              <a:t>ymmetric difference</a:t>
            </a:r>
            <a:r>
              <a:rPr lang="en-US" sz="3600" dirty="0" smtClean="0">
                <a:latin typeface="+mn-lt"/>
              </a:rPr>
              <a:t>  </a:t>
            </a:r>
            <a:r>
              <a:rPr lang="en-US" dirty="0" smtClean="0"/>
              <a:t/>
            </a:r>
            <a:br>
              <a:rPr lang="en-US" dirty="0" smtClean="0"/>
            </a:br>
            <a:endParaRPr lang="en-US" sz="2400" dirty="0" smtClean="0"/>
          </a:p>
        </p:txBody>
      </p:sp>
      <p:sp>
        <p:nvSpPr>
          <p:cNvPr id="24580" name="Rectangle 3"/>
          <p:cNvSpPr>
            <a:spLocks noGrp="1" noChangeArrowheads="1"/>
          </p:cNvSpPr>
          <p:nvPr>
            <p:ph type="body" idx="1"/>
          </p:nvPr>
        </p:nvSpPr>
        <p:spPr>
          <a:xfrm>
            <a:off x="685800" y="1828800"/>
            <a:ext cx="7772400" cy="4114800"/>
          </a:xfrm>
        </p:spPr>
        <p:txBody>
          <a:bodyPr>
            <a:normAutofit/>
          </a:bodyPr>
          <a:lstStyle/>
          <a:p>
            <a:pPr>
              <a:spcBef>
                <a:spcPct val="0"/>
              </a:spcBef>
            </a:pPr>
            <a:r>
              <a:rPr lang="en-US" sz="2400" dirty="0" smtClean="0">
                <a:sym typeface="Symbol" pitchFamily="18" charset="2"/>
              </a:rPr>
              <a:t>The </a:t>
            </a:r>
            <a:r>
              <a:rPr lang="en-US" sz="2400" i="1" dirty="0" smtClean="0">
                <a:sym typeface="Symbol" pitchFamily="18" charset="2"/>
              </a:rPr>
              <a:t>symmetric difference</a:t>
            </a:r>
            <a:r>
              <a:rPr lang="en-US" sz="2400" dirty="0" smtClean="0">
                <a:sym typeface="Symbol" pitchFamily="18" charset="2"/>
              </a:rPr>
              <a:t>, A  B, is:</a:t>
            </a:r>
          </a:p>
          <a:p>
            <a:pPr>
              <a:spcBef>
                <a:spcPct val="0"/>
              </a:spcBef>
            </a:pPr>
            <a:endParaRPr lang="en-US" sz="2400" dirty="0" smtClean="0">
              <a:sym typeface="Symbol" pitchFamily="18" charset="2"/>
            </a:endParaRPr>
          </a:p>
          <a:p>
            <a:pPr algn="ctr">
              <a:spcBef>
                <a:spcPct val="0"/>
              </a:spcBef>
              <a:buNone/>
            </a:pPr>
            <a:r>
              <a:rPr lang="en-US" sz="2400" dirty="0" smtClean="0">
                <a:sym typeface="Symbol" pitchFamily="18" charset="2"/>
              </a:rPr>
              <a:t>A  B =  (A - B) U (B - A)</a:t>
            </a:r>
          </a:p>
          <a:p>
            <a:pPr algn="ctr">
              <a:spcBef>
                <a:spcPct val="0"/>
              </a:spcBef>
            </a:pPr>
            <a:endParaRPr lang="en-US" sz="2400" dirty="0" smtClean="0">
              <a:sym typeface="Symbol" pitchFamily="18" charset="2"/>
            </a:endParaRPr>
          </a:p>
        </p:txBody>
      </p:sp>
      <p:sp>
        <p:nvSpPr>
          <p:cNvPr id="24581" name="Rectangle 4"/>
          <p:cNvSpPr>
            <a:spLocks noChangeArrowheads="1"/>
          </p:cNvSpPr>
          <p:nvPr/>
        </p:nvSpPr>
        <p:spPr bwMode="auto">
          <a:xfrm>
            <a:off x="3352800" y="2667000"/>
            <a:ext cx="3200400" cy="609600"/>
          </a:xfrm>
          <a:prstGeom prst="rect">
            <a:avLst/>
          </a:prstGeom>
          <a:noFill/>
          <a:ln w="9525">
            <a:noFill/>
            <a:miter lim="800000"/>
            <a:headEnd/>
            <a:tailEnd/>
          </a:ln>
        </p:spPr>
        <p:txBody>
          <a:bodyPr/>
          <a:lstStyle/>
          <a:p>
            <a:pPr marL="342900" indent="-342900">
              <a:spcBef>
                <a:spcPct val="20000"/>
              </a:spcBef>
            </a:pPr>
            <a:endParaRPr lang="en-US" sz="2000" dirty="0">
              <a:latin typeface="Comic Sans MS" pitchFamily="66" charset="0"/>
              <a:sym typeface="Symbol" pitchFamily="18" charset="2"/>
            </a:endParaRPr>
          </a:p>
        </p:txBody>
      </p:sp>
      <p:sp>
        <p:nvSpPr>
          <p:cNvPr id="19" name="Rectangle 6"/>
          <p:cNvSpPr>
            <a:spLocks noChangeArrowheads="1"/>
          </p:cNvSpPr>
          <p:nvPr/>
        </p:nvSpPr>
        <p:spPr bwMode="auto">
          <a:xfrm>
            <a:off x="1295400" y="3200400"/>
            <a:ext cx="6248400" cy="457200"/>
          </a:xfrm>
          <a:prstGeom prst="rect">
            <a:avLst/>
          </a:prstGeom>
          <a:noFill/>
          <a:ln w="9525">
            <a:noFill/>
            <a:miter lim="800000"/>
            <a:headEnd/>
            <a:tailEnd/>
          </a:ln>
        </p:spPr>
        <p:txBody>
          <a:bodyPr/>
          <a:lstStyle/>
          <a:p>
            <a:pPr marL="342900" indent="-342900" eaLnBrk="0" hangingPunct="0"/>
            <a:r>
              <a:rPr lang="en-US" sz="2000" dirty="0">
                <a:latin typeface="Comic Sans MS" pitchFamily="66" charset="0"/>
                <a:sym typeface="Symbol" pitchFamily="18" charset="2"/>
              </a:rPr>
              <a:t>A  B = { x </a:t>
            </a:r>
            <a:r>
              <a:rPr lang="en-US" sz="2000" dirty="0" smtClean="0">
                <a:latin typeface="Comic Sans MS" pitchFamily="66" charset="0"/>
                <a:sym typeface="Symbol" pitchFamily="18" charset="2"/>
              </a:rPr>
              <a:t>| </a:t>
            </a:r>
            <a:r>
              <a:rPr lang="en-US" sz="2000" dirty="0">
                <a:latin typeface="Comic Sans MS" pitchFamily="66" charset="0"/>
                <a:sym typeface="Symbol" pitchFamily="18" charset="2"/>
              </a:rPr>
              <a:t>(x  A  x  B) v (x  B  x  A)}</a:t>
            </a:r>
          </a:p>
        </p:txBody>
      </p:sp>
      <p:sp>
        <p:nvSpPr>
          <p:cNvPr id="20" name="Rectangle 7"/>
          <p:cNvSpPr>
            <a:spLocks noChangeArrowheads="1"/>
          </p:cNvSpPr>
          <p:nvPr/>
        </p:nvSpPr>
        <p:spPr bwMode="auto">
          <a:xfrm>
            <a:off x="2057400" y="3657600"/>
            <a:ext cx="5791200" cy="457200"/>
          </a:xfrm>
          <a:prstGeom prst="rect">
            <a:avLst/>
          </a:prstGeom>
          <a:noFill/>
          <a:ln w="9525">
            <a:noFill/>
            <a:miter lim="800000"/>
            <a:headEnd/>
            <a:tailEnd/>
          </a:ln>
        </p:spPr>
        <p:txBody>
          <a:bodyPr/>
          <a:lstStyle/>
          <a:p>
            <a:pPr marL="342900" indent="-342900" eaLnBrk="0" hangingPunct="0"/>
            <a:r>
              <a:rPr lang="en-US" sz="2000" dirty="0">
                <a:latin typeface="Comic Sans MS" pitchFamily="66" charset="0"/>
                <a:sym typeface="Symbol" pitchFamily="18" charset="2"/>
              </a:rPr>
              <a:t>= { x </a:t>
            </a:r>
            <a:r>
              <a:rPr lang="en-US" sz="2000" dirty="0" smtClean="0">
                <a:latin typeface="Comic Sans MS" pitchFamily="66" charset="0"/>
                <a:sym typeface="Symbol" pitchFamily="18" charset="2"/>
              </a:rPr>
              <a:t>| </a:t>
            </a:r>
            <a:r>
              <a:rPr lang="en-US" sz="2000" dirty="0">
                <a:latin typeface="Comic Sans MS" pitchFamily="66" charset="0"/>
                <a:sym typeface="Symbol" pitchFamily="18" charset="2"/>
              </a:rPr>
              <a:t>(x  A - B) v (x  B - A)}</a:t>
            </a:r>
          </a:p>
        </p:txBody>
      </p:sp>
      <p:sp>
        <p:nvSpPr>
          <p:cNvPr id="21" name="Rectangle 8"/>
          <p:cNvSpPr>
            <a:spLocks noChangeArrowheads="1"/>
          </p:cNvSpPr>
          <p:nvPr/>
        </p:nvSpPr>
        <p:spPr bwMode="auto">
          <a:xfrm>
            <a:off x="2057400" y="4191000"/>
            <a:ext cx="5791200" cy="457200"/>
          </a:xfrm>
          <a:prstGeom prst="rect">
            <a:avLst/>
          </a:prstGeom>
          <a:noFill/>
          <a:ln w="9525">
            <a:noFill/>
            <a:miter lim="800000"/>
            <a:headEnd/>
            <a:tailEnd/>
          </a:ln>
        </p:spPr>
        <p:txBody>
          <a:bodyPr/>
          <a:lstStyle/>
          <a:p>
            <a:pPr marL="342900" indent="-342900" eaLnBrk="0" hangingPunct="0"/>
            <a:r>
              <a:rPr lang="en-US" sz="2000" dirty="0">
                <a:latin typeface="Comic Sans MS" pitchFamily="66" charset="0"/>
                <a:sym typeface="Symbol" pitchFamily="18" charset="2"/>
              </a:rPr>
              <a:t>= { x </a:t>
            </a:r>
            <a:r>
              <a:rPr lang="en-US" sz="2000" dirty="0" smtClean="0">
                <a:latin typeface="Comic Sans MS" pitchFamily="66" charset="0"/>
                <a:sym typeface="Symbol" pitchFamily="18" charset="2"/>
              </a:rPr>
              <a:t>| </a:t>
            </a:r>
            <a:r>
              <a:rPr lang="en-US" sz="2000" dirty="0">
                <a:latin typeface="Comic Sans MS" pitchFamily="66" charset="0"/>
                <a:sym typeface="Symbol" pitchFamily="18" charset="2"/>
              </a:rPr>
              <a:t>x  ((A - B) U (B - A))}</a:t>
            </a:r>
          </a:p>
        </p:txBody>
      </p:sp>
      <p:sp>
        <p:nvSpPr>
          <p:cNvPr id="22" name="Rectangle 9"/>
          <p:cNvSpPr>
            <a:spLocks noChangeArrowheads="1"/>
          </p:cNvSpPr>
          <p:nvPr/>
        </p:nvSpPr>
        <p:spPr bwMode="auto">
          <a:xfrm>
            <a:off x="2057400" y="4648200"/>
            <a:ext cx="5791200" cy="457200"/>
          </a:xfrm>
          <a:prstGeom prst="rect">
            <a:avLst/>
          </a:prstGeom>
          <a:noFill/>
          <a:ln w="9525">
            <a:noFill/>
            <a:miter lim="800000"/>
            <a:headEnd/>
            <a:tailEnd/>
          </a:ln>
        </p:spPr>
        <p:txBody>
          <a:bodyPr/>
          <a:lstStyle/>
          <a:p>
            <a:pPr marL="342900" indent="-342900" eaLnBrk="0" hangingPunct="0"/>
            <a:r>
              <a:rPr lang="en-US" sz="2000" dirty="0">
                <a:latin typeface="Comic Sans MS" pitchFamily="66" charset="0"/>
                <a:sym typeface="Symbol" pitchFamily="18" charset="2"/>
              </a:rPr>
              <a:t>= (A - B) U (B - A)</a:t>
            </a:r>
          </a:p>
        </p:txBody>
      </p:sp>
      <p:sp>
        <p:nvSpPr>
          <p:cNvPr id="23" name="Rectangle 5"/>
          <p:cNvSpPr>
            <a:spLocks noChangeArrowheads="1"/>
          </p:cNvSpPr>
          <p:nvPr/>
        </p:nvSpPr>
        <p:spPr bwMode="auto">
          <a:xfrm>
            <a:off x="381000" y="3200400"/>
            <a:ext cx="914400" cy="457200"/>
          </a:xfrm>
          <a:prstGeom prst="rect">
            <a:avLst/>
          </a:prstGeom>
          <a:noFill/>
          <a:ln w="9525">
            <a:noFill/>
            <a:miter lim="800000"/>
            <a:headEnd/>
            <a:tailEnd/>
          </a:ln>
        </p:spPr>
        <p:txBody>
          <a:bodyPr/>
          <a:lstStyle/>
          <a:p>
            <a:pPr marL="342900" indent="-342900">
              <a:spcBef>
                <a:spcPct val="20000"/>
              </a:spcBef>
            </a:pPr>
            <a:r>
              <a:rPr lang="en-US" sz="2000" dirty="0">
                <a:latin typeface="Comic Sans MS" pitchFamily="66" charset="0"/>
                <a:sym typeface="Symbol" pitchFamily="18" charset="2"/>
              </a:rPr>
              <a:t>Proof: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Large confetti"/>
          <p:cNvSpPr>
            <a:spLocks noGrp="1" noChangeArrowheads="1"/>
          </p:cNvSpPr>
          <p:nvPr>
            <p:ph type="title"/>
          </p:nvPr>
        </p:nvSpPr>
        <p:spPr/>
        <p:txBody>
          <a:bodyPr/>
          <a:lstStyle/>
          <a:p>
            <a:r>
              <a:rPr lang="en-US"/>
              <a:t>Sets</a:t>
            </a:r>
          </a:p>
        </p:txBody>
      </p:sp>
      <p:sp>
        <p:nvSpPr>
          <p:cNvPr id="24579" name="Rectangle 3"/>
          <p:cNvSpPr>
            <a:spLocks noGrp="1" noChangeArrowheads="1"/>
          </p:cNvSpPr>
          <p:nvPr>
            <p:ph type="body" idx="1"/>
          </p:nvPr>
        </p:nvSpPr>
        <p:spPr>
          <a:xfrm>
            <a:off x="685800" y="1371600"/>
            <a:ext cx="8153400" cy="5029200"/>
          </a:xfrm>
        </p:spPr>
        <p:txBody>
          <a:bodyPr>
            <a:normAutofit/>
          </a:bodyPr>
          <a:lstStyle/>
          <a:p>
            <a:pPr>
              <a:lnSpc>
                <a:spcPct val="90000"/>
              </a:lnSpc>
            </a:pPr>
            <a:r>
              <a:rPr lang="en-US" sz="2800" i="1" dirty="0" smtClean="0">
                <a:cs typeface="Times New Roman" pitchFamily="18" charset="0"/>
              </a:rPr>
              <a:t>Definition:</a:t>
            </a:r>
            <a:r>
              <a:rPr lang="en-US" sz="2800" dirty="0" smtClean="0">
                <a:cs typeface="Times New Roman" pitchFamily="18" charset="0"/>
              </a:rPr>
              <a:t>   </a:t>
            </a:r>
            <a:r>
              <a:rPr lang="en-US" sz="2800" dirty="0">
                <a:cs typeface="Times New Roman" pitchFamily="18" charset="0"/>
              </a:rPr>
              <a:t>A </a:t>
            </a:r>
            <a:r>
              <a:rPr lang="en-US" sz="2800" i="1" dirty="0">
                <a:cs typeface="Times New Roman" pitchFamily="18" charset="0"/>
              </a:rPr>
              <a:t>Set</a:t>
            </a:r>
            <a:r>
              <a:rPr lang="en-US" sz="2800" dirty="0">
                <a:cs typeface="Times New Roman" pitchFamily="18" charset="0"/>
              </a:rPr>
              <a:t> is any well defined collection of  “</a:t>
            </a:r>
            <a:r>
              <a:rPr lang="en-US" sz="2800" dirty="0" smtClean="0">
                <a:cs typeface="Times New Roman" pitchFamily="18" charset="0"/>
              </a:rPr>
              <a:t>objects” which has similar property. </a:t>
            </a:r>
          </a:p>
          <a:p>
            <a:pPr>
              <a:lnSpc>
                <a:spcPct val="90000"/>
              </a:lnSpc>
            </a:pPr>
            <a:r>
              <a:rPr lang="en-US" sz="2800" dirty="0" smtClean="0">
                <a:cs typeface="Times New Roman" pitchFamily="18" charset="0"/>
              </a:rPr>
              <a:t> </a:t>
            </a:r>
            <a:r>
              <a:rPr lang="en-US" sz="2800" dirty="0">
                <a:cs typeface="Times New Roman" pitchFamily="18" charset="0"/>
              </a:rPr>
              <a:t>The </a:t>
            </a:r>
            <a:r>
              <a:rPr lang="en-US" sz="2800" i="1" dirty="0" smtClean="0">
                <a:cs typeface="Times New Roman" pitchFamily="18" charset="0"/>
              </a:rPr>
              <a:t>elements or members </a:t>
            </a:r>
            <a:r>
              <a:rPr lang="en-US" sz="2800" dirty="0">
                <a:cs typeface="Times New Roman" pitchFamily="18" charset="0"/>
              </a:rPr>
              <a:t>of a set are the objects in a set.</a:t>
            </a:r>
          </a:p>
          <a:p>
            <a:pPr>
              <a:lnSpc>
                <a:spcPct val="90000"/>
              </a:lnSpc>
            </a:pPr>
            <a:r>
              <a:rPr lang="en-US" sz="2800" i="1" dirty="0">
                <a:cs typeface="Times New Roman" pitchFamily="18" charset="0"/>
              </a:rPr>
              <a:t>Notation.</a:t>
            </a:r>
            <a:r>
              <a:rPr lang="en-US" sz="2800" dirty="0">
                <a:cs typeface="Times New Roman" pitchFamily="18" charset="0"/>
              </a:rPr>
              <a:t>   Usually we denote sets with upper-case letters, elements with lower-case letters. </a:t>
            </a:r>
          </a:p>
          <a:p>
            <a:pPr>
              <a:lnSpc>
                <a:spcPct val="90000"/>
              </a:lnSpc>
              <a:buNone/>
            </a:pPr>
            <a:r>
              <a:rPr lang="en-US" sz="2800" dirty="0">
                <a:cs typeface="Times New Roman" pitchFamily="18" charset="0"/>
              </a:rPr>
              <a:t>		 </a:t>
            </a:r>
            <a:endParaRPr lang="en-US" sz="2800" dirty="0" smtClean="0">
              <a:cs typeface="Times New Roman" pitchFamily="18" charset="0"/>
            </a:endParaRPr>
          </a:p>
          <a:p>
            <a:pPr>
              <a:lnSpc>
                <a:spcPct val="90000"/>
              </a:lnSpc>
              <a:buNone/>
            </a:pPr>
            <a:r>
              <a:rPr lang="en-US" sz="2800" dirty="0">
                <a:cs typeface="Times New Roman" pitchFamily="18" charset="0"/>
              </a:rPr>
              <a:t> </a:t>
            </a:r>
            <a:r>
              <a:rPr lang="en-US" sz="2800" dirty="0" smtClean="0">
                <a:cs typeface="Times New Roman" pitchFamily="18" charset="0"/>
              </a:rPr>
              <a:t>                     means </a:t>
            </a:r>
            <a:r>
              <a:rPr lang="en-US" sz="2800" dirty="0">
                <a:cs typeface="Times New Roman" pitchFamily="18" charset="0"/>
              </a:rPr>
              <a:t>that </a:t>
            </a:r>
            <a:r>
              <a:rPr lang="en-US" sz="2800" i="1" dirty="0">
                <a:cs typeface="Times New Roman" pitchFamily="18" charset="0"/>
              </a:rPr>
              <a:t>x</a:t>
            </a:r>
            <a:r>
              <a:rPr lang="en-US" sz="2800" dirty="0">
                <a:cs typeface="Times New Roman" pitchFamily="18" charset="0"/>
              </a:rPr>
              <a:t> is a member of the set A</a:t>
            </a:r>
          </a:p>
          <a:p>
            <a:pPr>
              <a:lnSpc>
                <a:spcPct val="90000"/>
              </a:lnSpc>
              <a:buNone/>
            </a:pPr>
            <a:r>
              <a:rPr lang="en-US" sz="2800" dirty="0">
                <a:cs typeface="Times New Roman" pitchFamily="18" charset="0"/>
              </a:rPr>
              <a:t>	 </a:t>
            </a:r>
            <a:r>
              <a:rPr lang="en-US" sz="2800" dirty="0" smtClean="0">
                <a:cs typeface="Times New Roman" pitchFamily="18" charset="0"/>
              </a:rPr>
              <a:t>                 </a:t>
            </a:r>
            <a:r>
              <a:rPr lang="en-US" sz="2400" dirty="0" smtClean="0">
                <a:cs typeface="Times New Roman" pitchFamily="18" charset="0"/>
              </a:rPr>
              <a:t>means </a:t>
            </a:r>
            <a:r>
              <a:rPr lang="en-US" sz="2400" dirty="0">
                <a:cs typeface="Times New Roman" pitchFamily="18" charset="0"/>
              </a:rPr>
              <a:t>that </a:t>
            </a:r>
            <a:r>
              <a:rPr lang="en-US" sz="2400" i="1" dirty="0">
                <a:cs typeface="Times New Roman" pitchFamily="18" charset="0"/>
              </a:rPr>
              <a:t>x</a:t>
            </a:r>
            <a:r>
              <a:rPr lang="en-US" sz="2400" dirty="0">
                <a:cs typeface="Times New Roman" pitchFamily="18" charset="0"/>
              </a:rPr>
              <a:t> is not a member of the set A.</a:t>
            </a:r>
            <a:endParaRPr lang="en-US" sz="2400" dirty="0"/>
          </a:p>
        </p:txBody>
      </p:sp>
      <p:graphicFrame>
        <p:nvGraphicFramePr>
          <p:cNvPr id="24580" name="Object 4"/>
          <p:cNvGraphicFramePr>
            <a:graphicFrameLocks noChangeAspect="1"/>
          </p:cNvGraphicFramePr>
          <p:nvPr/>
        </p:nvGraphicFramePr>
        <p:xfrm>
          <a:off x="1600200" y="4038600"/>
          <a:ext cx="762000" cy="312738"/>
        </p:xfrm>
        <a:graphic>
          <a:graphicData uri="http://schemas.openxmlformats.org/presentationml/2006/ole">
            <mc:AlternateContent xmlns:mc="http://schemas.openxmlformats.org/markup-compatibility/2006">
              <mc:Choice xmlns:v="urn:schemas-microsoft-com:vml" Requires="v">
                <p:oleObj spid="_x0000_s11270" name="Equation" r:id="rId3" imgW="495000" imgH="203040" progId="">
                  <p:embed/>
                </p:oleObj>
              </mc:Choice>
              <mc:Fallback>
                <p:oleObj name="Equation" r:id="rId3" imgW="495000" imgH="20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038600"/>
                        <a:ext cx="7620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1600200" y="4495800"/>
          <a:ext cx="762000" cy="331788"/>
        </p:xfrm>
        <a:graphic>
          <a:graphicData uri="http://schemas.openxmlformats.org/presentationml/2006/ole">
            <mc:AlternateContent xmlns:mc="http://schemas.openxmlformats.org/markup-compatibility/2006">
              <mc:Choice xmlns:v="urn:schemas-microsoft-com:vml" Requires="v">
                <p:oleObj spid="_x0000_s11271" name="Equation" r:id="rId5" imgW="495000" imgH="215640" progId="">
                  <p:embed/>
                </p:oleObj>
              </mc:Choice>
              <mc:Fallback>
                <p:oleObj name="Equation" r:id="rId5" imgW="495000" imgH="2156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495800"/>
                        <a:ext cx="7620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
          <p:cNvSpPr>
            <a:spLocks noGrp="1" noChangeArrowheads="1"/>
          </p:cNvSpPr>
          <p:nvPr>
            <p:ph type="title"/>
          </p:nvPr>
        </p:nvSpPr>
        <p:spPr>
          <a:xfrm>
            <a:off x="1600200" y="304800"/>
            <a:ext cx="6400800" cy="533400"/>
          </a:xfrm>
        </p:spPr>
        <p:txBody>
          <a:bodyPr>
            <a:noAutofit/>
          </a:bodyPr>
          <a:lstStyle/>
          <a:p>
            <a:pPr eaLnBrk="1" hangingPunct="1"/>
            <a:r>
              <a:rPr lang="en-US" sz="3600" dirty="0" smtClean="0"/>
              <a:t>Law of Algebra of Sets</a:t>
            </a:r>
            <a:endParaRPr lang="en-GB" sz="3600" dirty="0" smtClean="0"/>
          </a:p>
        </p:txBody>
      </p:sp>
      <p:sp>
        <p:nvSpPr>
          <p:cNvPr id="307210" name="Rectangle 10"/>
          <p:cNvSpPr>
            <a:spLocks noChangeArrowheads="1"/>
          </p:cNvSpPr>
          <p:nvPr/>
        </p:nvSpPr>
        <p:spPr bwMode="auto">
          <a:xfrm>
            <a:off x="381000" y="990600"/>
            <a:ext cx="2590966" cy="461665"/>
          </a:xfrm>
          <a:prstGeom prst="rect">
            <a:avLst/>
          </a:prstGeom>
          <a:noFill/>
          <a:ln w="9525">
            <a:noFill/>
            <a:miter lim="800000"/>
            <a:headEnd/>
            <a:tailEnd/>
          </a:ln>
        </p:spPr>
        <p:txBody>
          <a:bodyPr wrap="none">
            <a:spAutoFit/>
          </a:bodyPr>
          <a:lstStyle/>
          <a:p>
            <a:r>
              <a:rPr lang="en-GB" sz="2400" b="1" dirty="0" err="1"/>
              <a:t>Indempotent</a:t>
            </a:r>
            <a:r>
              <a:rPr lang="en-GB" sz="2400" b="1" dirty="0"/>
              <a:t> </a:t>
            </a:r>
            <a:r>
              <a:rPr lang="en-GB" sz="2400" b="1" dirty="0" smtClean="0"/>
              <a:t>laws:</a:t>
            </a:r>
            <a:endParaRPr lang="en-GB" sz="2400" b="1" dirty="0"/>
          </a:p>
        </p:txBody>
      </p:sp>
      <p:grpSp>
        <p:nvGrpSpPr>
          <p:cNvPr id="2" name="Group 14"/>
          <p:cNvGrpSpPr>
            <a:grpSpLocks/>
          </p:cNvGrpSpPr>
          <p:nvPr/>
        </p:nvGrpSpPr>
        <p:grpSpPr bwMode="auto">
          <a:xfrm>
            <a:off x="457200" y="1524001"/>
            <a:ext cx="4572000" cy="1433513"/>
            <a:chOff x="288" y="960"/>
            <a:chExt cx="2880" cy="903"/>
          </a:xfrm>
        </p:grpSpPr>
        <p:sp>
          <p:nvSpPr>
            <p:cNvPr id="20495" name="Rectangle 11"/>
            <p:cNvSpPr>
              <a:spLocks noChangeArrowheads="1"/>
            </p:cNvSpPr>
            <p:nvPr/>
          </p:nvSpPr>
          <p:spPr bwMode="auto">
            <a:xfrm>
              <a:off x="288" y="960"/>
              <a:ext cx="2880" cy="903"/>
            </a:xfrm>
            <a:prstGeom prst="rect">
              <a:avLst/>
            </a:prstGeom>
            <a:noFill/>
            <a:ln w="9525">
              <a:noFill/>
              <a:miter lim="800000"/>
              <a:headEnd/>
              <a:tailEnd/>
            </a:ln>
          </p:spPr>
          <p:txBody>
            <a:bodyPr>
              <a:spAutoFit/>
            </a:bodyPr>
            <a:lstStyle/>
            <a:p>
              <a:pPr>
                <a:spcBef>
                  <a:spcPct val="50000"/>
                </a:spcBef>
              </a:pPr>
              <a:r>
                <a:rPr lang="en-GB" b="0">
                  <a:solidFill>
                    <a:schemeClr val="tx1"/>
                  </a:solidFill>
                </a:rPr>
                <a:t>For any set A, we have</a:t>
              </a:r>
              <a:endParaRPr lang="en-US" b="0">
                <a:solidFill>
                  <a:schemeClr val="tx1"/>
                </a:solidFill>
              </a:endParaRPr>
            </a:p>
            <a:p>
              <a:pPr>
                <a:spcBef>
                  <a:spcPct val="50000"/>
                </a:spcBef>
              </a:pPr>
              <a:r>
                <a:rPr lang="en-GB" b="0">
                  <a:solidFill>
                    <a:schemeClr val="tx1"/>
                  </a:solidFill>
                </a:rPr>
                <a:t>(i)</a:t>
              </a:r>
              <a:endParaRPr lang="en-US" b="0">
                <a:solidFill>
                  <a:schemeClr val="tx1"/>
                </a:solidFill>
              </a:endParaRPr>
            </a:p>
            <a:p>
              <a:pPr>
                <a:spcBef>
                  <a:spcPct val="50000"/>
                </a:spcBef>
              </a:pPr>
              <a:r>
                <a:rPr lang="en-GB" b="0">
                  <a:solidFill>
                    <a:schemeClr val="tx1"/>
                  </a:solidFill>
                </a:rPr>
                <a:t>(ii) </a:t>
              </a:r>
            </a:p>
          </p:txBody>
        </p:sp>
        <p:graphicFrame>
          <p:nvGraphicFramePr>
            <p:cNvPr id="20485" name="Object 12"/>
            <p:cNvGraphicFramePr>
              <a:graphicFrameLocks noChangeAspect="1"/>
            </p:cNvGraphicFramePr>
            <p:nvPr/>
          </p:nvGraphicFramePr>
          <p:xfrm>
            <a:off x="594" y="1248"/>
            <a:ext cx="816" cy="238"/>
          </p:xfrm>
          <a:graphic>
            <a:graphicData uri="http://schemas.openxmlformats.org/presentationml/2006/ole">
              <mc:AlternateContent xmlns:mc="http://schemas.openxmlformats.org/markup-compatibility/2006">
                <mc:Choice xmlns:v="urn:schemas-microsoft-com:vml" Requires="v">
                  <p:oleObj spid="_x0000_s17419" name="Equation" r:id="rId4" imgW="609480" imgH="177480" progId="">
                    <p:embed/>
                  </p:oleObj>
                </mc:Choice>
                <mc:Fallback>
                  <p:oleObj name="Equation" r:id="rId4" imgW="609480" imgH="17748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 y="1248"/>
                          <a:ext cx="8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13"/>
            <p:cNvGraphicFramePr>
              <a:graphicFrameLocks noChangeAspect="1"/>
            </p:cNvGraphicFramePr>
            <p:nvPr/>
          </p:nvGraphicFramePr>
          <p:xfrm>
            <a:off x="606" y="1476"/>
            <a:ext cx="864" cy="252"/>
          </p:xfrm>
          <a:graphic>
            <a:graphicData uri="http://schemas.openxmlformats.org/presentationml/2006/ole">
              <mc:AlternateContent xmlns:mc="http://schemas.openxmlformats.org/markup-compatibility/2006">
                <mc:Choice xmlns:v="urn:schemas-microsoft-com:vml" Requires="v">
                  <p:oleObj spid="_x0000_s17420" name="Equation" r:id="rId6" imgW="609480" imgH="177480" progId="">
                    <p:embed/>
                  </p:oleObj>
                </mc:Choice>
                <mc:Fallback>
                  <p:oleObj name="Equation" r:id="rId6" imgW="609480" imgH="177480" progId="">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 y="1476"/>
                          <a:ext cx="86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215" name="Rectangle 15"/>
          <p:cNvSpPr>
            <a:spLocks noChangeArrowheads="1"/>
          </p:cNvSpPr>
          <p:nvPr/>
        </p:nvSpPr>
        <p:spPr bwMode="auto">
          <a:xfrm>
            <a:off x="381000" y="3276600"/>
            <a:ext cx="1915076" cy="461665"/>
          </a:xfrm>
          <a:prstGeom prst="rect">
            <a:avLst/>
          </a:prstGeom>
          <a:noFill/>
          <a:ln w="9525">
            <a:noFill/>
            <a:miter lim="800000"/>
            <a:headEnd/>
            <a:tailEnd/>
          </a:ln>
        </p:spPr>
        <p:txBody>
          <a:bodyPr wrap="none">
            <a:spAutoFit/>
          </a:bodyPr>
          <a:lstStyle/>
          <a:p>
            <a:r>
              <a:rPr lang="en-GB" sz="2400" b="1" dirty="0"/>
              <a:t>I</a:t>
            </a:r>
            <a:r>
              <a:rPr lang="en-US" sz="2400" b="1" dirty="0" err="1"/>
              <a:t>dentity</a:t>
            </a:r>
            <a:r>
              <a:rPr lang="en-GB" sz="2400" b="1" dirty="0"/>
              <a:t> </a:t>
            </a:r>
            <a:r>
              <a:rPr lang="en-GB" sz="2400" b="1" dirty="0" smtClean="0"/>
              <a:t>laws:</a:t>
            </a:r>
            <a:endParaRPr lang="en-GB" sz="2400" b="1" dirty="0"/>
          </a:p>
        </p:txBody>
      </p:sp>
      <p:grpSp>
        <p:nvGrpSpPr>
          <p:cNvPr id="3" name="Group 19"/>
          <p:cNvGrpSpPr>
            <a:grpSpLocks/>
          </p:cNvGrpSpPr>
          <p:nvPr/>
        </p:nvGrpSpPr>
        <p:grpSpPr bwMode="auto">
          <a:xfrm>
            <a:off x="381000" y="3794125"/>
            <a:ext cx="4572000" cy="1433513"/>
            <a:chOff x="240" y="2352"/>
            <a:chExt cx="2880" cy="903"/>
          </a:xfrm>
        </p:grpSpPr>
        <p:sp>
          <p:nvSpPr>
            <p:cNvPr id="20494" name="Rectangle 16"/>
            <p:cNvSpPr>
              <a:spLocks noChangeArrowheads="1"/>
            </p:cNvSpPr>
            <p:nvPr/>
          </p:nvSpPr>
          <p:spPr bwMode="auto">
            <a:xfrm>
              <a:off x="240" y="2352"/>
              <a:ext cx="2880" cy="903"/>
            </a:xfrm>
            <a:prstGeom prst="rect">
              <a:avLst/>
            </a:prstGeom>
            <a:noFill/>
            <a:ln w="9525">
              <a:noFill/>
              <a:miter lim="800000"/>
              <a:headEnd/>
              <a:tailEnd/>
            </a:ln>
          </p:spPr>
          <p:txBody>
            <a:bodyPr>
              <a:spAutoFit/>
            </a:bodyPr>
            <a:lstStyle/>
            <a:p>
              <a:pPr>
                <a:spcBef>
                  <a:spcPct val="50000"/>
                </a:spcBef>
              </a:pPr>
              <a:r>
                <a:rPr lang="en-GB" b="0" dirty="0">
                  <a:solidFill>
                    <a:schemeClr val="tx1"/>
                  </a:solidFill>
                </a:rPr>
                <a:t>For any set A, we have</a:t>
              </a:r>
              <a:endParaRPr lang="en-US" b="0" dirty="0">
                <a:solidFill>
                  <a:schemeClr val="tx1"/>
                </a:solidFill>
              </a:endParaRPr>
            </a:p>
            <a:p>
              <a:pPr>
                <a:spcBef>
                  <a:spcPct val="50000"/>
                </a:spcBef>
              </a:pPr>
              <a:r>
                <a:rPr lang="en-GB" b="0" dirty="0">
                  <a:solidFill>
                    <a:schemeClr val="tx1"/>
                  </a:solidFill>
                </a:rPr>
                <a:t>(</a:t>
              </a:r>
              <a:r>
                <a:rPr lang="en-GB" b="0" dirty="0" err="1">
                  <a:solidFill>
                    <a:schemeClr val="tx1"/>
                  </a:solidFill>
                </a:rPr>
                <a:t>i</a:t>
              </a:r>
              <a:r>
                <a:rPr lang="en-GB" b="0" dirty="0">
                  <a:solidFill>
                    <a:schemeClr val="tx1"/>
                  </a:solidFill>
                </a:rPr>
                <a:t>)</a:t>
              </a:r>
              <a:endParaRPr lang="en-US" b="0" dirty="0">
                <a:solidFill>
                  <a:schemeClr val="tx1"/>
                </a:solidFill>
              </a:endParaRPr>
            </a:p>
            <a:p>
              <a:pPr>
                <a:spcBef>
                  <a:spcPct val="50000"/>
                </a:spcBef>
              </a:pPr>
              <a:r>
                <a:rPr lang="en-GB" b="0" dirty="0">
                  <a:solidFill>
                    <a:schemeClr val="tx1"/>
                  </a:solidFill>
                </a:rPr>
                <a:t>(ii) </a:t>
              </a:r>
            </a:p>
          </p:txBody>
        </p:sp>
        <p:graphicFrame>
          <p:nvGraphicFramePr>
            <p:cNvPr id="20483" name="Object 17"/>
            <p:cNvGraphicFramePr>
              <a:graphicFrameLocks noChangeAspect="1"/>
            </p:cNvGraphicFramePr>
            <p:nvPr/>
          </p:nvGraphicFramePr>
          <p:xfrm>
            <a:off x="528" y="2618"/>
            <a:ext cx="816" cy="272"/>
          </p:xfrm>
          <a:graphic>
            <a:graphicData uri="http://schemas.openxmlformats.org/presentationml/2006/ole">
              <mc:AlternateContent xmlns:mc="http://schemas.openxmlformats.org/markup-compatibility/2006">
                <mc:Choice xmlns:v="urn:schemas-microsoft-com:vml" Requires="v">
                  <p:oleObj spid="_x0000_s17421" name="Equation" r:id="rId8" imgW="571320" imgH="190440" progId="">
                    <p:embed/>
                  </p:oleObj>
                </mc:Choice>
                <mc:Fallback>
                  <p:oleObj name="Equation" r:id="rId8" imgW="571320" imgH="190440" progId="">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2618"/>
                          <a:ext cx="81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18"/>
            <p:cNvGraphicFramePr>
              <a:graphicFrameLocks noChangeAspect="1"/>
            </p:cNvGraphicFramePr>
            <p:nvPr/>
          </p:nvGraphicFramePr>
          <p:xfrm>
            <a:off x="576" y="2890"/>
            <a:ext cx="808" cy="246"/>
          </p:xfrm>
          <a:graphic>
            <a:graphicData uri="http://schemas.openxmlformats.org/presentationml/2006/ole">
              <mc:AlternateContent xmlns:mc="http://schemas.openxmlformats.org/markup-compatibility/2006">
                <mc:Choice xmlns:v="urn:schemas-microsoft-com:vml" Requires="v">
                  <p:oleObj spid="_x0000_s17422" name="Equation" r:id="rId10" imgW="583920" imgH="177480" progId="">
                    <p:embed/>
                  </p:oleObj>
                </mc:Choice>
                <mc:Fallback>
                  <p:oleObj name="Equation" r:id="rId10" imgW="583920" imgH="177480" progId="">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2890"/>
                          <a:ext cx="808"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10"/>
                                        </p:tgtEl>
                                        <p:attrNameLst>
                                          <p:attrName>style.visibility</p:attrName>
                                        </p:attrNameLst>
                                      </p:cBhvr>
                                      <p:to>
                                        <p:strVal val="visible"/>
                                      </p:to>
                                    </p:set>
                                    <p:anim calcmode="lin" valueType="num">
                                      <p:cBhvr additive="base">
                                        <p:cTn id="7" dur="500" fill="hold"/>
                                        <p:tgtEl>
                                          <p:spTgt spid="307210"/>
                                        </p:tgtEl>
                                        <p:attrNameLst>
                                          <p:attrName>ppt_x</p:attrName>
                                        </p:attrNameLst>
                                      </p:cBhvr>
                                      <p:tavLst>
                                        <p:tav tm="0">
                                          <p:val>
                                            <p:strVal val="0-#ppt_w/2"/>
                                          </p:val>
                                        </p:tav>
                                        <p:tav tm="100000">
                                          <p:val>
                                            <p:strVal val="#ppt_x"/>
                                          </p:val>
                                        </p:tav>
                                      </p:tavLst>
                                    </p:anim>
                                    <p:anim calcmode="lin" valueType="num">
                                      <p:cBhvr additive="base">
                                        <p:cTn id="8" dur="500" fill="hold"/>
                                        <p:tgtEl>
                                          <p:spTgt spid="3072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7215"/>
                                        </p:tgtEl>
                                        <p:attrNameLst>
                                          <p:attrName>style.visibility</p:attrName>
                                        </p:attrNameLst>
                                      </p:cBhvr>
                                      <p:to>
                                        <p:strVal val="visible"/>
                                      </p:to>
                                    </p:set>
                                    <p:anim calcmode="lin" valueType="num">
                                      <p:cBhvr additive="base">
                                        <p:cTn id="18" dur="500" fill="hold"/>
                                        <p:tgtEl>
                                          <p:spTgt spid="307215"/>
                                        </p:tgtEl>
                                        <p:attrNameLst>
                                          <p:attrName>ppt_x</p:attrName>
                                        </p:attrNameLst>
                                      </p:cBhvr>
                                      <p:tavLst>
                                        <p:tav tm="0">
                                          <p:val>
                                            <p:strVal val="0-#ppt_w/2"/>
                                          </p:val>
                                        </p:tav>
                                        <p:tav tm="100000">
                                          <p:val>
                                            <p:strVal val="#ppt_x"/>
                                          </p:val>
                                        </p:tav>
                                      </p:tavLst>
                                    </p:anim>
                                    <p:anim calcmode="lin" valueType="num">
                                      <p:cBhvr additive="base">
                                        <p:cTn id="19" dur="500" fill="hold"/>
                                        <p:tgtEl>
                                          <p:spTgt spid="30721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0" grpId="0" autoUpdateAnimBg="0"/>
      <p:bldP spid="3072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Law of Algebra of Sets</a:t>
            </a:r>
            <a:endParaRPr lang="en-US" sz="4000" dirty="0"/>
          </a:p>
        </p:txBody>
      </p:sp>
      <p:sp>
        <p:nvSpPr>
          <p:cNvPr id="3" name="Content Placeholder 2"/>
          <p:cNvSpPr>
            <a:spLocks noGrp="1"/>
          </p:cNvSpPr>
          <p:nvPr>
            <p:ph idx="1"/>
          </p:nvPr>
        </p:nvSpPr>
        <p:spPr/>
        <p:txBody>
          <a:bodyPr/>
          <a:lstStyle/>
          <a:p>
            <a:r>
              <a:rPr lang="en-GB" dirty="0" smtClean="0"/>
              <a:t>Commutative laws</a:t>
            </a:r>
          </a:p>
          <a:p>
            <a:endParaRPr lang="en-US" dirty="0" smtClean="0"/>
          </a:p>
          <a:p>
            <a:endParaRPr lang="en-US" dirty="0"/>
          </a:p>
          <a:p>
            <a:endParaRPr lang="en-US" dirty="0" smtClean="0"/>
          </a:p>
          <a:p>
            <a:pPr>
              <a:buNone/>
            </a:pPr>
            <a:endParaRPr lang="en-US" dirty="0"/>
          </a:p>
          <a:p>
            <a:r>
              <a:rPr lang="en-GB" dirty="0" smtClean="0"/>
              <a:t>Associative laws</a:t>
            </a:r>
          </a:p>
          <a:p>
            <a:endParaRPr lang="en-US" dirty="0"/>
          </a:p>
        </p:txBody>
      </p:sp>
      <p:grpSp>
        <p:nvGrpSpPr>
          <p:cNvPr id="4" name="Group 23"/>
          <p:cNvGrpSpPr>
            <a:grpSpLocks/>
          </p:cNvGrpSpPr>
          <p:nvPr/>
        </p:nvGrpSpPr>
        <p:grpSpPr bwMode="auto">
          <a:xfrm>
            <a:off x="914400" y="2209800"/>
            <a:ext cx="6516688" cy="2012950"/>
            <a:chOff x="240" y="921"/>
            <a:chExt cx="4105" cy="1268"/>
          </a:xfrm>
        </p:grpSpPr>
        <p:grpSp>
          <p:nvGrpSpPr>
            <p:cNvPr id="5" name="Group 21"/>
            <p:cNvGrpSpPr>
              <a:grpSpLocks/>
            </p:cNvGrpSpPr>
            <p:nvPr/>
          </p:nvGrpSpPr>
          <p:grpSpPr bwMode="auto">
            <a:xfrm>
              <a:off x="240" y="921"/>
              <a:ext cx="3263" cy="999"/>
              <a:chOff x="240" y="908"/>
              <a:chExt cx="3263" cy="999"/>
            </a:xfrm>
          </p:grpSpPr>
          <p:sp>
            <p:nvSpPr>
              <p:cNvPr id="7" name="Rectangle 17"/>
              <p:cNvSpPr>
                <a:spLocks noChangeArrowheads="1"/>
              </p:cNvSpPr>
              <p:nvPr/>
            </p:nvSpPr>
            <p:spPr bwMode="auto">
              <a:xfrm>
                <a:off x="240" y="908"/>
                <a:ext cx="3263" cy="269"/>
              </a:xfrm>
              <a:prstGeom prst="rect">
                <a:avLst/>
              </a:prstGeom>
              <a:noFill/>
              <a:ln w="9525">
                <a:noFill/>
                <a:miter lim="800000"/>
                <a:headEnd/>
                <a:tailEnd/>
              </a:ln>
            </p:spPr>
            <p:txBody>
              <a:bodyPr wrap="none">
                <a:spAutoFit/>
              </a:bodyPr>
              <a:lstStyle/>
              <a:p>
                <a:r>
                  <a:rPr lang="en-GB" b="0" dirty="0">
                    <a:solidFill>
                      <a:srgbClr val="000000"/>
                    </a:solidFill>
                  </a:rPr>
                  <a:t>For any two sets A and B, we have </a:t>
                </a:r>
              </a:p>
            </p:txBody>
          </p:sp>
          <p:sp>
            <p:nvSpPr>
              <p:cNvPr id="8" name="Rectangle 18"/>
              <p:cNvSpPr>
                <a:spLocks noChangeArrowheads="1"/>
              </p:cNvSpPr>
              <p:nvPr/>
            </p:nvSpPr>
            <p:spPr bwMode="auto">
              <a:xfrm>
                <a:off x="286" y="1200"/>
                <a:ext cx="434" cy="691"/>
              </a:xfrm>
              <a:prstGeom prst="rect">
                <a:avLst/>
              </a:prstGeom>
              <a:noFill/>
              <a:ln w="9525">
                <a:noFill/>
                <a:miter lim="800000"/>
                <a:headEnd/>
                <a:tailEnd/>
              </a:ln>
            </p:spPr>
            <p:txBody>
              <a:bodyPr wrap="none">
                <a:spAutoFit/>
              </a:bodyPr>
              <a:lstStyle/>
              <a:p>
                <a:r>
                  <a:rPr lang="en-GB" b="0">
                    <a:solidFill>
                      <a:schemeClr val="tx1"/>
                    </a:solidFill>
                  </a:rPr>
                  <a:t>(i)</a:t>
                </a:r>
                <a:endParaRPr lang="en-US" b="0">
                  <a:solidFill>
                    <a:schemeClr val="tx1"/>
                  </a:solidFill>
                </a:endParaRPr>
              </a:p>
              <a:p>
                <a:endParaRPr lang="en-US" b="0">
                  <a:solidFill>
                    <a:schemeClr val="tx1"/>
                  </a:solidFill>
                </a:endParaRPr>
              </a:p>
              <a:p>
                <a:r>
                  <a:rPr lang="en-GB" b="0">
                    <a:solidFill>
                      <a:schemeClr val="tx1"/>
                    </a:solidFill>
                  </a:rPr>
                  <a:t>(ii) </a:t>
                </a:r>
              </a:p>
            </p:txBody>
          </p:sp>
          <p:graphicFrame>
            <p:nvGraphicFramePr>
              <p:cNvPr id="9" name="Object 19"/>
              <p:cNvGraphicFramePr>
                <a:graphicFrameLocks noChangeAspect="1"/>
              </p:cNvGraphicFramePr>
              <p:nvPr/>
            </p:nvGraphicFramePr>
            <p:xfrm>
              <a:off x="576" y="1239"/>
              <a:ext cx="1068" cy="237"/>
            </p:xfrm>
            <a:graphic>
              <a:graphicData uri="http://schemas.openxmlformats.org/presentationml/2006/ole">
                <mc:AlternateContent xmlns:mc="http://schemas.openxmlformats.org/markup-compatibility/2006">
                  <mc:Choice xmlns:v="urn:schemas-microsoft-com:vml" Requires="v">
                    <p:oleObj spid="_x0000_s18442" name="Equation" r:id="rId3" imgW="799920" imgH="177480" progId="">
                      <p:embed/>
                    </p:oleObj>
                  </mc:Choice>
                  <mc:Fallback>
                    <p:oleObj name="Equation" r:id="rId3" imgW="799920" imgH="177480" progId="">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239"/>
                            <a:ext cx="106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20"/>
              <p:cNvGraphicFramePr>
                <a:graphicFrameLocks noChangeAspect="1"/>
              </p:cNvGraphicFramePr>
              <p:nvPr/>
            </p:nvGraphicFramePr>
            <p:xfrm>
              <a:off x="624" y="1661"/>
              <a:ext cx="1104" cy="246"/>
            </p:xfrm>
            <a:graphic>
              <a:graphicData uri="http://schemas.openxmlformats.org/presentationml/2006/ole">
                <mc:AlternateContent xmlns:mc="http://schemas.openxmlformats.org/markup-compatibility/2006">
                  <mc:Choice xmlns:v="urn:schemas-microsoft-com:vml" Requires="v">
                    <p:oleObj spid="_x0000_s18443" name="Equation" r:id="rId5" imgW="799920" imgH="177480" progId="">
                      <p:embed/>
                    </p:oleObj>
                  </mc:Choice>
                  <mc:Fallback>
                    <p:oleObj name="Equation" r:id="rId5" imgW="799920" imgH="177480" progId="">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661"/>
                            <a:ext cx="110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Rectangle 22"/>
            <p:cNvSpPr>
              <a:spLocks noChangeArrowheads="1"/>
            </p:cNvSpPr>
            <p:nvPr/>
          </p:nvSpPr>
          <p:spPr bwMode="auto">
            <a:xfrm>
              <a:off x="288" y="1920"/>
              <a:ext cx="4057" cy="269"/>
            </a:xfrm>
            <a:prstGeom prst="rect">
              <a:avLst/>
            </a:prstGeom>
            <a:noFill/>
            <a:ln w="9525">
              <a:noFill/>
              <a:miter lim="800000"/>
              <a:headEnd/>
              <a:tailEnd/>
            </a:ln>
          </p:spPr>
          <p:txBody>
            <a:bodyPr wrap="none">
              <a:spAutoFit/>
            </a:bodyPr>
            <a:lstStyle/>
            <a:p>
              <a:r>
                <a:rPr lang="en-GB" b="0" dirty="0">
                  <a:solidFill>
                    <a:srgbClr val="000000"/>
                  </a:solidFill>
                </a:rPr>
                <a:t>i.e. union and intersection are commutative.</a:t>
              </a:r>
            </a:p>
          </p:txBody>
        </p:sp>
      </p:grpSp>
      <p:grpSp>
        <p:nvGrpSpPr>
          <p:cNvPr id="11" name="Group 20"/>
          <p:cNvGrpSpPr>
            <a:grpSpLocks/>
          </p:cNvGrpSpPr>
          <p:nvPr/>
        </p:nvGrpSpPr>
        <p:grpSpPr bwMode="auto">
          <a:xfrm>
            <a:off x="762000" y="5073650"/>
            <a:ext cx="6477000" cy="1936750"/>
            <a:chOff x="384" y="1008"/>
            <a:chExt cx="4080" cy="1220"/>
          </a:xfrm>
        </p:grpSpPr>
        <p:sp>
          <p:nvSpPr>
            <p:cNvPr id="12" name="Rectangle 17"/>
            <p:cNvSpPr>
              <a:spLocks noChangeArrowheads="1"/>
            </p:cNvSpPr>
            <p:nvPr/>
          </p:nvSpPr>
          <p:spPr bwMode="auto">
            <a:xfrm>
              <a:off x="384" y="1008"/>
              <a:ext cx="4080" cy="1220"/>
            </a:xfrm>
            <a:prstGeom prst="rect">
              <a:avLst/>
            </a:prstGeom>
            <a:noFill/>
            <a:ln w="9525">
              <a:noFill/>
              <a:miter lim="800000"/>
              <a:headEnd/>
              <a:tailEnd/>
            </a:ln>
          </p:spPr>
          <p:txBody>
            <a:bodyPr>
              <a:spAutoFit/>
            </a:bodyPr>
            <a:lstStyle/>
            <a:p>
              <a:pPr>
                <a:spcBef>
                  <a:spcPct val="50000"/>
                </a:spcBef>
              </a:pPr>
              <a:r>
                <a:rPr lang="en-GB" b="0" dirty="0">
                  <a:solidFill>
                    <a:schemeClr val="tx1"/>
                  </a:solidFill>
                </a:rPr>
                <a:t>If A, B and C are any three sets, then </a:t>
              </a:r>
            </a:p>
            <a:p>
              <a:pPr>
                <a:spcBef>
                  <a:spcPct val="50000"/>
                </a:spcBef>
              </a:pPr>
              <a:r>
                <a:rPr lang="en-GB" b="0" dirty="0">
                  <a:solidFill>
                    <a:schemeClr val="tx1"/>
                  </a:solidFill>
                </a:rPr>
                <a:t>(</a:t>
              </a:r>
              <a:r>
                <a:rPr lang="en-GB" b="0" dirty="0" err="1">
                  <a:solidFill>
                    <a:schemeClr val="tx1"/>
                  </a:solidFill>
                </a:rPr>
                <a:t>i</a:t>
              </a:r>
              <a:r>
                <a:rPr lang="en-GB" b="0" dirty="0">
                  <a:solidFill>
                    <a:schemeClr val="tx1"/>
                  </a:solidFill>
                </a:rPr>
                <a:t>)</a:t>
              </a:r>
              <a:endParaRPr lang="en-US" b="0" dirty="0">
                <a:solidFill>
                  <a:schemeClr val="tx1"/>
                </a:solidFill>
              </a:endParaRPr>
            </a:p>
            <a:p>
              <a:pPr>
                <a:spcBef>
                  <a:spcPct val="50000"/>
                </a:spcBef>
              </a:pPr>
              <a:r>
                <a:rPr lang="en-GB" b="0" dirty="0">
                  <a:solidFill>
                    <a:schemeClr val="tx1"/>
                  </a:solidFill>
                </a:rPr>
                <a:t>(ii) </a:t>
              </a:r>
            </a:p>
            <a:p>
              <a:pPr>
                <a:spcBef>
                  <a:spcPct val="50000"/>
                </a:spcBef>
              </a:pPr>
              <a:r>
                <a:rPr lang="en-GB" b="0" dirty="0">
                  <a:solidFill>
                    <a:schemeClr val="tx1"/>
                  </a:solidFill>
                </a:rPr>
                <a:t>i.e. union and intersection are associative.</a:t>
              </a:r>
            </a:p>
          </p:txBody>
        </p:sp>
        <p:graphicFrame>
          <p:nvGraphicFramePr>
            <p:cNvPr id="13" name="Object 18"/>
            <p:cNvGraphicFramePr>
              <a:graphicFrameLocks noChangeAspect="1"/>
            </p:cNvGraphicFramePr>
            <p:nvPr/>
          </p:nvGraphicFramePr>
          <p:xfrm>
            <a:off x="576" y="1248"/>
            <a:ext cx="1824" cy="274"/>
          </p:xfrm>
          <a:graphic>
            <a:graphicData uri="http://schemas.openxmlformats.org/presentationml/2006/ole">
              <mc:AlternateContent xmlns:mc="http://schemas.openxmlformats.org/markup-compatibility/2006">
                <mc:Choice xmlns:v="urn:schemas-microsoft-com:vml" Requires="v">
                  <p:oleObj spid="_x0000_s18444" name="Equation" r:id="rId7" imgW="1434960" imgH="215640" progId="">
                    <p:embed/>
                  </p:oleObj>
                </mc:Choice>
                <mc:Fallback>
                  <p:oleObj name="Equation" r:id="rId7" imgW="1434960" imgH="215640" progId="">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1248"/>
                          <a:ext cx="182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9"/>
            <p:cNvGraphicFramePr>
              <a:graphicFrameLocks noChangeAspect="1"/>
            </p:cNvGraphicFramePr>
            <p:nvPr/>
          </p:nvGraphicFramePr>
          <p:xfrm>
            <a:off x="624" y="1584"/>
            <a:ext cx="1824" cy="275"/>
          </p:xfrm>
          <a:graphic>
            <a:graphicData uri="http://schemas.openxmlformats.org/presentationml/2006/ole">
              <mc:AlternateContent xmlns:mc="http://schemas.openxmlformats.org/markup-compatibility/2006">
                <mc:Choice xmlns:v="urn:schemas-microsoft-com:vml" Requires="v">
                  <p:oleObj spid="_x0000_s18445" name="Equation" r:id="rId9" imgW="1434960" imgH="215640" progId="">
                    <p:embed/>
                  </p:oleObj>
                </mc:Choice>
                <mc:Fallback>
                  <p:oleObj name="Equation" r:id="rId9" imgW="1434960" imgH="21564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1584"/>
                          <a:ext cx="182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Algebra of Sets</a:t>
            </a:r>
            <a:endParaRPr lang="en-US" dirty="0"/>
          </a:p>
        </p:txBody>
      </p:sp>
      <p:sp>
        <p:nvSpPr>
          <p:cNvPr id="4" name="Rectangle 3"/>
          <p:cNvSpPr/>
          <p:nvPr/>
        </p:nvSpPr>
        <p:spPr>
          <a:xfrm>
            <a:off x="533400" y="1676400"/>
            <a:ext cx="2590800" cy="461665"/>
          </a:xfrm>
          <a:prstGeom prst="rect">
            <a:avLst/>
          </a:prstGeom>
        </p:spPr>
        <p:txBody>
          <a:bodyPr wrap="square">
            <a:spAutoFit/>
          </a:bodyPr>
          <a:lstStyle/>
          <a:p>
            <a:r>
              <a:rPr lang="en-GB" sz="2400" b="1" dirty="0" smtClean="0"/>
              <a:t>Distributive laws</a:t>
            </a:r>
            <a:r>
              <a:rPr lang="en-GB" sz="2400" b="1" dirty="0" smtClean="0">
                <a:solidFill>
                  <a:srgbClr val="CC6600"/>
                </a:solidFill>
              </a:rPr>
              <a:t>: </a:t>
            </a:r>
            <a:endParaRPr lang="en-GB" sz="2400" b="1" dirty="0">
              <a:solidFill>
                <a:srgbClr val="CC6600"/>
              </a:solidFill>
            </a:endParaRPr>
          </a:p>
        </p:txBody>
      </p:sp>
      <p:sp>
        <p:nvSpPr>
          <p:cNvPr id="5" name="Rectangle 18"/>
          <p:cNvSpPr>
            <a:spLocks noChangeArrowheads="1"/>
          </p:cNvSpPr>
          <p:nvPr/>
        </p:nvSpPr>
        <p:spPr bwMode="auto">
          <a:xfrm>
            <a:off x="533400" y="2057400"/>
            <a:ext cx="6172200" cy="1433512"/>
          </a:xfrm>
          <a:prstGeom prst="rect">
            <a:avLst/>
          </a:prstGeom>
          <a:noFill/>
          <a:ln w="9525">
            <a:noFill/>
            <a:miter lim="800000"/>
            <a:headEnd/>
            <a:tailEnd/>
          </a:ln>
        </p:spPr>
        <p:txBody>
          <a:bodyPr>
            <a:spAutoFit/>
          </a:bodyPr>
          <a:lstStyle/>
          <a:p>
            <a:pPr>
              <a:spcBef>
                <a:spcPct val="50000"/>
              </a:spcBef>
            </a:pPr>
            <a:r>
              <a:rPr lang="en-GB" b="0" dirty="0">
                <a:solidFill>
                  <a:schemeClr val="tx1"/>
                </a:solidFill>
              </a:rPr>
              <a:t>If A, B and C are any three sets, then</a:t>
            </a:r>
            <a:endParaRPr lang="en-US" b="0" dirty="0">
              <a:solidFill>
                <a:schemeClr val="tx1"/>
              </a:solidFill>
            </a:endParaRPr>
          </a:p>
          <a:p>
            <a:pPr>
              <a:spcBef>
                <a:spcPct val="50000"/>
              </a:spcBef>
            </a:pPr>
            <a:r>
              <a:rPr lang="en-GB" b="0" dirty="0">
                <a:solidFill>
                  <a:schemeClr val="tx1"/>
                </a:solidFill>
              </a:rPr>
              <a:t>(</a:t>
            </a:r>
            <a:r>
              <a:rPr lang="en-GB" b="0" dirty="0" err="1">
                <a:solidFill>
                  <a:schemeClr val="tx1"/>
                </a:solidFill>
              </a:rPr>
              <a:t>i</a:t>
            </a:r>
            <a:r>
              <a:rPr lang="en-GB" b="0" dirty="0">
                <a:solidFill>
                  <a:schemeClr val="tx1"/>
                </a:solidFill>
              </a:rPr>
              <a:t>)</a:t>
            </a:r>
            <a:endParaRPr lang="en-US" b="0" dirty="0">
              <a:solidFill>
                <a:schemeClr val="tx1"/>
              </a:solidFill>
            </a:endParaRPr>
          </a:p>
          <a:p>
            <a:pPr>
              <a:spcBef>
                <a:spcPct val="50000"/>
              </a:spcBef>
            </a:pPr>
            <a:r>
              <a:rPr lang="en-GB" b="0" dirty="0">
                <a:solidFill>
                  <a:schemeClr val="tx1"/>
                </a:solidFill>
              </a:rPr>
              <a:t>(ii)</a:t>
            </a:r>
          </a:p>
        </p:txBody>
      </p:sp>
      <p:graphicFrame>
        <p:nvGraphicFramePr>
          <p:cNvPr id="6" name="Object 4"/>
          <p:cNvGraphicFramePr>
            <a:graphicFrameLocks noChangeAspect="1"/>
          </p:cNvGraphicFramePr>
          <p:nvPr/>
        </p:nvGraphicFramePr>
        <p:xfrm>
          <a:off x="1066800" y="2438400"/>
          <a:ext cx="3733800" cy="455612"/>
        </p:xfrm>
        <a:graphic>
          <a:graphicData uri="http://schemas.openxmlformats.org/presentationml/2006/ole">
            <mc:AlternateContent xmlns:mc="http://schemas.openxmlformats.org/markup-compatibility/2006">
              <mc:Choice xmlns:v="urn:schemas-microsoft-com:vml" Requires="v">
                <p:oleObj spid="_x0000_s19466" name="Equation" r:id="rId3" imgW="1765080" imgH="215640" progId="">
                  <p:embed/>
                </p:oleObj>
              </mc:Choice>
              <mc:Fallback>
                <p:oleObj name="Equation" r:id="rId3" imgW="1765080" imgH="2156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3733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1066800" y="2895600"/>
          <a:ext cx="3810000" cy="466725"/>
        </p:xfrm>
        <a:graphic>
          <a:graphicData uri="http://schemas.openxmlformats.org/presentationml/2006/ole">
            <mc:AlternateContent xmlns:mc="http://schemas.openxmlformats.org/markup-compatibility/2006">
              <mc:Choice xmlns:v="urn:schemas-microsoft-com:vml" Requires="v">
                <p:oleObj spid="_x0000_s19467" name="Equation" r:id="rId5" imgW="1765080" imgH="215640" progId="">
                  <p:embed/>
                </p:oleObj>
              </mc:Choice>
              <mc:Fallback>
                <p:oleObj name="Equation" r:id="rId5" imgW="1765080" imgH="21564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895600"/>
                        <a:ext cx="3810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9"/>
          <p:cNvSpPr>
            <a:spLocks noChangeArrowheads="1"/>
          </p:cNvSpPr>
          <p:nvPr/>
        </p:nvSpPr>
        <p:spPr bwMode="auto">
          <a:xfrm>
            <a:off x="762000" y="4572000"/>
            <a:ext cx="5105400" cy="1433513"/>
          </a:xfrm>
          <a:prstGeom prst="rect">
            <a:avLst/>
          </a:prstGeom>
          <a:noFill/>
          <a:ln w="9525">
            <a:noFill/>
            <a:miter lim="800000"/>
            <a:headEnd/>
            <a:tailEnd/>
          </a:ln>
        </p:spPr>
        <p:txBody>
          <a:bodyPr>
            <a:spAutoFit/>
          </a:bodyPr>
          <a:lstStyle/>
          <a:p>
            <a:pPr>
              <a:spcBef>
                <a:spcPct val="50000"/>
              </a:spcBef>
            </a:pPr>
            <a:r>
              <a:rPr lang="en-GB" b="0" dirty="0">
                <a:solidFill>
                  <a:schemeClr val="tx1"/>
                </a:solidFill>
              </a:rPr>
              <a:t>If A and B are any two sets, then</a:t>
            </a:r>
            <a:endParaRPr lang="en-US" b="0" dirty="0">
              <a:solidFill>
                <a:schemeClr val="tx1"/>
              </a:solidFill>
            </a:endParaRPr>
          </a:p>
          <a:p>
            <a:pPr>
              <a:spcBef>
                <a:spcPct val="50000"/>
              </a:spcBef>
            </a:pPr>
            <a:r>
              <a:rPr lang="en-GB" b="0" dirty="0">
                <a:solidFill>
                  <a:schemeClr val="tx1"/>
                </a:solidFill>
              </a:rPr>
              <a:t>(</a:t>
            </a:r>
            <a:r>
              <a:rPr lang="en-GB" b="0" dirty="0" err="1">
                <a:solidFill>
                  <a:schemeClr val="tx1"/>
                </a:solidFill>
              </a:rPr>
              <a:t>i</a:t>
            </a:r>
            <a:r>
              <a:rPr lang="en-GB" b="0" dirty="0">
                <a:solidFill>
                  <a:schemeClr val="tx1"/>
                </a:solidFill>
              </a:rPr>
              <a:t>)</a:t>
            </a:r>
            <a:endParaRPr lang="en-US" b="0" dirty="0">
              <a:solidFill>
                <a:schemeClr val="tx1"/>
              </a:solidFill>
            </a:endParaRPr>
          </a:p>
          <a:p>
            <a:pPr>
              <a:spcBef>
                <a:spcPct val="50000"/>
              </a:spcBef>
            </a:pPr>
            <a:r>
              <a:rPr lang="en-GB" b="0" dirty="0">
                <a:solidFill>
                  <a:schemeClr val="tx1"/>
                </a:solidFill>
              </a:rPr>
              <a:t>(ii) </a:t>
            </a:r>
          </a:p>
        </p:txBody>
      </p:sp>
      <p:graphicFrame>
        <p:nvGraphicFramePr>
          <p:cNvPr id="9" name="Object 10"/>
          <p:cNvGraphicFramePr>
            <a:graphicFrameLocks noChangeAspect="1"/>
          </p:cNvGraphicFramePr>
          <p:nvPr/>
        </p:nvGraphicFramePr>
        <p:xfrm>
          <a:off x="1270000" y="4876800"/>
          <a:ext cx="2057400" cy="547688"/>
        </p:xfrm>
        <a:graphic>
          <a:graphicData uri="http://schemas.openxmlformats.org/presentationml/2006/ole">
            <mc:AlternateContent xmlns:mc="http://schemas.openxmlformats.org/markup-compatibility/2006">
              <mc:Choice xmlns:v="urn:schemas-microsoft-com:vml" Requires="v">
                <p:oleObj spid="_x0000_s19468" name="Equation" r:id="rId7" imgW="1002960" imgH="266400" progId="">
                  <p:embed/>
                </p:oleObj>
              </mc:Choice>
              <mc:Fallback>
                <p:oleObj name="Equation" r:id="rId7" imgW="1002960" imgH="26640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00" y="4876800"/>
                        <a:ext cx="20574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1"/>
          <p:cNvGraphicFramePr>
            <a:graphicFrameLocks noChangeAspect="1"/>
          </p:cNvGraphicFramePr>
          <p:nvPr/>
        </p:nvGraphicFramePr>
        <p:xfrm>
          <a:off x="1327150" y="5367338"/>
          <a:ext cx="2101850" cy="557213"/>
        </p:xfrm>
        <a:graphic>
          <a:graphicData uri="http://schemas.openxmlformats.org/presentationml/2006/ole">
            <mc:AlternateContent xmlns:mc="http://schemas.openxmlformats.org/markup-compatibility/2006">
              <mc:Choice xmlns:v="urn:schemas-microsoft-com:vml" Requires="v">
                <p:oleObj spid="_x0000_s19469" name="Equation" r:id="rId9" imgW="1002960" imgH="266400" progId="">
                  <p:embed/>
                </p:oleObj>
              </mc:Choice>
              <mc:Fallback>
                <p:oleObj name="Equation" r:id="rId9" imgW="1002960" imgH="266400" progId="">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7150" y="5367338"/>
                        <a:ext cx="210185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p:nvPr/>
        </p:nvSpPr>
        <p:spPr>
          <a:xfrm>
            <a:off x="609600" y="4038600"/>
            <a:ext cx="2449966" cy="461665"/>
          </a:xfrm>
          <a:prstGeom prst="rect">
            <a:avLst/>
          </a:prstGeom>
        </p:spPr>
        <p:txBody>
          <a:bodyPr wrap="none">
            <a:spAutoFit/>
          </a:bodyPr>
          <a:lstStyle/>
          <a:p>
            <a:r>
              <a:rPr lang="en-US" sz="2400" b="1" dirty="0" smtClean="0"/>
              <a:t>De Morgan’s Law:</a:t>
            </a: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principle</a:t>
            </a:r>
            <a:endParaRPr lang="en-US" dirty="0"/>
          </a:p>
        </p:txBody>
      </p:sp>
      <p:sp>
        <p:nvSpPr>
          <p:cNvPr id="3" name="Rectangle 2"/>
          <p:cNvSpPr/>
          <p:nvPr/>
        </p:nvSpPr>
        <p:spPr>
          <a:xfrm>
            <a:off x="685800" y="1905000"/>
            <a:ext cx="7696200" cy="4401205"/>
          </a:xfrm>
          <a:prstGeom prst="rect">
            <a:avLst/>
          </a:prstGeom>
        </p:spPr>
        <p:txBody>
          <a:bodyPr wrap="square">
            <a:spAutoFit/>
          </a:bodyPr>
          <a:lstStyle/>
          <a:p>
            <a:r>
              <a:rPr lang="en-US" sz="2800" dirty="0" smtClean="0"/>
              <a:t>Let </a:t>
            </a:r>
            <a:r>
              <a:rPr lang="en-US" sz="2800" i="1" dirty="0" smtClean="0"/>
              <a:t>A and B are finite sets. Then</a:t>
            </a:r>
          </a:p>
          <a:p>
            <a:endParaRPr lang="en-US" sz="2800" i="1" dirty="0" smtClean="0"/>
          </a:p>
          <a:p>
            <a:r>
              <a:rPr lang="en-US" sz="2800" i="1" dirty="0" smtClean="0"/>
              <a:t>          </a:t>
            </a:r>
            <a:r>
              <a:rPr lang="en-US" sz="2800" b="1" dirty="0" smtClean="0"/>
              <a:t>|A-B| = |A| − |A ∩ B|</a:t>
            </a:r>
          </a:p>
          <a:p>
            <a:endParaRPr lang="en-US" sz="2800" i="1" dirty="0" smtClean="0"/>
          </a:p>
          <a:p>
            <a:r>
              <a:rPr lang="en-US" sz="2800" dirty="0" smtClean="0"/>
              <a:t>For example, suppose class </a:t>
            </a:r>
            <a:r>
              <a:rPr lang="en-US" sz="2800" i="1" dirty="0" smtClean="0"/>
              <a:t>A </a:t>
            </a:r>
            <a:r>
              <a:rPr lang="en-US" sz="2800" dirty="0" smtClean="0"/>
              <a:t>has 25 students and 10 of them are taking a biology class B. Then the number of students in class A which are not in class B is:</a:t>
            </a:r>
          </a:p>
          <a:p>
            <a:endParaRPr lang="en-US" sz="2800" dirty="0" smtClean="0"/>
          </a:p>
          <a:p>
            <a:r>
              <a:rPr lang="pt-BR" sz="2800" dirty="0" smtClean="0"/>
              <a:t>|A-B| = |A| − |A ∩ B| = 25 − 10 = 15</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0" name="Rectangle 1034"/>
          <p:cNvSpPr>
            <a:spLocks noChangeArrowheads="1"/>
          </p:cNvSpPr>
          <p:nvPr/>
        </p:nvSpPr>
        <p:spPr bwMode="auto">
          <a:xfrm>
            <a:off x="457200" y="1255693"/>
            <a:ext cx="7206909" cy="523220"/>
          </a:xfrm>
          <a:prstGeom prst="rect">
            <a:avLst/>
          </a:prstGeom>
          <a:noFill/>
          <a:ln w="9525">
            <a:noFill/>
            <a:miter lim="800000"/>
            <a:headEnd/>
            <a:tailEnd/>
          </a:ln>
        </p:spPr>
        <p:txBody>
          <a:bodyPr wrap="none">
            <a:spAutoFit/>
          </a:bodyPr>
          <a:lstStyle/>
          <a:p>
            <a:r>
              <a:rPr lang="en-GB" sz="2800" b="0" dirty="0">
                <a:solidFill>
                  <a:srgbClr val="000000"/>
                </a:solidFill>
              </a:rPr>
              <a:t>If A, B </a:t>
            </a:r>
            <a:r>
              <a:rPr lang="en-GB" sz="2800" dirty="0" smtClean="0">
                <a:solidFill>
                  <a:srgbClr val="000000"/>
                </a:solidFill>
              </a:rPr>
              <a:t>are </a:t>
            </a:r>
            <a:r>
              <a:rPr lang="en-GB" sz="2800" b="0" dirty="0" smtClean="0">
                <a:solidFill>
                  <a:srgbClr val="000000"/>
                </a:solidFill>
              </a:rPr>
              <a:t>finite sets then </a:t>
            </a:r>
            <a:r>
              <a:rPr lang="en-GB" sz="2800" dirty="0" smtClean="0">
                <a:solidFill>
                  <a:srgbClr val="000000"/>
                </a:solidFill>
              </a:rPr>
              <a:t>|</a:t>
            </a:r>
            <a:r>
              <a:rPr lang="en-US" sz="2800" dirty="0" smtClean="0"/>
              <a:t>A </a:t>
            </a:r>
            <a:r>
              <a:rPr lang="en-US" sz="2800" dirty="0" smtClean="0">
                <a:cs typeface="Arial" charset="0"/>
              </a:rPr>
              <a:t>U B| is finite    then</a:t>
            </a:r>
            <a:endParaRPr lang="en-GB" sz="2800" b="0" dirty="0">
              <a:solidFill>
                <a:srgbClr val="000000"/>
              </a:solidFill>
            </a:endParaRPr>
          </a:p>
        </p:txBody>
      </p:sp>
      <p:sp>
        <p:nvSpPr>
          <p:cNvPr id="12" name="Text Box 21"/>
          <p:cNvSpPr txBox="1">
            <a:spLocks noChangeArrowheads="1"/>
          </p:cNvSpPr>
          <p:nvPr/>
        </p:nvSpPr>
        <p:spPr bwMode="auto">
          <a:xfrm>
            <a:off x="2057400" y="304800"/>
            <a:ext cx="5562600" cy="584775"/>
          </a:xfrm>
          <a:prstGeom prst="rect">
            <a:avLst/>
          </a:prstGeom>
          <a:noFill/>
          <a:ln w="9525">
            <a:noFill/>
            <a:miter lim="800000"/>
            <a:headEnd/>
            <a:tailEnd/>
          </a:ln>
          <a:effectLst/>
        </p:spPr>
        <p:txBody>
          <a:bodyPr wrap="square">
            <a:spAutoFit/>
          </a:bodyPr>
          <a:lstStyle/>
          <a:p>
            <a:r>
              <a:rPr lang="en-US" sz="3200" dirty="0">
                <a:solidFill>
                  <a:srgbClr val="FF0000"/>
                </a:solidFill>
              </a:rPr>
              <a:t>Inclusion-exclusion </a:t>
            </a:r>
            <a:r>
              <a:rPr lang="en-US" sz="3200" dirty="0" smtClean="0">
                <a:solidFill>
                  <a:srgbClr val="FF0000"/>
                </a:solidFill>
              </a:rPr>
              <a:t>principle</a:t>
            </a:r>
            <a:endParaRPr lang="en-US" sz="3200" dirty="0">
              <a:solidFill>
                <a:srgbClr val="FF0000"/>
              </a:solidFill>
            </a:endParaRPr>
          </a:p>
        </p:txBody>
      </p:sp>
      <p:sp>
        <p:nvSpPr>
          <p:cNvPr id="6" name="Oval 6" descr="Light downward diagonal"/>
          <p:cNvSpPr>
            <a:spLocks noChangeArrowheads="1"/>
          </p:cNvSpPr>
          <p:nvPr/>
        </p:nvSpPr>
        <p:spPr bwMode="auto">
          <a:xfrm>
            <a:off x="2438400" y="3733800"/>
            <a:ext cx="1447800" cy="1371600"/>
          </a:xfrm>
          <a:prstGeom prst="ellipse">
            <a:avLst/>
          </a:prstGeom>
          <a:pattFill prst="lt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7" name="Oval 4" descr="Dashed downward diagonal"/>
          <p:cNvSpPr>
            <a:spLocks noChangeArrowheads="1"/>
          </p:cNvSpPr>
          <p:nvPr/>
        </p:nvSpPr>
        <p:spPr bwMode="auto">
          <a:xfrm>
            <a:off x="3352800" y="3733800"/>
            <a:ext cx="1447800" cy="1371600"/>
          </a:xfrm>
          <a:prstGeom prst="ellipse">
            <a:avLst/>
          </a:prstGeom>
          <a:pattFill prst="dash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8" name="Text Box 13"/>
          <p:cNvSpPr txBox="1">
            <a:spLocks noChangeArrowheads="1"/>
          </p:cNvSpPr>
          <p:nvPr/>
        </p:nvSpPr>
        <p:spPr bwMode="auto">
          <a:xfrm>
            <a:off x="2879725" y="3922713"/>
            <a:ext cx="336550" cy="366713"/>
          </a:xfrm>
          <a:prstGeom prst="rect">
            <a:avLst/>
          </a:prstGeom>
          <a:noFill/>
          <a:ln w="9525">
            <a:noFill/>
            <a:miter lim="800000"/>
            <a:headEnd/>
            <a:tailEnd/>
          </a:ln>
          <a:effectLst/>
        </p:spPr>
        <p:txBody>
          <a:bodyPr wrap="none">
            <a:spAutoFit/>
          </a:bodyPr>
          <a:lstStyle/>
          <a:p>
            <a:r>
              <a:rPr lang="en-US" dirty="0"/>
              <a:t>A</a:t>
            </a:r>
          </a:p>
        </p:txBody>
      </p:sp>
      <p:sp>
        <p:nvSpPr>
          <p:cNvPr id="9" name="Text Box 13"/>
          <p:cNvSpPr txBox="1">
            <a:spLocks noChangeArrowheads="1"/>
          </p:cNvSpPr>
          <p:nvPr/>
        </p:nvSpPr>
        <p:spPr bwMode="auto">
          <a:xfrm>
            <a:off x="4038600" y="4038600"/>
            <a:ext cx="309700" cy="369332"/>
          </a:xfrm>
          <a:prstGeom prst="rect">
            <a:avLst/>
          </a:prstGeom>
          <a:noFill/>
          <a:ln w="9525">
            <a:noFill/>
            <a:miter lim="800000"/>
            <a:headEnd/>
            <a:tailEnd/>
          </a:ln>
          <a:effectLst/>
        </p:spPr>
        <p:txBody>
          <a:bodyPr wrap="none">
            <a:spAutoFit/>
          </a:bodyPr>
          <a:lstStyle/>
          <a:p>
            <a:r>
              <a:rPr lang="en-US" dirty="0"/>
              <a:t>B</a:t>
            </a:r>
          </a:p>
        </p:txBody>
      </p:sp>
      <p:sp>
        <p:nvSpPr>
          <p:cNvPr id="10" name="Rectangle 1034"/>
          <p:cNvSpPr>
            <a:spLocks noChangeArrowheads="1"/>
          </p:cNvSpPr>
          <p:nvPr/>
        </p:nvSpPr>
        <p:spPr bwMode="auto">
          <a:xfrm>
            <a:off x="1219200" y="2286000"/>
            <a:ext cx="4570482" cy="523220"/>
          </a:xfrm>
          <a:prstGeom prst="rect">
            <a:avLst/>
          </a:prstGeom>
          <a:noFill/>
          <a:ln w="9525">
            <a:noFill/>
            <a:miter lim="800000"/>
            <a:headEnd/>
            <a:tailEnd/>
          </a:ln>
        </p:spPr>
        <p:txBody>
          <a:bodyPr wrap="none">
            <a:spAutoFit/>
          </a:bodyPr>
          <a:lstStyle/>
          <a:p>
            <a:r>
              <a:rPr lang="en-GB" sz="2800" dirty="0" smtClean="0">
                <a:solidFill>
                  <a:srgbClr val="000000"/>
                </a:solidFill>
              </a:rPr>
              <a:t>|</a:t>
            </a:r>
            <a:r>
              <a:rPr lang="en-US" sz="2800" dirty="0" smtClean="0"/>
              <a:t>A </a:t>
            </a:r>
            <a:r>
              <a:rPr lang="en-US" sz="2800" dirty="0" smtClean="0">
                <a:cs typeface="Arial" charset="0"/>
              </a:rPr>
              <a:t>U B| = |A| + |B| - |A∩ B|</a:t>
            </a:r>
            <a:endParaRPr lang="en-GB" sz="2800" b="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Rectangle 2"/>
          <p:cNvSpPr/>
          <p:nvPr/>
        </p:nvSpPr>
        <p:spPr>
          <a:xfrm>
            <a:off x="304800" y="1447800"/>
            <a:ext cx="7772400" cy="2308324"/>
          </a:xfrm>
          <a:prstGeom prst="rect">
            <a:avLst/>
          </a:prstGeom>
        </p:spPr>
        <p:txBody>
          <a:bodyPr wrap="square">
            <a:spAutoFit/>
          </a:bodyPr>
          <a:lstStyle/>
          <a:p>
            <a:r>
              <a:rPr lang="en-US" sz="2400" dirty="0" smtClean="0"/>
              <a:t>   Suppose  list A contains the 30 students in a mathematics class, and  list B contains the</a:t>
            </a:r>
            <a:r>
              <a:rPr lang="en-US" sz="2400" i="1" dirty="0" smtClean="0"/>
              <a:t> </a:t>
            </a:r>
            <a:r>
              <a:rPr lang="en-US" sz="2400" dirty="0" smtClean="0"/>
              <a:t>35 students in an English class, and suppose there are 20 names on both lists. Find the number of students:</a:t>
            </a:r>
          </a:p>
          <a:p>
            <a:r>
              <a:rPr lang="en-US" sz="2400" dirty="0" smtClean="0"/>
              <a:t>(a) only on list </a:t>
            </a:r>
            <a:r>
              <a:rPr lang="en-US" sz="2400" i="1" dirty="0" smtClean="0"/>
              <a:t>A, (b) only on list B, (c) on list A or B (or both), (d) on exactly one list.</a:t>
            </a:r>
            <a:endParaRPr lang="en-US" sz="2400" dirty="0"/>
          </a:p>
        </p:txBody>
      </p:sp>
      <p:sp>
        <p:nvSpPr>
          <p:cNvPr id="4" name="Rectangle 3"/>
          <p:cNvSpPr/>
          <p:nvPr/>
        </p:nvSpPr>
        <p:spPr>
          <a:xfrm>
            <a:off x="533400" y="3925431"/>
            <a:ext cx="8001000" cy="2246769"/>
          </a:xfrm>
          <a:prstGeom prst="rect">
            <a:avLst/>
          </a:prstGeom>
        </p:spPr>
        <p:txBody>
          <a:bodyPr wrap="square">
            <a:spAutoFit/>
          </a:bodyPr>
          <a:lstStyle/>
          <a:p>
            <a:r>
              <a:rPr lang="en-US" sz="2000" dirty="0" smtClean="0"/>
              <a:t>Sol:  (a)  List </a:t>
            </a:r>
            <a:r>
              <a:rPr lang="en-US" sz="2000" i="1" dirty="0" smtClean="0"/>
              <a:t>A has 30 names and 20 are on list B; hence 30 − 20 = 10 names are only on list A.</a:t>
            </a:r>
          </a:p>
          <a:p>
            <a:r>
              <a:rPr lang="en-US" sz="2000" dirty="0" smtClean="0"/>
              <a:t>(b)  Similarly, 35 − 20 = 15 are only on list </a:t>
            </a:r>
            <a:r>
              <a:rPr lang="en-US" sz="2000" i="1" dirty="0" smtClean="0"/>
              <a:t>B.</a:t>
            </a:r>
          </a:p>
          <a:p>
            <a:r>
              <a:rPr lang="en-US" sz="2000" dirty="0" smtClean="0"/>
              <a:t>(c)  We seek </a:t>
            </a:r>
            <a:r>
              <a:rPr lang="en-US" sz="2000" i="1" dirty="0" smtClean="0"/>
              <a:t>n(A ∪ B). By inclusion–exclusion,</a:t>
            </a:r>
          </a:p>
          <a:p>
            <a:r>
              <a:rPr lang="pt-BR" sz="2000" i="1" dirty="0" smtClean="0"/>
              <a:t>     n(A ∪ B) = n(A) + n(B) − n(A ∩ B) = 30 + 35 − 20 = 45.</a:t>
            </a:r>
          </a:p>
          <a:p>
            <a:r>
              <a:rPr lang="en-US" sz="2000" dirty="0" smtClean="0"/>
              <a:t>(d) By (a) and (b), 10 + 15 = 25 names are only on one list; that is,</a:t>
            </a:r>
          </a:p>
          <a:p>
            <a:r>
              <a:rPr lang="en-US" sz="2000" dirty="0" smtClean="0"/>
              <a:t>    </a:t>
            </a:r>
            <a:r>
              <a:rPr lang="en-US" sz="2000" i="1" dirty="0" smtClean="0"/>
              <a:t>n(A ⊕ B) = 25.</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1981200"/>
            <a:ext cx="8229600" cy="990600"/>
          </a:xfrm>
        </p:spPr>
        <p:txBody>
          <a:bodyPr/>
          <a:lstStyle/>
          <a:p>
            <a:r>
              <a:rPr lang="en-US" sz="2400" dirty="0">
                <a:solidFill>
                  <a:srgbClr val="FF0000"/>
                </a:solidFill>
              </a:rPr>
              <a:t>|A </a:t>
            </a:r>
            <a:r>
              <a:rPr lang="en-US" sz="2400" dirty="0">
                <a:solidFill>
                  <a:srgbClr val="FF0000"/>
                </a:solidFill>
                <a:cs typeface="Arial" charset="0"/>
              </a:rPr>
              <a:t>U B U C| </a:t>
            </a:r>
          </a:p>
          <a:p>
            <a:pPr>
              <a:buFontTx/>
              <a:buNone/>
            </a:pPr>
            <a:r>
              <a:rPr lang="en-US" sz="2400" dirty="0">
                <a:solidFill>
                  <a:srgbClr val="FF0000"/>
                </a:solidFill>
                <a:cs typeface="Arial" charset="0"/>
              </a:rPr>
              <a:t>	= |A| + |B| + |C| - |A ∩ B| - |B ∩ C| - |A ∩ C| + |A ∩ B ∩ C|</a:t>
            </a:r>
          </a:p>
        </p:txBody>
      </p:sp>
      <p:grpSp>
        <p:nvGrpSpPr>
          <p:cNvPr id="2" name="Group 22"/>
          <p:cNvGrpSpPr>
            <a:grpSpLocks/>
          </p:cNvGrpSpPr>
          <p:nvPr/>
        </p:nvGrpSpPr>
        <p:grpSpPr bwMode="auto">
          <a:xfrm>
            <a:off x="685800" y="3203575"/>
            <a:ext cx="6392863" cy="3048000"/>
            <a:chOff x="432" y="2018"/>
            <a:chExt cx="4027" cy="1920"/>
          </a:xfrm>
        </p:grpSpPr>
        <p:grpSp>
          <p:nvGrpSpPr>
            <p:cNvPr id="3" name="Group 7"/>
            <p:cNvGrpSpPr>
              <a:grpSpLocks/>
            </p:cNvGrpSpPr>
            <p:nvPr/>
          </p:nvGrpSpPr>
          <p:grpSpPr bwMode="auto">
            <a:xfrm>
              <a:off x="1536" y="2352"/>
              <a:ext cx="1344" cy="1248"/>
              <a:chOff x="1536" y="2352"/>
              <a:chExt cx="1344" cy="1248"/>
            </a:xfrm>
          </p:grpSpPr>
          <p:sp>
            <p:nvSpPr>
              <p:cNvPr id="22532" name="Oval 4" descr="Dashed downward diagonal"/>
              <p:cNvSpPr>
                <a:spLocks noChangeArrowheads="1"/>
              </p:cNvSpPr>
              <p:nvPr/>
            </p:nvSpPr>
            <p:spPr bwMode="auto">
              <a:xfrm>
                <a:off x="1968" y="2496"/>
                <a:ext cx="912" cy="864"/>
              </a:xfrm>
              <a:prstGeom prst="ellipse">
                <a:avLst/>
              </a:prstGeom>
              <a:pattFill prst="dash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2534" name="Oval 6" descr="Light downward diagonal"/>
              <p:cNvSpPr>
                <a:spLocks noChangeArrowheads="1"/>
              </p:cNvSpPr>
              <p:nvPr/>
            </p:nvSpPr>
            <p:spPr bwMode="auto">
              <a:xfrm>
                <a:off x="1536" y="2352"/>
                <a:ext cx="912" cy="864"/>
              </a:xfrm>
              <a:prstGeom prst="ellipse">
                <a:avLst/>
              </a:prstGeom>
              <a:pattFill prst="lt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2533" name="Oval 5" descr="20%"/>
              <p:cNvSpPr>
                <a:spLocks noChangeArrowheads="1"/>
              </p:cNvSpPr>
              <p:nvPr/>
            </p:nvSpPr>
            <p:spPr bwMode="auto">
              <a:xfrm>
                <a:off x="1584" y="2736"/>
                <a:ext cx="912" cy="864"/>
              </a:xfrm>
              <a:prstGeom prst="ellipse">
                <a:avLst/>
              </a:prstGeom>
              <a:pattFill prst="pct20">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grpSp>
        <p:sp>
          <p:nvSpPr>
            <p:cNvPr id="22536" name="Line 8"/>
            <p:cNvSpPr>
              <a:spLocks noChangeShapeType="1"/>
            </p:cNvSpPr>
            <p:nvPr/>
          </p:nvSpPr>
          <p:spPr bwMode="auto">
            <a:xfrm flipH="1">
              <a:off x="1200" y="2976"/>
              <a:ext cx="576" cy="144"/>
            </a:xfrm>
            <a:prstGeom prst="line">
              <a:avLst/>
            </a:prstGeom>
            <a:noFill/>
            <a:ln w="9525">
              <a:solidFill>
                <a:schemeClr val="tx1"/>
              </a:solidFill>
              <a:round/>
              <a:headEnd/>
              <a:tailEnd type="triangle" w="med" len="med"/>
            </a:ln>
            <a:effectLst/>
          </p:spPr>
          <p:txBody>
            <a:bodyPr/>
            <a:lstStyle/>
            <a:p>
              <a:endParaRPr lang="en-US"/>
            </a:p>
          </p:txBody>
        </p:sp>
        <p:sp>
          <p:nvSpPr>
            <p:cNvPr id="22539" name="Line 11"/>
            <p:cNvSpPr>
              <a:spLocks noChangeShapeType="1"/>
            </p:cNvSpPr>
            <p:nvPr/>
          </p:nvSpPr>
          <p:spPr bwMode="auto">
            <a:xfrm flipV="1">
              <a:off x="2304" y="2208"/>
              <a:ext cx="144" cy="432"/>
            </a:xfrm>
            <a:prstGeom prst="line">
              <a:avLst/>
            </a:prstGeom>
            <a:noFill/>
            <a:ln w="9525">
              <a:solidFill>
                <a:schemeClr val="tx1"/>
              </a:solidFill>
              <a:round/>
              <a:headEnd/>
              <a:tailEnd type="triangle" w="med" len="med"/>
            </a:ln>
            <a:effectLst/>
          </p:spPr>
          <p:txBody>
            <a:bodyPr/>
            <a:lstStyle/>
            <a:p>
              <a:endParaRPr lang="en-US"/>
            </a:p>
          </p:txBody>
        </p:sp>
        <p:sp>
          <p:nvSpPr>
            <p:cNvPr id="22540" name="Line 12"/>
            <p:cNvSpPr>
              <a:spLocks noChangeShapeType="1"/>
            </p:cNvSpPr>
            <p:nvPr/>
          </p:nvSpPr>
          <p:spPr bwMode="auto">
            <a:xfrm>
              <a:off x="2400" y="3216"/>
              <a:ext cx="192" cy="576"/>
            </a:xfrm>
            <a:prstGeom prst="line">
              <a:avLst/>
            </a:prstGeom>
            <a:noFill/>
            <a:ln w="9525">
              <a:solidFill>
                <a:schemeClr val="tx1"/>
              </a:solidFill>
              <a:round/>
              <a:headEnd/>
              <a:tailEnd type="triangle" w="med" len="med"/>
            </a:ln>
            <a:effectLst/>
          </p:spPr>
          <p:txBody>
            <a:bodyPr/>
            <a:lstStyle/>
            <a:p>
              <a:endParaRPr lang="en-US"/>
            </a:p>
          </p:txBody>
        </p:sp>
        <p:sp>
          <p:nvSpPr>
            <p:cNvPr id="22541" name="Text Box 13"/>
            <p:cNvSpPr txBox="1">
              <a:spLocks noChangeArrowheads="1"/>
            </p:cNvSpPr>
            <p:nvPr/>
          </p:nvSpPr>
          <p:spPr bwMode="auto">
            <a:xfrm>
              <a:off x="1814" y="2471"/>
              <a:ext cx="212" cy="231"/>
            </a:xfrm>
            <a:prstGeom prst="rect">
              <a:avLst/>
            </a:prstGeom>
            <a:noFill/>
            <a:ln w="9525">
              <a:noFill/>
              <a:miter lim="800000"/>
              <a:headEnd/>
              <a:tailEnd/>
            </a:ln>
            <a:effectLst/>
          </p:spPr>
          <p:txBody>
            <a:bodyPr wrap="none">
              <a:spAutoFit/>
            </a:bodyPr>
            <a:lstStyle/>
            <a:p>
              <a:r>
                <a:rPr lang="en-US" dirty="0"/>
                <a:t>A</a:t>
              </a:r>
            </a:p>
          </p:txBody>
        </p:sp>
        <p:sp>
          <p:nvSpPr>
            <p:cNvPr id="22542" name="Text Box 14"/>
            <p:cNvSpPr txBox="1">
              <a:spLocks noChangeArrowheads="1"/>
            </p:cNvSpPr>
            <p:nvPr/>
          </p:nvSpPr>
          <p:spPr bwMode="auto">
            <a:xfrm>
              <a:off x="2534" y="2807"/>
              <a:ext cx="212" cy="231"/>
            </a:xfrm>
            <a:prstGeom prst="rect">
              <a:avLst/>
            </a:prstGeom>
            <a:noFill/>
            <a:ln w="9525">
              <a:noFill/>
              <a:miter lim="800000"/>
              <a:headEnd/>
              <a:tailEnd/>
            </a:ln>
            <a:effectLst/>
          </p:spPr>
          <p:txBody>
            <a:bodyPr wrap="none">
              <a:spAutoFit/>
            </a:bodyPr>
            <a:lstStyle/>
            <a:p>
              <a:r>
                <a:rPr lang="en-US"/>
                <a:t>B</a:t>
              </a:r>
            </a:p>
          </p:txBody>
        </p:sp>
        <p:sp>
          <p:nvSpPr>
            <p:cNvPr id="22543" name="Text Box 15"/>
            <p:cNvSpPr txBox="1">
              <a:spLocks noChangeArrowheads="1"/>
            </p:cNvSpPr>
            <p:nvPr/>
          </p:nvSpPr>
          <p:spPr bwMode="auto">
            <a:xfrm>
              <a:off x="1862" y="3239"/>
              <a:ext cx="220" cy="231"/>
            </a:xfrm>
            <a:prstGeom prst="rect">
              <a:avLst/>
            </a:prstGeom>
            <a:noFill/>
            <a:ln w="9525">
              <a:noFill/>
              <a:miter lim="800000"/>
              <a:headEnd/>
              <a:tailEnd/>
            </a:ln>
            <a:effectLst/>
          </p:spPr>
          <p:txBody>
            <a:bodyPr wrap="none">
              <a:spAutoFit/>
            </a:bodyPr>
            <a:lstStyle/>
            <a:p>
              <a:r>
                <a:rPr lang="en-US"/>
                <a:t>C</a:t>
              </a:r>
            </a:p>
          </p:txBody>
        </p:sp>
        <p:sp>
          <p:nvSpPr>
            <p:cNvPr id="22544" name="Rectangle 16"/>
            <p:cNvSpPr>
              <a:spLocks noChangeArrowheads="1"/>
            </p:cNvSpPr>
            <p:nvPr/>
          </p:nvSpPr>
          <p:spPr bwMode="auto">
            <a:xfrm>
              <a:off x="2496" y="2018"/>
              <a:ext cx="716" cy="288"/>
            </a:xfrm>
            <a:prstGeom prst="rect">
              <a:avLst/>
            </a:prstGeom>
            <a:noFill/>
            <a:ln w="9525">
              <a:noFill/>
              <a:miter lim="800000"/>
              <a:headEnd/>
              <a:tailEnd/>
            </a:ln>
            <a:effectLst/>
          </p:spPr>
          <p:txBody>
            <a:bodyPr wrap="none">
              <a:spAutoFit/>
            </a:bodyPr>
            <a:lstStyle/>
            <a:p>
              <a:r>
                <a:rPr lang="en-US" sz="2400"/>
                <a:t>|A ∩ B|</a:t>
              </a:r>
            </a:p>
          </p:txBody>
        </p:sp>
        <p:sp>
          <p:nvSpPr>
            <p:cNvPr id="22545" name="Rectangle 17"/>
            <p:cNvSpPr>
              <a:spLocks noChangeArrowheads="1"/>
            </p:cNvSpPr>
            <p:nvPr/>
          </p:nvSpPr>
          <p:spPr bwMode="auto">
            <a:xfrm>
              <a:off x="2592" y="3650"/>
              <a:ext cx="727" cy="288"/>
            </a:xfrm>
            <a:prstGeom prst="rect">
              <a:avLst/>
            </a:prstGeom>
            <a:noFill/>
            <a:ln w="9525">
              <a:noFill/>
              <a:miter lim="800000"/>
              <a:headEnd/>
              <a:tailEnd/>
            </a:ln>
            <a:effectLst/>
          </p:spPr>
          <p:txBody>
            <a:bodyPr wrap="none">
              <a:spAutoFit/>
            </a:bodyPr>
            <a:lstStyle/>
            <a:p>
              <a:r>
                <a:rPr lang="en-US" sz="2400"/>
                <a:t>|B ∩ C|</a:t>
              </a:r>
            </a:p>
          </p:txBody>
        </p:sp>
        <p:sp>
          <p:nvSpPr>
            <p:cNvPr id="22546" name="Rectangle 18"/>
            <p:cNvSpPr>
              <a:spLocks noChangeArrowheads="1"/>
            </p:cNvSpPr>
            <p:nvPr/>
          </p:nvSpPr>
          <p:spPr bwMode="auto">
            <a:xfrm>
              <a:off x="432" y="2976"/>
              <a:ext cx="727" cy="288"/>
            </a:xfrm>
            <a:prstGeom prst="rect">
              <a:avLst/>
            </a:prstGeom>
            <a:noFill/>
            <a:ln w="9525">
              <a:noFill/>
              <a:miter lim="800000"/>
              <a:headEnd/>
              <a:tailEnd/>
            </a:ln>
            <a:effectLst/>
          </p:spPr>
          <p:txBody>
            <a:bodyPr wrap="none">
              <a:spAutoFit/>
            </a:bodyPr>
            <a:lstStyle/>
            <a:p>
              <a:r>
                <a:rPr lang="en-US" sz="2400"/>
                <a:t>|A ∩ C|</a:t>
              </a:r>
            </a:p>
          </p:txBody>
        </p:sp>
        <p:sp>
          <p:nvSpPr>
            <p:cNvPr id="22547" name="Line 19"/>
            <p:cNvSpPr>
              <a:spLocks noChangeShapeType="1"/>
            </p:cNvSpPr>
            <p:nvPr/>
          </p:nvSpPr>
          <p:spPr bwMode="auto">
            <a:xfrm flipV="1">
              <a:off x="2160" y="2640"/>
              <a:ext cx="1104" cy="336"/>
            </a:xfrm>
            <a:prstGeom prst="line">
              <a:avLst/>
            </a:prstGeom>
            <a:noFill/>
            <a:ln w="9525">
              <a:solidFill>
                <a:schemeClr val="tx1"/>
              </a:solidFill>
              <a:round/>
              <a:headEnd/>
              <a:tailEnd type="triangle" w="med" len="med"/>
            </a:ln>
            <a:effectLst/>
          </p:spPr>
          <p:txBody>
            <a:bodyPr/>
            <a:lstStyle/>
            <a:p>
              <a:endParaRPr lang="en-US"/>
            </a:p>
          </p:txBody>
        </p:sp>
        <p:sp>
          <p:nvSpPr>
            <p:cNvPr id="22548" name="Rectangle 20"/>
            <p:cNvSpPr>
              <a:spLocks noChangeArrowheads="1"/>
            </p:cNvSpPr>
            <p:nvPr/>
          </p:nvSpPr>
          <p:spPr bwMode="auto">
            <a:xfrm>
              <a:off x="3360" y="2450"/>
              <a:ext cx="1099" cy="288"/>
            </a:xfrm>
            <a:prstGeom prst="rect">
              <a:avLst/>
            </a:prstGeom>
            <a:noFill/>
            <a:ln w="9525">
              <a:noFill/>
              <a:miter lim="800000"/>
              <a:headEnd/>
              <a:tailEnd/>
            </a:ln>
            <a:effectLst/>
          </p:spPr>
          <p:txBody>
            <a:bodyPr wrap="none">
              <a:spAutoFit/>
            </a:bodyPr>
            <a:lstStyle/>
            <a:p>
              <a:r>
                <a:rPr lang="en-US" sz="2400"/>
                <a:t>|A ∩ B ∩ C|</a:t>
              </a:r>
            </a:p>
          </p:txBody>
        </p:sp>
      </p:grpSp>
      <p:sp>
        <p:nvSpPr>
          <p:cNvPr id="21" name="Rectangle 1034"/>
          <p:cNvSpPr>
            <a:spLocks noChangeArrowheads="1"/>
          </p:cNvSpPr>
          <p:nvPr/>
        </p:nvSpPr>
        <p:spPr bwMode="auto">
          <a:xfrm>
            <a:off x="457200" y="1153180"/>
            <a:ext cx="8153400" cy="523220"/>
          </a:xfrm>
          <a:prstGeom prst="rect">
            <a:avLst/>
          </a:prstGeom>
          <a:noFill/>
          <a:ln w="9525">
            <a:noFill/>
            <a:miter lim="800000"/>
            <a:headEnd/>
            <a:tailEnd/>
          </a:ln>
        </p:spPr>
        <p:txBody>
          <a:bodyPr wrap="square">
            <a:spAutoFit/>
          </a:bodyPr>
          <a:lstStyle/>
          <a:p>
            <a:r>
              <a:rPr lang="en-GB" sz="2800" b="0" dirty="0">
                <a:solidFill>
                  <a:srgbClr val="000000"/>
                </a:solidFill>
              </a:rPr>
              <a:t>If A, </a:t>
            </a:r>
            <a:r>
              <a:rPr lang="en-GB" sz="2800" b="0" dirty="0" smtClean="0">
                <a:solidFill>
                  <a:srgbClr val="000000"/>
                </a:solidFill>
              </a:rPr>
              <a:t>B and C </a:t>
            </a:r>
            <a:r>
              <a:rPr lang="en-GB" sz="2800" dirty="0" smtClean="0">
                <a:solidFill>
                  <a:srgbClr val="000000"/>
                </a:solidFill>
              </a:rPr>
              <a:t>are </a:t>
            </a:r>
            <a:r>
              <a:rPr lang="en-GB" sz="2800" b="0" dirty="0" smtClean="0">
                <a:solidFill>
                  <a:srgbClr val="000000"/>
                </a:solidFill>
              </a:rPr>
              <a:t>finite sets then </a:t>
            </a:r>
            <a:r>
              <a:rPr lang="en-US" sz="2800" dirty="0" smtClean="0"/>
              <a:t>|A </a:t>
            </a:r>
            <a:r>
              <a:rPr lang="en-US" sz="2800" dirty="0" smtClean="0">
                <a:cs typeface="Arial" charset="0"/>
              </a:rPr>
              <a:t>U B U C| is finite</a:t>
            </a:r>
            <a:endParaRPr lang="en-GB" sz="2800" b="0" dirty="0">
              <a:solidFill>
                <a:srgbClr val="000000"/>
              </a:solidFill>
            </a:endParaRPr>
          </a:p>
        </p:txBody>
      </p:sp>
      <p:sp>
        <p:nvSpPr>
          <p:cNvPr id="22" name="Text Box 21"/>
          <p:cNvSpPr txBox="1">
            <a:spLocks noChangeArrowheads="1"/>
          </p:cNvSpPr>
          <p:nvPr/>
        </p:nvSpPr>
        <p:spPr bwMode="auto">
          <a:xfrm>
            <a:off x="2057400" y="304800"/>
            <a:ext cx="5562600" cy="584775"/>
          </a:xfrm>
          <a:prstGeom prst="rect">
            <a:avLst/>
          </a:prstGeom>
          <a:noFill/>
          <a:ln w="9525">
            <a:noFill/>
            <a:miter lim="800000"/>
            <a:headEnd/>
            <a:tailEnd/>
          </a:ln>
          <a:effectLst/>
        </p:spPr>
        <p:txBody>
          <a:bodyPr wrap="square">
            <a:spAutoFit/>
          </a:bodyPr>
          <a:lstStyle/>
          <a:p>
            <a:r>
              <a:rPr lang="en-US" sz="3200" dirty="0">
                <a:solidFill>
                  <a:srgbClr val="FF0000"/>
                </a:solidFill>
              </a:rPr>
              <a:t>Inclusion-exclusion </a:t>
            </a:r>
            <a:r>
              <a:rPr lang="en-US" sz="3200" dirty="0" smtClean="0">
                <a:solidFill>
                  <a:srgbClr val="FF0000"/>
                </a:solidFill>
              </a:rPr>
              <a:t>principle</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77500" lnSpcReduction="20000"/>
          </a:bodyPr>
          <a:lstStyle/>
          <a:p>
            <a:r>
              <a:rPr lang="en-US" dirty="0" smtClean="0"/>
              <a:t>Given: </a:t>
            </a:r>
          </a:p>
          <a:p>
            <a:r>
              <a:rPr lang="en-US" dirty="0" smtClean="0"/>
              <a:t>150 students, 3 soft drink brands A,B,C.</a:t>
            </a:r>
          </a:p>
          <a:p>
            <a:pPr>
              <a:buNone/>
            </a:pPr>
            <a:r>
              <a:rPr lang="en-US" dirty="0" smtClean="0"/>
              <a:t>     say, 58 students drink   A</a:t>
            </a:r>
          </a:p>
          <a:p>
            <a:pPr>
              <a:buNone/>
            </a:pPr>
            <a:r>
              <a:rPr lang="en-US" dirty="0" smtClean="0"/>
              <a:t>             49 students drink B</a:t>
            </a:r>
          </a:p>
          <a:p>
            <a:pPr>
              <a:buNone/>
            </a:pPr>
            <a:r>
              <a:rPr lang="en-US" dirty="0" smtClean="0"/>
              <a:t>		 57 students drink C</a:t>
            </a:r>
          </a:p>
          <a:p>
            <a:pPr>
              <a:buNone/>
            </a:pPr>
            <a:r>
              <a:rPr lang="en-US" dirty="0" smtClean="0"/>
              <a:t>		 14 students drink  A and C</a:t>
            </a:r>
          </a:p>
          <a:p>
            <a:pPr>
              <a:buNone/>
            </a:pPr>
            <a:r>
              <a:rPr lang="en-US" dirty="0" smtClean="0"/>
              <a:t>		 13 students A and B</a:t>
            </a:r>
          </a:p>
          <a:p>
            <a:pPr>
              <a:buNone/>
            </a:pPr>
            <a:r>
              <a:rPr lang="en-US" dirty="0" smtClean="0"/>
              <a:t>		 17 students drink  B and C</a:t>
            </a:r>
          </a:p>
          <a:p>
            <a:pPr>
              <a:buNone/>
            </a:pPr>
            <a:r>
              <a:rPr lang="en-US" dirty="0" smtClean="0"/>
              <a:t>		 4 students drink  A, B and C.</a:t>
            </a:r>
          </a:p>
          <a:p>
            <a:pPr>
              <a:buNone/>
            </a:pPr>
            <a:endParaRPr lang="en-US" dirty="0" smtClean="0"/>
          </a:p>
          <a:p>
            <a:pPr>
              <a:buNone/>
            </a:pPr>
            <a:r>
              <a:rPr lang="en-US" dirty="0" smtClean="0"/>
              <a:t>Question:  HOW MANY DRINK NONE?</a:t>
            </a:r>
            <a:endParaRPr lang="en-US" dirty="0"/>
          </a:p>
        </p:txBody>
      </p:sp>
      <p:sp>
        <p:nvSpPr>
          <p:cNvPr id="6" name="Rectangle 2"/>
          <p:cNvSpPr>
            <a:spLocks noGrp="1" noChangeArrowheads="1"/>
          </p:cNvSpPr>
          <p:nvPr>
            <p:ph type="title"/>
          </p:nvPr>
        </p:nvSpPr>
        <p:spPr>
          <a:xfrm>
            <a:off x="2057400" y="381000"/>
            <a:ext cx="4724400" cy="457200"/>
          </a:xfrm>
        </p:spPr>
        <p:txBody>
          <a:bodyPr>
            <a:normAutofit fontScale="90000"/>
          </a:bodyPr>
          <a:lstStyle/>
          <a:p>
            <a:pPr eaLnBrk="1" hangingPunct="1"/>
            <a:r>
              <a:rPr lang="en-US" dirty="0" smtClean="0"/>
              <a:t>Class Exercise</a:t>
            </a:r>
            <a:endParaRPr lang="en-GB"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057400" y="381000"/>
            <a:ext cx="4724400" cy="457200"/>
          </a:xfrm>
        </p:spPr>
        <p:txBody>
          <a:bodyPr>
            <a:normAutofit fontScale="90000"/>
          </a:bodyPr>
          <a:lstStyle/>
          <a:p>
            <a:pPr eaLnBrk="1" hangingPunct="1"/>
            <a:r>
              <a:rPr lang="en-US" dirty="0" smtClean="0"/>
              <a:t>Class Exercise</a:t>
            </a:r>
            <a:endParaRPr lang="en-GB" dirty="0" smtClean="0"/>
          </a:p>
        </p:txBody>
      </p:sp>
      <p:sp>
        <p:nvSpPr>
          <p:cNvPr id="252931" name="Rectangle 3"/>
          <p:cNvSpPr>
            <a:spLocks noChangeArrowheads="1"/>
          </p:cNvSpPr>
          <p:nvPr/>
        </p:nvSpPr>
        <p:spPr bwMode="auto">
          <a:xfrm>
            <a:off x="457200" y="1524000"/>
            <a:ext cx="4343400" cy="3170099"/>
          </a:xfrm>
          <a:prstGeom prst="rect">
            <a:avLst/>
          </a:prstGeom>
          <a:noFill/>
          <a:ln w="9525">
            <a:noFill/>
            <a:miter lim="800000"/>
            <a:headEnd/>
            <a:tailEnd/>
          </a:ln>
        </p:spPr>
        <p:txBody>
          <a:bodyPr wrap="square">
            <a:spAutoFit/>
          </a:bodyPr>
          <a:lstStyle/>
          <a:p>
            <a:pPr algn="just"/>
            <a:r>
              <a:rPr lang="en-GB" sz="2000" b="0" dirty="0"/>
              <a:t>In a class of 35 students, 17 have</a:t>
            </a:r>
            <a:r>
              <a:rPr lang="en-US" sz="2000" b="0" dirty="0"/>
              <a:t/>
            </a:r>
            <a:br>
              <a:rPr lang="en-US" sz="2000" b="0" dirty="0"/>
            </a:br>
            <a:r>
              <a:rPr lang="en-GB" sz="2000" b="0" dirty="0"/>
              <a:t>taken mathematics, 10 have taken</a:t>
            </a:r>
            <a:r>
              <a:rPr lang="en-US" sz="2000" b="0" dirty="0"/>
              <a:t/>
            </a:r>
            <a:br>
              <a:rPr lang="en-US" sz="2000" b="0" dirty="0"/>
            </a:br>
            <a:r>
              <a:rPr lang="en-GB" sz="2000" b="0" dirty="0"/>
              <a:t>mathematics but not physics. </a:t>
            </a:r>
            <a:r>
              <a:rPr lang="en-GB" sz="2000" b="0" dirty="0" smtClean="0"/>
              <a:t>Find</a:t>
            </a:r>
            <a:r>
              <a:rPr lang="en-US" sz="2000" b="0" dirty="0"/>
              <a:t/>
            </a:r>
            <a:br>
              <a:rPr lang="en-US" sz="2000" b="0" dirty="0"/>
            </a:br>
            <a:r>
              <a:rPr lang="en-GB" sz="2000" b="0" dirty="0"/>
              <a:t>the number of students who have</a:t>
            </a:r>
            <a:r>
              <a:rPr lang="en-US" sz="2000" b="0" dirty="0"/>
              <a:t/>
            </a:r>
            <a:br>
              <a:rPr lang="en-US" sz="2000" b="0" dirty="0"/>
            </a:br>
            <a:r>
              <a:rPr lang="en-GB" sz="2000" b="0" dirty="0"/>
              <a:t>taken both mathematics and physics</a:t>
            </a:r>
            <a:r>
              <a:rPr lang="en-US" sz="2000" b="0" dirty="0"/>
              <a:t/>
            </a:r>
            <a:br>
              <a:rPr lang="en-US" sz="2000" b="0" dirty="0"/>
            </a:br>
            <a:r>
              <a:rPr lang="en-GB" sz="2000" b="0" dirty="0"/>
              <a:t>and the number of students who have</a:t>
            </a:r>
            <a:r>
              <a:rPr lang="en-US" sz="2000" b="0" dirty="0"/>
              <a:t/>
            </a:r>
            <a:br>
              <a:rPr lang="en-US" sz="2000" b="0" dirty="0"/>
            </a:br>
            <a:r>
              <a:rPr lang="en-GB" sz="2000" b="0" dirty="0"/>
              <a:t>taken physics but not mathematics,</a:t>
            </a:r>
            <a:r>
              <a:rPr lang="en-US" sz="2000" b="0" dirty="0"/>
              <a:t/>
            </a:r>
            <a:br>
              <a:rPr lang="en-US" sz="2000" b="0" dirty="0"/>
            </a:br>
            <a:r>
              <a:rPr lang="en-GB" sz="2000" b="0" dirty="0"/>
              <a:t>if it is given that each student has</a:t>
            </a:r>
            <a:r>
              <a:rPr lang="en-US" sz="2000" b="0" dirty="0"/>
              <a:t/>
            </a:r>
            <a:br>
              <a:rPr lang="en-US" sz="2000" b="0" dirty="0"/>
            </a:br>
            <a:r>
              <a:rPr lang="en-GB" sz="2000" b="0" dirty="0"/>
              <a:t>taken either mathematics or physics</a:t>
            </a:r>
            <a:r>
              <a:rPr lang="en-US" sz="2000" b="0" dirty="0"/>
              <a:t/>
            </a:r>
            <a:br>
              <a:rPr lang="en-US" sz="2000" b="0" dirty="0"/>
            </a:br>
            <a:r>
              <a:rPr lang="en-GB" sz="2000" b="0" dirty="0"/>
              <a:t>or both.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dissolve">
                                      <p:cBhvr>
                                        <p:cTn id="7" dur="500"/>
                                        <p:tgtEl>
                                          <p:spTgt spid="252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2"/>
          <p:cNvSpPr>
            <a:spLocks noGrp="1" noChangeArrowheads="1"/>
          </p:cNvSpPr>
          <p:nvPr>
            <p:ph type="title"/>
          </p:nvPr>
        </p:nvSpPr>
        <p:spPr/>
        <p:txBody>
          <a:bodyPr>
            <a:normAutofit/>
          </a:bodyPr>
          <a:lstStyle/>
          <a:p>
            <a:pPr eaLnBrk="1" hangingPunct="1"/>
            <a:r>
              <a:rPr lang="en-US" sz="3600" dirty="0" smtClean="0"/>
              <a:t>Solution</a:t>
            </a:r>
            <a:endParaRPr lang="en-GB" sz="3600" dirty="0" smtClean="0"/>
          </a:p>
        </p:txBody>
      </p:sp>
      <p:sp>
        <p:nvSpPr>
          <p:cNvPr id="253955" name="Rectangle 3"/>
          <p:cNvSpPr>
            <a:spLocks noChangeArrowheads="1"/>
          </p:cNvSpPr>
          <p:nvPr/>
        </p:nvSpPr>
        <p:spPr bwMode="auto">
          <a:xfrm>
            <a:off x="428625" y="928688"/>
            <a:ext cx="6019800" cy="1615827"/>
          </a:xfrm>
          <a:prstGeom prst="rect">
            <a:avLst/>
          </a:prstGeom>
          <a:noFill/>
          <a:ln w="9525">
            <a:noFill/>
            <a:miter lim="800000"/>
            <a:headEnd/>
            <a:tailEnd/>
          </a:ln>
        </p:spPr>
        <p:txBody>
          <a:bodyPr>
            <a:spAutoFit/>
          </a:bodyPr>
          <a:lstStyle/>
          <a:p>
            <a:pPr>
              <a:spcBef>
                <a:spcPct val="50000"/>
              </a:spcBef>
            </a:pPr>
            <a:endParaRPr lang="en-GB" dirty="0" smtClean="0">
              <a:solidFill>
                <a:srgbClr val="006600"/>
              </a:solidFill>
            </a:endParaRPr>
          </a:p>
          <a:p>
            <a:pPr>
              <a:spcBef>
                <a:spcPct val="50000"/>
              </a:spcBef>
            </a:pPr>
            <a:r>
              <a:rPr lang="en-GB" sz="2400" b="1" dirty="0" smtClean="0">
                <a:solidFill>
                  <a:srgbClr val="006600"/>
                </a:solidFill>
              </a:rPr>
              <a:t>Method </a:t>
            </a:r>
            <a:r>
              <a:rPr lang="en-GB" sz="2400" b="1" dirty="0">
                <a:solidFill>
                  <a:srgbClr val="006600"/>
                </a:solidFill>
              </a:rPr>
              <a:t>I:</a:t>
            </a:r>
            <a:endParaRPr lang="en-US" sz="2400" b="1" dirty="0">
              <a:solidFill>
                <a:srgbClr val="006600"/>
              </a:solidFill>
            </a:endParaRPr>
          </a:p>
          <a:p>
            <a:pPr>
              <a:spcBef>
                <a:spcPct val="50000"/>
              </a:spcBef>
            </a:pPr>
            <a:r>
              <a:rPr lang="en-GB" b="0" dirty="0">
                <a:solidFill>
                  <a:schemeClr val="tx1"/>
                </a:solidFill>
              </a:rPr>
              <a:t>Let M denote the set of students who have taken mathematics and P be the set of students who have taken physics.</a:t>
            </a:r>
          </a:p>
        </p:txBody>
      </p:sp>
      <p:grpSp>
        <p:nvGrpSpPr>
          <p:cNvPr id="2" name="Group 6"/>
          <p:cNvGrpSpPr>
            <a:grpSpLocks/>
          </p:cNvGrpSpPr>
          <p:nvPr/>
        </p:nvGrpSpPr>
        <p:grpSpPr bwMode="auto">
          <a:xfrm>
            <a:off x="457200" y="2667000"/>
            <a:ext cx="4953000" cy="890588"/>
            <a:chOff x="288" y="1680"/>
            <a:chExt cx="3120" cy="561"/>
          </a:xfrm>
        </p:grpSpPr>
        <p:graphicFrame>
          <p:nvGraphicFramePr>
            <p:cNvPr id="51205" name="Object 3"/>
            <p:cNvGraphicFramePr>
              <a:graphicFrameLocks noChangeAspect="1"/>
            </p:cNvGraphicFramePr>
            <p:nvPr/>
          </p:nvGraphicFramePr>
          <p:xfrm>
            <a:off x="336" y="1943"/>
            <a:ext cx="3072" cy="298"/>
          </p:xfrm>
          <a:graphic>
            <a:graphicData uri="http://schemas.openxmlformats.org/presentationml/2006/ole">
              <mc:AlternateContent xmlns:mc="http://schemas.openxmlformats.org/markup-compatibility/2006">
                <mc:Choice xmlns:v="urn:schemas-microsoft-com:vml" Requires="v">
                  <p:oleObj spid="_x0000_s31754" name="Equation" r:id="rId3" imgW="1828800" imgH="177480" progId="">
                    <p:embed/>
                  </p:oleObj>
                </mc:Choice>
                <mc:Fallback>
                  <p:oleObj name="Equation" r:id="rId3" imgW="1828800" imgH="1774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943"/>
                          <a:ext cx="30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1" name="Rectangle 5"/>
            <p:cNvSpPr>
              <a:spLocks noChangeArrowheads="1"/>
            </p:cNvSpPr>
            <p:nvPr/>
          </p:nvSpPr>
          <p:spPr bwMode="auto">
            <a:xfrm>
              <a:off x="288" y="1680"/>
              <a:ext cx="1037" cy="269"/>
            </a:xfrm>
            <a:prstGeom prst="rect">
              <a:avLst/>
            </a:prstGeom>
            <a:noFill/>
            <a:ln w="9525">
              <a:noFill/>
              <a:miter lim="800000"/>
              <a:headEnd/>
              <a:tailEnd/>
            </a:ln>
          </p:spPr>
          <p:txBody>
            <a:bodyPr wrap="none">
              <a:spAutoFit/>
            </a:bodyPr>
            <a:lstStyle/>
            <a:p>
              <a:r>
                <a:rPr lang="en-GB" b="0">
                  <a:solidFill>
                    <a:schemeClr val="tx1"/>
                  </a:solidFill>
                </a:rPr>
                <a:t>Given that</a:t>
              </a:r>
            </a:p>
          </p:txBody>
        </p:sp>
      </p:grpSp>
      <p:graphicFrame>
        <p:nvGraphicFramePr>
          <p:cNvPr id="356352" name="Object 0"/>
          <p:cNvGraphicFramePr>
            <a:graphicFrameLocks noChangeAspect="1"/>
          </p:cNvGraphicFramePr>
          <p:nvPr/>
        </p:nvGraphicFramePr>
        <p:xfrm>
          <a:off x="457200" y="3657600"/>
          <a:ext cx="5334000" cy="488950"/>
        </p:xfrm>
        <a:graphic>
          <a:graphicData uri="http://schemas.openxmlformats.org/presentationml/2006/ole">
            <mc:AlternateContent xmlns:mc="http://schemas.openxmlformats.org/markup-compatibility/2006">
              <mc:Choice xmlns:v="urn:schemas-microsoft-com:vml" Requires="v">
                <p:oleObj spid="_x0000_s31755" name="Equation" r:id="rId5" imgW="1942920" imgH="177480" progId="">
                  <p:embed/>
                </p:oleObj>
              </mc:Choice>
              <mc:Fallback>
                <p:oleObj name="Equation" r:id="rId5" imgW="1942920" imgH="177480" progId="">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657600"/>
                        <a:ext cx="5334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6353" name="Object 1"/>
          <p:cNvGraphicFramePr>
            <a:graphicFrameLocks noChangeAspect="1"/>
          </p:cNvGraphicFramePr>
          <p:nvPr/>
        </p:nvGraphicFramePr>
        <p:xfrm>
          <a:off x="533400" y="4267200"/>
          <a:ext cx="2667000" cy="466725"/>
        </p:xfrm>
        <a:graphic>
          <a:graphicData uri="http://schemas.openxmlformats.org/presentationml/2006/ole">
            <mc:AlternateContent xmlns:mc="http://schemas.openxmlformats.org/markup-compatibility/2006">
              <mc:Choice xmlns:v="urn:schemas-microsoft-com:vml" Requires="v">
                <p:oleObj spid="_x0000_s31756" name="Equation" r:id="rId7" imgW="1015920" imgH="177480" progId="">
                  <p:embed/>
                </p:oleObj>
              </mc:Choice>
              <mc:Fallback>
                <p:oleObj name="Equation" r:id="rId7" imgW="1015920" imgH="177480" progId="">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267200"/>
                        <a:ext cx="2667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1"/>
          <p:cNvGrpSpPr>
            <a:grpSpLocks/>
          </p:cNvGrpSpPr>
          <p:nvPr/>
        </p:nvGrpSpPr>
        <p:grpSpPr bwMode="auto">
          <a:xfrm>
            <a:off x="546100" y="4952997"/>
            <a:ext cx="6845300" cy="646112"/>
            <a:chOff x="336" y="3067"/>
            <a:chExt cx="4312" cy="407"/>
          </a:xfrm>
        </p:grpSpPr>
        <p:graphicFrame>
          <p:nvGraphicFramePr>
            <p:cNvPr id="51204" name="Object 2"/>
            <p:cNvGraphicFramePr>
              <a:graphicFrameLocks noChangeAspect="1"/>
            </p:cNvGraphicFramePr>
            <p:nvPr/>
          </p:nvGraphicFramePr>
          <p:xfrm>
            <a:off x="336" y="3067"/>
            <a:ext cx="2208" cy="292"/>
          </p:xfrm>
          <a:graphic>
            <a:graphicData uri="http://schemas.openxmlformats.org/presentationml/2006/ole">
              <mc:AlternateContent xmlns:mc="http://schemas.openxmlformats.org/markup-compatibility/2006">
                <mc:Choice xmlns:v="urn:schemas-microsoft-com:vml" Requires="v">
                  <p:oleObj spid="_x0000_s31757" name="Equation" r:id="rId9" imgW="1346040" imgH="177480" progId="">
                    <p:embed/>
                  </p:oleObj>
                </mc:Choice>
                <mc:Fallback>
                  <p:oleObj name="Equation" r:id="rId9" imgW="1346040" imgH="177480" progId="">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3067"/>
                          <a:ext cx="220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0" name="Rectangle 10"/>
            <p:cNvSpPr>
              <a:spLocks noChangeArrowheads="1"/>
            </p:cNvSpPr>
            <p:nvPr/>
          </p:nvSpPr>
          <p:spPr bwMode="auto">
            <a:xfrm>
              <a:off x="2536" y="3067"/>
              <a:ext cx="2112" cy="407"/>
            </a:xfrm>
            <a:prstGeom prst="rect">
              <a:avLst/>
            </a:prstGeom>
            <a:noFill/>
            <a:ln w="9525">
              <a:noFill/>
              <a:miter lim="800000"/>
              <a:headEnd/>
              <a:tailEnd/>
            </a:ln>
          </p:spPr>
          <p:txBody>
            <a:bodyPr wrap="square">
              <a:spAutoFit/>
            </a:bodyPr>
            <a:lstStyle/>
            <a:p>
              <a:r>
                <a:rPr lang="en-GB" b="0" dirty="0" smtClean="0">
                  <a:solidFill>
                    <a:srgbClr val="000000"/>
                  </a:solidFill>
                </a:rPr>
                <a:t>7 </a:t>
              </a:r>
              <a:r>
                <a:rPr lang="en-GB" b="0" dirty="0">
                  <a:solidFill>
                    <a:srgbClr val="000000"/>
                  </a:solidFill>
                </a:rPr>
                <a:t>students have taken</a:t>
              </a:r>
              <a:r>
                <a:rPr lang="en-US" b="0" dirty="0">
                  <a:solidFill>
                    <a:srgbClr val="000000"/>
                  </a:solidFill>
                </a:rPr>
                <a:t/>
              </a:r>
              <a:br>
                <a:rPr lang="en-US" b="0" dirty="0">
                  <a:solidFill>
                    <a:srgbClr val="000000"/>
                  </a:solidFill>
                </a:rPr>
              </a:br>
              <a:r>
                <a:rPr lang="en-GB" b="0" dirty="0">
                  <a:solidFill>
                    <a:srgbClr val="000000"/>
                  </a:solidFill>
                </a:rPr>
                <a:t>both mathematics and physics.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5">
                                            <p:txEl>
                                              <p:pRg st="1" end="1"/>
                                            </p:txEl>
                                          </p:spTgt>
                                        </p:tgtEl>
                                        <p:attrNameLst>
                                          <p:attrName>style.visibility</p:attrName>
                                        </p:attrNameLst>
                                      </p:cBhvr>
                                      <p:to>
                                        <p:strVal val="visible"/>
                                      </p:to>
                                    </p:set>
                                    <p:anim calcmode="lin" valueType="num">
                                      <p:cBhvr additive="base">
                                        <p:cTn id="7" dur="500" fill="hold"/>
                                        <p:tgtEl>
                                          <p:spTgt spid="2539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3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5">
                                            <p:txEl>
                                              <p:pRg st="2" end="2"/>
                                            </p:txEl>
                                          </p:spTgt>
                                        </p:tgtEl>
                                        <p:attrNameLst>
                                          <p:attrName>style.visibility</p:attrName>
                                        </p:attrNameLst>
                                      </p:cBhvr>
                                      <p:to>
                                        <p:strVal val="visible"/>
                                      </p:to>
                                    </p:set>
                                    <p:anim calcmode="lin" valueType="num">
                                      <p:cBhvr additive="base">
                                        <p:cTn id="13" dur="500" fill="hold"/>
                                        <p:tgtEl>
                                          <p:spTgt spid="2539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3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6352"/>
                                        </p:tgtEl>
                                        <p:attrNameLst>
                                          <p:attrName>style.visibility</p:attrName>
                                        </p:attrNameLst>
                                      </p:cBhvr>
                                      <p:to>
                                        <p:strVal val="visible"/>
                                      </p:to>
                                    </p:set>
                                    <p:anim calcmode="lin" valueType="num">
                                      <p:cBhvr additive="base">
                                        <p:cTn id="25" dur="500" fill="hold"/>
                                        <p:tgtEl>
                                          <p:spTgt spid="356352"/>
                                        </p:tgtEl>
                                        <p:attrNameLst>
                                          <p:attrName>ppt_x</p:attrName>
                                        </p:attrNameLst>
                                      </p:cBhvr>
                                      <p:tavLst>
                                        <p:tav tm="0">
                                          <p:val>
                                            <p:strVal val="0-#ppt_w/2"/>
                                          </p:val>
                                        </p:tav>
                                        <p:tav tm="100000">
                                          <p:val>
                                            <p:strVal val="#ppt_x"/>
                                          </p:val>
                                        </p:tav>
                                      </p:tavLst>
                                    </p:anim>
                                    <p:anim calcmode="lin" valueType="num">
                                      <p:cBhvr additive="base">
                                        <p:cTn id="26" dur="500" fill="hold"/>
                                        <p:tgtEl>
                                          <p:spTgt spid="3563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6353"/>
                                        </p:tgtEl>
                                        <p:attrNameLst>
                                          <p:attrName>style.visibility</p:attrName>
                                        </p:attrNameLst>
                                      </p:cBhvr>
                                      <p:to>
                                        <p:strVal val="visible"/>
                                      </p:to>
                                    </p:set>
                                    <p:anim calcmode="lin" valueType="num">
                                      <p:cBhvr additive="base">
                                        <p:cTn id="31" dur="500" fill="hold"/>
                                        <p:tgtEl>
                                          <p:spTgt spid="356353"/>
                                        </p:tgtEl>
                                        <p:attrNameLst>
                                          <p:attrName>ppt_x</p:attrName>
                                        </p:attrNameLst>
                                      </p:cBhvr>
                                      <p:tavLst>
                                        <p:tav tm="0">
                                          <p:val>
                                            <p:strVal val="0-#ppt_w/2"/>
                                          </p:val>
                                        </p:tav>
                                        <p:tav tm="100000">
                                          <p:val>
                                            <p:strVal val="#ppt_x"/>
                                          </p:val>
                                        </p:tav>
                                      </p:tavLst>
                                    </p:anim>
                                    <p:anim calcmode="lin" valueType="num">
                                      <p:cBhvr additive="base">
                                        <p:cTn id="32" dur="500" fill="hold"/>
                                        <p:tgtEl>
                                          <p:spTgt spid="35635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Set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spcBef>
                <a:spcPct val="50000"/>
              </a:spcBef>
              <a:buFontTx/>
              <a:buChar char="•"/>
            </a:pPr>
            <a:r>
              <a:rPr lang="en-US" dirty="0" smtClean="0">
                <a:solidFill>
                  <a:schemeClr val="tx1">
                    <a:lumMod val="95000"/>
                    <a:lumOff val="5000"/>
                  </a:schemeClr>
                </a:solidFill>
                <a:ea typeface="MS Mincho" pitchFamily="49" charset="-128"/>
              </a:rPr>
              <a:t>Classical sets are binary in nature.  An element </a:t>
            </a:r>
            <a:r>
              <a:rPr lang="en-US" i="1" dirty="0" smtClean="0">
                <a:solidFill>
                  <a:schemeClr val="tx1">
                    <a:lumMod val="95000"/>
                    <a:lumOff val="5000"/>
                  </a:schemeClr>
                </a:solidFill>
                <a:ea typeface="MS Mincho" pitchFamily="49" charset="-128"/>
              </a:rPr>
              <a:t>either</a:t>
            </a:r>
            <a:r>
              <a:rPr lang="en-US" dirty="0" smtClean="0">
                <a:solidFill>
                  <a:schemeClr val="tx1">
                    <a:lumMod val="95000"/>
                    <a:lumOff val="5000"/>
                  </a:schemeClr>
                </a:solidFill>
                <a:ea typeface="MS Mincho" pitchFamily="49" charset="-128"/>
              </a:rPr>
              <a:t> belongs to the set or doesn't.</a:t>
            </a:r>
            <a:r>
              <a:rPr lang="en-US" dirty="0" smtClean="0"/>
              <a:t> So, classical sets are also called </a:t>
            </a:r>
            <a:r>
              <a:rPr lang="en-US" i="1" dirty="0" smtClean="0"/>
              <a:t>crisp</a:t>
            </a:r>
            <a:r>
              <a:rPr lang="en-US" dirty="0" smtClean="0"/>
              <a:t> (sets). </a:t>
            </a:r>
            <a:endParaRPr lang="en-US" dirty="0" smtClean="0">
              <a:solidFill>
                <a:schemeClr val="tx1">
                  <a:lumMod val="95000"/>
                  <a:lumOff val="5000"/>
                </a:schemeClr>
              </a:solidFill>
              <a:ea typeface="MS Mincho" pitchFamily="49" charset="-128"/>
            </a:endParaRPr>
          </a:p>
          <a:p>
            <a:pPr>
              <a:spcBef>
                <a:spcPct val="50000"/>
              </a:spcBef>
              <a:buNone/>
            </a:pPr>
            <a:r>
              <a:rPr lang="en-US" dirty="0" smtClean="0"/>
              <a:t>      e.g., A = {x | x is tall if x&gt; 5’10’’} </a:t>
            </a:r>
          </a:p>
          <a:p>
            <a:pPr>
              <a:spcBef>
                <a:spcPct val="50000"/>
              </a:spcBef>
              <a:buNone/>
            </a:pPr>
            <a:r>
              <a:rPr lang="en-US" dirty="0" smtClean="0"/>
              <a:t>      So, Membership function</a:t>
            </a:r>
          </a:p>
          <a:p>
            <a:pPr>
              <a:spcBef>
                <a:spcPct val="50000"/>
              </a:spcBef>
              <a:buNone/>
            </a:pPr>
            <a:endParaRPr lang="en-US" dirty="0" smtClean="0"/>
          </a:p>
          <a:p>
            <a:pPr>
              <a:spcBef>
                <a:spcPct val="50000"/>
              </a:spcBef>
              <a:buNone/>
            </a:pPr>
            <a:r>
              <a:rPr lang="en-US" dirty="0" smtClean="0">
                <a:solidFill>
                  <a:schemeClr val="tx1">
                    <a:lumMod val="95000"/>
                    <a:lumOff val="5000"/>
                  </a:schemeClr>
                </a:solidFill>
                <a:ea typeface="MS Mincho" pitchFamily="49" charset="-128"/>
              </a:rPr>
              <a:t> </a:t>
            </a:r>
          </a:p>
        </p:txBody>
      </p:sp>
      <p:graphicFrame>
        <p:nvGraphicFramePr>
          <p:cNvPr id="1028" name="Object 4"/>
          <p:cNvGraphicFramePr>
            <a:graphicFrameLocks noChangeAspect="1"/>
          </p:cNvGraphicFramePr>
          <p:nvPr/>
        </p:nvGraphicFramePr>
        <p:xfrm>
          <a:off x="3308350" y="4895850"/>
          <a:ext cx="2133600" cy="825500"/>
        </p:xfrm>
        <a:graphic>
          <a:graphicData uri="http://schemas.openxmlformats.org/presentationml/2006/ole">
            <mc:AlternateContent xmlns:mc="http://schemas.openxmlformats.org/markup-compatibility/2006">
              <mc:Choice xmlns:v="urn:schemas-microsoft-com:vml" Requires="v">
                <p:oleObj spid="_x0000_s74756" name="Equation" r:id="rId3" imgW="2133360" imgH="825480" progId="Equation.3">
                  <p:embed/>
                </p:oleObj>
              </mc:Choice>
              <mc:Fallback>
                <p:oleObj name="Equation" r:id="rId3" imgW="2133360" imgH="825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350" y="4895850"/>
                        <a:ext cx="21336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p:cNvPicPr>
            <a:picLocks noChangeAspect="1" noChangeArrowheads="1"/>
          </p:cNvPicPr>
          <p:nvPr/>
        </p:nvPicPr>
        <p:blipFill>
          <a:blip r:embed="rId5"/>
          <a:srcRect r="55589"/>
          <a:stretch>
            <a:fillRect/>
          </a:stretch>
        </p:blipFill>
        <p:spPr bwMode="auto">
          <a:xfrm>
            <a:off x="6096000" y="4648200"/>
            <a:ext cx="2133600" cy="16110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2"/>
          <p:cNvSpPr>
            <a:spLocks noGrp="1" noChangeArrowheads="1"/>
          </p:cNvSpPr>
          <p:nvPr>
            <p:ph type="title"/>
          </p:nvPr>
        </p:nvSpPr>
        <p:spPr>
          <a:xfrm>
            <a:off x="457200" y="0"/>
            <a:ext cx="8229600" cy="1143000"/>
          </a:xfrm>
        </p:spPr>
        <p:txBody>
          <a:bodyPr>
            <a:normAutofit/>
          </a:bodyPr>
          <a:lstStyle/>
          <a:p>
            <a:pPr eaLnBrk="1" hangingPunct="1"/>
            <a:r>
              <a:rPr lang="en-US" sz="3200" dirty="0" smtClean="0"/>
              <a:t>Solution contd..</a:t>
            </a:r>
            <a:endParaRPr lang="en-GB" sz="3200" dirty="0" smtClean="0"/>
          </a:p>
        </p:txBody>
      </p:sp>
      <p:sp>
        <p:nvSpPr>
          <p:cNvPr id="262156" name="Rectangle 12"/>
          <p:cNvSpPr>
            <a:spLocks noChangeArrowheads="1"/>
          </p:cNvSpPr>
          <p:nvPr/>
        </p:nvSpPr>
        <p:spPr bwMode="auto">
          <a:xfrm>
            <a:off x="381000" y="990600"/>
            <a:ext cx="3992953" cy="461665"/>
          </a:xfrm>
          <a:prstGeom prst="rect">
            <a:avLst/>
          </a:prstGeom>
          <a:noFill/>
          <a:ln w="9525">
            <a:noFill/>
            <a:miter lim="800000"/>
            <a:headEnd/>
            <a:tailEnd/>
          </a:ln>
        </p:spPr>
        <p:txBody>
          <a:bodyPr wrap="none">
            <a:spAutoFit/>
          </a:bodyPr>
          <a:lstStyle/>
          <a:p>
            <a:r>
              <a:rPr lang="en-GB" sz="2400" b="0" dirty="0">
                <a:solidFill>
                  <a:srgbClr val="000000"/>
                </a:solidFill>
              </a:rPr>
              <a:t>Now we want to find n(P – M</a:t>
            </a:r>
            <a:r>
              <a:rPr lang="en-GB" sz="2400" b="0" dirty="0" smtClean="0">
                <a:solidFill>
                  <a:srgbClr val="000000"/>
                </a:solidFill>
              </a:rPr>
              <a:t>).</a:t>
            </a:r>
            <a:endParaRPr lang="en-GB" sz="2400" b="0" dirty="0">
              <a:solidFill>
                <a:srgbClr val="000000"/>
              </a:solidFill>
            </a:endParaRPr>
          </a:p>
        </p:txBody>
      </p:sp>
      <p:graphicFrame>
        <p:nvGraphicFramePr>
          <p:cNvPr id="357376" name="Object 0"/>
          <p:cNvGraphicFramePr>
            <a:graphicFrameLocks noChangeAspect="1"/>
          </p:cNvGraphicFramePr>
          <p:nvPr/>
        </p:nvGraphicFramePr>
        <p:xfrm>
          <a:off x="457200" y="1516063"/>
          <a:ext cx="4800600" cy="504825"/>
        </p:xfrm>
        <a:graphic>
          <a:graphicData uri="http://schemas.openxmlformats.org/presentationml/2006/ole">
            <mc:AlternateContent xmlns:mc="http://schemas.openxmlformats.org/markup-compatibility/2006">
              <mc:Choice xmlns:v="urn:schemas-microsoft-com:vml" Requires="v">
                <p:oleObj spid="_x0000_s32780" name="Equation" r:id="rId3" imgW="1688760" imgH="177480" progId="">
                  <p:embed/>
                </p:oleObj>
              </mc:Choice>
              <mc:Fallback>
                <p:oleObj name="Equation" r:id="rId3" imgW="1688760" imgH="177480"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16063"/>
                        <a:ext cx="4800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6"/>
          <p:cNvGrpSpPr>
            <a:grpSpLocks/>
          </p:cNvGrpSpPr>
          <p:nvPr/>
        </p:nvGrpSpPr>
        <p:grpSpPr bwMode="auto">
          <a:xfrm>
            <a:off x="457200" y="2087563"/>
            <a:ext cx="3278188" cy="427037"/>
            <a:chOff x="288" y="1315"/>
            <a:chExt cx="2065" cy="269"/>
          </a:xfrm>
        </p:grpSpPr>
        <p:graphicFrame>
          <p:nvGraphicFramePr>
            <p:cNvPr id="52230" name="Object 4"/>
            <p:cNvGraphicFramePr>
              <a:graphicFrameLocks noChangeAspect="1"/>
            </p:cNvGraphicFramePr>
            <p:nvPr/>
          </p:nvGraphicFramePr>
          <p:xfrm>
            <a:off x="288" y="1367"/>
            <a:ext cx="240" cy="200"/>
          </p:xfrm>
          <a:graphic>
            <a:graphicData uri="http://schemas.openxmlformats.org/presentationml/2006/ole">
              <mc:AlternateContent xmlns:mc="http://schemas.openxmlformats.org/markup-compatibility/2006">
                <mc:Choice xmlns:v="urn:schemas-microsoft-com:vml" Requires="v">
                  <p:oleObj spid="_x0000_s32781" name="Equation" r:id="rId5" imgW="152280" imgH="126720" progId="">
                    <p:embed/>
                  </p:oleObj>
                </mc:Choice>
                <mc:Fallback>
                  <p:oleObj name="Equation" r:id="rId5" imgW="152280" imgH="12672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1367"/>
                          <a:ext cx="240"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9" name="Rectangle 15"/>
            <p:cNvSpPr>
              <a:spLocks noChangeArrowheads="1"/>
            </p:cNvSpPr>
            <p:nvPr/>
          </p:nvSpPr>
          <p:spPr bwMode="auto">
            <a:xfrm>
              <a:off x="528" y="1315"/>
              <a:ext cx="1825" cy="269"/>
            </a:xfrm>
            <a:prstGeom prst="rect">
              <a:avLst/>
            </a:prstGeom>
            <a:noFill/>
            <a:ln w="9525">
              <a:noFill/>
              <a:miter lim="800000"/>
              <a:headEnd/>
              <a:tailEnd/>
            </a:ln>
          </p:spPr>
          <p:txBody>
            <a:bodyPr wrap="none">
              <a:spAutoFit/>
            </a:bodyPr>
            <a:lstStyle/>
            <a:p>
              <a:r>
                <a:rPr lang="en-GB" b="0">
                  <a:solidFill>
                    <a:srgbClr val="000000"/>
                  </a:solidFill>
                </a:rPr>
                <a:t>35 = 17 + n(P) – 7</a:t>
              </a:r>
            </a:p>
          </p:txBody>
        </p:sp>
      </p:grpSp>
      <p:grpSp>
        <p:nvGrpSpPr>
          <p:cNvPr id="3" name="Group 19"/>
          <p:cNvGrpSpPr>
            <a:grpSpLocks/>
          </p:cNvGrpSpPr>
          <p:nvPr/>
        </p:nvGrpSpPr>
        <p:grpSpPr bwMode="auto">
          <a:xfrm>
            <a:off x="457200" y="2590800"/>
            <a:ext cx="3455988" cy="427038"/>
            <a:chOff x="288" y="1632"/>
            <a:chExt cx="2177" cy="269"/>
          </a:xfrm>
        </p:grpSpPr>
        <p:graphicFrame>
          <p:nvGraphicFramePr>
            <p:cNvPr id="52229" name="Object 3"/>
            <p:cNvGraphicFramePr>
              <a:graphicFrameLocks noChangeAspect="1"/>
            </p:cNvGraphicFramePr>
            <p:nvPr/>
          </p:nvGraphicFramePr>
          <p:xfrm>
            <a:off x="288" y="1680"/>
            <a:ext cx="240" cy="200"/>
          </p:xfrm>
          <a:graphic>
            <a:graphicData uri="http://schemas.openxmlformats.org/presentationml/2006/ole">
              <mc:AlternateContent xmlns:mc="http://schemas.openxmlformats.org/markup-compatibility/2006">
                <mc:Choice xmlns:v="urn:schemas-microsoft-com:vml" Requires="v">
                  <p:oleObj spid="_x0000_s32782" name="Equation" r:id="rId7" imgW="152280" imgH="126720" progId="">
                    <p:embed/>
                  </p:oleObj>
                </mc:Choice>
                <mc:Fallback>
                  <p:oleObj name="Equation" r:id="rId7" imgW="152280" imgH="126720"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1680"/>
                          <a:ext cx="240"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8" name="Rectangle 18"/>
            <p:cNvSpPr>
              <a:spLocks noChangeArrowheads="1"/>
            </p:cNvSpPr>
            <p:nvPr/>
          </p:nvSpPr>
          <p:spPr bwMode="auto">
            <a:xfrm>
              <a:off x="528" y="1632"/>
              <a:ext cx="1937" cy="269"/>
            </a:xfrm>
            <a:prstGeom prst="rect">
              <a:avLst/>
            </a:prstGeom>
            <a:noFill/>
            <a:ln w="9525">
              <a:noFill/>
              <a:miter lim="800000"/>
              <a:headEnd/>
              <a:tailEnd/>
            </a:ln>
          </p:spPr>
          <p:txBody>
            <a:bodyPr wrap="none">
              <a:spAutoFit/>
            </a:bodyPr>
            <a:lstStyle/>
            <a:p>
              <a:r>
                <a:rPr lang="en-GB" b="0" dirty="0">
                  <a:solidFill>
                    <a:srgbClr val="000000"/>
                  </a:solidFill>
                </a:rPr>
                <a:t>n(P) = 35 – 10 = 25</a:t>
              </a:r>
            </a:p>
          </p:txBody>
        </p:sp>
      </p:grpSp>
      <p:graphicFrame>
        <p:nvGraphicFramePr>
          <p:cNvPr id="357377" name="Object 1"/>
          <p:cNvGraphicFramePr>
            <a:graphicFrameLocks noChangeAspect="1"/>
          </p:cNvGraphicFramePr>
          <p:nvPr/>
        </p:nvGraphicFramePr>
        <p:xfrm>
          <a:off x="457200" y="3178175"/>
          <a:ext cx="3657600" cy="479425"/>
        </p:xfrm>
        <a:graphic>
          <a:graphicData uri="http://schemas.openxmlformats.org/presentationml/2006/ole">
            <mc:AlternateContent xmlns:mc="http://schemas.openxmlformats.org/markup-compatibility/2006">
              <mc:Choice xmlns:v="urn:schemas-microsoft-com:vml" Requires="v">
                <p:oleObj spid="_x0000_s32783" name="Equation" r:id="rId9" imgW="1358640" imgH="177480" progId="">
                  <p:embed/>
                </p:oleObj>
              </mc:Choice>
              <mc:Fallback>
                <p:oleObj name="Equation" r:id="rId9" imgW="1358640" imgH="177480" progId="">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3178175"/>
                        <a:ext cx="36576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65" name="Rectangle 21"/>
          <p:cNvSpPr>
            <a:spLocks noChangeArrowheads="1"/>
          </p:cNvSpPr>
          <p:nvPr/>
        </p:nvSpPr>
        <p:spPr bwMode="auto">
          <a:xfrm>
            <a:off x="1781175" y="3727450"/>
            <a:ext cx="1419225" cy="762000"/>
          </a:xfrm>
          <a:prstGeom prst="rect">
            <a:avLst/>
          </a:prstGeom>
          <a:noFill/>
          <a:ln w="9525">
            <a:noFill/>
            <a:miter lim="800000"/>
            <a:headEnd/>
            <a:tailEnd/>
          </a:ln>
        </p:spPr>
        <p:txBody>
          <a:bodyPr wrap="none">
            <a:spAutoFit/>
          </a:bodyPr>
          <a:lstStyle/>
          <a:p>
            <a:r>
              <a:rPr lang="en-GB" b="0">
                <a:solidFill>
                  <a:srgbClr val="000000"/>
                </a:solidFill>
              </a:rPr>
              <a:t>= 25 – 7</a:t>
            </a:r>
            <a:endParaRPr lang="en-US" b="0">
              <a:solidFill>
                <a:srgbClr val="000000"/>
              </a:solidFill>
            </a:endParaRPr>
          </a:p>
          <a:p>
            <a:r>
              <a:rPr lang="en-US" b="0">
                <a:solidFill>
                  <a:srgbClr val="000000"/>
                </a:solidFill>
              </a:rPr>
              <a:t>= 18</a:t>
            </a:r>
            <a:endParaRPr lang="en-GB" b="0">
              <a:solidFill>
                <a:srgbClr val="000000"/>
              </a:solidFill>
            </a:endParaRPr>
          </a:p>
        </p:txBody>
      </p:sp>
      <p:grpSp>
        <p:nvGrpSpPr>
          <p:cNvPr id="4" name="Group 24"/>
          <p:cNvGrpSpPr>
            <a:grpSpLocks/>
          </p:cNvGrpSpPr>
          <p:nvPr/>
        </p:nvGrpSpPr>
        <p:grpSpPr bwMode="auto">
          <a:xfrm>
            <a:off x="457200" y="4648200"/>
            <a:ext cx="8086725" cy="427038"/>
            <a:chOff x="288" y="2876"/>
            <a:chExt cx="5094" cy="269"/>
          </a:xfrm>
        </p:grpSpPr>
        <p:graphicFrame>
          <p:nvGraphicFramePr>
            <p:cNvPr id="52228" name="Object 2"/>
            <p:cNvGraphicFramePr>
              <a:graphicFrameLocks noChangeAspect="1"/>
            </p:cNvGraphicFramePr>
            <p:nvPr/>
          </p:nvGraphicFramePr>
          <p:xfrm>
            <a:off x="288" y="2880"/>
            <a:ext cx="288" cy="240"/>
          </p:xfrm>
          <a:graphic>
            <a:graphicData uri="http://schemas.openxmlformats.org/presentationml/2006/ole">
              <mc:AlternateContent xmlns:mc="http://schemas.openxmlformats.org/markup-compatibility/2006">
                <mc:Choice xmlns:v="urn:schemas-microsoft-com:vml" Requires="v">
                  <p:oleObj spid="_x0000_s32784" name="Equation" r:id="rId11" imgW="152280" imgH="126720" progId="">
                    <p:embed/>
                  </p:oleObj>
                </mc:Choice>
                <mc:Fallback>
                  <p:oleObj name="Equation" r:id="rId11" imgW="152280" imgH="126720" progId="">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7" name="Rectangle 23"/>
            <p:cNvSpPr>
              <a:spLocks noChangeArrowheads="1"/>
            </p:cNvSpPr>
            <p:nvPr/>
          </p:nvSpPr>
          <p:spPr bwMode="auto">
            <a:xfrm>
              <a:off x="498" y="2876"/>
              <a:ext cx="4884" cy="269"/>
            </a:xfrm>
            <a:prstGeom prst="rect">
              <a:avLst/>
            </a:prstGeom>
            <a:noFill/>
            <a:ln w="9525">
              <a:noFill/>
              <a:miter lim="800000"/>
              <a:headEnd/>
              <a:tailEnd/>
            </a:ln>
          </p:spPr>
          <p:txBody>
            <a:bodyPr wrap="none">
              <a:spAutoFit/>
            </a:bodyPr>
            <a:lstStyle/>
            <a:p>
              <a:r>
                <a:rPr lang="en-GB" b="0">
                  <a:solidFill>
                    <a:srgbClr val="000000"/>
                  </a:solidFill>
                </a:rPr>
                <a:t>18 students have taken physics but not mathematics.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2156"/>
                                        </p:tgtEl>
                                        <p:attrNameLst>
                                          <p:attrName>style.visibility</p:attrName>
                                        </p:attrNameLst>
                                      </p:cBhvr>
                                      <p:to>
                                        <p:strVal val="visible"/>
                                      </p:to>
                                    </p:set>
                                    <p:anim calcmode="lin" valueType="num">
                                      <p:cBhvr additive="base">
                                        <p:cTn id="7" dur="500" fill="hold"/>
                                        <p:tgtEl>
                                          <p:spTgt spid="262156"/>
                                        </p:tgtEl>
                                        <p:attrNameLst>
                                          <p:attrName>ppt_x</p:attrName>
                                        </p:attrNameLst>
                                      </p:cBhvr>
                                      <p:tavLst>
                                        <p:tav tm="0">
                                          <p:val>
                                            <p:strVal val="0-#ppt_w/2"/>
                                          </p:val>
                                        </p:tav>
                                        <p:tav tm="100000">
                                          <p:val>
                                            <p:strVal val="#ppt_x"/>
                                          </p:val>
                                        </p:tav>
                                      </p:tavLst>
                                    </p:anim>
                                    <p:anim calcmode="lin" valueType="num">
                                      <p:cBhvr additive="base">
                                        <p:cTn id="8" dur="500" fill="hold"/>
                                        <p:tgtEl>
                                          <p:spTgt spid="2621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7376"/>
                                        </p:tgtEl>
                                        <p:attrNameLst>
                                          <p:attrName>style.visibility</p:attrName>
                                        </p:attrNameLst>
                                      </p:cBhvr>
                                      <p:to>
                                        <p:strVal val="visible"/>
                                      </p:to>
                                    </p:set>
                                    <p:anim calcmode="lin" valueType="num">
                                      <p:cBhvr additive="base">
                                        <p:cTn id="13" dur="500" fill="hold"/>
                                        <p:tgtEl>
                                          <p:spTgt spid="357376"/>
                                        </p:tgtEl>
                                        <p:attrNameLst>
                                          <p:attrName>ppt_x</p:attrName>
                                        </p:attrNameLst>
                                      </p:cBhvr>
                                      <p:tavLst>
                                        <p:tav tm="0">
                                          <p:val>
                                            <p:strVal val="0-#ppt_w/2"/>
                                          </p:val>
                                        </p:tav>
                                        <p:tav tm="100000">
                                          <p:val>
                                            <p:strVal val="#ppt_x"/>
                                          </p:val>
                                        </p:tav>
                                      </p:tavLst>
                                    </p:anim>
                                    <p:anim calcmode="lin" valueType="num">
                                      <p:cBhvr additive="base">
                                        <p:cTn id="14" dur="500" fill="hold"/>
                                        <p:tgtEl>
                                          <p:spTgt spid="3573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7377"/>
                                        </p:tgtEl>
                                        <p:attrNameLst>
                                          <p:attrName>style.visibility</p:attrName>
                                        </p:attrNameLst>
                                      </p:cBhvr>
                                      <p:to>
                                        <p:strVal val="visible"/>
                                      </p:to>
                                    </p:set>
                                    <p:anim calcmode="lin" valueType="num">
                                      <p:cBhvr additive="base">
                                        <p:cTn id="31" dur="500" fill="hold"/>
                                        <p:tgtEl>
                                          <p:spTgt spid="357377"/>
                                        </p:tgtEl>
                                        <p:attrNameLst>
                                          <p:attrName>ppt_x</p:attrName>
                                        </p:attrNameLst>
                                      </p:cBhvr>
                                      <p:tavLst>
                                        <p:tav tm="0">
                                          <p:val>
                                            <p:strVal val="0-#ppt_w/2"/>
                                          </p:val>
                                        </p:tav>
                                        <p:tav tm="100000">
                                          <p:val>
                                            <p:strVal val="#ppt_x"/>
                                          </p:val>
                                        </p:tav>
                                      </p:tavLst>
                                    </p:anim>
                                    <p:anim calcmode="lin" valueType="num">
                                      <p:cBhvr additive="base">
                                        <p:cTn id="32" dur="500" fill="hold"/>
                                        <p:tgtEl>
                                          <p:spTgt spid="35737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2165"/>
                                        </p:tgtEl>
                                        <p:attrNameLst>
                                          <p:attrName>style.visibility</p:attrName>
                                        </p:attrNameLst>
                                      </p:cBhvr>
                                      <p:to>
                                        <p:strVal val="visible"/>
                                      </p:to>
                                    </p:set>
                                    <p:animEffect transition="in" filter="slide(fromLeft)">
                                      <p:cBhvr>
                                        <p:cTn id="37" dur="500"/>
                                        <p:tgtEl>
                                          <p:spTgt spid="26216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0-#ppt_w/2"/>
                                          </p:val>
                                        </p:tav>
                                        <p:tav tm="100000">
                                          <p:val>
                                            <p:strVal val="#ppt_x"/>
                                          </p:val>
                                        </p:tav>
                                      </p:tavLst>
                                    </p:anim>
                                    <p:anim calcmode="lin" valueType="num">
                                      <p:cBhvr additive="base">
                                        <p:cTn id="4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6" grpId="0" autoUpdateAnimBg="0"/>
      <p:bldP spid="26216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487362"/>
          </a:xfrm>
        </p:spPr>
        <p:txBody>
          <a:bodyPr>
            <a:normAutofit fontScale="90000"/>
          </a:bodyPr>
          <a:lstStyle/>
          <a:p>
            <a:r>
              <a:rPr lang="en-US" sz="4000" dirty="0" smtClean="0"/>
              <a:t>Class</a:t>
            </a:r>
            <a:r>
              <a:rPr lang="en-US" sz="3600" dirty="0" smtClean="0">
                <a:solidFill>
                  <a:srgbClr val="2C2CB0"/>
                </a:solidFill>
              </a:rPr>
              <a:t> </a:t>
            </a:r>
            <a:r>
              <a:rPr lang="en-US" sz="4000" dirty="0" smtClean="0"/>
              <a:t>Exercises</a:t>
            </a:r>
            <a:endParaRPr lang="en-US" sz="4000" dirty="0"/>
          </a:p>
        </p:txBody>
      </p:sp>
      <p:sp>
        <p:nvSpPr>
          <p:cNvPr id="23555" name="Rectangle 3"/>
          <p:cNvSpPr>
            <a:spLocks noGrp="1" noChangeArrowheads="1"/>
          </p:cNvSpPr>
          <p:nvPr>
            <p:ph type="body" idx="1"/>
          </p:nvPr>
        </p:nvSpPr>
        <p:spPr>
          <a:xfrm>
            <a:off x="228600" y="914400"/>
            <a:ext cx="8458200" cy="5334000"/>
          </a:xfrm>
        </p:spPr>
        <p:txBody>
          <a:bodyPr/>
          <a:lstStyle/>
          <a:p>
            <a:pPr algn="just">
              <a:lnSpc>
                <a:spcPct val="80000"/>
              </a:lnSpc>
            </a:pPr>
            <a:r>
              <a:rPr lang="en-US" sz="2800" dirty="0"/>
              <a:t>A survey of 500 television watchers produced the following information: 285 watch football games, 195 watch hockey games, 115 watch basketball games, 45 watch football and basketball games, 70 watch football and hockey games, 50 watch hockey and basketball games, and 50 do not watch any of the three kinds of games.</a:t>
            </a:r>
          </a:p>
          <a:p>
            <a:pPr>
              <a:lnSpc>
                <a:spcPct val="80000"/>
              </a:lnSpc>
              <a:buFontTx/>
              <a:buNone/>
            </a:pPr>
            <a:endParaRPr lang="en-US" sz="2800" dirty="0"/>
          </a:p>
          <a:p>
            <a:pPr>
              <a:lnSpc>
                <a:spcPct val="80000"/>
              </a:lnSpc>
              <a:buFontTx/>
              <a:buNone/>
            </a:pPr>
            <a:r>
              <a:rPr lang="en-US" sz="2800" dirty="0"/>
              <a:t>	a) How many people in the survey watch all three kinds of games?</a:t>
            </a:r>
          </a:p>
          <a:p>
            <a:pPr>
              <a:lnSpc>
                <a:spcPct val="80000"/>
              </a:lnSpc>
              <a:buFontTx/>
              <a:buNone/>
            </a:pPr>
            <a:endParaRPr lang="en-US" sz="2800" dirty="0"/>
          </a:p>
          <a:p>
            <a:pPr>
              <a:lnSpc>
                <a:spcPct val="80000"/>
              </a:lnSpc>
              <a:buFontTx/>
              <a:buNone/>
            </a:pPr>
            <a:r>
              <a:rPr lang="en-US" sz="2800" dirty="0"/>
              <a:t>	b) How many people watch exactly one of the sports?</a:t>
            </a:r>
          </a:p>
          <a:p>
            <a:pPr>
              <a:lnSpc>
                <a:spcPct val="80000"/>
              </a:lnSpc>
            </a:pP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487362"/>
          </a:xfrm>
        </p:spPr>
        <p:txBody>
          <a:bodyPr>
            <a:normAutofit fontScale="90000"/>
          </a:bodyPr>
          <a:lstStyle/>
          <a:p>
            <a:r>
              <a:rPr lang="en-US" sz="4000" dirty="0" smtClean="0"/>
              <a:t> </a:t>
            </a:r>
            <a:r>
              <a:rPr lang="en-US" sz="4000" dirty="0"/>
              <a:t>Exercises</a:t>
            </a:r>
          </a:p>
        </p:txBody>
      </p:sp>
      <p:sp>
        <p:nvSpPr>
          <p:cNvPr id="24579" name="Rectangle 3"/>
          <p:cNvSpPr>
            <a:spLocks noGrp="1" noChangeArrowheads="1"/>
          </p:cNvSpPr>
          <p:nvPr>
            <p:ph type="body" idx="1"/>
          </p:nvPr>
        </p:nvSpPr>
        <p:spPr>
          <a:xfrm>
            <a:off x="228600" y="914400"/>
            <a:ext cx="8458200" cy="4953000"/>
          </a:xfrm>
        </p:spPr>
        <p:txBody>
          <a:bodyPr/>
          <a:lstStyle/>
          <a:p>
            <a:endParaRPr lang="en-US"/>
          </a:p>
          <a:p>
            <a:endParaRPr lang="en-US"/>
          </a:p>
        </p:txBody>
      </p:sp>
      <p:sp>
        <p:nvSpPr>
          <p:cNvPr id="24580" name="Text Box 4"/>
          <p:cNvSpPr txBox="1">
            <a:spLocks noChangeArrowheads="1"/>
          </p:cNvSpPr>
          <p:nvPr/>
        </p:nvSpPr>
        <p:spPr bwMode="auto">
          <a:xfrm>
            <a:off x="593725" y="1030288"/>
            <a:ext cx="7780338" cy="1187450"/>
          </a:xfrm>
          <a:prstGeom prst="rect">
            <a:avLst/>
          </a:prstGeom>
          <a:noFill/>
          <a:ln w="9525">
            <a:noFill/>
            <a:miter lim="800000"/>
            <a:headEnd/>
            <a:tailEnd/>
          </a:ln>
          <a:effectLst/>
        </p:spPr>
        <p:txBody>
          <a:bodyPr wrap="none">
            <a:spAutoFit/>
          </a:bodyPr>
          <a:lstStyle/>
          <a:p>
            <a:r>
              <a:rPr lang="en-US" sz="2400"/>
              <a:t>|F U H U B| </a:t>
            </a:r>
          </a:p>
          <a:p>
            <a:r>
              <a:rPr lang="en-US" sz="2400"/>
              <a:t>= |F| + |H| + |B| - |F ∩ H| - |H ∩ B| - |F ∩ B| + |F ∩ H ∩ B|</a:t>
            </a:r>
          </a:p>
          <a:p>
            <a:endParaRPr lang="en-US" sz="2400"/>
          </a:p>
        </p:txBody>
      </p:sp>
      <p:grpSp>
        <p:nvGrpSpPr>
          <p:cNvPr id="2" name="Group 5"/>
          <p:cNvGrpSpPr>
            <a:grpSpLocks/>
          </p:cNvGrpSpPr>
          <p:nvPr/>
        </p:nvGrpSpPr>
        <p:grpSpPr bwMode="auto">
          <a:xfrm>
            <a:off x="914400" y="2438400"/>
            <a:ext cx="6375400" cy="3048000"/>
            <a:chOff x="432" y="2018"/>
            <a:chExt cx="4016" cy="1920"/>
          </a:xfrm>
        </p:grpSpPr>
        <p:grpSp>
          <p:nvGrpSpPr>
            <p:cNvPr id="3" name="Group 6"/>
            <p:cNvGrpSpPr>
              <a:grpSpLocks/>
            </p:cNvGrpSpPr>
            <p:nvPr/>
          </p:nvGrpSpPr>
          <p:grpSpPr bwMode="auto">
            <a:xfrm>
              <a:off x="1536" y="2352"/>
              <a:ext cx="1344" cy="1248"/>
              <a:chOff x="1536" y="2352"/>
              <a:chExt cx="1344" cy="1248"/>
            </a:xfrm>
          </p:grpSpPr>
          <p:sp>
            <p:nvSpPr>
              <p:cNvPr id="24583" name="Oval 7" descr="Dashed downward diagonal"/>
              <p:cNvSpPr>
                <a:spLocks noChangeArrowheads="1"/>
              </p:cNvSpPr>
              <p:nvPr/>
            </p:nvSpPr>
            <p:spPr bwMode="auto">
              <a:xfrm>
                <a:off x="1968" y="2496"/>
                <a:ext cx="912" cy="864"/>
              </a:xfrm>
              <a:prstGeom prst="ellipse">
                <a:avLst/>
              </a:prstGeom>
              <a:pattFill prst="dash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4584" name="Oval 8" descr="Light downward diagonal"/>
              <p:cNvSpPr>
                <a:spLocks noChangeArrowheads="1"/>
              </p:cNvSpPr>
              <p:nvPr/>
            </p:nvSpPr>
            <p:spPr bwMode="auto">
              <a:xfrm>
                <a:off x="1536" y="2352"/>
                <a:ext cx="912" cy="864"/>
              </a:xfrm>
              <a:prstGeom prst="ellipse">
                <a:avLst/>
              </a:prstGeom>
              <a:pattFill prst="lt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4585" name="Oval 9" descr="20%"/>
              <p:cNvSpPr>
                <a:spLocks noChangeArrowheads="1"/>
              </p:cNvSpPr>
              <p:nvPr/>
            </p:nvSpPr>
            <p:spPr bwMode="auto">
              <a:xfrm>
                <a:off x="1584" y="2736"/>
                <a:ext cx="912" cy="864"/>
              </a:xfrm>
              <a:prstGeom prst="ellipse">
                <a:avLst/>
              </a:prstGeom>
              <a:pattFill prst="pct20">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grpSp>
        <p:sp>
          <p:nvSpPr>
            <p:cNvPr id="24586" name="Line 10"/>
            <p:cNvSpPr>
              <a:spLocks noChangeShapeType="1"/>
            </p:cNvSpPr>
            <p:nvPr/>
          </p:nvSpPr>
          <p:spPr bwMode="auto">
            <a:xfrm flipH="1">
              <a:off x="1200" y="2976"/>
              <a:ext cx="576" cy="144"/>
            </a:xfrm>
            <a:prstGeom prst="line">
              <a:avLst/>
            </a:prstGeom>
            <a:noFill/>
            <a:ln w="9525">
              <a:solidFill>
                <a:schemeClr val="tx1"/>
              </a:solidFill>
              <a:round/>
              <a:headEnd/>
              <a:tailEnd type="triangle" w="med" len="med"/>
            </a:ln>
            <a:effectLst/>
          </p:spPr>
          <p:txBody>
            <a:bodyPr/>
            <a:lstStyle/>
            <a:p>
              <a:endParaRPr lang="en-US"/>
            </a:p>
          </p:txBody>
        </p:sp>
        <p:sp>
          <p:nvSpPr>
            <p:cNvPr id="24587" name="Line 11"/>
            <p:cNvSpPr>
              <a:spLocks noChangeShapeType="1"/>
            </p:cNvSpPr>
            <p:nvPr/>
          </p:nvSpPr>
          <p:spPr bwMode="auto">
            <a:xfrm flipV="1">
              <a:off x="2304" y="2208"/>
              <a:ext cx="144" cy="432"/>
            </a:xfrm>
            <a:prstGeom prst="line">
              <a:avLst/>
            </a:prstGeom>
            <a:noFill/>
            <a:ln w="9525">
              <a:solidFill>
                <a:schemeClr val="tx1"/>
              </a:solidFill>
              <a:round/>
              <a:headEnd/>
              <a:tailEnd type="triangle" w="med" len="med"/>
            </a:ln>
            <a:effectLst/>
          </p:spPr>
          <p:txBody>
            <a:bodyPr/>
            <a:lstStyle/>
            <a:p>
              <a:endParaRPr lang="en-US"/>
            </a:p>
          </p:txBody>
        </p:sp>
        <p:sp>
          <p:nvSpPr>
            <p:cNvPr id="24588" name="Line 12"/>
            <p:cNvSpPr>
              <a:spLocks noChangeShapeType="1"/>
            </p:cNvSpPr>
            <p:nvPr/>
          </p:nvSpPr>
          <p:spPr bwMode="auto">
            <a:xfrm>
              <a:off x="2400" y="3216"/>
              <a:ext cx="192" cy="576"/>
            </a:xfrm>
            <a:prstGeom prst="line">
              <a:avLst/>
            </a:prstGeom>
            <a:noFill/>
            <a:ln w="9525">
              <a:solidFill>
                <a:schemeClr val="tx1"/>
              </a:solidFill>
              <a:round/>
              <a:headEnd/>
              <a:tailEnd type="triangle" w="med" len="med"/>
            </a:ln>
            <a:effectLst/>
          </p:spPr>
          <p:txBody>
            <a:bodyPr/>
            <a:lstStyle/>
            <a:p>
              <a:endParaRPr lang="en-US"/>
            </a:p>
          </p:txBody>
        </p:sp>
        <p:sp>
          <p:nvSpPr>
            <p:cNvPr id="24589" name="Text Box 13"/>
            <p:cNvSpPr txBox="1">
              <a:spLocks noChangeArrowheads="1"/>
            </p:cNvSpPr>
            <p:nvPr/>
          </p:nvSpPr>
          <p:spPr bwMode="auto">
            <a:xfrm>
              <a:off x="1814" y="2471"/>
              <a:ext cx="204" cy="231"/>
            </a:xfrm>
            <a:prstGeom prst="rect">
              <a:avLst/>
            </a:prstGeom>
            <a:noFill/>
            <a:ln w="9525">
              <a:noFill/>
              <a:miter lim="800000"/>
              <a:headEnd/>
              <a:tailEnd/>
            </a:ln>
            <a:effectLst/>
          </p:spPr>
          <p:txBody>
            <a:bodyPr wrap="none">
              <a:spAutoFit/>
            </a:bodyPr>
            <a:lstStyle/>
            <a:p>
              <a:r>
                <a:rPr lang="en-US"/>
                <a:t>F</a:t>
              </a:r>
            </a:p>
          </p:txBody>
        </p:sp>
        <p:sp>
          <p:nvSpPr>
            <p:cNvPr id="24590" name="Text Box 14"/>
            <p:cNvSpPr txBox="1">
              <a:spLocks noChangeArrowheads="1"/>
            </p:cNvSpPr>
            <p:nvPr/>
          </p:nvSpPr>
          <p:spPr bwMode="auto">
            <a:xfrm>
              <a:off x="2534" y="2807"/>
              <a:ext cx="220" cy="231"/>
            </a:xfrm>
            <a:prstGeom prst="rect">
              <a:avLst/>
            </a:prstGeom>
            <a:noFill/>
            <a:ln w="9525">
              <a:noFill/>
              <a:miter lim="800000"/>
              <a:headEnd/>
              <a:tailEnd/>
            </a:ln>
            <a:effectLst/>
          </p:spPr>
          <p:txBody>
            <a:bodyPr wrap="none">
              <a:spAutoFit/>
            </a:bodyPr>
            <a:lstStyle/>
            <a:p>
              <a:r>
                <a:rPr lang="en-US"/>
                <a:t>H</a:t>
              </a:r>
            </a:p>
          </p:txBody>
        </p:sp>
        <p:sp>
          <p:nvSpPr>
            <p:cNvPr id="24591" name="Text Box 15"/>
            <p:cNvSpPr txBox="1">
              <a:spLocks noChangeArrowheads="1"/>
            </p:cNvSpPr>
            <p:nvPr/>
          </p:nvSpPr>
          <p:spPr bwMode="auto">
            <a:xfrm>
              <a:off x="1862" y="3239"/>
              <a:ext cx="212" cy="231"/>
            </a:xfrm>
            <a:prstGeom prst="rect">
              <a:avLst/>
            </a:prstGeom>
            <a:noFill/>
            <a:ln w="9525">
              <a:noFill/>
              <a:miter lim="800000"/>
              <a:headEnd/>
              <a:tailEnd/>
            </a:ln>
            <a:effectLst/>
          </p:spPr>
          <p:txBody>
            <a:bodyPr wrap="none">
              <a:spAutoFit/>
            </a:bodyPr>
            <a:lstStyle/>
            <a:p>
              <a:r>
                <a:rPr lang="en-US"/>
                <a:t>B</a:t>
              </a:r>
            </a:p>
          </p:txBody>
        </p:sp>
        <p:sp>
          <p:nvSpPr>
            <p:cNvPr id="24592" name="Rectangle 16"/>
            <p:cNvSpPr>
              <a:spLocks noChangeArrowheads="1"/>
            </p:cNvSpPr>
            <p:nvPr/>
          </p:nvSpPr>
          <p:spPr bwMode="auto">
            <a:xfrm>
              <a:off x="2496" y="2018"/>
              <a:ext cx="716" cy="288"/>
            </a:xfrm>
            <a:prstGeom prst="rect">
              <a:avLst/>
            </a:prstGeom>
            <a:noFill/>
            <a:ln w="9525">
              <a:noFill/>
              <a:miter lim="800000"/>
              <a:headEnd/>
              <a:tailEnd/>
            </a:ln>
            <a:effectLst/>
          </p:spPr>
          <p:txBody>
            <a:bodyPr wrap="none">
              <a:spAutoFit/>
            </a:bodyPr>
            <a:lstStyle/>
            <a:p>
              <a:r>
                <a:rPr lang="en-US" sz="2400"/>
                <a:t>|F ∩ H|</a:t>
              </a:r>
            </a:p>
          </p:txBody>
        </p:sp>
        <p:sp>
          <p:nvSpPr>
            <p:cNvPr id="24593" name="Rectangle 17"/>
            <p:cNvSpPr>
              <a:spLocks noChangeArrowheads="1"/>
            </p:cNvSpPr>
            <p:nvPr/>
          </p:nvSpPr>
          <p:spPr bwMode="auto">
            <a:xfrm>
              <a:off x="2592" y="3650"/>
              <a:ext cx="727" cy="288"/>
            </a:xfrm>
            <a:prstGeom prst="rect">
              <a:avLst/>
            </a:prstGeom>
            <a:noFill/>
            <a:ln w="9525">
              <a:noFill/>
              <a:miter lim="800000"/>
              <a:headEnd/>
              <a:tailEnd/>
            </a:ln>
            <a:effectLst/>
          </p:spPr>
          <p:txBody>
            <a:bodyPr wrap="none">
              <a:spAutoFit/>
            </a:bodyPr>
            <a:lstStyle/>
            <a:p>
              <a:r>
                <a:rPr lang="en-US" sz="2400"/>
                <a:t>|H ∩ B|</a:t>
              </a:r>
            </a:p>
          </p:txBody>
        </p:sp>
        <p:sp>
          <p:nvSpPr>
            <p:cNvPr id="24594" name="Rectangle 18"/>
            <p:cNvSpPr>
              <a:spLocks noChangeArrowheads="1"/>
            </p:cNvSpPr>
            <p:nvPr/>
          </p:nvSpPr>
          <p:spPr bwMode="auto">
            <a:xfrm>
              <a:off x="432" y="2976"/>
              <a:ext cx="705" cy="288"/>
            </a:xfrm>
            <a:prstGeom prst="rect">
              <a:avLst/>
            </a:prstGeom>
            <a:noFill/>
            <a:ln w="9525">
              <a:noFill/>
              <a:miter lim="800000"/>
              <a:headEnd/>
              <a:tailEnd/>
            </a:ln>
            <a:effectLst/>
          </p:spPr>
          <p:txBody>
            <a:bodyPr wrap="none">
              <a:spAutoFit/>
            </a:bodyPr>
            <a:lstStyle/>
            <a:p>
              <a:r>
                <a:rPr lang="en-US" sz="2400"/>
                <a:t>|F ∩ B|</a:t>
              </a:r>
            </a:p>
          </p:txBody>
        </p:sp>
        <p:sp>
          <p:nvSpPr>
            <p:cNvPr id="24595" name="Line 19"/>
            <p:cNvSpPr>
              <a:spLocks noChangeShapeType="1"/>
            </p:cNvSpPr>
            <p:nvPr/>
          </p:nvSpPr>
          <p:spPr bwMode="auto">
            <a:xfrm flipV="1">
              <a:off x="2160" y="2640"/>
              <a:ext cx="1104" cy="336"/>
            </a:xfrm>
            <a:prstGeom prst="line">
              <a:avLst/>
            </a:prstGeom>
            <a:noFill/>
            <a:ln w="9525">
              <a:solidFill>
                <a:schemeClr val="tx1"/>
              </a:solidFill>
              <a:round/>
              <a:headEnd/>
              <a:tailEnd type="triangle" w="med" len="med"/>
            </a:ln>
            <a:effectLst/>
          </p:spPr>
          <p:txBody>
            <a:bodyPr/>
            <a:lstStyle/>
            <a:p>
              <a:endParaRPr lang="en-US"/>
            </a:p>
          </p:txBody>
        </p:sp>
        <p:sp>
          <p:nvSpPr>
            <p:cNvPr id="24596" name="Rectangle 20"/>
            <p:cNvSpPr>
              <a:spLocks noChangeArrowheads="1"/>
            </p:cNvSpPr>
            <p:nvPr/>
          </p:nvSpPr>
          <p:spPr bwMode="auto">
            <a:xfrm>
              <a:off x="3360" y="2450"/>
              <a:ext cx="1088" cy="288"/>
            </a:xfrm>
            <a:prstGeom prst="rect">
              <a:avLst/>
            </a:prstGeom>
            <a:noFill/>
            <a:ln w="9525">
              <a:noFill/>
              <a:miter lim="800000"/>
              <a:headEnd/>
              <a:tailEnd/>
            </a:ln>
            <a:effectLst/>
          </p:spPr>
          <p:txBody>
            <a:bodyPr wrap="none">
              <a:spAutoFit/>
            </a:bodyPr>
            <a:lstStyle/>
            <a:p>
              <a:r>
                <a:rPr lang="en-US" sz="2400"/>
                <a:t>|F ∩ H ∩ B|</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28600"/>
            <a:ext cx="8229600" cy="487363"/>
          </a:xfrm>
        </p:spPr>
        <p:txBody>
          <a:bodyPr>
            <a:normAutofit fontScale="90000"/>
          </a:bodyPr>
          <a:lstStyle/>
          <a:p>
            <a:r>
              <a:rPr lang="en-US" sz="4000" dirty="0" smtClean="0"/>
              <a:t> </a:t>
            </a:r>
            <a:r>
              <a:rPr lang="en-US" sz="4000" dirty="0"/>
              <a:t>Exercises</a:t>
            </a:r>
          </a:p>
        </p:txBody>
      </p:sp>
      <p:sp>
        <p:nvSpPr>
          <p:cNvPr id="25603" name="Rectangle 3"/>
          <p:cNvSpPr>
            <a:spLocks noGrp="1" noChangeArrowheads="1"/>
          </p:cNvSpPr>
          <p:nvPr>
            <p:ph type="body" idx="1"/>
          </p:nvPr>
        </p:nvSpPr>
        <p:spPr>
          <a:xfrm>
            <a:off x="228600" y="914400"/>
            <a:ext cx="8458200" cy="4953000"/>
          </a:xfrm>
        </p:spPr>
        <p:txBody>
          <a:bodyPr/>
          <a:lstStyle/>
          <a:p>
            <a:endParaRPr lang="en-US"/>
          </a:p>
          <a:p>
            <a:endParaRPr lang="en-US"/>
          </a:p>
        </p:txBody>
      </p:sp>
      <p:sp>
        <p:nvSpPr>
          <p:cNvPr id="25604" name="Text Box 4"/>
          <p:cNvSpPr txBox="1">
            <a:spLocks noChangeArrowheads="1"/>
          </p:cNvSpPr>
          <p:nvPr/>
        </p:nvSpPr>
        <p:spPr bwMode="auto">
          <a:xfrm>
            <a:off x="228600" y="762000"/>
            <a:ext cx="8534400" cy="2647950"/>
          </a:xfrm>
          <a:prstGeom prst="rect">
            <a:avLst/>
          </a:prstGeom>
          <a:noFill/>
          <a:ln w="9525">
            <a:noFill/>
            <a:miter lim="800000"/>
            <a:headEnd/>
            <a:tailEnd/>
          </a:ln>
          <a:effectLst/>
        </p:spPr>
        <p:txBody>
          <a:bodyPr>
            <a:spAutoFit/>
          </a:bodyPr>
          <a:lstStyle/>
          <a:p>
            <a:r>
              <a:rPr lang="en-US" sz="2400" u="sng"/>
              <a:t>Given:</a:t>
            </a:r>
          </a:p>
          <a:p>
            <a:r>
              <a:rPr lang="en-US" sz="2400"/>
              <a:t>|F| = 285, |H| = 195, |B| = 115, |F ∩ H|  = 70, |H ∩ B| = 50, </a:t>
            </a:r>
          </a:p>
          <a:p>
            <a:r>
              <a:rPr lang="en-US" sz="2400"/>
              <a:t>|F ∩ B| = 45, |F U H U B| = 500 – 50 = 450</a:t>
            </a:r>
          </a:p>
          <a:p>
            <a:endParaRPr lang="en-US" sz="2400"/>
          </a:p>
          <a:p>
            <a:r>
              <a:rPr lang="en-US" sz="2400"/>
              <a:t>|F U H U B| </a:t>
            </a:r>
          </a:p>
          <a:p>
            <a:r>
              <a:rPr lang="en-US" sz="2400"/>
              <a:t>= |F| + |H| + |B| - |F ∩ H| - |H ∩ B| - |F ∩ B| + |F ∩ H ∩ B|</a:t>
            </a:r>
          </a:p>
          <a:p>
            <a:endParaRPr lang="en-US" sz="2400"/>
          </a:p>
        </p:txBody>
      </p:sp>
      <p:grpSp>
        <p:nvGrpSpPr>
          <p:cNvPr id="2" name="Group 5"/>
          <p:cNvGrpSpPr>
            <a:grpSpLocks/>
          </p:cNvGrpSpPr>
          <p:nvPr/>
        </p:nvGrpSpPr>
        <p:grpSpPr bwMode="auto">
          <a:xfrm>
            <a:off x="990600" y="3505200"/>
            <a:ext cx="6375400" cy="3048000"/>
            <a:chOff x="432" y="2018"/>
            <a:chExt cx="4016" cy="1920"/>
          </a:xfrm>
        </p:grpSpPr>
        <p:grpSp>
          <p:nvGrpSpPr>
            <p:cNvPr id="3" name="Group 6"/>
            <p:cNvGrpSpPr>
              <a:grpSpLocks/>
            </p:cNvGrpSpPr>
            <p:nvPr/>
          </p:nvGrpSpPr>
          <p:grpSpPr bwMode="auto">
            <a:xfrm>
              <a:off x="1536" y="2352"/>
              <a:ext cx="1344" cy="1248"/>
              <a:chOff x="1536" y="2352"/>
              <a:chExt cx="1344" cy="1248"/>
            </a:xfrm>
          </p:grpSpPr>
          <p:sp>
            <p:nvSpPr>
              <p:cNvPr id="25607" name="Oval 7" descr="Dashed downward diagonal"/>
              <p:cNvSpPr>
                <a:spLocks noChangeArrowheads="1"/>
              </p:cNvSpPr>
              <p:nvPr/>
            </p:nvSpPr>
            <p:spPr bwMode="auto">
              <a:xfrm>
                <a:off x="1968" y="2496"/>
                <a:ext cx="912" cy="864"/>
              </a:xfrm>
              <a:prstGeom prst="ellipse">
                <a:avLst/>
              </a:prstGeom>
              <a:pattFill prst="dash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5608" name="Oval 8" descr="Light downward diagonal"/>
              <p:cNvSpPr>
                <a:spLocks noChangeArrowheads="1"/>
              </p:cNvSpPr>
              <p:nvPr/>
            </p:nvSpPr>
            <p:spPr bwMode="auto">
              <a:xfrm>
                <a:off x="1536" y="2352"/>
                <a:ext cx="912" cy="864"/>
              </a:xfrm>
              <a:prstGeom prst="ellipse">
                <a:avLst/>
              </a:prstGeom>
              <a:pattFill prst="lt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5609" name="Oval 9" descr="20%"/>
              <p:cNvSpPr>
                <a:spLocks noChangeArrowheads="1"/>
              </p:cNvSpPr>
              <p:nvPr/>
            </p:nvSpPr>
            <p:spPr bwMode="auto">
              <a:xfrm>
                <a:off x="1584" y="2736"/>
                <a:ext cx="912" cy="864"/>
              </a:xfrm>
              <a:prstGeom prst="ellipse">
                <a:avLst/>
              </a:prstGeom>
              <a:pattFill prst="pct20">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grpSp>
        <p:sp>
          <p:nvSpPr>
            <p:cNvPr id="25610" name="Line 10"/>
            <p:cNvSpPr>
              <a:spLocks noChangeShapeType="1"/>
            </p:cNvSpPr>
            <p:nvPr/>
          </p:nvSpPr>
          <p:spPr bwMode="auto">
            <a:xfrm flipH="1">
              <a:off x="1200" y="2976"/>
              <a:ext cx="576" cy="144"/>
            </a:xfrm>
            <a:prstGeom prst="line">
              <a:avLst/>
            </a:prstGeom>
            <a:noFill/>
            <a:ln w="9525">
              <a:solidFill>
                <a:schemeClr val="tx1"/>
              </a:solidFill>
              <a:round/>
              <a:headEnd/>
              <a:tailEnd type="triangle" w="med" len="med"/>
            </a:ln>
            <a:effectLst/>
          </p:spPr>
          <p:txBody>
            <a:bodyPr/>
            <a:lstStyle/>
            <a:p>
              <a:endParaRPr lang="en-US"/>
            </a:p>
          </p:txBody>
        </p:sp>
        <p:sp>
          <p:nvSpPr>
            <p:cNvPr id="25611" name="Line 11"/>
            <p:cNvSpPr>
              <a:spLocks noChangeShapeType="1"/>
            </p:cNvSpPr>
            <p:nvPr/>
          </p:nvSpPr>
          <p:spPr bwMode="auto">
            <a:xfrm flipV="1">
              <a:off x="2304" y="2208"/>
              <a:ext cx="144" cy="432"/>
            </a:xfrm>
            <a:prstGeom prst="line">
              <a:avLst/>
            </a:prstGeom>
            <a:noFill/>
            <a:ln w="9525">
              <a:solidFill>
                <a:schemeClr val="tx1"/>
              </a:solidFill>
              <a:round/>
              <a:headEnd/>
              <a:tailEnd type="triangle" w="med" len="med"/>
            </a:ln>
            <a:effectLst/>
          </p:spPr>
          <p:txBody>
            <a:bodyPr/>
            <a:lstStyle/>
            <a:p>
              <a:endParaRPr lang="en-US"/>
            </a:p>
          </p:txBody>
        </p:sp>
        <p:sp>
          <p:nvSpPr>
            <p:cNvPr id="25612" name="Line 12"/>
            <p:cNvSpPr>
              <a:spLocks noChangeShapeType="1"/>
            </p:cNvSpPr>
            <p:nvPr/>
          </p:nvSpPr>
          <p:spPr bwMode="auto">
            <a:xfrm>
              <a:off x="2400" y="3216"/>
              <a:ext cx="192" cy="576"/>
            </a:xfrm>
            <a:prstGeom prst="line">
              <a:avLst/>
            </a:prstGeom>
            <a:noFill/>
            <a:ln w="9525">
              <a:solidFill>
                <a:schemeClr val="tx1"/>
              </a:solidFill>
              <a:round/>
              <a:headEnd/>
              <a:tailEnd type="triangle" w="med" len="med"/>
            </a:ln>
            <a:effectLst/>
          </p:spPr>
          <p:txBody>
            <a:bodyPr/>
            <a:lstStyle/>
            <a:p>
              <a:endParaRPr lang="en-US"/>
            </a:p>
          </p:txBody>
        </p:sp>
        <p:sp>
          <p:nvSpPr>
            <p:cNvPr id="25613" name="Text Box 13"/>
            <p:cNvSpPr txBox="1">
              <a:spLocks noChangeArrowheads="1"/>
            </p:cNvSpPr>
            <p:nvPr/>
          </p:nvSpPr>
          <p:spPr bwMode="auto">
            <a:xfrm>
              <a:off x="1814" y="2471"/>
              <a:ext cx="204" cy="231"/>
            </a:xfrm>
            <a:prstGeom prst="rect">
              <a:avLst/>
            </a:prstGeom>
            <a:noFill/>
            <a:ln w="9525">
              <a:noFill/>
              <a:miter lim="800000"/>
              <a:headEnd/>
              <a:tailEnd/>
            </a:ln>
            <a:effectLst/>
          </p:spPr>
          <p:txBody>
            <a:bodyPr wrap="none">
              <a:spAutoFit/>
            </a:bodyPr>
            <a:lstStyle/>
            <a:p>
              <a:r>
                <a:rPr lang="en-US"/>
                <a:t>F</a:t>
              </a:r>
            </a:p>
          </p:txBody>
        </p:sp>
        <p:sp>
          <p:nvSpPr>
            <p:cNvPr id="25614" name="Text Box 14"/>
            <p:cNvSpPr txBox="1">
              <a:spLocks noChangeArrowheads="1"/>
            </p:cNvSpPr>
            <p:nvPr/>
          </p:nvSpPr>
          <p:spPr bwMode="auto">
            <a:xfrm>
              <a:off x="2534" y="2807"/>
              <a:ext cx="220" cy="231"/>
            </a:xfrm>
            <a:prstGeom prst="rect">
              <a:avLst/>
            </a:prstGeom>
            <a:noFill/>
            <a:ln w="9525">
              <a:noFill/>
              <a:miter lim="800000"/>
              <a:headEnd/>
              <a:tailEnd/>
            </a:ln>
            <a:effectLst/>
          </p:spPr>
          <p:txBody>
            <a:bodyPr wrap="none">
              <a:spAutoFit/>
            </a:bodyPr>
            <a:lstStyle/>
            <a:p>
              <a:r>
                <a:rPr lang="en-US"/>
                <a:t>H</a:t>
              </a:r>
            </a:p>
          </p:txBody>
        </p:sp>
        <p:sp>
          <p:nvSpPr>
            <p:cNvPr id="25615" name="Text Box 15"/>
            <p:cNvSpPr txBox="1">
              <a:spLocks noChangeArrowheads="1"/>
            </p:cNvSpPr>
            <p:nvPr/>
          </p:nvSpPr>
          <p:spPr bwMode="auto">
            <a:xfrm>
              <a:off x="1862" y="3239"/>
              <a:ext cx="212" cy="231"/>
            </a:xfrm>
            <a:prstGeom prst="rect">
              <a:avLst/>
            </a:prstGeom>
            <a:noFill/>
            <a:ln w="9525">
              <a:noFill/>
              <a:miter lim="800000"/>
              <a:headEnd/>
              <a:tailEnd/>
            </a:ln>
            <a:effectLst/>
          </p:spPr>
          <p:txBody>
            <a:bodyPr wrap="none">
              <a:spAutoFit/>
            </a:bodyPr>
            <a:lstStyle/>
            <a:p>
              <a:r>
                <a:rPr lang="en-US"/>
                <a:t>B</a:t>
              </a:r>
            </a:p>
          </p:txBody>
        </p:sp>
        <p:sp>
          <p:nvSpPr>
            <p:cNvPr id="25616" name="Rectangle 16"/>
            <p:cNvSpPr>
              <a:spLocks noChangeArrowheads="1"/>
            </p:cNvSpPr>
            <p:nvPr/>
          </p:nvSpPr>
          <p:spPr bwMode="auto">
            <a:xfrm>
              <a:off x="2496" y="2018"/>
              <a:ext cx="716" cy="288"/>
            </a:xfrm>
            <a:prstGeom prst="rect">
              <a:avLst/>
            </a:prstGeom>
            <a:noFill/>
            <a:ln w="9525">
              <a:noFill/>
              <a:miter lim="800000"/>
              <a:headEnd/>
              <a:tailEnd/>
            </a:ln>
            <a:effectLst/>
          </p:spPr>
          <p:txBody>
            <a:bodyPr wrap="none">
              <a:spAutoFit/>
            </a:bodyPr>
            <a:lstStyle/>
            <a:p>
              <a:r>
                <a:rPr lang="en-US" sz="2400"/>
                <a:t>|F ∩ H|</a:t>
              </a:r>
            </a:p>
          </p:txBody>
        </p:sp>
        <p:sp>
          <p:nvSpPr>
            <p:cNvPr id="25617" name="Rectangle 17"/>
            <p:cNvSpPr>
              <a:spLocks noChangeArrowheads="1"/>
            </p:cNvSpPr>
            <p:nvPr/>
          </p:nvSpPr>
          <p:spPr bwMode="auto">
            <a:xfrm>
              <a:off x="2592" y="3650"/>
              <a:ext cx="727" cy="288"/>
            </a:xfrm>
            <a:prstGeom prst="rect">
              <a:avLst/>
            </a:prstGeom>
            <a:noFill/>
            <a:ln w="9525">
              <a:noFill/>
              <a:miter lim="800000"/>
              <a:headEnd/>
              <a:tailEnd/>
            </a:ln>
            <a:effectLst/>
          </p:spPr>
          <p:txBody>
            <a:bodyPr wrap="none">
              <a:spAutoFit/>
            </a:bodyPr>
            <a:lstStyle/>
            <a:p>
              <a:r>
                <a:rPr lang="en-US" sz="2400"/>
                <a:t>|H ∩ B|</a:t>
              </a:r>
            </a:p>
          </p:txBody>
        </p:sp>
        <p:sp>
          <p:nvSpPr>
            <p:cNvPr id="25618" name="Rectangle 18"/>
            <p:cNvSpPr>
              <a:spLocks noChangeArrowheads="1"/>
            </p:cNvSpPr>
            <p:nvPr/>
          </p:nvSpPr>
          <p:spPr bwMode="auto">
            <a:xfrm>
              <a:off x="432" y="2976"/>
              <a:ext cx="705" cy="288"/>
            </a:xfrm>
            <a:prstGeom prst="rect">
              <a:avLst/>
            </a:prstGeom>
            <a:noFill/>
            <a:ln w="9525">
              <a:noFill/>
              <a:miter lim="800000"/>
              <a:headEnd/>
              <a:tailEnd/>
            </a:ln>
            <a:effectLst/>
          </p:spPr>
          <p:txBody>
            <a:bodyPr wrap="none">
              <a:spAutoFit/>
            </a:bodyPr>
            <a:lstStyle/>
            <a:p>
              <a:r>
                <a:rPr lang="en-US" sz="2400"/>
                <a:t>|F ∩ B|</a:t>
              </a:r>
            </a:p>
          </p:txBody>
        </p:sp>
        <p:sp>
          <p:nvSpPr>
            <p:cNvPr id="25619" name="Line 19"/>
            <p:cNvSpPr>
              <a:spLocks noChangeShapeType="1"/>
            </p:cNvSpPr>
            <p:nvPr/>
          </p:nvSpPr>
          <p:spPr bwMode="auto">
            <a:xfrm flipV="1">
              <a:off x="2160" y="2640"/>
              <a:ext cx="1104" cy="336"/>
            </a:xfrm>
            <a:prstGeom prst="line">
              <a:avLst/>
            </a:prstGeom>
            <a:noFill/>
            <a:ln w="9525">
              <a:solidFill>
                <a:schemeClr val="tx1"/>
              </a:solidFill>
              <a:round/>
              <a:headEnd/>
              <a:tailEnd type="triangle" w="med" len="med"/>
            </a:ln>
            <a:effectLst/>
          </p:spPr>
          <p:txBody>
            <a:bodyPr/>
            <a:lstStyle/>
            <a:p>
              <a:endParaRPr lang="en-US"/>
            </a:p>
          </p:txBody>
        </p:sp>
        <p:sp>
          <p:nvSpPr>
            <p:cNvPr id="25620" name="Rectangle 20"/>
            <p:cNvSpPr>
              <a:spLocks noChangeArrowheads="1"/>
            </p:cNvSpPr>
            <p:nvPr/>
          </p:nvSpPr>
          <p:spPr bwMode="auto">
            <a:xfrm>
              <a:off x="3360" y="2450"/>
              <a:ext cx="1088" cy="288"/>
            </a:xfrm>
            <a:prstGeom prst="rect">
              <a:avLst/>
            </a:prstGeom>
            <a:noFill/>
            <a:ln w="9525">
              <a:noFill/>
              <a:miter lim="800000"/>
              <a:headEnd/>
              <a:tailEnd/>
            </a:ln>
            <a:effectLst/>
          </p:spPr>
          <p:txBody>
            <a:bodyPr wrap="none">
              <a:spAutoFit/>
            </a:bodyPr>
            <a:lstStyle/>
            <a:p>
              <a:r>
                <a:rPr lang="en-US" sz="2400"/>
                <a:t>|F ∩ H ∩ B|</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487363"/>
          </a:xfrm>
        </p:spPr>
        <p:txBody>
          <a:bodyPr>
            <a:normAutofit fontScale="90000"/>
          </a:bodyPr>
          <a:lstStyle/>
          <a:p>
            <a:r>
              <a:rPr lang="en-US" sz="4000" dirty="0" smtClean="0"/>
              <a:t> </a:t>
            </a:r>
            <a:r>
              <a:rPr lang="en-US" sz="4000" dirty="0"/>
              <a:t>Exercises</a:t>
            </a:r>
          </a:p>
        </p:txBody>
      </p:sp>
      <p:sp>
        <p:nvSpPr>
          <p:cNvPr id="26627" name="Rectangle 3"/>
          <p:cNvSpPr>
            <a:spLocks noGrp="1" noChangeArrowheads="1"/>
          </p:cNvSpPr>
          <p:nvPr>
            <p:ph type="body" idx="1"/>
          </p:nvPr>
        </p:nvSpPr>
        <p:spPr>
          <a:xfrm>
            <a:off x="228600" y="914400"/>
            <a:ext cx="8458200" cy="4953000"/>
          </a:xfrm>
        </p:spPr>
        <p:txBody>
          <a:bodyPr/>
          <a:lstStyle/>
          <a:p>
            <a:endParaRPr lang="en-US"/>
          </a:p>
          <a:p>
            <a:endParaRPr lang="en-US"/>
          </a:p>
        </p:txBody>
      </p:sp>
      <p:sp>
        <p:nvSpPr>
          <p:cNvPr id="26628" name="Text Box 4"/>
          <p:cNvSpPr txBox="1">
            <a:spLocks noChangeArrowheads="1"/>
          </p:cNvSpPr>
          <p:nvPr/>
        </p:nvSpPr>
        <p:spPr bwMode="auto">
          <a:xfrm>
            <a:off x="228600" y="762000"/>
            <a:ext cx="8534400" cy="2647950"/>
          </a:xfrm>
          <a:prstGeom prst="rect">
            <a:avLst/>
          </a:prstGeom>
          <a:noFill/>
          <a:ln w="9525">
            <a:noFill/>
            <a:miter lim="800000"/>
            <a:headEnd/>
            <a:tailEnd/>
          </a:ln>
          <a:effectLst/>
        </p:spPr>
        <p:txBody>
          <a:bodyPr>
            <a:spAutoFit/>
          </a:bodyPr>
          <a:lstStyle/>
          <a:p>
            <a:r>
              <a:rPr lang="en-US" sz="2400" u="sng"/>
              <a:t>Given:  </a:t>
            </a:r>
            <a:r>
              <a:rPr lang="en-US" sz="2400"/>
              <a:t>|F| = 285, |H| = 195, |B| = 115, |F ∩ H|  = 70, </a:t>
            </a:r>
          </a:p>
          <a:p>
            <a:r>
              <a:rPr lang="en-US" sz="2400"/>
              <a:t>|H ∩ B| = 50, |F ∩ B| = 45, |F U H U B| = 500 – 50 = 450</a:t>
            </a:r>
          </a:p>
          <a:p>
            <a:endParaRPr lang="en-US" sz="2400"/>
          </a:p>
          <a:p>
            <a:r>
              <a:rPr lang="en-US" sz="2400"/>
              <a:t>|F U H U B| </a:t>
            </a:r>
          </a:p>
          <a:p>
            <a:r>
              <a:rPr lang="en-US" sz="2400"/>
              <a:t>= |F| + |H| + |B| - |F ∩ H| - |H ∩ B| - |F ∩ B| + |F ∩ H ∩ B|</a:t>
            </a:r>
          </a:p>
          <a:p>
            <a:r>
              <a:rPr lang="en-US" sz="2400"/>
              <a:t>or, 450 = 285+195+115 -70 – 50 – 45 + |F ∩ H ∩ B|</a:t>
            </a:r>
          </a:p>
          <a:p>
            <a:r>
              <a:rPr lang="en-US" sz="2400"/>
              <a:t>or, |F ∩ H ∩ B| = 20</a:t>
            </a:r>
          </a:p>
        </p:txBody>
      </p:sp>
      <p:grpSp>
        <p:nvGrpSpPr>
          <p:cNvPr id="2" name="Group 6"/>
          <p:cNvGrpSpPr>
            <a:grpSpLocks/>
          </p:cNvGrpSpPr>
          <p:nvPr/>
        </p:nvGrpSpPr>
        <p:grpSpPr bwMode="auto">
          <a:xfrm>
            <a:off x="2686050" y="4364038"/>
            <a:ext cx="2065338" cy="1782762"/>
            <a:chOff x="1536" y="2352"/>
            <a:chExt cx="1344" cy="1248"/>
          </a:xfrm>
        </p:grpSpPr>
        <p:sp>
          <p:nvSpPr>
            <p:cNvPr id="26631" name="Oval 7" descr="Dashed downward diagonal"/>
            <p:cNvSpPr>
              <a:spLocks noChangeArrowheads="1"/>
            </p:cNvSpPr>
            <p:nvPr/>
          </p:nvSpPr>
          <p:spPr bwMode="auto">
            <a:xfrm>
              <a:off x="1968" y="2496"/>
              <a:ext cx="912" cy="864"/>
            </a:xfrm>
            <a:prstGeom prst="ellipse">
              <a:avLst/>
            </a:prstGeom>
            <a:pattFill prst="dash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6632" name="Oval 8" descr="Light downward diagonal"/>
            <p:cNvSpPr>
              <a:spLocks noChangeArrowheads="1"/>
            </p:cNvSpPr>
            <p:nvPr/>
          </p:nvSpPr>
          <p:spPr bwMode="auto">
            <a:xfrm>
              <a:off x="1536" y="2352"/>
              <a:ext cx="912" cy="864"/>
            </a:xfrm>
            <a:prstGeom prst="ellipse">
              <a:avLst/>
            </a:prstGeom>
            <a:pattFill prst="lt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6633" name="Oval 9" descr="20%"/>
            <p:cNvSpPr>
              <a:spLocks noChangeArrowheads="1"/>
            </p:cNvSpPr>
            <p:nvPr/>
          </p:nvSpPr>
          <p:spPr bwMode="auto">
            <a:xfrm>
              <a:off x="1584" y="2736"/>
              <a:ext cx="912" cy="864"/>
            </a:xfrm>
            <a:prstGeom prst="ellipse">
              <a:avLst/>
            </a:prstGeom>
            <a:pattFill prst="pct20">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grpSp>
      <p:sp>
        <p:nvSpPr>
          <p:cNvPr id="26634" name="Line 10"/>
          <p:cNvSpPr>
            <a:spLocks noChangeShapeType="1"/>
          </p:cNvSpPr>
          <p:nvPr/>
        </p:nvSpPr>
        <p:spPr bwMode="auto">
          <a:xfrm flipH="1">
            <a:off x="2170113" y="5254625"/>
            <a:ext cx="885825" cy="206375"/>
          </a:xfrm>
          <a:prstGeom prst="line">
            <a:avLst/>
          </a:prstGeom>
          <a:noFill/>
          <a:ln w="9525">
            <a:solidFill>
              <a:schemeClr val="tx1"/>
            </a:solidFill>
            <a:round/>
            <a:headEnd/>
            <a:tailEnd type="triangle" w="med" len="med"/>
          </a:ln>
          <a:effectLst/>
        </p:spPr>
        <p:txBody>
          <a:bodyPr/>
          <a:lstStyle/>
          <a:p>
            <a:endParaRPr lang="en-US"/>
          </a:p>
        </p:txBody>
      </p:sp>
      <p:sp>
        <p:nvSpPr>
          <p:cNvPr id="26635" name="Line 11"/>
          <p:cNvSpPr>
            <a:spLocks noChangeShapeType="1"/>
          </p:cNvSpPr>
          <p:nvPr/>
        </p:nvSpPr>
        <p:spPr bwMode="auto">
          <a:xfrm flipV="1">
            <a:off x="3867150" y="4157663"/>
            <a:ext cx="220663" cy="617537"/>
          </a:xfrm>
          <a:prstGeom prst="line">
            <a:avLst/>
          </a:prstGeom>
          <a:noFill/>
          <a:ln w="9525">
            <a:solidFill>
              <a:schemeClr val="tx1"/>
            </a:solidFill>
            <a:round/>
            <a:headEnd/>
            <a:tailEnd type="triangle" w="med" len="med"/>
          </a:ln>
          <a:effectLst/>
        </p:spPr>
        <p:txBody>
          <a:bodyPr/>
          <a:lstStyle/>
          <a:p>
            <a:endParaRPr lang="en-US"/>
          </a:p>
        </p:txBody>
      </p:sp>
      <p:sp>
        <p:nvSpPr>
          <p:cNvPr id="26636" name="Line 12"/>
          <p:cNvSpPr>
            <a:spLocks noChangeShapeType="1"/>
          </p:cNvSpPr>
          <p:nvPr/>
        </p:nvSpPr>
        <p:spPr bwMode="auto">
          <a:xfrm>
            <a:off x="4014788" y="5597525"/>
            <a:ext cx="295275" cy="823913"/>
          </a:xfrm>
          <a:prstGeom prst="line">
            <a:avLst/>
          </a:prstGeom>
          <a:noFill/>
          <a:ln w="9525">
            <a:solidFill>
              <a:schemeClr val="tx1"/>
            </a:solidFill>
            <a:round/>
            <a:headEnd/>
            <a:tailEnd type="triangle" w="med" len="med"/>
          </a:ln>
          <a:effectLst/>
        </p:spPr>
        <p:txBody>
          <a:bodyPr/>
          <a:lstStyle/>
          <a:p>
            <a:endParaRPr lang="en-US"/>
          </a:p>
        </p:txBody>
      </p:sp>
      <p:sp>
        <p:nvSpPr>
          <p:cNvPr id="26637" name="Text Box 13"/>
          <p:cNvSpPr txBox="1">
            <a:spLocks noChangeArrowheads="1"/>
          </p:cNvSpPr>
          <p:nvPr/>
        </p:nvSpPr>
        <p:spPr bwMode="auto">
          <a:xfrm>
            <a:off x="3114675" y="4533900"/>
            <a:ext cx="323850" cy="366713"/>
          </a:xfrm>
          <a:prstGeom prst="rect">
            <a:avLst/>
          </a:prstGeom>
          <a:noFill/>
          <a:ln w="9525">
            <a:noFill/>
            <a:miter lim="800000"/>
            <a:headEnd/>
            <a:tailEnd/>
          </a:ln>
          <a:effectLst/>
        </p:spPr>
        <p:txBody>
          <a:bodyPr wrap="none">
            <a:spAutoFit/>
          </a:bodyPr>
          <a:lstStyle/>
          <a:p>
            <a:r>
              <a:rPr lang="en-US"/>
              <a:t>F</a:t>
            </a:r>
          </a:p>
        </p:txBody>
      </p:sp>
      <p:sp>
        <p:nvSpPr>
          <p:cNvPr id="26638" name="Text Box 14"/>
          <p:cNvSpPr txBox="1">
            <a:spLocks noChangeArrowheads="1"/>
          </p:cNvSpPr>
          <p:nvPr/>
        </p:nvSpPr>
        <p:spPr bwMode="auto">
          <a:xfrm>
            <a:off x="4219575" y="5013325"/>
            <a:ext cx="349250" cy="366713"/>
          </a:xfrm>
          <a:prstGeom prst="rect">
            <a:avLst/>
          </a:prstGeom>
          <a:noFill/>
          <a:ln w="9525">
            <a:noFill/>
            <a:miter lim="800000"/>
            <a:headEnd/>
            <a:tailEnd/>
          </a:ln>
          <a:effectLst/>
        </p:spPr>
        <p:txBody>
          <a:bodyPr wrap="none">
            <a:spAutoFit/>
          </a:bodyPr>
          <a:lstStyle/>
          <a:p>
            <a:r>
              <a:rPr lang="en-US"/>
              <a:t>H</a:t>
            </a:r>
          </a:p>
        </p:txBody>
      </p:sp>
      <p:sp>
        <p:nvSpPr>
          <p:cNvPr id="26639" name="Text Box 15"/>
          <p:cNvSpPr txBox="1">
            <a:spLocks noChangeArrowheads="1"/>
          </p:cNvSpPr>
          <p:nvPr/>
        </p:nvSpPr>
        <p:spPr bwMode="auto">
          <a:xfrm>
            <a:off x="3187700" y="5630863"/>
            <a:ext cx="334963" cy="366712"/>
          </a:xfrm>
          <a:prstGeom prst="rect">
            <a:avLst/>
          </a:prstGeom>
          <a:noFill/>
          <a:ln w="9525">
            <a:noFill/>
            <a:miter lim="800000"/>
            <a:headEnd/>
            <a:tailEnd/>
          </a:ln>
          <a:effectLst/>
        </p:spPr>
        <p:txBody>
          <a:bodyPr wrap="none">
            <a:spAutoFit/>
          </a:bodyPr>
          <a:lstStyle/>
          <a:p>
            <a:r>
              <a:rPr lang="en-US"/>
              <a:t>B</a:t>
            </a:r>
          </a:p>
        </p:txBody>
      </p:sp>
      <p:sp>
        <p:nvSpPr>
          <p:cNvPr id="26640" name="Rectangle 16"/>
          <p:cNvSpPr>
            <a:spLocks noChangeArrowheads="1"/>
          </p:cNvSpPr>
          <p:nvPr/>
        </p:nvSpPr>
        <p:spPr bwMode="auto">
          <a:xfrm>
            <a:off x="4162425" y="3886200"/>
            <a:ext cx="1736725" cy="457200"/>
          </a:xfrm>
          <a:prstGeom prst="rect">
            <a:avLst/>
          </a:prstGeom>
          <a:noFill/>
          <a:ln w="9525">
            <a:noFill/>
            <a:miter lim="800000"/>
            <a:headEnd/>
            <a:tailEnd/>
          </a:ln>
          <a:effectLst/>
        </p:spPr>
        <p:txBody>
          <a:bodyPr wrap="none">
            <a:spAutoFit/>
          </a:bodyPr>
          <a:lstStyle/>
          <a:p>
            <a:r>
              <a:rPr lang="en-US" sz="2400"/>
              <a:t>|F ∩ H|= 70</a:t>
            </a:r>
          </a:p>
        </p:txBody>
      </p:sp>
      <p:sp>
        <p:nvSpPr>
          <p:cNvPr id="26641" name="Rectangle 17"/>
          <p:cNvSpPr>
            <a:spLocks noChangeArrowheads="1"/>
          </p:cNvSpPr>
          <p:nvPr/>
        </p:nvSpPr>
        <p:spPr bwMode="auto">
          <a:xfrm>
            <a:off x="4310063" y="6218238"/>
            <a:ext cx="1755775" cy="457200"/>
          </a:xfrm>
          <a:prstGeom prst="rect">
            <a:avLst/>
          </a:prstGeom>
          <a:noFill/>
          <a:ln w="9525">
            <a:noFill/>
            <a:miter lim="800000"/>
            <a:headEnd/>
            <a:tailEnd/>
          </a:ln>
          <a:effectLst/>
        </p:spPr>
        <p:txBody>
          <a:bodyPr wrap="none">
            <a:spAutoFit/>
          </a:bodyPr>
          <a:lstStyle/>
          <a:p>
            <a:r>
              <a:rPr lang="en-US" sz="2400"/>
              <a:t>|H ∩ B|= 50</a:t>
            </a:r>
          </a:p>
        </p:txBody>
      </p:sp>
      <p:sp>
        <p:nvSpPr>
          <p:cNvPr id="26642" name="Rectangle 18"/>
          <p:cNvSpPr>
            <a:spLocks noChangeArrowheads="1"/>
          </p:cNvSpPr>
          <p:nvPr/>
        </p:nvSpPr>
        <p:spPr bwMode="auto">
          <a:xfrm>
            <a:off x="838200" y="5486400"/>
            <a:ext cx="1804988" cy="457200"/>
          </a:xfrm>
          <a:prstGeom prst="rect">
            <a:avLst/>
          </a:prstGeom>
          <a:noFill/>
          <a:ln w="9525">
            <a:noFill/>
            <a:miter lim="800000"/>
            <a:headEnd/>
            <a:tailEnd/>
          </a:ln>
          <a:effectLst/>
        </p:spPr>
        <p:txBody>
          <a:bodyPr wrap="none">
            <a:spAutoFit/>
          </a:bodyPr>
          <a:lstStyle/>
          <a:p>
            <a:r>
              <a:rPr lang="en-US" sz="2400"/>
              <a:t>|F ∩ B| = 45</a:t>
            </a:r>
          </a:p>
        </p:txBody>
      </p:sp>
      <p:sp>
        <p:nvSpPr>
          <p:cNvPr id="26643" name="Line 19"/>
          <p:cNvSpPr>
            <a:spLocks noChangeShapeType="1"/>
          </p:cNvSpPr>
          <p:nvPr/>
        </p:nvSpPr>
        <p:spPr bwMode="auto">
          <a:xfrm flipV="1">
            <a:off x="3644900" y="4775200"/>
            <a:ext cx="1697038" cy="479425"/>
          </a:xfrm>
          <a:prstGeom prst="line">
            <a:avLst/>
          </a:prstGeom>
          <a:noFill/>
          <a:ln w="9525">
            <a:solidFill>
              <a:schemeClr val="tx1"/>
            </a:solidFill>
            <a:round/>
            <a:headEnd/>
            <a:tailEnd type="triangle" w="med" len="med"/>
          </a:ln>
          <a:effectLst/>
        </p:spPr>
        <p:txBody>
          <a:bodyPr/>
          <a:lstStyle/>
          <a:p>
            <a:endParaRPr lang="en-US"/>
          </a:p>
        </p:txBody>
      </p:sp>
      <p:sp>
        <p:nvSpPr>
          <p:cNvPr id="26644" name="Rectangle 20"/>
          <p:cNvSpPr>
            <a:spLocks noChangeArrowheads="1"/>
          </p:cNvSpPr>
          <p:nvPr/>
        </p:nvSpPr>
        <p:spPr bwMode="auto">
          <a:xfrm>
            <a:off x="5491163" y="4503738"/>
            <a:ext cx="2328862" cy="457200"/>
          </a:xfrm>
          <a:prstGeom prst="rect">
            <a:avLst/>
          </a:prstGeom>
          <a:noFill/>
          <a:ln w="9525">
            <a:noFill/>
            <a:miter lim="800000"/>
            <a:headEnd/>
            <a:tailEnd/>
          </a:ln>
          <a:effectLst/>
        </p:spPr>
        <p:txBody>
          <a:bodyPr wrap="none">
            <a:spAutoFit/>
          </a:bodyPr>
          <a:lstStyle/>
          <a:p>
            <a:r>
              <a:rPr lang="en-US" sz="2400"/>
              <a:t>|F ∩ H ∩ B|= 20</a:t>
            </a:r>
          </a:p>
        </p:txBody>
      </p:sp>
      <p:sp>
        <p:nvSpPr>
          <p:cNvPr id="26645" name="Line 21"/>
          <p:cNvSpPr>
            <a:spLocks noChangeShapeType="1"/>
          </p:cNvSpPr>
          <p:nvPr/>
        </p:nvSpPr>
        <p:spPr bwMode="auto">
          <a:xfrm flipH="1">
            <a:off x="1219200" y="3429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26646" name="Text Box 22"/>
          <p:cNvSpPr txBox="1">
            <a:spLocks noChangeArrowheads="1"/>
          </p:cNvSpPr>
          <p:nvPr/>
        </p:nvSpPr>
        <p:spPr bwMode="auto">
          <a:xfrm>
            <a:off x="746125" y="3770313"/>
            <a:ext cx="1212127" cy="369332"/>
          </a:xfrm>
          <a:prstGeom prst="rect">
            <a:avLst/>
          </a:prstGeom>
          <a:noFill/>
          <a:ln w="9525">
            <a:noFill/>
            <a:miter lim="800000"/>
            <a:headEnd/>
            <a:tailEnd/>
          </a:ln>
          <a:effectLst/>
        </p:spPr>
        <p:txBody>
          <a:bodyPr wrap="none">
            <a:spAutoFit/>
          </a:bodyPr>
          <a:lstStyle/>
          <a:p>
            <a:r>
              <a:rPr lang="en-US" dirty="0"/>
              <a:t>Ans. for </a:t>
            </a:r>
            <a:r>
              <a:rPr lang="en-US" dirty="0" smtClean="0"/>
              <a:t>(a</a:t>
            </a:r>
            <a:r>
              <a:rPr lang="en-US"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487363"/>
          </a:xfrm>
        </p:spPr>
        <p:txBody>
          <a:bodyPr>
            <a:normAutofit fontScale="90000"/>
          </a:bodyPr>
          <a:lstStyle/>
          <a:p>
            <a:r>
              <a:rPr lang="en-US" sz="4000" dirty="0" smtClean="0"/>
              <a:t> </a:t>
            </a:r>
            <a:r>
              <a:rPr lang="en-US" sz="4000" dirty="0"/>
              <a:t>Exercises</a:t>
            </a:r>
          </a:p>
        </p:txBody>
      </p:sp>
      <p:sp>
        <p:nvSpPr>
          <p:cNvPr id="27651" name="Rectangle 3"/>
          <p:cNvSpPr>
            <a:spLocks noGrp="1" noChangeArrowheads="1"/>
          </p:cNvSpPr>
          <p:nvPr>
            <p:ph type="body" idx="1"/>
          </p:nvPr>
        </p:nvSpPr>
        <p:spPr>
          <a:xfrm>
            <a:off x="228600" y="914400"/>
            <a:ext cx="8458200" cy="4953000"/>
          </a:xfrm>
        </p:spPr>
        <p:txBody>
          <a:bodyPr/>
          <a:lstStyle/>
          <a:p>
            <a:endParaRPr lang="en-US" dirty="0"/>
          </a:p>
          <a:p>
            <a:endParaRPr lang="en-US" dirty="0"/>
          </a:p>
        </p:txBody>
      </p:sp>
      <p:sp>
        <p:nvSpPr>
          <p:cNvPr id="27652" name="Text Box 4"/>
          <p:cNvSpPr txBox="1">
            <a:spLocks noChangeArrowheads="1"/>
          </p:cNvSpPr>
          <p:nvPr/>
        </p:nvSpPr>
        <p:spPr bwMode="auto">
          <a:xfrm>
            <a:off x="228600" y="762000"/>
            <a:ext cx="8534400" cy="2439988"/>
          </a:xfrm>
          <a:prstGeom prst="rect">
            <a:avLst/>
          </a:prstGeom>
          <a:noFill/>
          <a:ln w="9525">
            <a:noFill/>
            <a:miter lim="800000"/>
            <a:headEnd/>
            <a:tailEnd/>
          </a:ln>
          <a:effectLst/>
        </p:spPr>
        <p:txBody>
          <a:bodyPr>
            <a:spAutoFit/>
          </a:bodyPr>
          <a:lstStyle/>
          <a:p>
            <a:r>
              <a:rPr lang="en-US" sz="2000" u="sng" dirty="0"/>
              <a:t>Given:</a:t>
            </a:r>
            <a:r>
              <a:rPr lang="en-US" sz="2000" dirty="0"/>
              <a:t> |F| = 285, |H| = 195, |B| = 115, |F ∩ H|  = 70, |H ∩ B| = 50,</a:t>
            </a:r>
          </a:p>
          <a:p>
            <a:r>
              <a:rPr lang="en-US" sz="2000" dirty="0"/>
              <a:t> |F ∩ B| = 45, |F U H U B| = 500 – 50 = 450</a:t>
            </a:r>
          </a:p>
          <a:p>
            <a:r>
              <a:rPr lang="en-US" sz="2000" u="sng" dirty="0"/>
              <a:t>From </a:t>
            </a:r>
            <a:r>
              <a:rPr lang="en-US" sz="2000" u="sng" dirty="0" smtClean="0"/>
              <a:t>(a</a:t>
            </a:r>
            <a:r>
              <a:rPr lang="en-US" sz="2000" u="sng" dirty="0"/>
              <a:t>):</a:t>
            </a:r>
            <a:r>
              <a:rPr lang="en-US" sz="2000" dirty="0"/>
              <a:t> |F ∩ H ∩ B| = 20</a:t>
            </a:r>
          </a:p>
          <a:p>
            <a:endParaRPr lang="en-US" sz="2000" dirty="0"/>
          </a:p>
          <a:p>
            <a:r>
              <a:rPr lang="en-US" sz="2000" dirty="0"/>
              <a:t>No. of people watching only Football = 285 – 70 – 45 + 20 = 190</a:t>
            </a:r>
          </a:p>
          <a:p>
            <a:r>
              <a:rPr lang="en-US" dirty="0"/>
              <a:t>No. of people watching only Hockey= 195 – 70 – 50 + 20 = 95</a:t>
            </a:r>
          </a:p>
          <a:p>
            <a:r>
              <a:rPr lang="en-US" dirty="0"/>
              <a:t>No. of people watching only Basketball = 115 – 45 – 50 + 20 = 40.</a:t>
            </a:r>
          </a:p>
          <a:p>
            <a:r>
              <a:rPr lang="en-US" dirty="0"/>
              <a:t>Total no. of people watching exactly one of the sports = 190 + 95 + 40 = 325</a:t>
            </a:r>
          </a:p>
        </p:txBody>
      </p:sp>
      <p:grpSp>
        <p:nvGrpSpPr>
          <p:cNvPr id="2" name="Group 6"/>
          <p:cNvGrpSpPr>
            <a:grpSpLocks/>
          </p:cNvGrpSpPr>
          <p:nvPr/>
        </p:nvGrpSpPr>
        <p:grpSpPr bwMode="auto">
          <a:xfrm>
            <a:off x="2763838" y="4364038"/>
            <a:ext cx="2065337" cy="1782762"/>
            <a:chOff x="1536" y="2352"/>
            <a:chExt cx="1344" cy="1248"/>
          </a:xfrm>
        </p:grpSpPr>
        <p:sp>
          <p:nvSpPr>
            <p:cNvPr id="27655" name="Oval 7" descr="Dashed downward diagonal"/>
            <p:cNvSpPr>
              <a:spLocks noChangeArrowheads="1"/>
            </p:cNvSpPr>
            <p:nvPr/>
          </p:nvSpPr>
          <p:spPr bwMode="auto">
            <a:xfrm>
              <a:off x="1968" y="2496"/>
              <a:ext cx="912" cy="864"/>
            </a:xfrm>
            <a:prstGeom prst="ellipse">
              <a:avLst/>
            </a:prstGeom>
            <a:pattFill prst="dash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7656" name="Oval 8" descr="Light downward diagonal"/>
            <p:cNvSpPr>
              <a:spLocks noChangeArrowheads="1"/>
            </p:cNvSpPr>
            <p:nvPr/>
          </p:nvSpPr>
          <p:spPr bwMode="auto">
            <a:xfrm>
              <a:off x="1536" y="2352"/>
              <a:ext cx="912" cy="864"/>
            </a:xfrm>
            <a:prstGeom prst="ellipse">
              <a:avLst/>
            </a:prstGeom>
            <a:pattFill prst="ltDnDiag">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sp>
          <p:nvSpPr>
            <p:cNvPr id="27657" name="Oval 9" descr="20%"/>
            <p:cNvSpPr>
              <a:spLocks noChangeArrowheads="1"/>
            </p:cNvSpPr>
            <p:nvPr/>
          </p:nvSpPr>
          <p:spPr bwMode="auto">
            <a:xfrm>
              <a:off x="1584" y="2736"/>
              <a:ext cx="912" cy="864"/>
            </a:xfrm>
            <a:prstGeom prst="ellipse">
              <a:avLst/>
            </a:prstGeom>
            <a:pattFill prst="pct20">
              <a:fgClr>
                <a:schemeClr val="tx1">
                  <a:alpha val="42000"/>
                </a:schemeClr>
              </a:fgClr>
              <a:bgClr>
                <a:srgbClr val="FFFFFF">
                  <a:alpha val="42000"/>
                </a:srgbClr>
              </a:bgClr>
            </a:pattFill>
            <a:ln w="9525">
              <a:solidFill>
                <a:schemeClr val="tx1"/>
              </a:solidFill>
              <a:round/>
              <a:headEnd/>
              <a:tailEnd/>
            </a:ln>
            <a:effectLst/>
          </p:spPr>
          <p:txBody>
            <a:bodyPr wrap="none" anchor="ctr"/>
            <a:lstStyle/>
            <a:p>
              <a:endParaRPr lang="en-US"/>
            </a:p>
          </p:txBody>
        </p:sp>
      </p:grpSp>
      <p:sp>
        <p:nvSpPr>
          <p:cNvPr id="27658" name="Line 10"/>
          <p:cNvSpPr>
            <a:spLocks noChangeShapeType="1"/>
          </p:cNvSpPr>
          <p:nvPr/>
        </p:nvSpPr>
        <p:spPr bwMode="auto">
          <a:xfrm flipH="1">
            <a:off x="2247900" y="5254625"/>
            <a:ext cx="884238" cy="206375"/>
          </a:xfrm>
          <a:prstGeom prst="line">
            <a:avLst/>
          </a:prstGeom>
          <a:noFill/>
          <a:ln w="9525">
            <a:solidFill>
              <a:schemeClr val="tx1"/>
            </a:solidFill>
            <a:round/>
            <a:headEnd/>
            <a:tailEnd type="triangle" w="med" len="med"/>
          </a:ln>
          <a:effectLst/>
        </p:spPr>
        <p:txBody>
          <a:bodyPr/>
          <a:lstStyle/>
          <a:p>
            <a:endParaRPr lang="en-US"/>
          </a:p>
        </p:txBody>
      </p:sp>
      <p:sp>
        <p:nvSpPr>
          <p:cNvPr id="27659" name="Line 11"/>
          <p:cNvSpPr>
            <a:spLocks noChangeShapeType="1"/>
          </p:cNvSpPr>
          <p:nvPr/>
        </p:nvSpPr>
        <p:spPr bwMode="auto">
          <a:xfrm flipV="1">
            <a:off x="3943350" y="4157663"/>
            <a:ext cx="222250" cy="617537"/>
          </a:xfrm>
          <a:prstGeom prst="line">
            <a:avLst/>
          </a:prstGeom>
          <a:noFill/>
          <a:ln w="9525">
            <a:solidFill>
              <a:schemeClr val="tx1"/>
            </a:solidFill>
            <a:round/>
            <a:headEnd/>
            <a:tailEnd type="triangle" w="med" len="med"/>
          </a:ln>
          <a:effectLst/>
        </p:spPr>
        <p:txBody>
          <a:bodyPr/>
          <a:lstStyle/>
          <a:p>
            <a:endParaRPr lang="en-US"/>
          </a:p>
        </p:txBody>
      </p:sp>
      <p:sp>
        <p:nvSpPr>
          <p:cNvPr id="27660" name="Line 12"/>
          <p:cNvSpPr>
            <a:spLocks noChangeShapeType="1"/>
          </p:cNvSpPr>
          <p:nvPr/>
        </p:nvSpPr>
        <p:spPr bwMode="auto">
          <a:xfrm>
            <a:off x="4090988" y="5597525"/>
            <a:ext cx="295275" cy="823913"/>
          </a:xfrm>
          <a:prstGeom prst="line">
            <a:avLst/>
          </a:prstGeom>
          <a:noFill/>
          <a:ln w="9525">
            <a:solidFill>
              <a:schemeClr val="tx1"/>
            </a:solidFill>
            <a:round/>
            <a:headEnd/>
            <a:tailEnd type="triangle" w="med" len="med"/>
          </a:ln>
          <a:effectLst/>
        </p:spPr>
        <p:txBody>
          <a:bodyPr/>
          <a:lstStyle/>
          <a:p>
            <a:endParaRPr lang="en-US"/>
          </a:p>
        </p:txBody>
      </p:sp>
      <p:sp>
        <p:nvSpPr>
          <p:cNvPr id="27661" name="Text Box 13"/>
          <p:cNvSpPr txBox="1">
            <a:spLocks noChangeArrowheads="1"/>
          </p:cNvSpPr>
          <p:nvPr/>
        </p:nvSpPr>
        <p:spPr bwMode="auto">
          <a:xfrm>
            <a:off x="3190875" y="4533900"/>
            <a:ext cx="323850" cy="366713"/>
          </a:xfrm>
          <a:prstGeom prst="rect">
            <a:avLst/>
          </a:prstGeom>
          <a:noFill/>
          <a:ln w="9525">
            <a:noFill/>
            <a:miter lim="800000"/>
            <a:headEnd/>
            <a:tailEnd/>
          </a:ln>
          <a:effectLst/>
        </p:spPr>
        <p:txBody>
          <a:bodyPr wrap="none">
            <a:spAutoFit/>
          </a:bodyPr>
          <a:lstStyle/>
          <a:p>
            <a:r>
              <a:rPr lang="en-US"/>
              <a:t>F</a:t>
            </a:r>
          </a:p>
        </p:txBody>
      </p:sp>
      <p:sp>
        <p:nvSpPr>
          <p:cNvPr id="27662" name="Text Box 14"/>
          <p:cNvSpPr txBox="1">
            <a:spLocks noChangeArrowheads="1"/>
          </p:cNvSpPr>
          <p:nvPr/>
        </p:nvSpPr>
        <p:spPr bwMode="auto">
          <a:xfrm>
            <a:off x="4297363" y="5013325"/>
            <a:ext cx="349250" cy="366713"/>
          </a:xfrm>
          <a:prstGeom prst="rect">
            <a:avLst/>
          </a:prstGeom>
          <a:noFill/>
          <a:ln w="9525">
            <a:noFill/>
            <a:miter lim="800000"/>
            <a:headEnd/>
            <a:tailEnd/>
          </a:ln>
          <a:effectLst/>
        </p:spPr>
        <p:txBody>
          <a:bodyPr wrap="none">
            <a:spAutoFit/>
          </a:bodyPr>
          <a:lstStyle/>
          <a:p>
            <a:r>
              <a:rPr lang="en-US"/>
              <a:t>H</a:t>
            </a:r>
          </a:p>
        </p:txBody>
      </p:sp>
      <p:sp>
        <p:nvSpPr>
          <p:cNvPr id="27663" name="Text Box 15"/>
          <p:cNvSpPr txBox="1">
            <a:spLocks noChangeArrowheads="1"/>
          </p:cNvSpPr>
          <p:nvPr/>
        </p:nvSpPr>
        <p:spPr bwMode="auto">
          <a:xfrm>
            <a:off x="3263900" y="5630863"/>
            <a:ext cx="336550" cy="366712"/>
          </a:xfrm>
          <a:prstGeom prst="rect">
            <a:avLst/>
          </a:prstGeom>
          <a:noFill/>
          <a:ln w="9525">
            <a:noFill/>
            <a:miter lim="800000"/>
            <a:headEnd/>
            <a:tailEnd/>
          </a:ln>
          <a:effectLst/>
        </p:spPr>
        <p:txBody>
          <a:bodyPr wrap="none">
            <a:spAutoFit/>
          </a:bodyPr>
          <a:lstStyle/>
          <a:p>
            <a:r>
              <a:rPr lang="en-US"/>
              <a:t>B</a:t>
            </a:r>
          </a:p>
        </p:txBody>
      </p:sp>
      <p:sp>
        <p:nvSpPr>
          <p:cNvPr id="27664" name="Rectangle 16"/>
          <p:cNvSpPr>
            <a:spLocks noChangeArrowheads="1"/>
          </p:cNvSpPr>
          <p:nvPr/>
        </p:nvSpPr>
        <p:spPr bwMode="auto">
          <a:xfrm>
            <a:off x="4238625" y="3886200"/>
            <a:ext cx="1738313" cy="457200"/>
          </a:xfrm>
          <a:prstGeom prst="rect">
            <a:avLst/>
          </a:prstGeom>
          <a:noFill/>
          <a:ln w="9525">
            <a:noFill/>
            <a:miter lim="800000"/>
            <a:headEnd/>
            <a:tailEnd/>
          </a:ln>
          <a:effectLst/>
        </p:spPr>
        <p:txBody>
          <a:bodyPr wrap="none">
            <a:spAutoFit/>
          </a:bodyPr>
          <a:lstStyle/>
          <a:p>
            <a:r>
              <a:rPr lang="en-US" sz="2400"/>
              <a:t>|F ∩ H|= 70</a:t>
            </a:r>
          </a:p>
        </p:txBody>
      </p:sp>
      <p:sp>
        <p:nvSpPr>
          <p:cNvPr id="27665" name="Rectangle 17"/>
          <p:cNvSpPr>
            <a:spLocks noChangeArrowheads="1"/>
          </p:cNvSpPr>
          <p:nvPr/>
        </p:nvSpPr>
        <p:spPr bwMode="auto">
          <a:xfrm>
            <a:off x="4386263" y="6218238"/>
            <a:ext cx="1839912" cy="457200"/>
          </a:xfrm>
          <a:prstGeom prst="rect">
            <a:avLst/>
          </a:prstGeom>
          <a:noFill/>
          <a:ln w="9525">
            <a:noFill/>
            <a:miter lim="800000"/>
            <a:headEnd/>
            <a:tailEnd/>
          </a:ln>
          <a:effectLst/>
        </p:spPr>
        <p:txBody>
          <a:bodyPr wrap="none">
            <a:spAutoFit/>
          </a:bodyPr>
          <a:lstStyle/>
          <a:p>
            <a:r>
              <a:rPr lang="en-US" sz="2400"/>
              <a:t>|H ∩ B| = 50</a:t>
            </a:r>
          </a:p>
        </p:txBody>
      </p:sp>
      <p:sp>
        <p:nvSpPr>
          <p:cNvPr id="27666" name="Rectangle 18"/>
          <p:cNvSpPr>
            <a:spLocks noChangeArrowheads="1"/>
          </p:cNvSpPr>
          <p:nvPr/>
        </p:nvSpPr>
        <p:spPr bwMode="auto">
          <a:xfrm>
            <a:off x="990600" y="5486400"/>
            <a:ext cx="1804988" cy="457200"/>
          </a:xfrm>
          <a:prstGeom prst="rect">
            <a:avLst/>
          </a:prstGeom>
          <a:noFill/>
          <a:ln w="9525">
            <a:noFill/>
            <a:miter lim="800000"/>
            <a:headEnd/>
            <a:tailEnd/>
          </a:ln>
          <a:effectLst/>
        </p:spPr>
        <p:txBody>
          <a:bodyPr wrap="none">
            <a:spAutoFit/>
          </a:bodyPr>
          <a:lstStyle/>
          <a:p>
            <a:r>
              <a:rPr lang="en-US" sz="2400"/>
              <a:t>|F ∩ B| = 45</a:t>
            </a:r>
          </a:p>
        </p:txBody>
      </p:sp>
      <p:sp>
        <p:nvSpPr>
          <p:cNvPr id="27667" name="Line 19"/>
          <p:cNvSpPr>
            <a:spLocks noChangeShapeType="1"/>
          </p:cNvSpPr>
          <p:nvPr/>
        </p:nvSpPr>
        <p:spPr bwMode="auto">
          <a:xfrm flipV="1">
            <a:off x="3722688" y="4775200"/>
            <a:ext cx="1697037" cy="479425"/>
          </a:xfrm>
          <a:prstGeom prst="line">
            <a:avLst/>
          </a:prstGeom>
          <a:noFill/>
          <a:ln w="9525">
            <a:solidFill>
              <a:schemeClr val="tx1"/>
            </a:solidFill>
            <a:round/>
            <a:headEnd/>
            <a:tailEnd type="triangle" w="med" len="med"/>
          </a:ln>
          <a:effectLst/>
        </p:spPr>
        <p:txBody>
          <a:bodyPr/>
          <a:lstStyle/>
          <a:p>
            <a:endParaRPr lang="en-US"/>
          </a:p>
        </p:txBody>
      </p:sp>
      <p:sp>
        <p:nvSpPr>
          <p:cNvPr id="27668" name="Rectangle 20"/>
          <p:cNvSpPr>
            <a:spLocks noChangeArrowheads="1"/>
          </p:cNvSpPr>
          <p:nvPr/>
        </p:nvSpPr>
        <p:spPr bwMode="auto">
          <a:xfrm>
            <a:off x="5567363" y="4503738"/>
            <a:ext cx="1727200" cy="457200"/>
          </a:xfrm>
          <a:prstGeom prst="rect">
            <a:avLst/>
          </a:prstGeom>
          <a:noFill/>
          <a:ln w="9525">
            <a:noFill/>
            <a:miter lim="800000"/>
            <a:headEnd/>
            <a:tailEnd/>
          </a:ln>
          <a:effectLst/>
        </p:spPr>
        <p:txBody>
          <a:bodyPr wrap="none">
            <a:spAutoFit/>
          </a:bodyPr>
          <a:lstStyle/>
          <a:p>
            <a:r>
              <a:rPr lang="en-US" sz="2400"/>
              <a:t>|F ∩ H ∩ B|</a:t>
            </a:r>
          </a:p>
        </p:txBody>
      </p:sp>
      <p:sp>
        <p:nvSpPr>
          <p:cNvPr id="27669" name="Line 21"/>
          <p:cNvSpPr>
            <a:spLocks noChangeShapeType="1"/>
          </p:cNvSpPr>
          <p:nvPr/>
        </p:nvSpPr>
        <p:spPr bwMode="auto">
          <a:xfrm flipH="1">
            <a:off x="7543800" y="32004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27670" name="Text Box 22"/>
          <p:cNvSpPr txBox="1">
            <a:spLocks noChangeArrowheads="1"/>
          </p:cNvSpPr>
          <p:nvPr/>
        </p:nvSpPr>
        <p:spPr bwMode="auto">
          <a:xfrm>
            <a:off x="7010400" y="3733800"/>
            <a:ext cx="1223348" cy="369332"/>
          </a:xfrm>
          <a:prstGeom prst="rect">
            <a:avLst/>
          </a:prstGeom>
          <a:noFill/>
          <a:ln w="9525">
            <a:noFill/>
            <a:miter lim="800000"/>
            <a:headEnd/>
            <a:tailEnd/>
          </a:ln>
          <a:effectLst/>
        </p:spPr>
        <p:txBody>
          <a:bodyPr wrap="none">
            <a:spAutoFit/>
          </a:bodyPr>
          <a:lstStyle/>
          <a:p>
            <a:r>
              <a:rPr lang="en-US" dirty="0"/>
              <a:t>Ans. for </a:t>
            </a:r>
            <a:r>
              <a:rPr lang="en-US" dirty="0" smtClean="0"/>
              <a:t>(b</a:t>
            </a:r>
            <a:r>
              <a:rPr lang="en-US" dirty="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Exercises</a:t>
            </a:r>
            <a:endParaRPr lang="en-US" dirty="0"/>
          </a:p>
        </p:txBody>
      </p:sp>
      <p:sp>
        <p:nvSpPr>
          <p:cNvPr id="3" name="Rectangle 2"/>
          <p:cNvSpPr/>
          <p:nvPr/>
        </p:nvSpPr>
        <p:spPr>
          <a:xfrm>
            <a:off x="762000" y="1600200"/>
            <a:ext cx="7696200" cy="2862322"/>
          </a:xfrm>
          <a:prstGeom prst="rect">
            <a:avLst/>
          </a:prstGeom>
        </p:spPr>
        <p:txBody>
          <a:bodyPr wrap="square">
            <a:spAutoFit/>
          </a:bodyPr>
          <a:lstStyle/>
          <a:p>
            <a:r>
              <a:rPr lang="en-US" sz="2000" dirty="0" smtClean="0"/>
              <a:t>1.   In a survey of 120 people, it was found that:</a:t>
            </a:r>
          </a:p>
          <a:p>
            <a:r>
              <a:rPr lang="en-US" sz="2000" dirty="0" smtClean="0"/>
              <a:t>65 read News week magazine, 20 read both Newsweek and Time ,</a:t>
            </a:r>
          </a:p>
          <a:p>
            <a:r>
              <a:rPr lang="en-US" sz="2000" dirty="0" smtClean="0"/>
              <a:t>45 read Time , 25 read both Newsweek and Fortune,</a:t>
            </a:r>
          </a:p>
          <a:p>
            <a:r>
              <a:rPr lang="en-US" sz="2000" dirty="0" smtClean="0"/>
              <a:t>42 read Fortune, 15 read both Time and Fortune,</a:t>
            </a:r>
          </a:p>
          <a:p>
            <a:r>
              <a:rPr lang="en-US" sz="2000" dirty="0" smtClean="0"/>
              <a:t>8 read all three magazines.</a:t>
            </a:r>
          </a:p>
          <a:p>
            <a:endParaRPr lang="en-US" sz="2000" dirty="0" smtClean="0"/>
          </a:p>
          <a:p>
            <a:r>
              <a:rPr lang="en-US" sz="2000" dirty="0" smtClean="0"/>
              <a:t>a) Find the number of people who read at least one of the three magazines.   b) Find the number of people who read exactly one magazine.</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sz="4000" dirty="0" smtClean="0"/>
              <a:t>RELATIONS</a:t>
            </a:r>
            <a:endParaRPr lang="en-US" sz="4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600200"/>
            <a:ext cx="8534400" cy="4953000"/>
          </a:xfrm>
        </p:spPr>
        <p:txBody>
          <a:bodyPr>
            <a:normAutofit/>
          </a:bodyPr>
          <a:lstStyle/>
          <a:p>
            <a:pPr>
              <a:buNone/>
            </a:pPr>
            <a:r>
              <a:rPr lang="en-US" dirty="0" smtClean="0"/>
              <a:t>       Let A and B be sets. A </a:t>
            </a:r>
            <a:r>
              <a:rPr lang="en-US" i="1" dirty="0" smtClean="0">
                <a:solidFill>
                  <a:srgbClr val="FF0000"/>
                </a:solidFill>
              </a:rPr>
              <a:t>binary relation </a:t>
            </a:r>
            <a:r>
              <a:rPr lang="en-US" dirty="0" smtClean="0"/>
              <a:t>from A to B is a </a:t>
            </a:r>
            <a:r>
              <a:rPr lang="en-US" i="1" dirty="0" smtClean="0"/>
              <a:t>subset of A × B</a:t>
            </a:r>
            <a:r>
              <a:rPr lang="en-US" dirty="0" smtClean="0"/>
              <a:t>.</a:t>
            </a:r>
          </a:p>
          <a:p>
            <a:pPr>
              <a:buNone/>
            </a:pPr>
            <a:r>
              <a:rPr lang="en-US" dirty="0" smtClean="0"/>
              <a:t>    Suppose </a:t>
            </a:r>
            <a:r>
              <a:rPr lang="en-US" b="1" i="1" dirty="0" smtClean="0"/>
              <a:t>R</a:t>
            </a:r>
            <a:r>
              <a:rPr lang="en-US" i="1" dirty="0" smtClean="0"/>
              <a:t> is a relation </a:t>
            </a:r>
            <a:r>
              <a:rPr lang="en-US" dirty="0" smtClean="0"/>
              <a:t>from A to B. Then </a:t>
            </a:r>
            <a:r>
              <a:rPr lang="en-US" b="1" dirty="0" smtClean="0"/>
              <a:t>R</a:t>
            </a:r>
            <a:r>
              <a:rPr lang="en-US" dirty="0" smtClean="0"/>
              <a:t> is a set of ordered pairs where for each pair a ∈ A and b ∈ B, exactly one of the following is true:</a:t>
            </a:r>
          </a:p>
          <a:p>
            <a:pPr>
              <a:buNone/>
            </a:pPr>
            <a:r>
              <a:rPr lang="en-US" dirty="0" smtClean="0"/>
              <a:t>    (</a:t>
            </a:r>
            <a:r>
              <a:rPr lang="en-US" dirty="0" err="1" smtClean="0"/>
              <a:t>i</a:t>
            </a:r>
            <a:r>
              <a:rPr lang="en-US" dirty="0" smtClean="0"/>
              <a:t>) (a, b) ∈ </a:t>
            </a:r>
            <a:r>
              <a:rPr lang="en-US" b="1" dirty="0" smtClean="0"/>
              <a:t>R</a:t>
            </a:r>
            <a:r>
              <a:rPr lang="en-US" dirty="0" smtClean="0"/>
              <a:t>; we then say “a is R-related to b”, written </a:t>
            </a:r>
            <a:r>
              <a:rPr lang="en-US" dirty="0" err="1" smtClean="0"/>
              <a:t>aRb</a:t>
            </a:r>
            <a:r>
              <a:rPr lang="en-US" dirty="0" smtClean="0"/>
              <a:t>.</a:t>
            </a:r>
          </a:p>
          <a:p>
            <a:pPr>
              <a:buNone/>
            </a:pPr>
            <a:r>
              <a:rPr lang="en-US" dirty="0" smtClean="0"/>
              <a:t>    (ii) (a, b)  ∈ R; we then say “a is not R-related to b”, written </a:t>
            </a:r>
            <a:r>
              <a:rPr lang="en-US" dirty="0" err="1" smtClean="0"/>
              <a:t>aRb</a:t>
            </a:r>
            <a:r>
              <a:rPr lang="en-US" dirty="0" smtClean="0"/>
              <a:t>.</a:t>
            </a:r>
            <a:endParaRPr lang="en-US" dirty="0"/>
          </a:p>
        </p:txBody>
      </p:sp>
      <p:cxnSp>
        <p:nvCxnSpPr>
          <p:cNvPr id="5" name="Straight Connector 4"/>
          <p:cNvCxnSpPr/>
          <p:nvPr/>
        </p:nvCxnSpPr>
        <p:spPr>
          <a:xfrm rot="5400000">
            <a:off x="2476500" y="5600700"/>
            <a:ext cx="304800" cy="762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5400000">
            <a:off x="2857500" y="6057900"/>
            <a:ext cx="304800" cy="76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and Range</a:t>
            </a: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r>
              <a:rPr lang="en-US" dirty="0" smtClean="0"/>
              <a:t>The </a:t>
            </a:r>
            <a:r>
              <a:rPr lang="en-US" i="1" dirty="0" smtClean="0"/>
              <a:t>domain</a:t>
            </a:r>
            <a:r>
              <a:rPr lang="en-US" dirty="0" smtClean="0"/>
              <a:t> of a relation R is the set of all first elements of the ordered pairs which belong to R, and the </a:t>
            </a:r>
            <a:r>
              <a:rPr lang="en-US" i="1" dirty="0" smtClean="0"/>
              <a:t>range</a:t>
            </a:r>
            <a:r>
              <a:rPr lang="en-US" dirty="0" smtClean="0"/>
              <a:t> is the set of second elements.</a:t>
            </a:r>
          </a:p>
          <a:p>
            <a:pPr>
              <a:buNone/>
            </a:pPr>
            <a:r>
              <a:rPr lang="en-US" sz="2600" dirty="0" smtClean="0"/>
              <a:t>    </a:t>
            </a:r>
          </a:p>
          <a:p>
            <a:pPr>
              <a:buNone/>
            </a:pPr>
            <a:r>
              <a:rPr lang="en-US" sz="2600" dirty="0" smtClean="0"/>
              <a:t>     e.g., </a:t>
            </a:r>
            <a:r>
              <a:rPr lang="en-US" sz="2600" i="1" dirty="0" smtClean="0"/>
              <a:t>A = (1, 2, 3) and B = {x, y, z}, and let R = {(1, y), (1, z), (3, y)}. Then R is a relation from A to B since R </a:t>
            </a:r>
            <a:r>
              <a:rPr lang="en-US" sz="2600" dirty="0" smtClean="0"/>
              <a:t>is a subset of </a:t>
            </a:r>
            <a:r>
              <a:rPr lang="en-US" sz="2600" i="1" dirty="0" smtClean="0"/>
              <a:t>A × B. With respect to this relation,</a:t>
            </a:r>
          </a:p>
          <a:p>
            <a:pPr>
              <a:buNone/>
            </a:pPr>
            <a:endParaRPr lang="en-US" sz="2600" i="1" dirty="0" smtClean="0"/>
          </a:p>
          <a:p>
            <a:pPr>
              <a:buNone/>
            </a:pPr>
            <a:r>
              <a:rPr lang="en-US" sz="2600" dirty="0" smtClean="0"/>
              <a:t>         1</a:t>
            </a:r>
            <a:r>
              <a:rPr lang="en-US" sz="2600" i="1" dirty="0" smtClean="0"/>
              <a:t>Ry, 1Rz, 3Ry, but 1Rx, 2Rx, 2Ry.</a:t>
            </a:r>
          </a:p>
          <a:p>
            <a:pPr>
              <a:buNone/>
            </a:pPr>
            <a:endParaRPr lang="en-US" sz="2600" i="1" dirty="0" smtClean="0"/>
          </a:p>
          <a:p>
            <a:r>
              <a:rPr lang="en-US" sz="2600" dirty="0" smtClean="0"/>
              <a:t>The domain of </a:t>
            </a:r>
            <a:r>
              <a:rPr lang="en-US" sz="2600" i="1" dirty="0" smtClean="0"/>
              <a:t>R is {1, 3} and the range is {y, z}.</a:t>
            </a:r>
            <a:endParaRPr lang="en-US" sz="2600" dirty="0"/>
          </a:p>
        </p:txBody>
      </p:sp>
      <p:cxnSp>
        <p:nvCxnSpPr>
          <p:cNvPr id="4" name="Straight Connector 3"/>
          <p:cNvCxnSpPr/>
          <p:nvPr/>
        </p:nvCxnSpPr>
        <p:spPr>
          <a:xfrm rot="5400000">
            <a:off x="3467100" y="4914900"/>
            <a:ext cx="304800" cy="7620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rot="5400000">
            <a:off x="4076700" y="4914900"/>
            <a:ext cx="304800" cy="762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5400000">
            <a:off x="4610100" y="4991100"/>
            <a:ext cx="304800" cy="76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descr="Large confetti"/>
          <p:cNvSpPr>
            <a:spLocks noGrp="1" noChangeArrowheads="1"/>
          </p:cNvSpPr>
          <p:nvPr>
            <p:ph type="title"/>
          </p:nvPr>
        </p:nvSpPr>
        <p:spPr/>
        <p:txBody>
          <a:bodyPr/>
          <a:lstStyle/>
          <a:p>
            <a:r>
              <a:rPr lang="en-US"/>
              <a:t>Ways of Describing Sets</a:t>
            </a:r>
          </a:p>
        </p:txBody>
      </p:sp>
      <p:sp>
        <p:nvSpPr>
          <p:cNvPr id="25603" name="Rectangle 1027"/>
          <p:cNvSpPr>
            <a:spLocks noGrp="1" noChangeArrowheads="1"/>
          </p:cNvSpPr>
          <p:nvPr>
            <p:ph type="body" idx="1"/>
          </p:nvPr>
        </p:nvSpPr>
        <p:spPr>
          <a:xfrm>
            <a:off x="685800" y="1905000"/>
            <a:ext cx="7772400" cy="609600"/>
          </a:xfrm>
        </p:spPr>
        <p:txBody>
          <a:bodyPr/>
          <a:lstStyle/>
          <a:p>
            <a:r>
              <a:rPr lang="en-US"/>
              <a:t>List the elements</a:t>
            </a:r>
          </a:p>
        </p:txBody>
      </p:sp>
      <p:sp>
        <p:nvSpPr>
          <p:cNvPr id="25604" name="Rectangle 1028"/>
          <p:cNvSpPr>
            <a:spLocks noChangeArrowheads="1"/>
          </p:cNvSpPr>
          <p:nvPr/>
        </p:nvSpPr>
        <p:spPr bwMode="auto">
          <a:xfrm>
            <a:off x="685800" y="3429000"/>
            <a:ext cx="7772400" cy="609600"/>
          </a:xfrm>
          <a:prstGeom prst="rect">
            <a:avLst/>
          </a:prstGeom>
          <a:noFill/>
          <a:ln w="9525">
            <a:noFill/>
            <a:miter lim="800000"/>
            <a:headEnd/>
            <a:tailEnd/>
          </a:ln>
          <a:effectLst/>
        </p:spPr>
        <p:txBody>
          <a:bodyPr/>
          <a:lstStyle/>
          <a:p>
            <a:pPr marL="342900" indent="-342900">
              <a:spcBef>
                <a:spcPct val="20000"/>
              </a:spcBef>
              <a:buSzPct val="85000"/>
            </a:pPr>
            <a:r>
              <a:rPr lang="en-US" sz="3200" dirty="0"/>
              <a:t>Give a verbal description</a:t>
            </a:r>
          </a:p>
          <a:p>
            <a:pPr marL="742950" lvl="1" indent="-285750">
              <a:spcBef>
                <a:spcPct val="20000"/>
              </a:spcBef>
              <a:buSzPct val="85000"/>
            </a:pPr>
            <a:r>
              <a:rPr lang="en-US" sz="3200" dirty="0"/>
              <a:t>“A is the set of all integers from 1 to </a:t>
            </a:r>
            <a:r>
              <a:rPr lang="en-US" sz="3200" dirty="0" smtClean="0"/>
              <a:t>6”</a:t>
            </a:r>
            <a:endParaRPr lang="en-US" sz="3200" dirty="0"/>
          </a:p>
          <a:p>
            <a:pPr marL="342900" indent="-342900">
              <a:spcBef>
                <a:spcPct val="20000"/>
              </a:spcBef>
              <a:buSzPct val="85000"/>
            </a:pPr>
            <a:r>
              <a:rPr lang="en-US" sz="3200" dirty="0"/>
              <a:t>Give a mathematical inclusion rule</a:t>
            </a:r>
          </a:p>
        </p:txBody>
      </p:sp>
      <p:sp>
        <p:nvSpPr>
          <p:cNvPr id="25607" name="Rectangle 1031"/>
          <p:cNvSpPr>
            <a:spLocks noChangeArrowheads="1"/>
          </p:cNvSpPr>
          <p:nvPr/>
        </p:nvSpPr>
        <p:spPr bwMode="auto">
          <a:xfrm>
            <a:off x="3905250" y="3276600"/>
            <a:ext cx="9144000" cy="0"/>
          </a:xfrm>
          <a:prstGeom prst="rect">
            <a:avLst/>
          </a:prstGeom>
          <a:noFill/>
          <a:ln w="9525">
            <a:noFill/>
            <a:miter lim="800000"/>
            <a:headEnd/>
            <a:tailEnd/>
          </a:ln>
          <a:effectLst/>
        </p:spPr>
        <p:txBody>
          <a:bodyPr>
            <a:spAutoFit/>
          </a:bodyPr>
          <a:lstStyle/>
          <a:p>
            <a:endParaRPr lang="en-US"/>
          </a:p>
        </p:txBody>
      </p:sp>
      <p:graphicFrame>
        <p:nvGraphicFramePr>
          <p:cNvPr id="25606" name="Object 1030"/>
          <p:cNvGraphicFramePr>
            <a:graphicFrameLocks noChangeAspect="1"/>
          </p:cNvGraphicFramePr>
          <p:nvPr/>
        </p:nvGraphicFramePr>
        <p:xfrm>
          <a:off x="2209800" y="2662238"/>
          <a:ext cx="2819400" cy="644777"/>
        </p:xfrm>
        <a:graphic>
          <a:graphicData uri="http://schemas.openxmlformats.org/presentationml/2006/ole">
            <mc:AlternateContent xmlns:mc="http://schemas.openxmlformats.org/markup-compatibility/2006">
              <mc:Choice xmlns:v="urn:schemas-microsoft-com:vml" Requires="v">
                <p:oleObj spid="_x0000_s12294" r:id="rId3" imgW="1333500" imgH="304800" progId="">
                  <p:embed/>
                </p:oleObj>
              </mc:Choice>
              <mc:Fallback>
                <p:oleObj r:id="rId3" imgW="1333500" imgH="304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662238"/>
                        <a:ext cx="2819400" cy="6447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0" name="Rectangle 1034"/>
          <p:cNvSpPr>
            <a:spLocks noChangeArrowheads="1"/>
          </p:cNvSpPr>
          <p:nvPr/>
        </p:nvSpPr>
        <p:spPr bwMode="auto">
          <a:xfrm>
            <a:off x="3554413" y="3265488"/>
            <a:ext cx="9144000" cy="0"/>
          </a:xfrm>
          <a:prstGeom prst="rect">
            <a:avLst/>
          </a:prstGeom>
          <a:noFill/>
          <a:ln w="9525">
            <a:noFill/>
            <a:miter lim="800000"/>
            <a:headEnd/>
            <a:tailEnd/>
          </a:ln>
          <a:effectLst/>
        </p:spPr>
        <p:txBody>
          <a:bodyPr>
            <a:spAutoFit/>
          </a:bodyPr>
          <a:lstStyle/>
          <a:p>
            <a:endParaRPr lang="en-US"/>
          </a:p>
        </p:txBody>
      </p:sp>
      <p:sp>
        <p:nvSpPr>
          <p:cNvPr id="25612" name="Rectangle 1036"/>
          <p:cNvSpPr>
            <a:spLocks noChangeArrowheads="1"/>
          </p:cNvSpPr>
          <p:nvPr/>
        </p:nvSpPr>
        <p:spPr bwMode="auto">
          <a:xfrm>
            <a:off x="3554413" y="3265488"/>
            <a:ext cx="9144000" cy="0"/>
          </a:xfrm>
          <a:prstGeom prst="rect">
            <a:avLst/>
          </a:prstGeom>
          <a:noFill/>
          <a:ln w="9525">
            <a:noFill/>
            <a:miter lim="800000"/>
            <a:headEnd/>
            <a:tailEnd/>
          </a:ln>
          <a:effectLst/>
        </p:spPr>
        <p:txBody>
          <a:bodyPr>
            <a:spAutoFit/>
          </a:bodyPr>
          <a:lstStyle/>
          <a:p>
            <a:endParaRPr lang="en-US"/>
          </a:p>
        </p:txBody>
      </p:sp>
      <p:graphicFrame>
        <p:nvGraphicFramePr>
          <p:cNvPr id="25611" name="Object 1035"/>
          <p:cNvGraphicFramePr>
            <a:graphicFrameLocks noChangeAspect="1"/>
          </p:cNvGraphicFramePr>
          <p:nvPr/>
        </p:nvGraphicFramePr>
        <p:xfrm>
          <a:off x="1676400" y="5795963"/>
          <a:ext cx="4419600" cy="710873"/>
        </p:xfrm>
        <a:graphic>
          <a:graphicData uri="http://schemas.openxmlformats.org/presentationml/2006/ole">
            <mc:AlternateContent xmlns:mc="http://schemas.openxmlformats.org/markup-compatibility/2006">
              <mc:Choice xmlns:v="urn:schemas-microsoft-com:vml" Requires="v">
                <p:oleObj spid="_x0000_s12295" r:id="rId5" imgW="2032000" imgH="330200" progId="">
                  <p:embed/>
                </p:oleObj>
              </mc:Choice>
              <mc:Fallback>
                <p:oleObj r:id="rId5" imgW="2032000" imgH="3302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795963"/>
                        <a:ext cx="4419600" cy="710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endParaRPr lang="en-US" dirty="0" smtClean="0"/>
          </a:p>
          <a:p>
            <a:pPr marL="571500" indent="-571500">
              <a:buAutoNum type="romanLcPeriod"/>
            </a:pPr>
            <a:r>
              <a:rPr lang="en-US" dirty="0" smtClean="0"/>
              <a:t>Let A={2,4,5,6,7}  B ={ 2,3}, </a:t>
            </a:r>
            <a:r>
              <a:rPr lang="en-US" b="1" i="1" dirty="0" smtClean="0"/>
              <a:t>R</a:t>
            </a:r>
            <a:r>
              <a:rPr lang="en-US" dirty="0" smtClean="0"/>
              <a:t> is relation from A to B defined by R= {(</a:t>
            </a:r>
            <a:r>
              <a:rPr lang="en-US" dirty="0" err="1" smtClean="0"/>
              <a:t>a,b</a:t>
            </a:r>
            <a:r>
              <a:rPr lang="en-US" dirty="0" smtClean="0"/>
              <a:t>) | a ∈ A, b∈ B and a is divisible by b}</a:t>
            </a:r>
          </a:p>
          <a:p>
            <a:pPr marL="571500" indent="-571500">
              <a:buAutoNum type="romanLcPeriod"/>
            </a:pPr>
            <a:r>
              <a:rPr lang="en-US" dirty="0" smtClean="0"/>
              <a:t> If </a:t>
            </a:r>
            <a:r>
              <a:rPr lang="en-US" b="1" i="1" dirty="0" smtClean="0"/>
              <a:t>R</a:t>
            </a:r>
            <a:r>
              <a:rPr lang="en-US" dirty="0" smtClean="0"/>
              <a:t> is relation  ‘ is greater than’ from A to B where A ={ 1,2,3,4,5} and B = {1,2,6}.</a:t>
            </a:r>
          </a:p>
          <a:p>
            <a:pPr marL="571500" indent="-571500">
              <a:buNone/>
            </a:pPr>
            <a:r>
              <a:rPr lang="en-US" dirty="0" smtClean="0"/>
              <a:t>       Find the Domain and Range of </a:t>
            </a:r>
            <a:r>
              <a:rPr lang="en-US" b="1" i="1" dirty="0" smtClean="0"/>
              <a:t>R</a:t>
            </a:r>
            <a:r>
              <a:rPr lang="en-US" dirty="0" smtClean="0"/>
              <a:t>.</a:t>
            </a:r>
          </a:p>
          <a:p>
            <a:pPr marL="571500" indent="-571500">
              <a:buNone/>
            </a:pPr>
            <a:r>
              <a:rPr lang="en-US" dirty="0" smtClean="0"/>
              <a:t>iii. Let A ={1,5} B={3,7} and R = {(</a:t>
            </a:r>
            <a:r>
              <a:rPr lang="en-US" dirty="0" err="1" smtClean="0"/>
              <a:t>a,b</a:t>
            </a:r>
            <a:r>
              <a:rPr lang="en-US" dirty="0" smtClean="0"/>
              <a:t>)|a ∈ A, b∈ B and a–b is multiple of 4}, show that R is an empty from A to B.</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Inverse Relation</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lgn="just"/>
            <a:r>
              <a:rPr lang="en-US" dirty="0" smtClean="0"/>
              <a:t>Let </a:t>
            </a:r>
            <a:r>
              <a:rPr lang="en-US" i="1" dirty="0" smtClean="0"/>
              <a:t>R be any relation from set A to set B. The inverse of R, denoted by R</a:t>
            </a:r>
            <a:r>
              <a:rPr lang="en-US" baseline="30000" dirty="0" smtClean="0"/>
              <a:t>−1</a:t>
            </a:r>
            <a:r>
              <a:rPr lang="en-US" dirty="0" smtClean="0"/>
              <a:t>, is the relation from </a:t>
            </a:r>
            <a:r>
              <a:rPr lang="en-US" i="1" dirty="0" smtClean="0"/>
              <a:t>B to A </a:t>
            </a:r>
            <a:r>
              <a:rPr lang="en-US" dirty="0" smtClean="0"/>
              <a:t>which consists of those ordered pairs which, when reversed, belong to </a:t>
            </a:r>
            <a:r>
              <a:rPr lang="en-US" i="1" dirty="0" smtClean="0"/>
              <a:t>R; that is,</a:t>
            </a:r>
          </a:p>
          <a:p>
            <a:pPr>
              <a:buNone/>
            </a:pPr>
            <a:r>
              <a:rPr lang="en-US" i="1" dirty="0" smtClean="0"/>
              <a:t>                       R</a:t>
            </a:r>
            <a:r>
              <a:rPr lang="pt-BR" baseline="30000" dirty="0" smtClean="0"/>
              <a:t>−1 </a:t>
            </a:r>
            <a:r>
              <a:rPr lang="pt-BR" dirty="0" smtClean="0"/>
              <a:t>= {</a:t>
            </a:r>
            <a:r>
              <a:rPr lang="pt-BR" i="1" dirty="0" smtClean="0"/>
              <a:t>(b, a) | (a, b) ∈ R}</a:t>
            </a:r>
          </a:p>
          <a:p>
            <a:pPr>
              <a:buNone/>
            </a:pPr>
            <a:endParaRPr lang="pt-BR" i="1" dirty="0" smtClean="0"/>
          </a:p>
          <a:p>
            <a:r>
              <a:rPr lang="en-US" dirty="0" smtClean="0"/>
              <a:t>For example, let </a:t>
            </a:r>
            <a:r>
              <a:rPr lang="en-US" i="1" dirty="0" smtClean="0"/>
              <a:t>A = {1, 2, 3} and B = {x, y, z}. Then the inverse of</a:t>
            </a:r>
          </a:p>
          <a:p>
            <a:pPr>
              <a:buNone/>
            </a:pPr>
            <a:r>
              <a:rPr lang="en-US" sz="2400" i="1" dirty="0" smtClean="0"/>
              <a:t>           R = {(1, y), (1, z), (3, y)}   is  R</a:t>
            </a:r>
            <a:r>
              <a:rPr lang="es-ES" sz="2400" baseline="30000" dirty="0" smtClean="0"/>
              <a:t>−1 </a:t>
            </a:r>
            <a:r>
              <a:rPr lang="es-ES" sz="2400" dirty="0" smtClean="0"/>
              <a:t>= {</a:t>
            </a:r>
            <a:r>
              <a:rPr lang="es-ES" sz="2400" i="1" dirty="0" smtClean="0"/>
              <a:t>(y, 1), (z, 1), (y, 3)}</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of relations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smtClean="0"/>
              <a:t>Let A, B and C be sets, and let R be a relation from A to B and let S be a relation from B to C. Then R and S give rise to a relation from A to C denoted by R◦S and defined by:</a:t>
            </a:r>
          </a:p>
          <a:p>
            <a:pPr>
              <a:buNone/>
            </a:pPr>
            <a:r>
              <a:rPr lang="en-US" sz="2400" dirty="0" smtClean="0"/>
              <a:t>      a(R◦S)c if for some b ∈ B we have </a:t>
            </a:r>
            <a:r>
              <a:rPr lang="en-US" sz="2400" dirty="0" err="1" smtClean="0"/>
              <a:t>aRb</a:t>
            </a:r>
            <a:r>
              <a:rPr lang="en-US" sz="2400" dirty="0" smtClean="0"/>
              <a:t> and </a:t>
            </a:r>
            <a:r>
              <a:rPr lang="en-US" sz="2400" dirty="0" err="1" smtClean="0"/>
              <a:t>bSc</a:t>
            </a:r>
            <a:r>
              <a:rPr lang="en-US" sz="2400" dirty="0" smtClean="0"/>
              <a:t>.</a:t>
            </a:r>
          </a:p>
          <a:p>
            <a:pPr>
              <a:buNone/>
            </a:pPr>
            <a:r>
              <a:rPr lang="en-US" sz="2400" dirty="0" smtClean="0"/>
              <a:t>    i.e.,</a:t>
            </a:r>
          </a:p>
          <a:p>
            <a:pPr>
              <a:buNone/>
            </a:pPr>
            <a:r>
              <a:rPr lang="en-US" sz="2400" dirty="0" smtClean="0"/>
              <a:t>    R ◦ S = {(a, c) | there exists b ∈ B for which (a, b) ∈ R and (b, c) ∈ S}</a:t>
            </a:r>
          </a:p>
          <a:p>
            <a:pPr>
              <a:buNone/>
            </a:pPr>
            <a:r>
              <a:rPr lang="en-US" sz="2400" dirty="0" smtClean="0"/>
              <a:t>        The relation R◦S is called the </a:t>
            </a:r>
            <a:r>
              <a:rPr lang="en-US" sz="2400" b="1" dirty="0" smtClean="0"/>
              <a:t>composition of R and S</a:t>
            </a:r>
            <a:r>
              <a:rPr lang="en-US" sz="2400" dirty="0" smtClean="0"/>
              <a:t>; it is sometimes denoted simply by RS.</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of relations</a:t>
            </a:r>
            <a:endParaRPr lang="en-US" dirty="0"/>
          </a:p>
        </p:txBody>
      </p:sp>
      <p:sp>
        <p:nvSpPr>
          <p:cNvPr id="3" name="Content Placeholder 2"/>
          <p:cNvSpPr>
            <a:spLocks noGrp="1"/>
          </p:cNvSpPr>
          <p:nvPr>
            <p:ph idx="1"/>
          </p:nvPr>
        </p:nvSpPr>
        <p:spPr/>
        <p:txBody>
          <a:bodyPr/>
          <a:lstStyle/>
          <a:p>
            <a:r>
              <a:rPr lang="en-US" dirty="0" smtClean="0"/>
              <a:t>Let </a:t>
            </a:r>
            <a:r>
              <a:rPr lang="pl-PL" sz="2400" dirty="0" smtClean="0"/>
              <a:t>R = {(1, a), (2, d), (3, a), (3, b), (3, d)} and </a:t>
            </a:r>
            <a:endParaRPr lang="en-US" sz="2400" dirty="0" smtClean="0"/>
          </a:p>
          <a:p>
            <a:pPr>
              <a:buNone/>
            </a:pPr>
            <a:r>
              <a:rPr lang="en-US" sz="2400" dirty="0" smtClean="0"/>
              <a:t>             </a:t>
            </a:r>
            <a:r>
              <a:rPr lang="pl-PL" sz="2400" dirty="0" smtClean="0"/>
              <a:t>S = {(b, x), (b, z), (c, y), (d, z)}</a:t>
            </a:r>
            <a:endParaRPr lang="en-US" sz="2400" dirty="0" smtClean="0"/>
          </a:p>
          <a:p>
            <a:pPr>
              <a:buNone/>
            </a:pPr>
            <a:endParaRPr lang="en-US" sz="2400" dirty="0" smtClean="0"/>
          </a:p>
          <a:p>
            <a:pPr>
              <a:buNone/>
            </a:pPr>
            <a:r>
              <a:rPr lang="en-US" sz="2400" dirty="0" smtClean="0"/>
              <a:t>       Then R◦S  = </a:t>
            </a:r>
            <a:r>
              <a:rPr lang="pl-PL" sz="2400" dirty="0" smtClean="0"/>
              <a:t>{(2, z), (3, x), (3, z)}</a:t>
            </a: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Picturing a Relation</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Directed graph </a:t>
            </a:r>
            <a:r>
              <a:rPr lang="en-US" dirty="0" smtClean="0"/>
              <a:t>: we write down the elements of the set, and then we draw an arrow from each element </a:t>
            </a:r>
            <a:r>
              <a:rPr lang="en-US" i="1" dirty="0" smtClean="0"/>
              <a:t>x to each element y whenever x is related to y.</a:t>
            </a:r>
          </a:p>
          <a:p>
            <a:pPr algn="just"/>
            <a:r>
              <a:rPr lang="en-US" b="1" dirty="0" smtClean="0"/>
              <a:t>Relation matrix</a:t>
            </a:r>
            <a:r>
              <a:rPr lang="en-US" dirty="0" smtClean="0"/>
              <a:t>: whose rows are labeled by the elements of set A and whose columns are labeled by the elements of </a:t>
            </a:r>
            <a:r>
              <a:rPr lang="en-US" i="1" dirty="0" smtClean="0"/>
              <a:t>B. </a:t>
            </a:r>
            <a:r>
              <a:rPr lang="en-US" dirty="0" smtClean="0"/>
              <a:t>Put a 1 or 0 in each position of the array according as a ∈ A is or is not related to b ∈ B.</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Picturing a Relation</a:t>
            </a:r>
            <a:endParaRPr lang="en-US" dirty="0"/>
          </a:p>
        </p:txBody>
      </p:sp>
      <p:sp>
        <p:nvSpPr>
          <p:cNvPr id="3" name="Content Placeholder 2"/>
          <p:cNvSpPr>
            <a:spLocks noGrp="1"/>
          </p:cNvSpPr>
          <p:nvPr>
            <p:ph idx="1"/>
          </p:nvPr>
        </p:nvSpPr>
        <p:spPr/>
        <p:txBody>
          <a:bodyPr>
            <a:normAutofit/>
          </a:bodyPr>
          <a:lstStyle/>
          <a:p>
            <a:r>
              <a:rPr lang="pt-BR" sz="2400" dirty="0" smtClean="0"/>
              <a:t>R ={(1, 2), (2, 2), (2, 4), (3, 2), (3, 4), (4, 1), (4, 3)}</a:t>
            </a:r>
          </a:p>
          <a:p>
            <a:endParaRPr lang="pt-BR" sz="2400" dirty="0" smtClean="0"/>
          </a:p>
          <a:p>
            <a:endParaRPr lang="pt-BR" sz="2400" dirty="0" smtClean="0"/>
          </a:p>
          <a:p>
            <a:endParaRPr lang="pt-BR" sz="2400" dirty="0" smtClean="0"/>
          </a:p>
          <a:p>
            <a:endParaRPr lang="pt-BR" sz="2400" dirty="0" smtClean="0"/>
          </a:p>
          <a:p>
            <a:endParaRPr lang="en-US" sz="2400" i="1" dirty="0" smtClean="0"/>
          </a:p>
          <a:p>
            <a:r>
              <a:rPr lang="en-US" sz="2400" i="1" dirty="0" smtClean="0"/>
              <a:t>A = (1, 2, 3) and B = {x, y, z}, and let R = {(1, y), (1, z), (3, y)}.</a:t>
            </a:r>
            <a:endParaRPr lang="pt-BR" sz="2400" dirty="0" smtClean="0"/>
          </a:p>
          <a:p>
            <a:endParaRPr lang="en-US" sz="2400" dirty="0"/>
          </a:p>
        </p:txBody>
      </p:sp>
      <p:pic>
        <p:nvPicPr>
          <p:cNvPr id="65538" name="Picture 2"/>
          <p:cNvPicPr>
            <a:picLocks noChangeAspect="1" noChangeArrowheads="1"/>
          </p:cNvPicPr>
          <p:nvPr/>
        </p:nvPicPr>
        <p:blipFill>
          <a:blip r:embed="rId2"/>
          <a:srcRect/>
          <a:stretch>
            <a:fillRect/>
          </a:stretch>
        </p:blipFill>
        <p:spPr bwMode="auto">
          <a:xfrm>
            <a:off x="5715000" y="2133600"/>
            <a:ext cx="2167723" cy="1809750"/>
          </a:xfrm>
          <a:prstGeom prst="rect">
            <a:avLst/>
          </a:prstGeom>
          <a:noFill/>
          <a:ln w="9525">
            <a:noFill/>
            <a:miter lim="800000"/>
            <a:headEnd/>
            <a:tailEnd/>
          </a:ln>
          <a:effectLst/>
        </p:spPr>
      </p:pic>
      <p:pic>
        <p:nvPicPr>
          <p:cNvPr id="65539" name="Picture 3"/>
          <p:cNvPicPr>
            <a:picLocks noChangeAspect="1" noChangeArrowheads="1"/>
          </p:cNvPicPr>
          <p:nvPr/>
        </p:nvPicPr>
        <p:blipFill>
          <a:blip r:embed="rId2">
            <a:lum bright="-6000" contrast="42000"/>
          </a:blip>
          <a:srcRect/>
          <a:stretch>
            <a:fillRect/>
          </a:stretch>
        </p:blipFill>
        <p:spPr bwMode="auto">
          <a:xfrm>
            <a:off x="3581400" y="4893733"/>
            <a:ext cx="1981200" cy="143086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box(in)">
                                      <p:cBhvr>
                                        <p:cTn id="12"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pl-PL" dirty="0" smtClean="0"/>
              <a:t>R = {(1, a), (2, d), (3, a), (3, b), (3, d)} and </a:t>
            </a:r>
            <a:endParaRPr lang="en-US" dirty="0" smtClean="0"/>
          </a:p>
          <a:p>
            <a:pPr>
              <a:buNone/>
            </a:pPr>
            <a:r>
              <a:rPr lang="en-US" dirty="0" smtClean="0"/>
              <a:t>             </a:t>
            </a:r>
            <a:r>
              <a:rPr lang="pl-PL" dirty="0" smtClean="0"/>
              <a:t>S = {(b, x), (b, z), (c, y), (d, z)}</a:t>
            </a:r>
            <a:endParaRPr lang="en-US" dirty="0" smtClean="0"/>
          </a:p>
          <a:p>
            <a:pPr>
              <a:buNone/>
            </a:pPr>
            <a:endParaRPr lang="en-US" dirty="0" smtClean="0"/>
          </a:p>
          <a:p>
            <a:pPr>
              <a:buNone/>
            </a:pPr>
            <a:r>
              <a:rPr lang="en-US" dirty="0" smtClean="0"/>
              <a:t> draw the Directed graph and Relation matrix.</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a:t>
            </a:r>
            <a:endParaRPr lang="en-US" dirty="0"/>
          </a:p>
        </p:txBody>
      </p:sp>
      <p:sp>
        <p:nvSpPr>
          <p:cNvPr id="3" name="Content Placeholder 2"/>
          <p:cNvSpPr>
            <a:spLocks noGrp="1"/>
          </p:cNvSpPr>
          <p:nvPr>
            <p:ph idx="1"/>
          </p:nvPr>
        </p:nvSpPr>
        <p:spPr/>
        <p:txBody>
          <a:bodyPr>
            <a:normAutofit/>
          </a:bodyPr>
          <a:lstStyle/>
          <a:p>
            <a:r>
              <a:rPr lang="en-US" b="1" dirty="0" smtClean="0"/>
              <a:t>Reflexive Relations</a:t>
            </a:r>
          </a:p>
          <a:p>
            <a:pPr>
              <a:buNone/>
            </a:pPr>
            <a:r>
              <a:rPr lang="en-US" dirty="0" smtClean="0"/>
              <a:t>       A relation </a:t>
            </a:r>
            <a:r>
              <a:rPr lang="en-US" b="1" i="1" dirty="0" smtClean="0"/>
              <a:t>R</a:t>
            </a:r>
            <a:r>
              <a:rPr lang="en-US" i="1" dirty="0" smtClean="0"/>
              <a:t> </a:t>
            </a:r>
            <a:r>
              <a:rPr lang="en-US" dirty="0" smtClean="0"/>
              <a:t>on a set A </a:t>
            </a:r>
            <a:r>
              <a:rPr lang="en-US" i="1" dirty="0" smtClean="0"/>
              <a:t>is reflexive if </a:t>
            </a:r>
            <a:r>
              <a:rPr lang="en-US" i="1" dirty="0" err="1" smtClean="0"/>
              <a:t>a</a:t>
            </a:r>
            <a:r>
              <a:rPr lang="en-US" b="1" i="1" dirty="0" err="1" smtClean="0"/>
              <a:t>R</a:t>
            </a:r>
            <a:r>
              <a:rPr lang="en-US" i="1" dirty="0" err="1" smtClean="0"/>
              <a:t>a</a:t>
            </a:r>
            <a:r>
              <a:rPr lang="en-US" i="1" dirty="0" smtClean="0"/>
              <a:t> </a:t>
            </a:r>
            <a:r>
              <a:rPr lang="en-US" dirty="0" smtClean="0"/>
              <a:t>for every a ∈ A, that is, if (a, a) ∈ </a:t>
            </a:r>
            <a:r>
              <a:rPr lang="en-US" b="1" i="1" dirty="0" smtClean="0"/>
              <a:t>R</a:t>
            </a:r>
            <a:r>
              <a:rPr lang="en-US" dirty="0" smtClean="0"/>
              <a:t>,  ∀ a ∈ </a:t>
            </a:r>
            <a:r>
              <a:rPr lang="en-US" i="1" dirty="0" smtClean="0"/>
              <a:t>A. </a:t>
            </a:r>
          </a:p>
          <a:p>
            <a:pPr>
              <a:buNone/>
            </a:pPr>
            <a:endParaRPr lang="en-US" i="1" dirty="0" smtClean="0"/>
          </a:p>
          <a:p>
            <a:pPr>
              <a:buNone/>
            </a:pPr>
            <a:r>
              <a:rPr lang="en-US" i="1" dirty="0" smtClean="0"/>
              <a:t>    e.g</a:t>
            </a:r>
            <a:r>
              <a:rPr lang="en-US" dirty="0" smtClean="0"/>
              <a:t>.,  Let A ={1,2,3,4}</a:t>
            </a:r>
          </a:p>
          <a:p>
            <a:pPr>
              <a:buNone/>
            </a:pPr>
            <a:r>
              <a:rPr lang="en-US" dirty="0" smtClean="0"/>
              <a:t>       </a:t>
            </a:r>
            <a:r>
              <a:rPr lang="en-US" b="1" i="1" dirty="0" smtClean="0"/>
              <a:t>R</a:t>
            </a:r>
            <a:r>
              <a:rPr lang="en-US" dirty="0" smtClean="0"/>
              <a:t> = {(1,1), (2,2), (2,3), (3,3),(4,4)}</a:t>
            </a:r>
          </a:p>
          <a:p>
            <a:pPr>
              <a:buNone/>
            </a:pPr>
            <a:r>
              <a:rPr lang="en-US" dirty="0" smtClean="0"/>
              <a:t>      Then </a:t>
            </a:r>
            <a:r>
              <a:rPr lang="en-US" b="1" dirty="0" smtClean="0"/>
              <a:t>R</a:t>
            </a:r>
            <a:r>
              <a:rPr lang="en-US" dirty="0" smtClean="0"/>
              <a:t> is reflexive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a:t>
            </a:r>
            <a:endParaRPr lang="en-US" dirty="0"/>
          </a:p>
        </p:txBody>
      </p:sp>
      <p:sp>
        <p:nvSpPr>
          <p:cNvPr id="3" name="Content Placeholder 2"/>
          <p:cNvSpPr>
            <a:spLocks noGrp="1"/>
          </p:cNvSpPr>
          <p:nvPr>
            <p:ph idx="1"/>
          </p:nvPr>
        </p:nvSpPr>
        <p:spPr/>
        <p:txBody>
          <a:bodyPr/>
          <a:lstStyle/>
          <a:p>
            <a:r>
              <a:rPr lang="en-US" b="1" dirty="0" smtClean="0"/>
              <a:t>Symmetric and Asymmetric Relations</a:t>
            </a:r>
          </a:p>
          <a:p>
            <a:pPr>
              <a:buNone/>
            </a:pPr>
            <a:r>
              <a:rPr lang="en-US" dirty="0" smtClean="0"/>
              <a:t>A relation </a:t>
            </a:r>
            <a:r>
              <a:rPr lang="en-US" b="1" i="1" dirty="0" smtClean="0"/>
              <a:t>R</a:t>
            </a:r>
            <a:r>
              <a:rPr lang="en-US" i="1" dirty="0" smtClean="0"/>
              <a:t> on a set A is symmetric if whenever </a:t>
            </a:r>
            <a:r>
              <a:rPr lang="en-US" i="1" dirty="0" err="1" smtClean="0"/>
              <a:t>a</a:t>
            </a:r>
            <a:r>
              <a:rPr lang="en-US" b="1" i="1" dirty="0" err="1" smtClean="0"/>
              <a:t>R</a:t>
            </a:r>
            <a:r>
              <a:rPr lang="en-US" i="1" dirty="0" err="1" smtClean="0"/>
              <a:t>b</a:t>
            </a:r>
            <a:r>
              <a:rPr lang="en-US" i="1" dirty="0" smtClean="0"/>
              <a:t> then </a:t>
            </a:r>
            <a:r>
              <a:rPr lang="en-US" i="1" dirty="0" err="1" smtClean="0"/>
              <a:t>b</a:t>
            </a:r>
            <a:r>
              <a:rPr lang="en-US" b="1" i="1" dirty="0" err="1" smtClean="0"/>
              <a:t>R</a:t>
            </a:r>
            <a:r>
              <a:rPr lang="en-US" i="1" dirty="0" err="1" smtClean="0"/>
              <a:t>a</a:t>
            </a:r>
            <a:r>
              <a:rPr lang="en-US" i="1" dirty="0" smtClean="0"/>
              <a:t>, that is, if whenever (a, b) ∈ </a:t>
            </a:r>
            <a:r>
              <a:rPr lang="en-US" b="1" i="1" dirty="0" smtClean="0"/>
              <a:t>R</a:t>
            </a:r>
            <a:r>
              <a:rPr lang="en-US" i="1" dirty="0" smtClean="0"/>
              <a:t> then (b, a) ∈ </a:t>
            </a:r>
            <a:r>
              <a:rPr lang="en-US" b="1" i="1" dirty="0" smtClean="0"/>
              <a:t>R</a:t>
            </a:r>
            <a:r>
              <a:rPr lang="en-US" i="1" dirty="0" smtClean="0"/>
              <a:t>.</a:t>
            </a:r>
          </a:p>
          <a:p>
            <a:pPr>
              <a:buNone/>
            </a:pPr>
            <a:r>
              <a:rPr lang="en-US" dirty="0" smtClean="0"/>
              <a:t>Thus </a:t>
            </a:r>
            <a:r>
              <a:rPr lang="en-US" b="1" i="1" dirty="0" smtClean="0"/>
              <a:t>R</a:t>
            </a:r>
            <a:r>
              <a:rPr lang="en-US" i="1" dirty="0" smtClean="0"/>
              <a:t> is not symmetric if there exists a, b ∈ A such that (a, b) ∈ </a:t>
            </a:r>
            <a:r>
              <a:rPr lang="en-US" b="1" i="1" dirty="0" smtClean="0"/>
              <a:t>R</a:t>
            </a:r>
            <a:r>
              <a:rPr lang="en-US" i="1" dirty="0" smtClean="0"/>
              <a:t> but (b, a) ∈ </a:t>
            </a:r>
            <a:r>
              <a:rPr lang="en-US" b="1" i="1" dirty="0" smtClean="0"/>
              <a:t>R</a:t>
            </a:r>
            <a:r>
              <a:rPr lang="en-US" i="1" dirty="0" smtClean="0"/>
              <a:t>.</a:t>
            </a:r>
            <a:endParaRPr lang="en-US" dirty="0" smtClean="0"/>
          </a:p>
          <a:p>
            <a:endParaRPr lang="en-US" dirty="0"/>
          </a:p>
        </p:txBody>
      </p:sp>
      <p:cxnSp>
        <p:nvCxnSpPr>
          <p:cNvPr id="5" name="Straight Connector 4"/>
          <p:cNvCxnSpPr/>
          <p:nvPr/>
        </p:nvCxnSpPr>
        <p:spPr>
          <a:xfrm rot="5400000">
            <a:off x="5715000" y="4495800"/>
            <a:ext cx="381000" cy="76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a:t>
            </a:r>
            <a:endParaRPr lang="en-US" dirty="0"/>
          </a:p>
        </p:txBody>
      </p:sp>
      <p:sp>
        <p:nvSpPr>
          <p:cNvPr id="3" name="Content Placeholder 2"/>
          <p:cNvSpPr>
            <a:spLocks noGrp="1"/>
          </p:cNvSpPr>
          <p:nvPr>
            <p:ph idx="1"/>
          </p:nvPr>
        </p:nvSpPr>
        <p:spPr/>
        <p:txBody>
          <a:bodyPr/>
          <a:lstStyle/>
          <a:p>
            <a:r>
              <a:rPr lang="en-US" b="1" dirty="0" smtClean="0"/>
              <a:t>Anti-symmetric Relations</a:t>
            </a:r>
          </a:p>
          <a:p>
            <a:pPr>
              <a:buNone/>
            </a:pPr>
            <a:r>
              <a:rPr lang="en-US" dirty="0" smtClean="0"/>
              <a:t>    A relation </a:t>
            </a:r>
            <a:r>
              <a:rPr lang="en-US" b="1" i="1" dirty="0" smtClean="0"/>
              <a:t>R</a:t>
            </a:r>
            <a:r>
              <a:rPr lang="en-US" i="1" dirty="0" smtClean="0"/>
              <a:t> on a set A is anti-symmetric if whenever </a:t>
            </a:r>
            <a:r>
              <a:rPr lang="en-US" i="1" dirty="0" err="1" smtClean="0"/>
              <a:t>a</a:t>
            </a:r>
            <a:r>
              <a:rPr lang="en-US" b="1" i="1" dirty="0" err="1" smtClean="0"/>
              <a:t>R</a:t>
            </a:r>
            <a:r>
              <a:rPr lang="en-US" i="1" dirty="0" err="1" smtClean="0"/>
              <a:t>b</a:t>
            </a:r>
            <a:r>
              <a:rPr lang="en-US" i="1" dirty="0" smtClean="0"/>
              <a:t> and </a:t>
            </a:r>
            <a:r>
              <a:rPr lang="en-US" i="1" dirty="0" err="1" smtClean="0"/>
              <a:t>b</a:t>
            </a:r>
            <a:r>
              <a:rPr lang="en-US" b="1" i="1" dirty="0" err="1" smtClean="0"/>
              <a:t>R</a:t>
            </a:r>
            <a:r>
              <a:rPr lang="en-US" i="1" dirty="0" err="1" smtClean="0"/>
              <a:t>a</a:t>
            </a:r>
            <a:r>
              <a:rPr lang="en-US" i="1" dirty="0" smtClean="0"/>
              <a:t>, then a=b.</a:t>
            </a:r>
          </a:p>
          <a:p>
            <a:pPr>
              <a:buNone/>
            </a:pPr>
            <a:r>
              <a:rPr lang="en-US" i="1" dirty="0" smtClean="0"/>
              <a:t>   i.e., (a, b) ∈ </a:t>
            </a:r>
            <a:r>
              <a:rPr lang="en-US" b="1" i="1" dirty="0" smtClean="0"/>
              <a:t>R</a:t>
            </a:r>
            <a:r>
              <a:rPr lang="en-US" i="1" dirty="0" smtClean="0"/>
              <a:t>  and (b, a) ∈ </a:t>
            </a:r>
            <a:r>
              <a:rPr lang="en-US" b="1" i="1" dirty="0" smtClean="0"/>
              <a:t>R then a=b.</a:t>
            </a:r>
          </a:p>
          <a:p>
            <a:pPr>
              <a:buNone/>
            </a:pPr>
            <a:r>
              <a:rPr lang="en-US" b="1" i="1" dirty="0" smtClean="0"/>
              <a:t>  or</a:t>
            </a:r>
          </a:p>
          <a:p>
            <a:pPr>
              <a:buNone/>
            </a:pPr>
            <a:r>
              <a:rPr lang="en-US" dirty="0" smtClean="0"/>
              <a:t>   if </a:t>
            </a:r>
            <a:r>
              <a:rPr lang="en-US" i="1" dirty="0" err="1" smtClean="0"/>
              <a:t>aRb</a:t>
            </a:r>
            <a:r>
              <a:rPr lang="en-US" dirty="0" smtClean="0"/>
              <a:t> with </a:t>
            </a:r>
            <a:r>
              <a:rPr lang="en-US" i="1" dirty="0" smtClean="0"/>
              <a:t>a</a:t>
            </a:r>
            <a:r>
              <a:rPr lang="en-US" dirty="0" smtClean="0"/>
              <a:t> ≠ </a:t>
            </a:r>
            <a:r>
              <a:rPr lang="en-US" i="1" dirty="0" smtClean="0"/>
              <a:t>b</a:t>
            </a:r>
            <a:r>
              <a:rPr lang="en-US" dirty="0" smtClean="0"/>
              <a:t>, then </a:t>
            </a:r>
            <a:r>
              <a:rPr lang="en-US" i="1" dirty="0" err="1" smtClean="0"/>
              <a:t>bRa</a:t>
            </a:r>
            <a:r>
              <a:rPr lang="en-US" dirty="0" smtClean="0"/>
              <a:t> must not hold.</a:t>
            </a:r>
            <a:endParaRPr lang="en-US" i="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r>
              <a:rPr lang="en-US" dirty="0" smtClean="0">
                <a:sym typeface="Symbol" pitchFamily="18" charset="2"/>
              </a:rPr>
              <a:t>Important Sets</a:t>
            </a:r>
            <a:br>
              <a:rPr lang="en-US" dirty="0" smtClean="0">
                <a:sym typeface="Symbol" pitchFamily="18" charset="2"/>
              </a:rPr>
            </a:br>
            <a:endParaRPr lang="en-US" dirty="0"/>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pPr marL="0" indent="0">
              <a:spcBef>
                <a:spcPct val="0"/>
              </a:spcBef>
            </a:pPr>
            <a:endParaRPr lang="en-US" dirty="0" smtClean="0">
              <a:sym typeface="Symbol" pitchFamily="18" charset="2"/>
            </a:endParaRPr>
          </a:p>
          <a:p>
            <a:pPr marL="0" indent="0">
              <a:spcBef>
                <a:spcPct val="0"/>
              </a:spcBef>
            </a:pPr>
            <a:r>
              <a:rPr lang="en-US" b="1" dirty="0" smtClean="0">
                <a:sym typeface="Symbol" pitchFamily="18" charset="2"/>
              </a:rPr>
              <a:t> N </a:t>
            </a:r>
            <a:r>
              <a:rPr lang="en-US" dirty="0" smtClean="0">
                <a:sym typeface="Symbol" pitchFamily="18" charset="2"/>
              </a:rPr>
              <a:t>= {0,1,2,3,…}, the set of </a:t>
            </a:r>
            <a:r>
              <a:rPr lang="en-US" b="1" dirty="0" smtClean="0">
                <a:sym typeface="Symbol" pitchFamily="18" charset="2"/>
              </a:rPr>
              <a:t>natural numbers</a:t>
            </a:r>
            <a:r>
              <a:rPr lang="en-US" dirty="0" smtClean="0">
                <a:sym typeface="Symbol" pitchFamily="18" charset="2"/>
              </a:rPr>
              <a:t>, non negative integers, (occasionally IN)</a:t>
            </a:r>
          </a:p>
          <a:p>
            <a:pPr marL="0" indent="0">
              <a:spcBef>
                <a:spcPct val="0"/>
              </a:spcBef>
            </a:pPr>
            <a:endParaRPr lang="en-US" dirty="0" smtClean="0">
              <a:sym typeface="Symbol" pitchFamily="18" charset="2"/>
            </a:endParaRPr>
          </a:p>
          <a:p>
            <a:pPr marL="0" indent="0">
              <a:spcBef>
                <a:spcPct val="0"/>
              </a:spcBef>
            </a:pPr>
            <a:r>
              <a:rPr lang="en-US" b="1" dirty="0" smtClean="0">
                <a:sym typeface="Symbol" pitchFamily="18" charset="2"/>
              </a:rPr>
              <a:t> Z</a:t>
            </a:r>
            <a:r>
              <a:rPr lang="en-US" dirty="0" smtClean="0">
                <a:sym typeface="Symbol" pitchFamily="18" charset="2"/>
              </a:rPr>
              <a:t> = { …, -2, -1, 0, 1, 2,3, …), the set of </a:t>
            </a:r>
            <a:r>
              <a:rPr lang="en-US" b="1" dirty="0" smtClean="0">
                <a:sym typeface="Symbol" pitchFamily="18" charset="2"/>
              </a:rPr>
              <a:t>integers</a:t>
            </a:r>
          </a:p>
          <a:p>
            <a:pPr marL="0" indent="0">
              <a:spcBef>
                <a:spcPct val="0"/>
              </a:spcBef>
            </a:pPr>
            <a:endParaRPr lang="en-US" dirty="0" smtClean="0">
              <a:sym typeface="Symbol" pitchFamily="18" charset="2"/>
            </a:endParaRPr>
          </a:p>
          <a:p>
            <a:pPr marL="0" indent="0">
              <a:spcBef>
                <a:spcPct val="0"/>
              </a:spcBef>
            </a:pPr>
            <a:r>
              <a:rPr lang="en-US" b="1" dirty="0" smtClean="0">
                <a:sym typeface="Symbol" pitchFamily="18" charset="2"/>
              </a:rPr>
              <a:t> Z</a:t>
            </a:r>
            <a:r>
              <a:rPr lang="en-US" b="1" baseline="30000" dirty="0" smtClean="0">
                <a:sym typeface="Symbol" pitchFamily="18" charset="2"/>
              </a:rPr>
              <a:t>+</a:t>
            </a:r>
            <a:r>
              <a:rPr lang="en-US" dirty="0" smtClean="0">
                <a:sym typeface="Symbol" pitchFamily="18" charset="2"/>
              </a:rPr>
              <a:t> = {1,2,3,…} set of </a:t>
            </a:r>
            <a:r>
              <a:rPr lang="en-US" b="1" dirty="0" smtClean="0">
                <a:sym typeface="Symbol" pitchFamily="18" charset="2"/>
              </a:rPr>
              <a:t>positive integers</a:t>
            </a:r>
          </a:p>
          <a:p>
            <a:pPr marL="0" indent="0">
              <a:spcBef>
                <a:spcPct val="0"/>
              </a:spcBef>
            </a:pPr>
            <a:endParaRPr lang="en-US" b="1" dirty="0" smtClean="0">
              <a:sym typeface="Symbol" pitchFamily="18" charset="2"/>
            </a:endParaRPr>
          </a:p>
          <a:p>
            <a:pPr marL="0" indent="0">
              <a:spcBef>
                <a:spcPct val="0"/>
              </a:spcBef>
            </a:pPr>
            <a:r>
              <a:rPr lang="en-US" b="1" dirty="0" smtClean="0">
                <a:sym typeface="Symbol" pitchFamily="18" charset="2"/>
              </a:rPr>
              <a:t> Q</a:t>
            </a:r>
            <a:r>
              <a:rPr lang="en-US" dirty="0" smtClean="0">
                <a:sym typeface="Symbol" pitchFamily="18" charset="2"/>
              </a:rPr>
              <a:t> = {p/q | p  Z, q Z, and q0}, set of </a:t>
            </a:r>
            <a:r>
              <a:rPr lang="en-US" b="1" dirty="0" smtClean="0">
                <a:sym typeface="Symbol" pitchFamily="18" charset="2"/>
              </a:rPr>
              <a:t>rational numbers</a:t>
            </a:r>
          </a:p>
          <a:p>
            <a:pPr marL="0" indent="0">
              <a:spcBef>
                <a:spcPct val="0"/>
              </a:spcBef>
            </a:pPr>
            <a:endParaRPr lang="en-US" b="1" dirty="0" smtClean="0">
              <a:sym typeface="Symbol" pitchFamily="18" charset="2"/>
            </a:endParaRPr>
          </a:p>
          <a:p>
            <a:pPr marL="0" indent="0">
              <a:spcBef>
                <a:spcPct val="0"/>
              </a:spcBef>
            </a:pPr>
            <a:r>
              <a:rPr lang="en-US" b="1" dirty="0" smtClean="0">
                <a:sym typeface="Symbol" pitchFamily="18" charset="2"/>
              </a:rPr>
              <a:t> R</a:t>
            </a:r>
            <a:r>
              <a:rPr lang="en-US" dirty="0" smtClean="0">
                <a:sym typeface="Symbol" pitchFamily="18" charset="2"/>
              </a:rPr>
              <a:t>, the set of real numbers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a:t>
            </a:r>
            <a:endParaRPr lang="en-US" dirty="0"/>
          </a:p>
        </p:txBody>
      </p:sp>
      <p:sp>
        <p:nvSpPr>
          <p:cNvPr id="3" name="Content Placeholder 2"/>
          <p:cNvSpPr>
            <a:spLocks noGrp="1"/>
          </p:cNvSpPr>
          <p:nvPr>
            <p:ph idx="1"/>
          </p:nvPr>
        </p:nvSpPr>
        <p:spPr/>
        <p:txBody>
          <a:bodyPr/>
          <a:lstStyle/>
          <a:p>
            <a:r>
              <a:rPr lang="en-US" b="1" dirty="0" smtClean="0"/>
              <a:t>Transitive Relations</a:t>
            </a:r>
          </a:p>
          <a:p>
            <a:pPr>
              <a:buNone/>
            </a:pPr>
            <a:r>
              <a:rPr lang="en-US" dirty="0" smtClean="0"/>
              <a:t>    A relation </a:t>
            </a:r>
            <a:r>
              <a:rPr lang="en-US" b="1" i="1" dirty="0" smtClean="0"/>
              <a:t>R</a:t>
            </a:r>
            <a:r>
              <a:rPr lang="en-US" i="1" dirty="0" smtClean="0"/>
              <a:t> on a set A is transitive if whenever </a:t>
            </a:r>
            <a:r>
              <a:rPr lang="en-US" i="1" dirty="0" err="1" smtClean="0"/>
              <a:t>a</a:t>
            </a:r>
            <a:r>
              <a:rPr lang="en-US" b="1" i="1" dirty="0" err="1" smtClean="0"/>
              <a:t>R</a:t>
            </a:r>
            <a:r>
              <a:rPr lang="en-US" i="1" dirty="0" err="1" smtClean="0"/>
              <a:t>b</a:t>
            </a:r>
            <a:r>
              <a:rPr lang="en-US" i="1" dirty="0" smtClean="0"/>
              <a:t> and </a:t>
            </a:r>
            <a:r>
              <a:rPr lang="en-US" i="1" dirty="0" err="1" smtClean="0"/>
              <a:t>b</a:t>
            </a:r>
            <a:r>
              <a:rPr lang="en-US" b="1" i="1" dirty="0" err="1" smtClean="0"/>
              <a:t>R</a:t>
            </a:r>
            <a:r>
              <a:rPr lang="en-US" i="1" dirty="0" err="1" smtClean="0"/>
              <a:t>c</a:t>
            </a:r>
            <a:r>
              <a:rPr lang="en-US" i="1" dirty="0" smtClean="0"/>
              <a:t> then </a:t>
            </a:r>
            <a:r>
              <a:rPr lang="en-US" i="1" dirty="0" err="1" smtClean="0"/>
              <a:t>a</a:t>
            </a:r>
            <a:r>
              <a:rPr lang="en-US" b="1" i="1" dirty="0" err="1" smtClean="0"/>
              <a:t>R</a:t>
            </a:r>
            <a:r>
              <a:rPr lang="en-US" i="1" dirty="0" err="1" smtClean="0"/>
              <a:t>c</a:t>
            </a:r>
            <a:r>
              <a:rPr lang="en-US" i="1" dirty="0" smtClean="0"/>
              <a:t>, that is, if whenever </a:t>
            </a:r>
          </a:p>
          <a:p>
            <a:pPr>
              <a:buNone/>
            </a:pPr>
            <a:r>
              <a:rPr lang="en-US" i="1" dirty="0" smtClean="0"/>
              <a:t>    (a, b), (b, c) ∈ </a:t>
            </a:r>
            <a:r>
              <a:rPr lang="en-US" b="1" i="1" dirty="0" smtClean="0"/>
              <a:t>R</a:t>
            </a:r>
            <a:r>
              <a:rPr lang="en-US" i="1" dirty="0" smtClean="0"/>
              <a:t> </a:t>
            </a:r>
            <a:r>
              <a:rPr lang="en-US" dirty="0" smtClean="0"/>
              <a:t>then </a:t>
            </a:r>
            <a:r>
              <a:rPr lang="en-US" i="1" dirty="0" smtClean="0"/>
              <a:t>(a, c) ∈ </a:t>
            </a:r>
            <a:r>
              <a:rPr lang="en-US" b="1" i="1" dirty="0" smtClean="0"/>
              <a:t>R</a:t>
            </a:r>
            <a:r>
              <a:rPr lang="en-US" i="1" dirty="0" smtClean="0"/>
              <a:t>. </a:t>
            </a:r>
          </a:p>
          <a:p>
            <a:pPr>
              <a:buNone/>
            </a:pPr>
            <a:r>
              <a:rPr lang="en-US" i="1" dirty="0" smtClean="0"/>
              <a:t>   Thus </a:t>
            </a:r>
            <a:r>
              <a:rPr lang="en-US" b="1" i="1" dirty="0" smtClean="0"/>
              <a:t>R</a:t>
            </a:r>
            <a:r>
              <a:rPr lang="en-US" i="1" dirty="0" smtClean="0"/>
              <a:t> is not transitive if there exist a, b, c ∈ </a:t>
            </a:r>
            <a:r>
              <a:rPr lang="en-US" b="1" i="1" dirty="0" smtClean="0"/>
              <a:t>R</a:t>
            </a:r>
            <a:r>
              <a:rPr lang="en-US" i="1" dirty="0" smtClean="0"/>
              <a:t> such that (a, b), (b, c) ∈ </a:t>
            </a:r>
            <a:r>
              <a:rPr lang="en-US" b="1" i="1" dirty="0" smtClean="0"/>
              <a:t>R</a:t>
            </a:r>
            <a:r>
              <a:rPr lang="en-US" i="1" dirty="0" smtClean="0"/>
              <a:t> but (a, c) ∈ </a:t>
            </a:r>
            <a:r>
              <a:rPr lang="en-US" b="1" i="1" dirty="0" smtClean="0"/>
              <a:t>R</a:t>
            </a:r>
            <a:r>
              <a:rPr lang="en-US" i="1" dirty="0" smtClean="0"/>
              <a:t>.</a:t>
            </a:r>
            <a:endParaRPr lang="en-US" dirty="0"/>
          </a:p>
        </p:txBody>
      </p:sp>
      <p:cxnSp>
        <p:nvCxnSpPr>
          <p:cNvPr id="5" name="Straight Connector 4"/>
          <p:cNvCxnSpPr/>
          <p:nvPr/>
        </p:nvCxnSpPr>
        <p:spPr>
          <a:xfrm rot="5400000">
            <a:off x="4495800" y="4419600"/>
            <a:ext cx="457200" cy="1524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800" dirty="0" smtClean="0"/>
              <a:t>Consider the following </a:t>
            </a:r>
            <a:r>
              <a:rPr lang="en-US" sz="2800" i="1" dirty="0" smtClean="0"/>
              <a:t>four</a:t>
            </a:r>
            <a:r>
              <a:rPr lang="en-US" sz="2800" dirty="0" smtClean="0"/>
              <a:t> relations on the set A. </a:t>
            </a:r>
          </a:p>
          <a:p>
            <a:pPr>
              <a:buNone/>
            </a:pPr>
            <a:r>
              <a:rPr lang="en-US" sz="2800" dirty="0" smtClean="0"/>
              <a:t>     A ={1, 2, 3}, </a:t>
            </a:r>
          </a:p>
          <a:p>
            <a:pPr>
              <a:buNone/>
            </a:pPr>
            <a:r>
              <a:rPr lang="en-US" sz="2800" dirty="0" smtClean="0"/>
              <a:t>  		 R ={(1, 1), (1, 2), (1, 3), (3, 3)}, </a:t>
            </a:r>
          </a:p>
          <a:p>
            <a:pPr>
              <a:buNone/>
            </a:pPr>
            <a:r>
              <a:rPr lang="en-US" sz="2800" dirty="0" smtClean="0"/>
              <a:t>   		 S ={(1, 1)( 1, 2), (2, 1)( 2, 2), (3, 3)},</a:t>
            </a:r>
          </a:p>
          <a:p>
            <a:pPr>
              <a:buNone/>
            </a:pPr>
            <a:r>
              <a:rPr lang="en-US" sz="2800" dirty="0" smtClean="0"/>
              <a:t>   		A× A = universal relation</a:t>
            </a:r>
          </a:p>
          <a:p>
            <a:pPr>
              <a:buNone/>
            </a:pPr>
            <a:r>
              <a:rPr lang="en-US" sz="2800" dirty="0" smtClean="0"/>
              <a:t>   		T ={(1, 1), (1, 2), (2, 2), (2, 3)}</a:t>
            </a:r>
          </a:p>
          <a:p>
            <a:pPr>
              <a:buNone/>
            </a:pPr>
            <a:r>
              <a:rPr lang="en-US" sz="2800" dirty="0" smtClean="0"/>
              <a:t>    Determine whether or not each of the above relations on A is: ( a) reflexive ( b) symmetric( c) transitive </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pPr>
              <a:buNone/>
            </a:pPr>
            <a:r>
              <a:rPr lang="en-US" b="1" dirty="0" smtClean="0"/>
              <a:t>Solution:</a:t>
            </a:r>
          </a:p>
          <a:p>
            <a:pPr>
              <a:buNone/>
            </a:pPr>
            <a:r>
              <a:rPr lang="en-US" dirty="0" smtClean="0"/>
              <a:t>   (a) R is not reflexive since 2 ∈ A but (2, 2)∈ R . T is not reflexive since (3, 3) ∈ T and, similarly,  S and A × A are reflexive.</a:t>
            </a:r>
          </a:p>
          <a:p>
            <a:pPr>
              <a:buNone/>
            </a:pPr>
            <a:r>
              <a:rPr lang="en-US" dirty="0" smtClean="0"/>
              <a:t>  (b) R is not symmetric since (1, 2) ∈ R but(2, 1)∈ R , and similarly T is not symmetric.   S and A × A are symmetric.</a:t>
            </a:r>
          </a:p>
          <a:p>
            <a:pPr>
              <a:buNone/>
            </a:pPr>
            <a:endParaRPr lang="en-US" dirty="0" smtClean="0"/>
          </a:p>
          <a:p>
            <a:pPr>
              <a:buNone/>
            </a:pPr>
            <a:r>
              <a:rPr lang="en-US" dirty="0" smtClean="0"/>
              <a:t>  (c) T is not transitive since (1, 2) and (2, 3) belong to T, but   (1, 3) does not belong to T. The other two relations are not transitive.</a:t>
            </a:r>
          </a:p>
          <a:p>
            <a:pPr>
              <a:buNone/>
            </a:pPr>
            <a:endParaRPr lang="en-US" dirty="0" smtClean="0"/>
          </a:p>
          <a:p>
            <a:endParaRPr lang="en-US" dirty="0"/>
          </a:p>
        </p:txBody>
      </p:sp>
      <p:cxnSp>
        <p:nvCxnSpPr>
          <p:cNvPr id="7" name="Straight Connector 6"/>
          <p:cNvCxnSpPr/>
          <p:nvPr/>
        </p:nvCxnSpPr>
        <p:spPr>
          <a:xfrm rot="5400000">
            <a:off x="7048500" y="1943100"/>
            <a:ext cx="457200" cy="762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a:off x="7734300" y="3314700"/>
            <a:ext cx="457200" cy="76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4533900" y="2324100"/>
            <a:ext cx="457200" cy="76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Check whether the relation </a:t>
            </a:r>
            <a:r>
              <a:rPr lang="en-US" b="1" i="1" dirty="0" smtClean="0"/>
              <a:t>R</a:t>
            </a:r>
            <a:r>
              <a:rPr lang="en-US" dirty="0" smtClean="0"/>
              <a:t> defined in the set {1, 2, 3, 4, 5, 6} as</a:t>
            </a:r>
            <a:br>
              <a:rPr lang="en-US" dirty="0" smtClean="0"/>
            </a:br>
            <a:r>
              <a:rPr lang="en-US" b="1" i="1" dirty="0" smtClean="0"/>
              <a:t>R</a:t>
            </a:r>
            <a:r>
              <a:rPr lang="en-US" dirty="0" smtClean="0"/>
              <a:t> = {(a, b) | b = a + 1} is reflexive, symmetric or transitive.</a:t>
            </a:r>
          </a:p>
          <a:p>
            <a:pPr>
              <a:buNone/>
            </a:pPr>
            <a:r>
              <a:rPr lang="en-US" dirty="0" smtClean="0"/>
              <a:t>   Solution:  So, </a:t>
            </a:r>
            <a:r>
              <a:rPr lang="en-US" b="1" i="1" dirty="0" smtClean="0"/>
              <a:t>R</a:t>
            </a:r>
            <a:r>
              <a:rPr lang="en-US" dirty="0" smtClean="0"/>
              <a:t> ={(1,2,(2,3),(3,4),(4,5),(5,6)}</a:t>
            </a:r>
          </a:p>
          <a:p>
            <a:pPr>
              <a:buNone/>
            </a:pPr>
            <a:r>
              <a:rPr lang="en-US" dirty="0" smtClean="0"/>
              <a:t>   It is not reflexive, symmetric or transitive.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a:t>
            </a:r>
            <a:endParaRPr lang="en-US" dirty="0"/>
          </a:p>
        </p:txBody>
      </p:sp>
      <p:sp>
        <p:nvSpPr>
          <p:cNvPr id="3" name="Content Placeholder 2"/>
          <p:cNvSpPr>
            <a:spLocks noGrp="1"/>
          </p:cNvSpPr>
          <p:nvPr>
            <p:ph idx="1"/>
          </p:nvPr>
        </p:nvSpPr>
        <p:spPr/>
        <p:txBody>
          <a:bodyPr/>
          <a:lstStyle/>
          <a:p>
            <a:r>
              <a:rPr lang="en-US" b="1" dirty="0" smtClean="0"/>
              <a:t>Equivalence Relation </a:t>
            </a:r>
            <a:r>
              <a:rPr lang="en-US" dirty="0" smtClean="0"/>
              <a:t>: A relation </a:t>
            </a:r>
            <a:r>
              <a:rPr lang="en-US" b="1" i="1" dirty="0" smtClean="0"/>
              <a:t>R</a:t>
            </a:r>
            <a:r>
              <a:rPr lang="en-US" dirty="0" smtClean="0"/>
              <a:t> on set A is called equivalence relation if it is </a:t>
            </a:r>
            <a:r>
              <a:rPr lang="en-US" i="1" dirty="0" smtClean="0"/>
              <a:t>reflexive, symmetric and transitive</a:t>
            </a:r>
            <a:r>
              <a:rPr lang="en-US" dirty="0" smtClean="0"/>
              <a:t>.</a:t>
            </a:r>
          </a:p>
          <a:p>
            <a:pPr>
              <a:buNone/>
            </a:pPr>
            <a:r>
              <a:rPr lang="en-US" dirty="0" smtClean="0"/>
              <a:t>    i.e.,  </a:t>
            </a:r>
            <a:r>
              <a:rPr lang="en-US" b="1" i="1" dirty="0" smtClean="0"/>
              <a:t>R</a:t>
            </a:r>
            <a:r>
              <a:rPr lang="en-US" dirty="0" smtClean="0"/>
              <a:t> is an equivalence relation on A if it has the following three properties:</a:t>
            </a:r>
          </a:p>
          <a:p>
            <a:pPr>
              <a:buNone/>
            </a:pPr>
            <a:r>
              <a:rPr lang="en-US" dirty="0" smtClean="0"/>
              <a:t>   (i) For every a ∈ S , </a:t>
            </a:r>
            <a:r>
              <a:rPr lang="en-US" dirty="0" err="1" smtClean="0"/>
              <a:t>a</a:t>
            </a:r>
            <a:r>
              <a:rPr lang="en-US" i="1" dirty="0" err="1" smtClean="0"/>
              <a:t>R</a:t>
            </a:r>
            <a:r>
              <a:rPr lang="en-US" dirty="0" err="1" smtClean="0"/>
              <a:t>a</a:t>
            </a:r>
            <a:r>
              <a:rPr lang="en-US" dirty="0" smtClean="0"/>
              <a:t> . (ii) If </a:t>
            </a:r>
            <a:r>
              <a:rPr lang="en-US" dirty="0" err="1" smtClean="0"/>
              <a:t>a</a:t>
            </a:r>
            <a:r>
              <a:rPr lang="en-US" i="1" dirty="0" err="1" smtClean="0"/>
              <a:t>R</a:t>
            </a:r>
            <a:r>
              <a:rPr lang="en-US" dirty="0" err="1" smtClean="0"/>
              <a:t>b</a:t>
            </a:r>
            <a:r>
              <a:rPr lang="en-US" dirty="0" smtClean="0"/>
              <a:t> , then </a:t>
            </a:r>
            <a:r>
              <a:rPr lang="en-US" dirty="0" err="1" smtClean="0"/>
              <a:t>b</a:t>
            </a:r>
            <a:r>
              <a:rPr lang="en-US" i="1" dirty="0" err="1" smtClean="0"/>
              <a:t>R</a:t>
            </a:r>
            <a:r>
              <a:rPr lang="en-US" dirty="0" err="1" smtClean="0"/>
              <a:t>a</a:t>
            </a:r>
            <a:r>
              <a:rPr lang="en-US" dirty="0" smtClean="0"/>
              <a:t> . (iii) If </a:t>
            </a:r>
            <a:r>
              <a:rPr lang="en-US" dirty="0" err="1" smtClean="0"/>
              <a:t>a</a:t>
            </a:r>
            <a:r>
              <a:rPr lang="en-US" i="1" dirty="0" err="1" smtClean="0"/>
              <a:t>R</a:t>
            </a:r>
            <a:r>
              <a:rPr lang="en-US" dirty="0" err="1" smtClean="0"/>
              <a:t>b</a:t>
            </a:r>
            <a:r>
              <a:rPr lang="en-US" dirty="0" smtClean="0"/>
              <a:t> and </a:t>
            </a:r>
            <a:r>
              <a:rPr lang="en-US" dirty="0" err="1" smtClean="0"/>
              <a:t>b</a:t>
            </a:r>
            <a:r>
              <a:rPr lang="en-US" i="1" dirty="0" err="1" smtClean="0"/>
              <a:t>R</a:t>
            </a:r>
            <a:r>
              <a:rPr lang="en-US" dirty="0" err="1" smtClean="0"/>
              <a:t>c</a:t>
            </a:r>
            <a:r>
              <a:rPr lang="en-US" dirty="0" smtClean="0"/>
              <a:t> , then </a:t>
            </a:r>
            <a:r>
              <a:rPr lang="en-US" dirty="0" err="1" smtClean="0"/>
              <a:t>a</a:t>
            </a:r>
            <a:r>
              <a:rPr lang="en-US" i="1" dirty="0" err="1" smtClean="0"/>
              <a:t>R</a:t>
            </a:r>
            <a:r>
              <a:rPr lang="en-US" dirty="0" err="1" smtClean="0"/>
              <a:t>c</a:t>
            </a:r>
            <a:r>
              <a:rPr lang="en-US"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Equivalence Relation</a:t>
            </a:r>
            <a:endParaRPr lang="en-US" dirty="0"/>
          </a:p>
        </p:txBody>
      </p:sp>
      <p:sp>
        <p:nvSpPr>
          <p:cNvPr id="3" name="Content Placeholder 2"/>
          <p:cNvSpPr>
            <a:spLocks noGrp="1"/>
          </p:cNvSpPr>
          <p:nvPr>
            <p:ph idx="1"/>
          </p:nvPr>
        </p:nvSpPr>
        <p:spPr/>
        <p:txBody>
          <a:bodyPr>
            <a:normAutofit fontScale="85000" lnSpcReduction="10000"/>
          </a:bodyPr>
          <a:lstStyle/>
          <a:p>
            <a:pPr>
              <a:buNone/>
            </a:pPr>
            <a:endParaRPr lang="en-US" i="1" dirty="0" smtClean="0"/>
          </a:p>
          <a:p>
            <a:pPr>
              <a:buNone/>
            </a:pPr>
            <a:r>
              <a:rPr lang="en-US" dirty="0" smtClean="0"/>
              <a:t>    Let  </a:t>
            </a:r>
            <a:r>
              <a:rPr lang="en-US" i="1" dirty="0" smtClean="0"/>
              <a:t>m</a:t>
            </a:r>
            <a:r>
              <a:rPr lang="en-US" dirty="0" smtClean="0"/>
              <a:t> be a fixed positive integer. Any other two integers </a:t>
            </a:r>
            <a:r>
              <a:rPr lang="en-US" i="1" dirty="0" smtClean="0"/>
              <a:t>a</a:t>
            </a:r>
            <a:r>
              <a:rPr lang="en-US" dirty="0" smtClean="0"/>
              <a:t> and </a:t>
            </a:r>
            <a:r>
              <a:rPr lang="en-US" i="1" dirty="0" smtClean="0"/>
              <a:t>b</a:t>
            </a:r>
            <a:r>
              <a:rPr lang="en-US" dirty="0" smtClean="0"/>
              <a:t>, </a:t>
            </a:r>
            <a:r>
              <a:rPr lang="en-US" i="1" dirty="0" smtClean="0"/>
              <a:t>a</a:t>
            </a:r>
            <a:r>
              <a:rPr lang="en-US" dirty="0" smtClean="0"/>
              <a:t> is </a:t>
            </a:r>
            <a:r>
              <a:rPr lang="en-US" i="1" dirty="0" smtClean="0"/>
              <a:t>congruent </a:t>
            </a:r>
            <a:r>
              <a:rPr lang="en-US" dirty="0" smtClean="0"/>
              <a:t>to </a:t>
            </a:r>
            <a:r>
              <a:rPr lang="en-US" i="1" dirty="0" smtClean="0"/>
              <a:t>b modulo m</a:t>
            </a:r>
          </a:p>
          <a:p>
            <a:pPr>
              <a:buNone/>
            </a:pPr>
            <a:r>
              <a:rPr lang="en-US" dirty="0" smtClean="0"/>
              <a:t>                                </a:t>
            </a:r>
            <a:r>
              <a:rPr lang="en-US" i="1" dirty="0" smtClean="0"/>
              <a:t>a </a:t>
            </a:r>
            <a:r>
              <a:rPr lang="en-US" dirty="0" smtClean="0"/>
              <a:t>≡ </a:t>
            </a:r>
            <a:r>
              <a:rPr lang="en-US" i="1" dirty="0" smtClean="0"/>
              <a:t>b</a:t>
            </a:r>
            <a:r>
              <a:rPr lang="en-US" dirty="0" smtClean="0"/>
              <a:t>(mod </a:t>
            </a:r>
            <a:r>
              <a:rPr lang="en-US" i="1" dirty="0" smtClean="0"/>
              <a:t>m</a:t>
            </a:r>
            <a:r>
              <a:rPr lang="en-US" dirty="0" smtClean="0"/>
              <a:t>)   if m divides </a:t>
            </a:r>
            <a:r>
              <a:rPr lang="en-US" i="1" dirty="0" smtClean="0"/>
              <a:t>a</a:t>
            </a:r>
            <a:r>
              <a:rPr lang="en-US" dirty="0" smtClean="0"/>
              <a:t> − </a:t>
            </a:r>
            <a:r>
              <a:rPr lang="en-US" i="1" dirty="0" smtClean="0"/>
              <a:t>b</a:t>
            </a:r>
            <a:r>
              <a:rPr lang="en-US" dirty="0" smtClean="0"/>
              <a:t> </a:t>
            </a:r>
          </a:p>
          <a:p>
            <a:pPr>
              <a:buNone/>
            </a:pPr>
            <a:endParaRPr lang="en-US" dirty="0" smtClean="0"/>
          </a:p>
          <a:p>
            <a:pPr>
              <a:buNone/>
            </a:pPr>
            <a:r>
              <a:rPr lang="en-US" dirty="0" smtClean="0"/>
              <a:t>    for </a:t>
            </a:r>
            <a:r>
              <a:rPr lang="en-US" i="1" dirty="0" smtClean="0"/>
              <a:t>example</a:t>
            </a:r>
            <a:r>
              <a:rPr lang="en-US" dirty="0" smtClean="0"/>
              <a:t>, for the modulus m = 4, we have</a:t>
            </a:r>
          </a:p>
          <a:p>
            <a:pPr>
              <a:buNone/>
            </a:pPr>
            <a:r>
              <a:rPr lang="en-US" dirty="0" smtClean="0"/>
              <a:t>                     11 ≡ 3 (mod 4) and 22 ≡ 6 (mod 4)</a:t>
            </a:r>
          </a:p>
          <a:p>
            <a:pPr>
              <a:buNone/>
            </a:pPr>
            <a:r>
              <a:rPr lang="en-US" dirty="0" smtClean="0"/>
              <a:t>     Since 4 divides 11− 3 = 8 and 4 divides 22− 6 = 16. </a:t>
            </a:r>
          </a:p>
          <a:p>
            <a:pPr>
              <a:buNone/>
            </a:pPr>
            <a:r>
              <a:rPr lang="en-US" dirty="0" smtClean="0"/>
              <a:t>This relation of </a:t>
            </a:r>
            <a:r>
              <a:rPr lang="en-US" i="1" dirty="0" smtClean="0"/>
              <a:t>congruence modulo m </a:t>
            </a:r>
            <a:r>
              <a:rPr lang="en-US" dirty="0" smtClean="0"/>
              <a:t>is an important</a:t>
            </a:r>
          </a:p>
          <a:p>
            <a:pPr>
              <a:buNone/>
            </a:pPr>
            <a:r>
              <a:rPr lang="en-US" dirty="0" smtClean="0"/>
              <a:t>equivalence relation.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800" dirty="0" smtClean="0"/>
              <a:t>Consider the </a:t>
            </a:r>
            <a:r>
              <a:rPr lang="en-US" sz="2800" b="1" dirty="0" smtClean="0"/>
              <a:t>Z</a:t>
            </a:r>
            <a:r>
              <a:rPr lang="en-US" sz="2800" dirty="0" smtClean="0"/>
              <a:t> of integers and an integer m &gt; 1. We say that </a:t>
            </a:r>
            <a:r>
              <a:rPr lang="en-US" sz="2800" i="1" dirty="0" smtClean="0"/>
              <a:t>x</a:t>
            </a:r>
            <a:r>
              <a:rPr lang="en-US" sz="2800" dirty="0" smtClean="0"/>
              <a:t> is congruent to </a:t>
            </a:r>
            <a:r>
              <a:rPr lang="en-US" sz="2800" i="1" dirty="0" smtClean="0"/>
              <a:t>y</a:t>
            </a:r>
            <a:r>
              <a:rPr lang="en-US" sz="2800" dirty="0" smtClean="0"/>
              <a:t> modulo </a:t>
            </a:r>
            <a:r>
              <a:rPr lang="en-US" sz="2800" i="1" dirty="0" smtClean="0"/>
              <a:t>m</a:t>
            </a:r>
            <a:r>
              <a:rPr lang="en-US" sz="2800" dirty="0" smtClean="0"/>
              <a:t>, written</a:t>
            </a:r>
          </a:p>
          <a:p>
            <a:pPr>
              <a:buNone/>
            </a:pPr>
            <a:r>
              <a:rPr lang="en-US" sz="2800" dirty="0" smtClean="0"/>
              <a:t>                x ≡ y(mod m) if x − y is divisible by m. </a:t>
            </a:r>
          </a:p>
          <a:p>
            <a:pPr>
              <a:buNone/>
            </a:pPr>
            <a:r>
              <a:rPr lang="en-US" sz="2800" dirty="0" smtClean="0"/>
              <a:t>   Show that this defines an equivalence relation on </a:t>
            </a:r>
            <a:r>
              <a:rPr lang="en-US" sz="2800" b="1" dirty="0" smtClean="0"/>
              <a:t>Z</a:t>
            </a:r>
            <a:r>
              <a:rPr lang="en-US" sz="2800" dirty="0" smtClean="0"/>
              <a:t>.</a:t>
            </a:r>
          </a:p>
          <a:p>
            <a:pPr>
              <a:buNone/>
            </a:pPr>
            <a:endParaRPr lang="en-US" sz="2800" dirty="0" smtClean="0"/>
          </a:p>
          <a:p>
            <a:pPr>
              <a:buNone/>
            </a:pPr>
            <a:r>
              <a:rPr lang="en-US" sz="2800" dirty="0" smtClean="0"/>
              <a:t>Solution:  </a:t>
            </a:r>
          </a:p>
          <a:p>
            <a:pPr>
              <a:buNone/>
            </a:pPr>
            <a:r>
              <a:rPr lang="en-US" sz="2800" dirty="0" smtClean="0"/>
              <a:t>    We must show that the relation is reflexive, symmetric, and transitive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buNone/>
            </a:pPr>
            <a:r>
              <a:rPr lang="en-US" dirty="0" smtClean="0"/>
              <a:t>(</a:t>
            </a:r>
            <a:r>
              <a:rPr lang="en-US" dirty="0" err="1" smtClean="0"/>
              <a:t>i</a:t>
            </a:r>
            <a:r>
              <a:rPr lang="en-US" dirty="0" smtClean="0"/>
              <a:t>)      For any </a:t>
            </a:r>
            <a:r>
              <a:rPr lang="en-US" i="1" dirty="0" smtClean="0"/>
              <a:t>x</a:t>
            </a:r>
            <a:r>
              <a:rPr lang="en-US" dirty="0" smtClean="0"/>
              <a:t> in </a:t>
            </a:r>
            <a:r>
              <a:rPr lang="en-US" b="1" dirty="0" smtClean="0"/>
              <a:t>Z</a:t>
            </a:r>
            <a:r>
              <a:rPr lang="en-US" dirty="0" smtClean="0"/>
              <a:t> we have </a:t>
            </a:r>
            <a:r>
              <a:rPr lang="en-US" i="1" dirty="0" smtClean="0"/>
              <a:t>x</a:t>
            </a:r>
            <a:r>
              <a:rPr lang="en-US" dirty="0" smtClean="0"/>
              <a:t> ≡ </a:t>
            </a:r>
            <a:r>
              <a:rPr lang="en-US" i="1" dirty="0" smtClean="0"/>
              <a:t>x</a:t>
            </a:r>
            <a:r>
              <a:rPr lang="en-US" dirty="0" smtClean="0"/>
              <a:t>(mod m) because </a:t>
            </a:r>
          </a:p>
          <a:p>
            <a:pPr>
              <a:buNone/>
            </a:pPr>
            <a:r>
              <a:rPr lang="en-US" i="1" dirty="0" smtClean="0"/>
              <a:t>        x − x </a:t>
            </a:r>
            <a:r>
              <a:rPr lang="en-US" dirty="0" smtClean="0"/>
              <a:t>= 0 is divisible by m. </a:t>
            </a:r>
          </a:p>
          <a:p>
            <a:pPr>
              <a:buNone/>
            </a:pPr>
            <a:r>
              <a:rPr lang="en-US" dirty="0" smtClean="0"/>
              <a:t>      Hence the relation is </a:t>
            </a:r>
            <a:r>
              <a:rPr lang="en-US" dirty="0" smtClean="0">
                <a:solidFill>
                  <a:srgbClr val="FF0000"/>
                </a:solidFill>
              </a:rPr>
              <a:t>reflexive</a:t>
            </a:r>
            <a:r>
              <a:rPr lang="en-US" dirty="0" smtClean="0"/>
              <a:t>.</a:t>
            </a:r>
          </a:p>
          <a:p>
            <a:pPr>
              <a:buNone/>
            </a:pPr>
            <a:endParaRPr lang="en-US" dirty="0" smtClean="0"/>
          </a:p>
          <a:p>
            <a:pPr>
              <a:buNone/>
            </a:pPr>
            <a:r>
              <a:rPr lang="en-US" dirty="0" smtClean="0"/>
              <a:t>(ii)   Suppose x ≡ y(mod m), so x − y is divisible by m. </a:t>
            </a:r>
          </a:p>
          <a:p>
            <a:pPr>
              <a:buNone/>
            </a:pPr>
            <a:r>
              <a:rPr lang="en-US" dirty="0" smtClean="0"/>
              <a:t>     Then y − x = −(x − y) is also divisible by m,</a:t>
            </a:r>
          </a:p>
          <a:p>
            <a:pPr>
              <a:buNone/>
            </a:pPr>
            <a:r>
              <a:rPr lang="en-US" dirty="0" smtClean="0"/>
              <a:t>    so y ≡ x(mod m).       Thus the relation is </a:t>
            </a:r>
            <a:r>
              <a:rPr lang="en-US" dirty="0" smtClean="0">
                <a:solidFill>
                  <a:srgbClr val="FF0000"/>
                </a:solidFill>
              </a:rPr>
              <a:t>symmetric</a:t>
            </a:r>
            <a:r>
              <a:rPr lang="en-US" dirty="0" smtClean="0"/>
              <a:t>.</a:t>
            </a:r>
          </a:p>
          <a:p>
            <a:pPr>
              <a:buNone/>
            </a:pPr>
            <a:endParaRPr lang="en-US" dirty="0" smtClean="0"/>
          </a:p>
          <a:p>
            <a:pPr>
              <a:buNone/>
            </a:pPr>
            <a:r>
              <a:rPr lang="en-US" dirty="0" smtClean="0"/>
              <a:t>(iii)  Now suppose x ≡ y(mod m)and y ≡ z(mod m),so x − y and y − z are each divisible by m. Then the sum</a:t>
            </a:r>
          </a:p>
          <a:p>
            <a:pPr>
              <a:buNone/>
            </a:pPr>
            <a:r>
              <a:rPr lang="en-US" dirty="0" smtClean="0"/>
              <a:t>                      x − z= (x − y) + (y − z)</a:t>
            </a:r>
          </a:p>
          <a:p>
            <a:pPr>
              <a:buNone/>
            </a:pPr>
            <a:r>
              <a:rPr lang="en-US" dirty="0" smtClean="0"/>
              <a:t>     is also divisible by m; hence x ≡ z(mod m). Thus the relation is </a:t>
            </a:r>
            <a:r>
              <a:rPr lang="en-US" dirty="0" smtClean="0">
                <a:solidFill>
                  <a:srgbClr val="FF0000"/>
                </a:solidFill>
              </a:rPr>
              <a:t>transitive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ox(in)">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ox(in)">
                                      <p:cBhvr>
                                        <p:cTn id="33" dur="500"/>
                                        <p:tgtEl>
                                          <p:spTgt spid="3">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ox(in)">
                                      <p:cBhvr>
                                        <p:cTn id="36" dur="500"/>
                                        <p:tgtEl>
                                          <p:spTgt spid="3">
                                            <p:txEl>
                                              <p:pRg st="9" end="9"/>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ox(in)">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Relations</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 A relation </a:t>
            </a:r>
            <a:r>
              <a:rPr lang="en-US" b="1" dirty="0" smtClean="0"/>
              <a:t>R</a:t>
            </a:r>
            <a:r>
              <a:rPr lang="en-US" dirty="0" smtClean="0"/>
              <a:t> on a set </a:t>
            </a:r>
            <a:r>
              <a:rPr lang="en-US" b="1" dirty="0" smtClean="0"/>
              <a:t>S</a:t>
            </a:r>
            <a:r>
              <a:rPr lang="en-US" dirty="0" smtClean="0"/>
              <a:t> is called a partial ordering or a partial order of </a:t>
            </a:r>
            <a:r>
              <a:rPr lang="en-US" b="1" dirty="0" smtClean="0"/>
              <a:t>S </a:t>
            </a:r>
            <a:r>
              <a:rPr lang="en-US" dirty="0" smtClean="0"/>
              <a:t>if</a:t>
            </a:r>
            <a:r>
              <a:rPr lang="en-US" b="1" dirty="0" smtClean="0"/>
              <a:t>:     R</a:t>
            </a:r>
            <a:r>
              <a:rPr lang="en-US" dirty="0" smtClean="0"/>
              <a:t> is </a:t>
            </a:r>
            <a:r>
              <a:rPr lang="en-US" dirty="0" smtClean="0">
                <a:solidFill>
                  <a:schemeClr val="accent2">
                    <a:lumMod val="75000"/>
                  </a:schemeClr>
                </a:solidFill>
              </a:rPr>
              <a:t>reflexive, </a:t>
            </a:r>
            <a:r>
              <a:rPr lang="en-US" dirty="0" err="1" smtClean="0">
                <a:solidFill>
                  <a:schemeClr val="accent2">
                    <a:lumMod val="75000"/>
                  </a:schemeClr>
                </a:solidFill>
              </a:rPr>
              <a:t>antisymmetric</a:t>
            </a:r>
            <a:r>
              <a:rPr lang="en-US" dirty="0" smtClean="0">
                <a:solidFill>
                  <a:schemeClr val="accent2">
                    <a:lumMod val="75000"/>
                  </a:schemeClr>
                </a:solidFill>
              </a:rPr>
              <a:t>, and transitive</a:t>
            </a:r>
            <a:r>
              <a:rPr lang="en-US" dirty="0" smtClean="0"/>
              <a:t>. </a:t>
            </a:r>
          </a:p>
          <a:p>
            <a:r>
              <a:rPr lang="en-US" dirty="0" smtClean="0"/>
              <a:t>A set </a:t>
            </a:r>
            <a:r>
              <a:rPr lang="en-US" b="1" dirty="0" smtClean="0"/>
              <a:t>S</a:t>
            </a:r>
            <a:r>
              <a:rPr lang="en-US" dirty="0" smtClean="0"/>
              <a:t> together with a partial ordering </a:t>
            </a:r>
            <a:r>
              <a:rPr lang="en-US" b="1" dirty="0" smtClean="0"/>
              <a:t>R</a:t>
            </a:r>
            <a:r>
              <a:rPr lang="en-US" dirty="0" smtClean="0"/>
              <a:t> is called a partially ordered set or </a:t>
            </a:r>
            <a:r>
              <a:rPr lang="en-US" i="1" dirty="0" err="1" smtClean="0">
                <a:solidFill>
                  <a:schemeClr val="tx2">
                    <a:lumMod val="50000"/>
                  </a:schemeClr>
                </a:solidFill>
              </a:rPr>
              <a:t>poset</a:t>
            </a:r>
            <a:r>
              <a:rPr lang="en-US" i="1" dirty="0" smtClean="0">
                <a:solidFill>
                  <a:schemeClr val="tx2">
                    <a:lumMod val="50000"/>
                  </a:schemeClr>
                </a:solidFill>
              </a:rPr>
              <a:t>, denoted by  (S,R).</a:t>
            </a:r>
          </a:p>
          <a:p>
            <a:r>
              <a:rPr lang="en-US" dirty="0" smtClean="0"/>
              <a:t>Let S = {1,2,3,4,5,6} and  R = {(1,1), (2,2), (3,3), </a:t>
            </a:r>
          </a:p>
          <a:p>
            <a:pPr>
              <a:buNone/>
            </a:pPr>
            <a:r>
              <a:rPr lang="en-US" dirty="0" smtClean="0"/>
              <a:t>(4,4), (5,5), (6,6), (6,1),  (6,4), (1,4), (6,5), (3,4), </a:t>
            </a:r>
          </a:p>
          <a:p>
            <a:pPr>
              <a:buNone/>
            </a:pPr>
            <a:r>
              <a:rPr lang="en-US" dirty="0" smtClean="0"/>
              <a:t>(6,2)}. Then P is partial order on X, and (S,R) is </a:t>
            </a:r>
          </a:p>
          <a:p>
            <a:pPr>
              <a:buNone/>
            </a:pPr>
            <a:r>
              <a:rPr lang="en-US" dirty="0" smtClean="0"/>
              <a:t>a </a:t>
            </a:r>
            <a:r>
              <a:rPr lang="en-US" dirty="0" err="1" smtClean="0"/>
              <a:t>poset</a:t>
            </a:r>
            <a:r>
              <a:rPr lang="en-US" dirty="0" smtClean="0"/>
              <a:t>.</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Relations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r>
              <a:rPr lang="en-US" dirty="0" smtClean="0"/>
              <a:t>The most familiar order relation, called the </a:t>
            </a:r>
            <a:r>
              <a:rPr lang="en-US" i="1" dirty="0" smtClean="0"/>
              <a:t>usual order </a:t>
            </a:r>
            <a:r>
              <a:rPr lang="en-US" dirty="0" smtClean="0"/>
              <a:t>, is the relation ≤ (read “less than or equal”) on the positive integers </a:t>
            </a:r>
            <a:r>
              <a:rPr lang="en-US" b="1" dirty="0" smtClean="0"/>
              <a:t>N</a:t>
            </a:r>
            <a:r>
              <a:rPr lang="en-US" dirty="0" smtClean="0"/>
              <a:t> or, more generally, on any subset of the real numbers </a:t>
            </a:r>
            <a:r>
              <a:rPr lang="en-US" b="1" dirty="0" smtClean="0"/>
              <a:t>R.</a:t>
            </a:r>
            <a:r>
              <a:rPr lang="en-US" dirty="0" smtClean="0"/>
              <a:t> For this reason, a partial order relation is usually denoted by </a:t>
            </a:r>
            <a:r>
              <a:rPr lang="en-US" b="1" dirty="0" smtClean="0">
                <a:solidFill>
                  <a:srgbClr val="FF0000"/>
                </a:solidFill>
              </a:rPr>
              <a:t>≤ </a:t>
            </a:r>
            <a:r>
              <a:rPr lang="en-US" dirty="0" smtClean="0"/>
              <a:t>     </a:t>
            </a:r>
          </a:p>
          <a:p>
            <a:pPr>
              <a:buNone/>
            </a:pPr>
            <a:r>
              <a:rPr lang="en-US" dirty="0" smtClean="0"/>
              <a:t>					a </a:t>
            </a:r>
            <a:r>
              <a:rPr lang="en-US" b="1" dirty="0" smtClean="0">
                <a:solidFill>
                  <a:srgbClr val="FF0000"/>
                </a:solidFill>
              </a:rPr>
              <a:t>≤</a:t>
            </a:r>
            <a:r>
              <a:rPr lang="en-US" dirty="0" smtClean="0"/>
              <a:t> b</a:t>
            </a:r>
          </a:p>
          <a:p>
            <a:pPr>
              <a:buNone/>
            </a:pPr>
            <a:r>
              <a:rPr lang="en-US" dirty="0" smtClean="0"/>
              <a:t>     is read as “ a precedes b”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Large confetti"/>
          <p:cNvSpPr>
            <a:spLocks noGrp="1" noChangeArrowheads="1"/>
          </p:cNvSpPr>
          <p:nvPr>
            <p:ph type="title"/>
          </p:nvPr>
        </p:nvSpPr>
        <p:spPr/>
        <p:txBody>
          <a:bodyPr/>
          <a:lstStyle/>
          <a:p>
            <a:r>
              <a:rPr lang="en-US"/>
              <a:t>Some Special Sets</a:t>
            </a:r>
          </a:p>
        </p:txBody>
      </p:sp>
      <p:sp>
        <p:nvSpPr>
          <p:cNvPr id="26627" name="Rectangle 3"/>
          <p:cNvSpPr>
            <a:spLocks noGrp="1" noChangeArrowheads="1"/>
          </p:cNvSpPr>
          <p:nvPr>
            <p:ph type="body" idx="1"/>
          </p:nvPr>
        </p:nvSpPr>
        <p:spPr>
          <a:xfrm>
            <a:off x="457200" y="1600200"/>
            <a:ext cx="8229600" cy="4953000"/>
          </a:xfrm>
        </p:spPr>
        <p:txBody>
          <a:bodyPr>
            <a:normAutofit fontScale="92500" lnSpcReduction="10000"/>
          </a:bodyPr>
          <a:lstStyle/>
          <a:p>
            <a:pPr>
              <a:lnSpc>
                <a:spcPct val="90000"/>
              </a:lnSpc>
            </a:pPr>
            <a:r>
              <a:rPr lang="en-US" sz="2800" dirty="0"/>
              <a:t>The </a:t>
            </a:r>
            <a:r>
              <a:rPr lang="en-US" sz="2800" b="1" dirty="0"/>
              <a:t>Null Set or Empty Set</a:t>
            </a:r>
            <a:r>
              <a:rPr lang="en-US" sz="2800" dirty="0"/>
              <a:t>.  This is a set with no elements, often symbolized by</a:t>
            </a:r>
            <a:br>
              <a:rPr lang="en-US" sz="2800" dirty="0"/>
            </a:br>
            <a:r>
              <a:rPr lang="en-US" sz="2800" dirty="0"/>
              <a:t/>
            </a:r>
            <a:br>
              <a:rPr lang="en-US" sz="2800" dirty="0"/>
            </a:br>
            <a:r>
              <a:rPr lang="en-US" sz="2800" dirty="0"/>
              <a:t/>
            </a:r>
            <a:br>
              <a:rPr lang="en-US" sz="2800" dirty="0"/>
            </a:br>
            <a:endParaRPr lang="en-US" sz="2800" dirty="0"/>
          </a:p>
          <a:p>
            <a:pPr>
              <a:lnSpc>
                <a:spcPct val="90000"/>
              </a:lnSpc>
            </a:pPr>
            <a:r>
              <a:rPr lang="en-US" sz="2800" dirty="0"/>
              <a:t>The </a:t>
            </a:r>
            <a:r>
              <a:rPr lang="en-US" sz="2800" b="1" dirty="0"/>
              <a:t>Universal Set</a:t>
            </a:r>
            <a:r>
              <a:rPr lang="en-US" sz="2800" dirty="0"/>
              <a:t>. This is the set of all elements currently under consideration, and is often symbolized </a:t>
            </a:r>
            <a:r>
              <a:rPr lang="en-US" sz="2800" dirty="0" smtClean="0"/>
              <a:t>by</a:t>
            </a:r>
          </a:p>
          <a:p>
            <a:pPr>
              <a:lnSpc>
                <a:spcPct val="90000"/>
              </a:lnSpc>
            </a:pPr>
            <a:endParaRPr lang="en-US" sz="2800" dirty="0"/>
          </a:p>
          <a:p>
            <a:pPr>
              <a:lnSpc>
                <a:spcPct val="90000"/>
              </a:lnSpc>
            </a:pPr>
            <a:endParaRPr lang="en-US" sz="2800" dirty="0" smtClean="0"/>
          </a:p>
          <a:p>
            <a:pPr>
              <a:lnSpc>
                <a:spcPct val="90000"/>
              </a:lnSpc>
            </a:pPr>
            <a:r>
              <a:rPr lang="en-GB" sz="2800" b="0" dirty="0" smtClean="0">
                <a:solidFill>
                  <a:schemeClr val="tx1"/>
                </a:solidFill>
              </a:rPr>
              <a:t>When we are using sets containing</a:t>
            </a:r>
            <a:r>
              <a:rPr lang="en-US" sz="2800" b="0" dirty="0" smtClean="0">
                <a:solidFill>
                  <a:schemeClr val="tx1"/>
                </a:solidFill>
              </a:rPr>
              <a:t> </a:t>
            </a:r>
            <a:r>
              <a:rPr lang="en-GB" sz="2800" b="0" dirty="0" smtClean="0">
                <a:solidFill>
                  <a:schemeClr val="tx1"/>
                </a:solidFill>
              </a:rPr>
              <a:t>natural </a:t>
            </a:r>
            <a:r>
              <a:rPr lang="en-US" sz="2800" b="0" dirty="0" smtClean="0">
                <a:solidFill>
                  <a:schemeClr val="tx1"/>
                </a:solidFill>
              </a:rPr>
              <a:t> </a:t>
            </a:r>
            <a:br>
              <a:rPr lang="en-US" sz="2800" b="0" dirty="0" smtClean="0">
                <a:solidFill>
                  <a:schemeClr val="tx1"/>
                </a:solidFill>
              </a:rPr>
            </a:br>
            <a:r>
              <a:rPr lang="en-US" sz="2800" b="0" dirty="0" smtClean="0">
                <a:solidFill>
                  <a:schemeClr val="tx1"/>
                </a:solidFill>
              </a:rPr>
              <a:t> </a:t>
            </a:r>
            <a:r>
              <a:rPr lang="en-GB" sz="2800" b="0" dirty="0" smtClean="0">
                <a:solidFill>
                  <a:schemeClr val="tx1"/>
                </a:solidFill>
              </a:rPr>
              <a:t>numbers then N is the universal set.</a:t>
            </a:r>
          </a:p>
          <a:p>
            <a:pPr>
              <a:lnSpc>
                <a:spcPct val="90000"/>
              </a:lnSpc>
              <a:buNone/>
            </a:pPr>
            <a:r>
              <a:rPr lang="en-US" sz="2800" dirty="0"/>
              <a:t/>
            </a:r>
            <a:br>
              <a:rPr lang="en-US" sz="2800" dirty="0"/>
            </a:br>
            <a:r>
              <a:rPr lang="en-US" sz="2800" dirty="0"/>
              <a:t/>
            </a:r>
            <a:br>
              <a:rPr lang="en-US" sz="2800" dirty="0"/>
            </a:br>
            <a:endParaRPr lang="en-US" sz="2800" dirty="0"/>
          </a:p>
        </p:txBody>
      </p:sp>
      <p:graphicFrame>
        <p:nvGraphicFramePr>
          <p:cNvPr id="26628" name="Object 4"/>
          <p:cNvGraphicFramePr>
            <a:graphicFrameLocks noChangeAspect="1"/>
          </p:cNvGraphicFramePr>
          <p:nvPr/>
        </p:nvGraphicFramePr>
        <p:xfrm>
          <a:off x="3962400" y="2438400"/>
          <a:ext cx="304800" cy="304800"/>
        </p:xfrm>
        <a:graphic>
          <a:graphicData uri="http://schemas.openxmlformats.org/presentationml/2006/ole">
            <mc:AlternateContent xmlns:mc="http://schemas.openxmlformats.org/markup-compatibility/2006">
              <mc:Choice xmlns:v="urn:schemas-microsoft-com:vml" Requires="v">
                <p:oleObj spid="_x0000_s13319" name="Equation" r:id="rId3" imgW="355320" imgH="355320" progId="">
                  <p:embed/>
                </p:oleObj>
              </mc:Choice>
              <mc:Fallback>
                <p:oleObj name="Equation" r:id="rId3" imgW="355320" imgH="3553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080"/>
          <p:cNvGraphicFramePr>
            <a:graphicFrameLocks noChangeAspect="1"/>
          </p:cNvGraphicFramePr>
          <p:nvPr/>
        </p:nvGraphicFramePr>
        <p:xfrm>
          <a:off x="3505200" y="4114800"/>
          <a:ext cx="1563078" cy="533400"/>
        </p:xfrm>
        <a:graphic>
          <a:graphicData uri="http://schemas.openxmlformats.org/presentationml/2006/ole">
            <mc:AlternateContent xmlns:mc="http://schemas.openxmlformats.org/markup-compatibility/2006">
              <mc:Choice xmlns:v="urn:schemas-microsoft-com:vml" Requires="v">
                <p:oleObj spid="_x0000_s13320" name="Equation" r:id="rId5" imgW="558720" imgH="190440" progId="">
                  <p:embed/>
                </p:oleObj>
              </mc:Choice>
              <mc:Fallback>
                <p:oleObj name="Equation" r:id="rId5" imgW="558720" imgH="190440" progId="">
                  <p:embed/>
                  <p:pic>
                    <p:nvPicPr>
                      <p:cNvPr id="0" name="Object 20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114800"/>
                        <a:ext cx="156307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 Consider the set </a:t>
            </a:r>
            <a:r>
              <a:rPr lang="en-US" b="1" dirty="0" smtClean="0"/>
              <a:t>N</a:t>
            </a:r>
            <a:r>
              <a:rPr lang="en-US" dirty="0" smtClean="0"/>
              <a:t> of positive integers. We say “ a divides b ,” written a | b.</a:t>
            </a:r>
          </a:p>
          <a:p>
            <a:r>
              <a:rPr lang="en-US" dirty="0" smtClean="0"/>
              <a:t>For example, 2 |4, 3 | 12, 7 | 21, and so on. This relation of divisibility is a partial ordering of </a:t>
            </a:r>
            <a:r>
              <a:rPr lang="en-US" b="1" dirty="0" smtClean="0"/>
              <a:t>N</a:t>
            </a:r>
            <a:endParaRPr lang="en-US"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Comparability, Linearly Ordered Sets</a:t>
            </a:r>
            <a:endParaRPr lang="en-US" dirty="0"/>
          </a:p>
        </p:txBody>
      </p:sp>
      <p:sp>
        <p:nvSpPr>
          <p:cNvPr id="3" name="Content Placeholder 2"/>
          <p:cNvSpPr>
            <a:spLocks noGrp="1"/>
          </p:cNvSpPr>
          <p:nvPr>
            <p:ph idx="1"/>
          </p:nvPr>
        </p:nvSpPr>
        <p:spPr/>
        <p:txBody>
          <a:bodyPr/>
          <a:lstStyle/>
          <a:p>
            <a:r>
              <a:rPr lang="en-US" dirty="0" smtClean="0"/>
              <a:t> Suppose </a:t>
            </a:r>
            <a:r>
              <a:rPr lang="en-US" i="1" dirty="0" smtClean="0"/>
              <a:t>a</a:t>
            </a:r>
            <a:r>
              <a:rPr lang="en-US" dirty="0" smtClean="0"/>
              <a:t> and </a:t>
            </a:r>
            <a:r>
              <a:rPr lang="en-US" i="1" dirty="0" smtClean="0"/>
              <a:t>b</a:t>
            </a:r>
            <a:r>
              <a:rPr lang="en-US" dirty="0" smtClean="0"/>
              <a:t> are elements in a partially ordered set (</a:t>
            </a:r>
            <a:r>
              <a:rPr lang="en-US" b="1" dirty="0" smtClean="0"/>
              <a:t>S,</a:t>
            </a:r>
            <a:r>
              <a:rPr lang="en-US" b="1" dirty="0" smtClean="0">
                <a:solidFill>
                  <a:srgbClr val="FF0000"/>
                </a:solidFill>
              </a:rPr>
              <a:t> ≤)</a:t>
            </a:r>
            <a:r>
              <a:rPr lang="en-US" dirty="0" smtClean="0"/>
              <a:t> . We say </a:t>
            </a:r>
            <a:r>
              <a:rPr lang="en-US" i="1" dirty="0" smtClean="0"/>
              <a:t>a</a:t>
            </a:r>
            <a:r>
              <a:rPr lang="en-US" dirty="0" smtClean="0"/>
              <a:t> and </a:t>
            </a:r>
            <a:r>
              <a:rPr lang="en-US" i="1" dirty="0" smtClean="0"/>
              <a:t>b</a:t>
            </a:r>
            <a:r>
              <a:rPr lang="en-US" dirty="0" smtClean="0"/>
              <a:t> are comparable if</a:t>
            </a:r>
          </a:p>
          <a:p>
            <a:pPr>
              <a:buNone/>
            </a:pPr>
            <a:r>
              <a:rPr lang="en-US" dirty="0" smtClean="0"/>
              <a:t>				a </a:t>
            </a:r>
            <a:r>
              <a:rPr lang="en-US" b="1" dirty="0" smtClean="0">
                <a:solidFill>
                  <a:srgbClr val="FF0000"/>
                </a:solidFill>
              </a:rPr>
              <a:t>≤ </a:t>
            </a:r>
            <a:r>
              <a:rPr lang="en-US" dirty="0" smtClean="0"/>
              <a:t>b or b </a:t>
            </a:r>
            <a:r>
              <a:rPr lang="en-US" b="1" dirty="0" smtClean="0">
                <a:solidFill>
                  <a:srgbClr val="FF0000"/>
                </a:solidFill>
              </a:rPr>
              <a:t>≤</a:t>
            </a:r>
            <a:r>
              <a:rPr lang="en-US" dirty="0" smtClean="0"/>
              <a:t> a</a:t>
            </a:r>
          </a:p>
          <a:p>
            <a:pPr>
              <a:buNone/>
            </a:pPr>
            <a:r>
              <a:rPr lang="en-US" dirty="0" smtClean="0"/>
              <a:t>   that is, if one of them precedes the other.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Comparability, Linearly Ordered Sets</a:t>
            </a: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smtClean="0"/>
              <a:t>When every pair of elements of </a:t>
            </a:r>
            <a:r>
              <a:rPr lang="en-US" b="1" dirty="0" smtClean="0"/>
              <a:t>S</a:t>
            </a:r>
            <a:r>
              <a:rPr lang="en-US" dirty="0" smtClean="0"/>
              <a:t> are comparable,  </a:t>
            </a:r>
            <a:r>
              <a:rPr lang="en-US" b="1" dirty="0" smtClean="0"/>
              <a:t>S</a:t>
            </a:r>
            <a:r>
              <a:rPr lang="en-US" dirty="0" smtClean="0"/>
              <a:t> is said to be </a:t>
            </a:r>
            <a:r>
              <a:rPr lang="en-US" i="1" dirty="0" smtClean="0"/>
              <a:t>totally ordered or linearly ordered.</a:t>
            </a:r>
          </a:p>
          <a:p>
            <a:r>
              <a:rPr lang="en-US" dirty="0" smtClean="0"/>
              <a:t>a totally ordered set is also called a </a:t>
            </a:r>
            <a:r>
              <a:rPr lang="en-US" b="1" dirty="0" smtClean="0"/>
              <a:t>chain</a:t>
            </a:r>
            <a:endParaRPr lang="en-US" i="1" dirty="0" smtClean="0"/>
          </a:p>
          <a:p>
            <a:endParaRPr lang="en-US" i="1" dirty="0" smtClean="0"/>
          </a:p>
          <a:p>
            <a:endParaRPr lang="en-US" i="1" dirty="0" smtClean="0"/>
          </a:p>
          <a:p>
            <a:endParaRPr lang="en-US" i="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28600" y="1600200"/>
            <a:ext cx="8458200" cy="4525963"/>
          </a:xfrm>
        </p:spPr>
        <p:txBody>
          <a:bodyPr>
            <a:normAutofit/>
          </a:bodyPr>
          <a:lstStyle/>
          <a:p>
            <a:r>
              <a:rPr lang="en-US" dirty="0" smtClean="0"/>
              <a:t>Consider the set </a:t>
            </a:r>
            <a:r>
              <a:rPr lang="en-US" b="1" dirty="0" smtClean="0"/>
              <a:t>N</a:t>
            </a:r>
            <a:r>
              <a:rPr lang="en-US" dirty="0" smtClean="0"/>
              <a:t> of positive integers ordered by divisibility. Then 21 and 7 are comparable since 7|21.</a:t>
            </a:r>
          </a:p>
          <a:p>
            <a:pPr>
              <a:buNone/>
            </a:pPr>
            <a:r>
              <a:rPr lang="en-US" dirty="0" smtClean="0"/>
              <a:t>  -  On the other hand, 3 and 5 are </a:t>
            </a:r>
            <a:r>
              <a:rPr lang="en-US" dirty="0" err="1" smtClean="0"/>
              <a:t>noncomparable</a:t>
            </a:r>
            <a:r>
              <a:rPr lang="en-US" dirty="0" smtClean="0"/>
              <a:t> since neither 3 | 5 nor 5 | 3. Thus </a:t>
            </a:r>
            <a:r>
              <a:rPr lang="en-US" b="1" dirty="0" smtClean="0"/>
              <a:t>N</a:t>
            </a:r>
            <a:r>
              <a:rPr lang="en-US" dirty="0" smtClean="0"/>
              <a:t> is not linearly ordered by divisibility. </a:t>
            </a:r>
          </a:p>
          <a:p>
            <a:pPr>
              <a:buNone/>
            </a:pPr>
            <a:r>
              <a:rPr lang="en-US" dirty="0" smtClean="0"/>
              <a:t>   - A ={2, 6, 12, 36} is a linearly ordered subset of N since 2 | 6, 6 | 12 and 12 | 36.</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Visualizing a </a:t>
            </a:r>
            <a:r>
              <a:rPr lang="en-US" b="1" dirty="0" err="1" smtClean="0"/>
              <a:t>poset</a:t>
            </a:r>
            <a:r>
              <a:rPr lang="en-US" b="1" dirty="0" smtClean="0"/>
              <a:t/>
            </a:r>
            <a:br>
              <a:rPr lang="en-US" b="1" dirty="0" smtClean="0"/>
            </a:b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We can represent a </a:t>
            </a:r>
            <a:r>
              <a:rPr lang="en-US" dirty="0" err="1" smtClean="0"/>
              <a:t>Poset</a:t>
            </a:r>
            <a:r>
              <a:rPr lang="en-US" dirty="0" smtClean="0"/>
              <a:t> by a directed  graph, </a:t>
            </a:r>
            <a:r>
              <a:rPr lang="en-US" dirty="0" err="1" smtClean="0"/>
              <a:t>Hasse</a:t>
            </a:r>
            <a:r>
              <a:rPr lang="en-US" dirty="0" smtClean="0"/>
              <a:t> Diagram.</a:t>
            </a:r>
          </a:p>
          <a:p>
            <a:r>
              <a:rPr lang="en-US" dirty="0" smtClean="0"/>
              <a:t>It does not have </a:t>
            </a:r>
            <a:r>
              <a:rPr lang="en-US" i="1" dirty="0" smtClean="0"/>
              <a:t>loop</a:t>
            </a:r>
            <a:r>
              <a:rPr lang="en-US" dirty="0" smtClean="0"/>
              <a:t>s and arcs implied by the transitivity. </a:t>
            </a:r>
          </a:p>
          <a:p>
            <a:endParaRPr lang="en-US" dirty="0" smtClean="0"/>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For the relation </a:t>
            </a:r>
            <a:r>
              <a:rPr lang="en-US" b="1" dirty="0" smtClean="0"/>
              <a:t>{</a:t>
            </a:r>
            <a:r>
              <a:rPr lang="en-US" b="1" i="1" dirty="0" smtClean="0"/>
              <a:t>(a, a ), ( a, b ), (a, c ), (b, b ), (b, c), (c, c )</a:t>
            </a:r>
            <a:r>
              <a:rPr lang="en-US" b="1" dirty="0" smtClean="0"/>
              <a:t>}</a:t>
            </a:r>
            <a:r>
              <a:rPr lang="en-US" dirty="0" smtClean="0"/>
              <a:t> on set </a:t>
            </a:r>
            <a:r>
              <a:rPr lang="en-US" b="1" dirty="0" smtClean="0"/>
              <a:t>{</a:t>
            </a:r>
            <a:r>
              <a:rPr lang="en-US" b="1" i="1" dirty="0" smtClean="0"/>
              <a:t>a, </a:t>
            </a:r>
            <a:r>
              <a:rPr lang="en-US" b="1" i="1" dirty="0" err="1" smtClean="0"/>
              <a:t>b,c</a:t>
            </a:r>
            <a:r>
              <a:rPr lang="en-US" b="1" dirty="0" smtClean="0"/>
              <a:t>}</a:t>
            </a:r>
            <a:r>
              <a:rPr lang="en-US" dirty="0" smtClean="0"/>
              <a:t>, the </a:t>
            </a:r>
            <a:r>
              <a:rPr lang="en-US" dirty="0" err="1" smtClean="0"/>
              <a:t>Hasse</a:t>
            </a:r>
            <a:r>
              <a:rPr lang="en-US" dirty="0" smtClean="0"/>
              <a:t> diagram has the arcs </a:t>
            </a:r>
            <a:r>
              <a:rPr lang="en-US" b="1" dirty="0" smtClean="0"/>
              <a:t>{</a:t>
            </a:r>
            <a:r>
              <a:rPr lang="en-US" b="1" i="1" dirty="0" smtClean="0"/>
              <a:t>(a, b ), (b, c)</a:t>
            </a:r>
            <a:r>
              <a:rPr lang="en-US" b="1" dirty="0" smtClean="0"/>
              <a:t>}</a:t>
            </a:r>
            <a:r>
              <a:rPr lang="en-US" dirty="0" smtClean="0"/>
              <a:t> </a:t>
            </a:r>
            <a:endParaRPr lang="en-US" dirty="0"/>
          </a:p>
        </p:txBody>
      </p:sp>
      <p:sp>
        <p:nvSpPr>
          <p:cNvPr id="74754" name="AutoShape 2" descr="http://www.cs.odu.edu/%7Etoida/nerzic/level-a/relation/figures/hasse.gif"/>
          <p:cNvSpPr>
            <a:spLocks noChangeAspect="1" noChangeArrowheads="1"/>
          </p:cNvSpPr>
          <p:nvPr/>
        </p:nvSpPr>
        <p:spPr bwMode="auto">
          <a:xfrm>
            <a:off x="155575" y="-960438"/>
            <a:ext cx="3905250" cy="20002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4755" name="Picture 3" descr="F:\hasse.gif"/>
          <p:cNvPicPr>
            <a:picLocks noChangeAspect="1" noChangeArrowheads="1"/>
          </p:cNvPicPr>
          <p:nvPr/>
        </p:nvPicPr>
        <p:blipFill>
          <a:blip r:embed="rId2"/>
          <a:srcRect r="344" b="15385"/>
          <a:stretch>
            <a:fillRect/>
          </a:stretch>
        </p:blipFill>
        <p:spPr bwMode="auto">
          <a:xfrm>
            <a:off x="1905000" y="3810001"/>
            <a:ext cx="5181600" cy="1676399"/>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 ({1,2,3,4,5,6},|)</a:t>
            </a:r>
            <a:endParaRPr lang="en-US" dirty="0"/>
          </a:p>
        </p:txBody>
      </p:sp>
      <p:pic>
        <p:nvPicPr>
          <p:cNvPr id="100354" name="Picture 2"/>
          <p:cNvPicPr>
            <a:picLocks noChangeAspect="1" noChangeArrowheads="1"/>
          </p:cNvPicPr>
          <p:nvPr/>
        </p:nvPicPr>
        <p:blipFill>
          <a:blip r:embed="rId2"/>
          <a:srcRect/>
          <a:stretch>
            <a:fillRect/>
          </a:stretch>
        </p:blipFill>
        <p:spPr bwMode="auto">
          <a:xfrm>
            <a:off x="2743200" y="1854523"/>
            <a:ext cx="3443721" cy="38604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4000" dirty="0" smtClean="0"/>
              <a:t>			     Example</a:t>
            </a:r>
            <a:endParaRPr lang="en-US" sz="4000"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Draw the </a:t>
            </a:r>
            <a:r>
              <a:rPr lang="en-US" dirty="0" err="1" smtClean="0"/>
              <a:t>Hasse</a:t>
            </a:r>
            <a:r>
              <a:rPr lang="en-US" dirty="0" smtClean="0"/>
              <a:t> Diagram for the following partial ordering: {(</a:t>
            </a:r>
            <a:r>
              <a:rPr lang="en-US" dirty="0" err="1" smtClean="0"/>
              <a:t>a,b</a:t>
            </a:r>
            <a:r>
              <a:rPr lang="en-US" dirty="0" smtClean="0"/>
              <a:t>) | </a:t>
            </a:r>
            <a:r>
              <a:rPr lang="en-US" dirty="0" err="1" smtClean="0"/>
              <a:t>a|b</a:t>
            </a:r>
            <a:r>
              <a:rPr lang="en-US" dirty="0" smtClean="0"/>
              <a:t> } on the set {1, 2, 3, 4, 5, 6, 10, 12, 15, 20, 30, 60}</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err="1" smtClean="0"/>
              <a:t>Hasse</a:t>
            </a:r>
            <a:r>
              <a:rPr lang="en-US" dirty="0" smtClean="0"/>
              <a:t> Diagram: Example </a:t>
            </a:r>
          </a:p>
        </p:txBody>
      </p:sp>
      <p:sp>
        <p:nvSpPr>
          <p:cNvPr id="4" name="Oval 3"/>
          <p:cNvSpPr/>
          <p:nvPr/>
        </p:nvSpPr>
        <p:spPr>
          <a:xfrm>
            <a:off x="4419600" y="5486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3581400" y="4572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4495800" y="4572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5334000" y="4572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8674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95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386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048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3505200" y="3048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4495800" y="2971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5410200" y="2971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4419600" y="2057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Connector 16"/>
          <p:cNvCxnSpPr>
            <a:stCxn id="4" idx="5"/>
            <a:endCxn id="5" idx="4"/>
          </p:cNvCxnSpPr>
          <p:nvPr/>
        </p:nvCxnSpPr>
        <p:spPr>
          <a:xfrm rot="5400000" flipH="1">
            <a:off x="3600450" y="4667250"/>
            <a:ext cx="903288" cy="86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7"/>
            <a:endCxn id="11" idx="4"/>
          </p:cNvCxnSpPr>
          <p:nvPr/>
        </p:nvCxnSpPr>
        <p:spPr>
          <a:xfrm rot="16200000" flipV="1">
            <a:off x="3017837" y="3954463"/>
            <a:ext cx="696913" cy="560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6"/>
            <a:endCxn id="12" idx="6"/>
          </p:cNvCxnSpPr>
          <p:nvPr/>
        </p:nvCxnSpPr>
        <p:spPr>
          <a:xfrm flipV="1">
            <a:off x="3124200" y="3086100"/>
            <a:ext cx="457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657600" y="3810000"/>
            <a:ext cx="457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7" idx="3"/>
          </p:cNvCxnSpPr>
          <p:nvPr/>
        </p:nvCxnSpPr>
        <p:spPr>
          <a:xfrm rot="5400000" flipH="1" flipV="1">
            <a:off x="4495801" y="4637087"/>
            <a:ext cx="849312" cy="849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8" idx="5"/>
          </p:cNvCxnSpPr>
          <p:nvPr/>
        </p:nvCxnSpPr>
        <p:spPr>
          <a:xfrm rot="5400000" flipH="1" flipV="1">
            <a:off x="5279231" y="3929857"/>
            <a:ext cx="708025" cy="598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6"/>
            <a:endCxn id="6" idx="5"/>
          </p:cNvCxnSpPr>
          <p:nvPr/>
        </p:nvCxnSpPr>
        <p:spPr>
          <a:xfrm flipV="1">
            <a:off x="4495800" y="4637088"/>
            <a:ext cx="65088" cy="887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4"/>
            <a:endCxn id="10" idx="4"/>
          </p:cNvCxnSpPr>
          <p:nvPr/>
        </p:nvCxnSpPr>
        <p:spPr>
          <a:xfrm rot="5400000" flipH="1">
            <a:off x="3924300" y="4038600"/>
            <a:ext cx="762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5"/>
            <a:endCxn id="8" idx="6"/>
          </p:cNvCxnSpPr>
          <p:nvPr/>
        </p:nvCxnSpPr>
        <p:spPr>
          <a:xfrm rot="5400000" flipH="1" flipV="1">
            <a:off x="4857750" y="3551238"/>
            <a:ext cx="788988" cy="1382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 idx="5"/>
            <a:endCxn id="9" idx="4"/>
          </p:cNvCxnSpPr>
          <p:nvPr/>
        </p:nvCxnSpPr>
        <p:spPr>
          <a:xfrm rot="5400000" flipH="1" flipV="1">
            <a:off x="3943350" y="3589338"/>
            <a:ext cx="750888" cy="1344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3" idx="3"/>
          </p:cNvCxnSpPr>
          <p:nvPr/>
        </p:nvCxnSpPr>
        <p:spPr>
          <a:xfrm flipV="1">
            <a:off x="3048000" y="3036888"/>
            <a:ext cx="1458913"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5" idx="4"/>
          </p:cNvCxnSpPr>
          <p:nvPr/>
        </p:nvCxnSpPr>
        <p:spPr>
          <a:xfrm rot="5400000" flipH="1" flipV="1">
            <a:off x="3562350" y="2152650"/>
            <a:ext cx="9144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3" idx="1"/>
            <a:endCxn id="15" idx="4"/>
          </p:cNvCxnSpPr>
          <p:nvPr/>
        </p:nvCxnSpPr>
        <p:spPr>
          <a:xfrm rot="16200000" flipV="1">
            <a:off x="4057650" y="2533650"/>
            <a:ext cx="849313" cy="4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4" idx="6"/>
          </p:cNvCxnSpPr>
          <p:nvPr/>
        </p:nvCxnSpPr>
        <p:spPr>
          <a:xfrm rot="5400000" flipH="1" flipV="1">
            <a:off x="4362450" y="2751138"/>
            <a:ext cx="865188" cy="1382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 idx="4"/>
            <a:endCxn id="15" idx="4"/>
          </p:cNvCxnSpPr>
          <p:nvPr/>
        </p:nvCxnSpPr>
        <p:spPr>
          <a:xfrm rot="5400000" flipH="1">
            <a:off x="4495800" y="2095500"/>
            <a:ext cx="914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9" idx="5"/>
            <a:endCxn id="14" idx="5"/>
          </p:cNvCxnSpPr>
          <p:nvPr/>
        </p:nvCxnSpPr>
        <p:spPr>
          <a:xfrm rot="5400000" flipH="1" flipV="1">
            <a:off x="4827588" y="3227388"/>
            <a:ext cx="838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 idx="4"/>
            <a:endCxn id="14" idx="6"/>
          </p:cNvCxnSpPr>
          <p:nvPr/>
        </p:nvCxnSpPr>
        <p:spPr>
          <a:xfrm rot="5400000" flipH="1">
            <a:off x="5257800" y="3238500"/>
            <a:ext cx="8763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13" idx="5"/>
          </p:cNvCxnSpPr>
          <p:nvPr/>
        </p:nvCxnSpPr>
        <p:spPr>
          <a:xfrm rot="16200000" flipV="1">
            <a:off x="4370388" y="3227388"/>
            <a:ext cx="811212" cy="430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 idx="5"/>
          </p:cNvCxnSpPr>
          <p:nvPr/>
        </p:nvCxnSpPr>
        <p:spPr>
          <a:xfrm rot="5400000" flipH="1">
            <a:off x="4838700" y="4076700"/>
            <a:ext cx="750888" cy="369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46" name="TextBox 65"/>
          <p:cNvSpPr txBox="1">
            <a:spLocks noChangeArrowheads="1"/>
          </p:cNvSpPr>
          <p:nvPr/>
        </p:nvSpPr>
        <p:spPr bwMode="auto">
          <a:xfrm>
            <a:off x="4114800" y="5562600"/>
            <a:ext cx="312738" cy="369888"/>
          </a:xfrm>
          <a:prstGeom prst="rect">
            <a:avLst/>
          </a:prstGeom>
          <a:noFill/>
          <a:ln w="9525">
            <a:noFill/>
            <a:miter lim="800000"/>
            <a:headEnd/>
            <a:tailEnd/>
          </a:ln>
        </p:spPr>
        <p:txBody>
          <a:bodyPr wrap="none">
            <a:spAutoFit/>
          </a:bodyPr>
          <a:lstStyle/>
          <a:p>
            <a:r>
              <a:rPr lang="en-US"/>
              <a:t>1</a:t>
            </a:r>
          </a:p>
        </p:txBody>
      </p:sp>
      <p:sp>
        <p:nvSpPr>
          <p:cNvPr id="38947" name="TextBox 66"/>
          <p:cNvSpPr txBox="1">
            <a:spLocks noChangeArrowheads="1"/>
          </p:cNvSpPr>
          <p:nvPr/>
        </p:nvSpPr>
        <p:spPr bwMode="auto">
          <a:xfrm>
            <a:off x="4191000" y="4495800"/>
            <a:ext cx="312738" cy="369888"/>
          </a:xfrm>
          <a:prstGeom prst="rect">
            <a:avLst/>
          </a:prstGeom>
          <a:noFill/>
          <a:ln w="9525">
            <a:noFill/>
            <a:miter lim="800000"/>
            <a:headEnd/>
            <a:tailEnd/>
          </a:ln>
        </p:spPr>
        <p:txBody>
          <a:bodyPr wrap="none">
            <a:spAutoFit/>
          </a:bodyPr>
          <a:lstStyle/>
          <a:p>
            <a:r>
              <a:rPr lang="en-US"/>
              <a:t>3</a:t>
            </a:r>
          </a:p>
        </p:txBody>
      </p:sp>
      <p:sp>
        <p:nvSpPr>
          <p:cNvPr id="38948" name="TextBox 67"/>
          <p:cNvSpPr txBox="1">
            <a:spLocks noChangeArrowheads="1"/>
          </p:cNvSpPr>
          <p:nvPr/>
        </p:nvSpPr>
        <p:spPr bwMode="auto">
          <a:xfrm>
            <a:off x="5410200" y="4419600"/>
            <a:ext cx="312738" cy="369888"/>
          </a:xfrm>
          <a:prstGeom prst="rect">
            <a:avLst/>
          </a:prstGeom>
          <a:noFill/>
          <a:ln w="9525">
            <a:noFill/>
            <a:miter lim="800000"/>
            <a:headEnd/>
            <a:tailEnd/>
          </a:ln>
        </p:spPr>
        <p:txBody>
          <a:bodyPr wrap="none">
            <a:spAutoFit/>
          </a:bodyPr>
          <a:lstStyle/>
          <a:p>
            <a:r>
              <a:rPr lang="en-US"/>
              <a:t>5</a:t>
            </a:r>
          </a:p>
        </p:txBody>
      </p:sp>
      <p:sp>
        <p:nvSpPr>
          <p:cNvPr id="38949" name="TextBox 68"/>
          <p:cNvSpPr txBox="1">
            <a:spLocks noChangeArrowheads="1"/>
          </p:cNvSpPr>
          <p:nvPr/>
        </p:nvSpPr>
        <p:spPr bwMode="auto">
          <a:xfrm>
            <a:off x="5935663" y="3657600"/>
            <a:ext cx="441325" cy="369888"/>
          </a:xfrm>
          <a:prstGeom prst="rect">
            <a:avLst/>
          </a:prstGeom>
          <a:noFill/>
          <a:ln w="9525">
            <a:noFill/>
            <a:miter lim="800000"/>
            <a:headEnd/>
            <a:tailEnd/>
          </a:ln>
        </p:spPr>
        <p:txBody>
          <a:bodyPr wrap="none">
            <a:spAutoFit/>
          </a:bodyPr>
          <a:lstStyle/>
          <a:p>
            <a:r>
              <a:rPr lang="en-US"/>
              <a:t>15</a:t>
            </a:r>
          </a:p>
        </p:txBody>
      </p:sp>
      <p:sp>
        <p:nvSpPr>
          <p:cNvPr id="38950" name="TextBox 69"/>
          <p:cNvSpPr txBox="1">
            <a:spLocks noChangeArrowheads="1"/>
          </p:cNvSpPr>
          <p:nvPr/>
        </p:nvSpPr>
        <p:spPr bwMode="auto">
          <a:xfrm>
            <a:off x="5562600" y="2819400"/>
            <a:ext cx="441325" cy="369888"/>
          </a:xfrm>
          <a:prstGeom prst="rect">
            <a:avLst/>
          </a:prstGeom>
          <a:noFill/>
          <a:ln w="9525">
            <a:noFill/>
            <a:miter lim="800000"/>
            <a:headEnd/>
            <a:tailEnd/>
          </a:ln>
        </p:spPr>
        <p:txBody>
          <a:bodyPr wrap="none">
            <a:spAutoFit/>
          </a:bodyPr>
          <a:lstStyle/>
          <a:p>
            <a:r>
              <a:rPr lang="en-US"/>
              <a:t>30</a:t>
            </a:r>
          </a:p>
        </p:txBody>
      </p:sp>
      <p:sp>
        <p:nvSpPr>
          <p:cNvPr id="38951" name="TextBox 70"/>
          <p:cNvSpPr txBox="1">
            <a:spLocks noChangeArrowheads="1"/>
          </p:cNvSpPr>
          <p:nvPr/>
        </p:nvSpPr>
        <p:spPr bwMode="auto">
          <a:xfrm>
            <a:off x="5105400" y="3668713"/>
            <a:ext cx="441325" cy="369887"/>
          </a:xfrm>
          <a:prstGeom prst="rect">
            <a:avLst/>
          </a:prstGeom>
          <a:noFill/>
          <a:ln w="9525">
            <a:noFill/>
            <a:miter lim="800000"/>
            <a:headEnd/>
            <a:tailEnd/>
          </a:ln>
        </p:spPr>
        <p:txBody>
          <a:bodyPr wrap="none">
            <a:spAutoFit/>
          </a:bodyPr>
          <a:lstStyle/>
          <a:p>
            <a:r>
              <a:rPr lang="en-US"/>
              <a:t>10</a:t>
            </a:r>
          </a:p>
        </p:txBody>
      </p:sp>
      <p:sp>
        <p:nvSpPr>
          <p:cNvPr id="38952" name="TextBox 71"/>
          <p:cNvSpPr txBox="1">
            <a:spLocks noChangeArrowheads="1"/>
          </p:cNvSpPr>
          <p:nvPr/>
        </p:nvSpPr>
        <p:spPr bwMode="auto">
          <a:xfrm>
            <a:off x="4487863" y="1905000"/>
            <a:ext cx="441325" cy="369888"/>
          </a:xfrm>
          <a:prstGeom prst="rect">
            <a:avLst/>
          </a:prstGeom>
          <a:noFill/>
          <a:ln w="9525">
            <a:noFill/>
            <a:miter lim="800000"/>
            <a:headEnd/>
            <a:tailEnd/>
          </a:ln>
        </p:spPr>
        <p:txBody>
          <a:bodyPr wrap="none">
            <a:spAutoFit/>
          </a:bodyPr>
          <a:lstStyle/>
          <a:p>
            <a:r>
              <a:rPr lang="en-US"/>
              <a:t>60</a:t>
            </a:r>
          </a:p>
        </p:txBody>
      </p:sp>
      <p:sp>
        <p:nvSpPr>
          <p:cNvPr id="38953" name="TextBox 72"/>
          <p:cNvSpPr txBox="1">
            <a:spLocks noChangeArrowheads="1"/>
          </p:cNvSpPr>
          <p:nvPr/>
        </p:nvSpPr>
        <p:spPr bwMode="auto">
          <a:xfrm>
            <a:off x="3124200" y="2830513"/>
            <a:ext cx="441325" cy="369887"/>
          </a:xfrm>
          <a:prstGeom prst="rect">
            <a:avLst/>
          </a:prstGeom>
          <a:noFill/>
          <a:ln w="9525">
            <a:noFill/>
            <a:miter lim="800000"/>
            <a:headEnd/>
            <a:tailEnd/>
          </a:ln>
        </p:spPr>
        <p:txBody>
          <a:bodyPr wrap="none">
            <a:spAutoFit/>
          </a:bodyPr>
          <a:lstStyle/>
          <a:p>
            <a:r>
              <a:rPr lang="en-US"/>
              <a:t>12</a:t>
            </a:r>
          </a:p>
        </p:txBody>
      </p:sp>
      <p:sp>
        <p:nvSpPr>
          <p:cNvPr id="38954" name="TextBox 73"/>
          <p:cNvSpPr txBox="1">
            <a:spLocks noChangeArrowheads="1"/>
          </p:cNvSpPr>
          <p:nvPr/>
        </p:nvSpPr>
        <p:spPr bwMode="auto">
          <a:xfrm>
            <a:off x="2743200" y="3668713"/>
            <a:ext cx="312738" cy="369887"/>
          </a:xfrm>
          <a:prstGeom prst="rect">
            <a:avLst/>
          </a:prstGeom>
          <a:noFill/>
          <a:ln w="9525">
            <a:noFill/>
            <a:miter lim="800000"/>
            <a:headEnd/>
            <a:tailEnd/>
          </a:ln>
        </p:spPr>
        <p:txBody>
          <a:bodyPr wrap="none">
            <a:spAutoFit/>
          </a:bodyPr>
          <a:lstStyle/>
          <a:p>
            <a:r>
              <a:rPr lang="en-US"/>
              <a:t>4</a:t>
            </a:r>
          </a:p>
        </p:txBody>
      </p:sp>
      <p:sp>
        <p:nvSpPr>
          <p:cNvPr id="38955" name="TextBox 74"/>
          <p:cNvSpPr txBox="1">
            <a:spLocks noChangeArrowheads="1"/>
          </p:cNvSpPr>
          <p:nvPr/>
        </p:nvSpPr>
        <p:spPr bwMode="auto">
          <a:xfrm>
            <a:off x="3268663" y="4506913"/>
            <a:ext cx="312737" cy="369887"/>
          </a:xfrm>
          <a:prstGeom prst="rect">
            <a:avLst/>
          </a:prstGeom>
          <a:noFill/>
          <a:ln w="9525">
            <a:noFill/>
            <a:miter lim="800000"/>
            <a:headEnd/>
            <a:tailEnd/>
          </a:ln>
        </p:spPr>
        <p:txBody>
          <a:bodyPr wrap="none">
            <a:spAutoFit/>
          </a:bodyPr>
          <a:lstStyle/>
          <a:p>
            <a:r>
              <a:rPr lang="en-US"/>
              <a:t>2</a:t>
            </a:r>
          </a:p>
        </p:txBody>
      </p:sp>
      <p:sp>
        <p:nvSpPr>
          <p:cNvPr id="38956" name="TextBox 75"/>
          <p:cNvSpPr txBox="1">
            <a:spLocks noChangeArrowheads="1"/>
          </p:cNvSpPr>
          <p:nvPr/>
        </p:nvSpPr>
        <p:spPr bwMode="auto">
          <a:xfrm>
            <a:off x="3725863" y="3657600"/>
            <a:ext cx="312737" cy="369888"/>
          </a:xfrm>
          <a:prstGeom prst="rect">
            <a:avLst/>
          </a:prstGeom>
          <a:noFill/>
          <a:ln w="9525">
            <a:noFill/>
            <a:miter lim="800000"/>
            <a:headEnd/>
            <a:tailEnd/>
          </a:ln>
        </p:spPr>
        <p:txBody>
          <a:bodyPr wrap="none">
            <a:spAutoFit/>
          </a:bodyPr>
          <a:lstStyle/>
          <a:p>
            <a:r>
              <a:rPr lang="en-US"/>
              <a:t>6</a:t>
            </a:r>
          </a:p>
        </p:txBody>
      </p:sp>
      <p:cxnSp>
        <p:nvCxnSpPr>
          <p:cNvPr id="77" name="Straight Connector 76"/>
          <p:cNvCxnSpPr>
            <a:stCxn id="10" idx="5"/>
          </p:cNvCxnSpPr>
          <p:nvPr/>
        </p:nvCxnSpPr>
        <p:spPr>
          <a:xfrm rot="5400000" flipH="1">
            <a:off x="3467100" y="3238500"/>
            <a:ext cx="750888" cy="52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58" name="TextBox 78"/>
          <p:cNvSpPr txBox="1">
            <a:spLocks noChangeArrowheads="1"/>
          </p:cNvSpPr>
          <p:nvPr/>
        </p:nvSpPr>
        <p:spPr bwMode="auto">
          <a:xfrm>
            <a:off x="4572000" y="2819400"/>
            <a:ext cx="441325" cy="369888"/>
          </a:xfrm>
          <a:prstGeom prst="rect">
            <a:avLst/>
          </a:prstGeom>
          <a:noFill/>
          <a:ln w="9525">
            <a:noFill/>
            <a:miter lim="800000"/>
            <a:headEnd/>
            <a:tailEnd/>
          </a:ln>
        </p:spPr>
        <p:txBody>
          <a:bodyPr wrap="none">
            <a:spAutoFit/>
          </a:bodyPr>
          <a:lstStyle/>
          <a:p>
            <a:r>
              <a:rPr lang="en-US"/>
              <a:t>20</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err="1" smtClean="0"/>
              <a:t>Extremal</a:t>
            </a:r>
            <a:r>
              <a:rPr lang="en-US" dirty="0" smtClean="0"/>
              <a:t> Elements</a:t>
            </a:r>
          </a:p>
        </p:txBody>
      </p:sp>
      <p:sp>
        <p:nvSpPr>
          <p:cNvPr id="40963" name="Content Placeholder 2"/>
          <p:cNvSpPr>
            <a:spLocks noGrp="1"/>
          </p:cNvSpPr>
          <p:nvPr>
            <p:ph idx="1"/>
          </p:nvPr>
        </p:nvSpPr>
        <p:spPr/>
        <p:txBody>
          <a:bodyPr/>
          <a:lstStyle/>
          <a:p>
            <a:pPr>
              <a:buFont typeface="Arial" charset="0"/>
              <a:buNone/>
            </a:pPr>
            <a:r>
              <a:rPr lang="en-US" sz="2800" dirty="0" smtClean="0"/>
              <a:t>We will define the following terms:</a:t>
            </a:r>
          </a:p>
          <a:p>
            <a:r>
              <a:rPr lang="en-US" sz="2800" dirty="0" smtClean="0"/>
              <a:t>A maximal/minimal element in a </a:t>
            </a:r>
            <a:r>
              <a:rPr lang="en-US" sz="2800" dirty="0" err="1" smtClean="0"/>
              <a:t>poset</a:t>
            </a:r>
            <a:r>
              <a:rPr lang="en-US" sz="2800" dirty="0" smtClean="0"/>
              <a:t> (S,</a:t>
            </a:r>
            <a:r>
              <a:rPr lang="en-US" sz="2800" dirty="0" smtClean="0">
                <a:latin typeface="MT Extra" charset="0"/>
              </a:rPr>
              <a:t> </a:t>
            </a:r>
            <a:r>
              <a:rPr lang="en-US" sz="2800" b="1" dirty="0" smtClean="0">
                <a:solidFill>
                  <a:srgbClr val="FF0000"/>
                </a:solidFill>
              </a:rPr>
              <a:t> ≤</a:t>
            </a:r>
            <a:r>
              <a:rPr lang="en-US" sz="2800" dirty="0" smtClean="0"/>
              <a:t>)</a:t>
            </a:r>
          </a:p>
          <a:p>
            <a:r>
              <a:rPr lang="en-US" sz="2800" dirty="0" smtClean="0"/>
              <a:t>The maximum (greatest)/minimum (least) element of a </a:t>
            </a:r>
            <a:r>
              <a:rPr lang="en-US" sz="2800" dirty="0" err="1" smtClean="0"/>
              <a:t>poset</a:t>
            </a:r>
            <a:r>
              <a:rPr lang="en-US" sz="2800" dirty="0" smtClean="0"/>
              <a:t> (S,</a:t>
            </a:r>
            <a:r>
              <a:rPr lang="en-US" sz="2800" b="1" dirty="0" smtClean="0">
                <a:solidFill>
                  <a:srgbClr val="FF0000"/>
                </a:solidFill>
              </a:rPr>
              <a:t> ≤</a:t>
            </a:r>
            <a:r>
              <a:rPr lang="en-US" sz="2800" dirty="0" smtClean="0">
                <a:latin typeface="MT Extra" charset="0"/>
              </a:rPr>
              <a:t> </a:t>
            </a:r>
            <a:r>
              <a:rPr lang="en-US" sz="2800" dirty="0" smtClean="0"/>
              <a:t>)</a:t>
            </a:r>
          </a:p>
          <a:p>
            <a:r>
              <a:rPr lang="en-US" sz="2800" dirty="0" smtClean="0"/>
              <a:t>An upper/lower bound element of a subset A of a </a:t>
            </a:r>
            <a:r>
              <a:rPr lang="en-US" sz="2800" dirty="0" err="1" smtClean="0"/>
              <a:t>poset</a:t>
            </a:r>
            <a:r>
              <a:rPr lang="en-US" sz="2800" dirty="0" smtClean="0"/>
              <a:t> (S,</a:t>
            </a:r>
            <a:r>
              <a:rPr lang="en-US" sz="2800" b="1" dirty="0" smtClean="0">
                <a:solidFill>
                  <a:srgbClr val="FF0000"/>
                </a:solidFill>
              </a:rPr>
              <a:t> ≤</a:t>
            </a:r>
            <a:r>
              <a:rPr lang="en-US" sz="2800" dirty="0" smtClean="0">
                <a:latin typeface="MT Extra" charset="0"/>
              </a:rPr>
              <a:t> </a:t>
            </a:r>
            <a:r>
              <a:rPr lang="en-US" sz="2800" dirty="0" smtClean="0"/>
              <a:t>)</a:t>
            </a:r>
          </a:p>
          <a:p>
            <a:r>
              <a:rPr lang="en-US" sz="2800" dirty="0" smtClean="0"/>
              <a:t>The greatest lower/least upper bound element of a subset A of a </a:t>
            </a:r>
            <a:r>
              <a:rPr lang="en-US" sz="2800" dirty="0" err="1" smtClean="0"/>
              <a:t>poset</a:t>
            </a:r>
            <a:r>
              <a:rPr lang="en-US" sz="2800" dirty="0" smtClean="0"/>
              <a:t> (S,</a:t>
            </a:r>
            <a:r>
              <a:rPr lang="en-US" sz="2800" b="1" dirty="0" smtClean="0">
                <a:solidFill>
                  <a:srgbClr val="FF0000"/>
                </a:solidFill>
              </a:rPr>
              <a:t> ≤</a:t>
            </a:r>
            <a:r>
              <a:rPr lang="en-US" sz="2800" dirty="0" smtClean="0">
                <a:latin typeface="MT Extra" charset="0"/>
              </a:rPr>
              <a:t> </a:t>
            </a:r>
            <a:r>
              <a:rPr lang="en-US" sz="28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nSpc>
                <a:spcPct val="90000"/>
              </a:lnSpc>
              <a:spcBef>
                <a:spcPct val="0"/>
              </a:spcBef>
            </a:pPr>
            <a:r>
              <a:rPr lang="en-US" dirty="0" smtClean="0">
                <a:sym typeface="Symbol" pitchFamily="18" charset="2"/>
              </a:rPr>
              <a:t>x  S means “x is an element of set S.”</a:t>
            </a:r>
          </a:p>
          <a:p>
            <a:pPr>
              <a:lnSpc>
                <a:spcPct val="90000"/>
              </a:lnSpc>
              <a:spcBef>
                <a:spcPct val="0"/>
              </a:spcBef>
            </a:pPr>
            <a:r>
              <a:rPr lang="en-US" dirty="0" smtClean="0">
                <a:sym typeface="Symbol" pitchFamily="18" charset="2"/>
              </a:rPr>
              <a:t>x  S means “x is not an element of set S.”</a:t>
            </a:r>
          </a:p>
          <a:p>
            <a:pPr>
              <a:lnSpc>
                <a:spcPct val="90000"/>
              </a:lnSpc>
              <a:spcBef>
                <a:spcPct val="0"/>
              </a:spcBef>
            </a:pPr>
            <a:endParaRPr lang="en-US" dirty="0" smtClean="0">
              <a:sym typeface="Symbol" pitchFamily="18" charset="2"/>
            </a:endParaRPr>
          </a:p>
          <a:p>
            <a:pPr>
              <a:lnSpc>
                <a:spcPct val="90000"/>
              </a:lnSpc>
              <a:spcBef>
                <a:spcPct val="0"/>
              </a:spcBef>
            </a:pPr>
            <a:r>
              <a:rPr lang="en-US" dirty="0" smtClean="0">
                <a:sym typeface="Symbol" pitchFamily="18" charset="2"/>
              </a:rPr>
              <a:t>A  B means “A is a </a:t>
            </a:r>
            <a:r>
              <a:rPr lang="en-US" b="1" dirty="0" smtClean="0">
                <a:sym typeface="Symbol" pitchFamily="18" charset="2"/>
              </a:rPr>
              <a:t>subset</a:t>
            </a:r>
            <a:r>
              <a:rPr lang="en-US" dirty="0" smtClean="0">
                <a:sym typeface="Symbol" pitchFamily="18" charset="2"/>
              </a:rPr>
              <a:t> of B.” </a:t>
            </a:r>
          </a:p>
          <a:p>
            <a:pPr>
              <a:lnSpc>
                <a:spcPct val="90000"/>
              </a:lnSpc>
              <a:spcBef>
                <a:spcPct val="0"/>
              </a:spcBef>
            </a:pPr>
            <a:endParaRPr lang="en-US" dirty="0" smtClean="0">
              <a:sym typeface="Symbol" pitchFamily="18" charset="2"/>
            </a:endParaRPr>
          </a:p>
          <a:p>
            <a:pPr>
              <a:lnSpc>
                <a:spcPct val="90000"/>
              </a:lnSpc>
              <a:spcBef>
                <a:spcPct val="0"/>
              </a:spcBef>
              <a:buNone/>
            </a:pPr>
            <a:r>
              <a:rPr lang="en-US" dirty="0" smtClean="0">
                <a:cs typeface="Times New Roman" pitchFamily="18" charset="0"/>
              </a:rPr>
              <a:t>   if                            , i.e., all the members of A are also members of B. </a:t>
            </a:r>
          </a:p>
          <a:p>
            <a:pPr>
              <a:lnSpc>
                <a:spcPct val="90000"/>
              </a:lnSpc>
              <a:spcBef>
                <a:spcPct val="0"/>
              </a:spcBef>
              <a:buNone/>
            </a:pPr>
            <a:endParaRPr lang="en-US" dirty="0" smtClean="0">
              <a:cs typeface="Times New Roman" pitchFamily="18" charset="0"/>
            </a:endParaRPr>
          </a:p>
          <a:p>
            <a:pPr>
              <a:lnSpc>
                <a:spcPct val="90000"/>
              </a:lnSpc>
              <a:spcBef>
                <a:spcPct val="0"/>
              </a:spcBef>
              <a:buNone/>
            </a:pPr>
            <a:endParaRPr lang="en-US" dirty="0" smtClean="0">
              <a:sym typeface="Symbol" pitchFamily="18" charset="2"/>
            </a:endParaRPr>
          </a:p>
          <a:p>
            <a:pPr>
              <a:lnSpc>
                <a:spcPct val="90000"/>
              </a:lnSpc>
              <a:buFontTx/>
              <a:buNone/>
            </a:pPr>
            <a:r>
              <a:rPr lang="en-US" dirty="0" smtClean="0">
                <a:cs typeface="Times New Roman" pitchFamily="18" charset="0"/>
              </a:rPr>
              <a:t>   “A is a </a:t>
            </a:r>
            <a:r>
              <a:rPr lang="en-US" b="1" dirty="0" smtClean="0">
                <a:cs typeface="Times New Roman" pitchFamily="18" charset="0"/>
              </a:rPr>
              <a:t>proper subset </a:t>
            </a:r>
            <a:r>
              <a:rPr lang="en-US" dirty="0" smtClean="0">
                <a:cs typeface="Times New Roman" pitchFamily="18" charset="0"/>
              </a:rPr>
              <a:t>of B”</a:t>
            </a:r>
          </a:p>
          <a:p>
            <a:pPr>
              <a:lnSpc>
                <a:spcPct val="90000"/>
              </a:lnSpc>
              <a:buFontTx/>
              <a:buNone/>
            </a:pPr>
            <a:r>
              <a:rPr lang="en-US" dirty="0" smtClean="0">
                <a:cs typeface="Times New Roman" pitchFamily="18" charset="0"/>
              </a:rPr>
              <a:t>      if all the members of A are also members of B, but in addition there exists at least one element </a:t>
            </a:r>
            <a:r>
              <a:rPr lang="en-US" i="1" dirty="0" smtClean="0">
                <a:cs typeface="Times New Roman" pitchFamily="18" charset="0"/>
              </a:rPr>
              <a:t>c </a:t>
            </a:r>
            <a:r>
              <a:rPr lang="en-US" dirty="0" smtClean="0">
                <a:cs typeface="Times New Roman" pitchFamily="18" charset="0"/>
              </a:rPr>
              <a:t>such that             but            .</a:t>
            </a:r>
            <a:endParaRPr lang="en-US" dirty="0"/>
          </a:p>
        </p:txBody>
      </p:sp>
      <p:graphicFrame>
        <p:nvGraphicFramePr>
          <p:cNvPr id="16387" name="Object 3"/>
          <p:cNvGraphicFramePr>
            <a:graphicFrameLocks noChangeAspect="1"/>
          </p:cNvGraphicFramePr>
          <p:nvPr/>
        </p:nvGraphicFramePr>
        <p:xfrm>
          <a:off x="1066800" y="3124200"/>
          <a:ext cx="2336800" cy="342900"/>
        </p:xfrm>
        <a:graphic>
          <a:graphicData uri="http://schemas.openxmlformats.org/presentationml/2006/ole">
            <mc:AlternateContent xmlns:mc="http://schemas.openxmlformats.org/markup-compatibility/2006">
              <mc:Choice xmlns:v="urn:schemas-microsoft-com:vml" Requires="v">
                <p:oleObj spid="_x0000_s16397" name="Equation" r:id="rId3" imgW="2336760" imgH="342720" progId="">
                  <p:embed/>
                </p:oleObj>
              </mc:Choice>
              <mc:Fallback>
                <p:oleObj name="Equation" r:id="rId3" imgW="2336760" imgH="34272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124200"/>
                        <a:ext cx="2336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6"/>
          <p:cNvGraphicFramePr>
            <a:graphicFrameLocks noChangeAspect="1"/>
          </p:cNvGraphicFramePr>
          <p:nvPr/>
        </p:nvGraphicFramePr>
        <p:xfrm>
          <a:off x="5054600" y="4495800"/>
          <a:ext cx="1041400" cy="330200"/>
        </p:xfrm>
        <a:graphic>
          <a:graphicData uri="http://schemas.openxmlformats.org/presentationml/2006/ole">
            <mc:AlternateContent xmlns:mc="http://schemas.openxmlformats.org/markup-compatibility/2006">
              <mc:Choice xmlns:v="urn:schemas-microsoft-com:vml" Requires="v">
                <p:oleObj spid="_x0000_s16398" name="Equation" r:id="rId5" imgW="1041120" imgH="330120" progId="">
                  <p:embed/>
                </p:oleObj>
              </mc:Choice>
              <mc:Fallback>
                <p:oleObj name="Equation" r:id="rId5" imgW="1041120" imgH="33012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4600" y="4495800"/>
                        <a:ext cx="1041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7"/>
          <p:cNvGraphicFramePr>
            <a:graphicFrameLocks noChangeAspect="1"/>
          </p:cNvGraphicFramePr>
          <p:nvPr/>
        </p:nvGraphicFramePr>
        <p:xfrm>
          <a:off x="2438400" y="5562600"/>
          <a:ext cx="876300" cy="342900"/>
        </p:xfrm>
        <a:graphic>
          <a:graphicData uri="http://schemas.openxmlformats.org/presentationml/2006/ole">
            <mc:AlternateContent xmlns:mc="http://schemas.openxmlformats.org/markup-compatibility/2006">
              <mc:Choice xmlns:v="urn:schemas-microsoft-com:vml" Requires="v">
                <p:oleObj spid="_x0000_s16399" name="Equation" r:id="rId7" imgW="876240" imgH="342720" progId="">
                  <p:embed/>
                </p:oleObj>
              </mc:Choice>
              <mc:Fallback>
                <p:oleObj name="Equation" r:id="rId7" imgW="876240" imgH="342720" progId="">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5562600"/>
                        <a:ext cx="876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8"/>
          <p:cNvGraphicFramePr>
            <a:graphicFrameLocks noChangeAspect="1"/>
          </p:cNvGraphicFramePr>
          <p:nvPr/>
        </p:nvGraphicFramePr>
        <p:xfrm>
          <a:off x="4068763" y="5562600"/>
          <a:ext cx="863600" cy="368300"/>
        </p:xfrm>
        <a:graphic>
          <a:graphicData uri="http://schemas.openxmlformats.org/presentationml/2006/ole">
            <mc:AlternateContent xmlns:mc="http://schemas.openxmlformats.org/markup-compatibility/2006">
              <mc:Choice xmlns:v="urn:schemas-microsoft-com:vml" Requires="v">
                <p:oleObj spid="_x0000_s16400" name="Equation" r:id="rId9" imgW="863280" imgH="368280" progId="">
                  <p:embed/>
                </p:oleObj>
              </mc:Choice>
              <mc:Fallback>
                <p:oleObj name="Equation" r:id="rId9" imgW="863280" imgH="368280" progId="">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8763" y="5562600"/>
                        <a:ext cx="8636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Extremal</a:t>
            </a:r>
            <a:r>
              <a:rPr lang="en-US" dirty="0" smtClean="0"/>
              <a:t> Elements: Maximal</a:t>
            </a:r>
            <a:endParaRPr lang="en-US" dirty="0"/>
          </a:p>
        </p:txBody>
      </p:sp>
      <p:sp>
        <p:nvSpPr>
          <p:cNvPr id="3" name="Content Placeholder 2"/>
          <p:cNvSpPr>
            <a:spLocks noGrp="1"/>
          </p:cNvSpPr>
          <p:nvPr>
            <p:ph idx="1"/>
          </p:nvPr>
        </p:nvSpPr>
        <p:spPr/>
        <p:txBody>
          <a:bodyPr/>
          <a:lstStyle/>
          <a:p>
            <a:pPr algn="just"/>
            <a:r>
              <a:rPr lang="en-US" b="1" dirty="0" smtClean="0"/>
              <a:t>Maximal</a:t>
            </a:r>
            <a:r>
              <a:rPr lang="en-US" dirty="0" smtClean="0"/>
              <a:t>: An element </a:t>
            </a:r>
            <a:r>
              <a:rPr lang="en-US" i="1" dirty="0" smtClean="0"/>
              <a:t>a</a:t>
            </a:r>
            <a:r>
              <a:rPr lang="en-US" dirty="0" smtClean="0"/>
              <a:t> of a </a:t>
            </a:r>
            <a:r>
              <a:rPr lang="en-US" dirty="0" err="1" smtClean="0"/>
              <a:t>poset</a:t>
            </a:r>
            <a:r>
              <a:rPr lang="en-US" dirty="0" smtClean="0"/>
              <a:t> (S, </a:t>
            </a:r>
            <a:r>
              <a:rPr lang="en-US" b="1" dirty="0" smtClean="0">
                <a:solidFill>
                  <a:srgbClr val="FF0000"/>
                </a:solidFill>
              </a:rPr>
              <a:t>≤</a:t>
            </a:r>
            <a:r>
              <a:rPr lang="en-US" dirty="0" smtClean="0"/>
              <a:t>)is maximal if there is no element </a:t>
            </a:r>
            <a:r>
              <a:rPr lang="en-US" i="1" dirty="0" smtClean="0"/>
              <a:t>b</a:t>
            </a:r>
            <a:r>
              <a:rPr lang="en-US" dirty="0" smtClean="0"/>
              <a:t>  in S, </a:t>
            </a:r>
            <a:r>
              <a:rPr lang="en-US" dirty="0" err="1" smtClean="0"/>
              <a:t>s.t</a:t>
            </a:r>
            <a:r>
              <a:rPr lang="en-US" dirty="0" smtClean="0"/>
              <a:t> a</a:t>
            </a:r>
            <a:r>
              <a:rPr lang="en-US" b="1" dirty="0" smtClean="0">
                <a:solidFill>
                  <a:srgbClr val="FF0000"/>
                </a:solidFill>
              </a:rPr>
              <a:t> ≤</a:t>
            </a:r>
            <a:r>
              <a:rPr lang="en-US" dirty="0" smtClean="0"/>
              <a:t> b.</a:t>
            </a:r>
          </a:p>
          <a:p>
            <a:pPr algn="just">
              <a:buNone/>
            </a:pPr>
            <a:r>
              <a:rPr lang="en-US" dirty="0" smtClean="0"/>
              <a:t>    (or if </a:t>
            </a:r>
            <a:r>
              <a:rPr lang="en-US" i="1" dirty="0" smtClean="0"/>
              <a:t>a</a:t>
            </a:r>
            <a:r>
              <a:rPr lang="en-US" dirty="0" smtClean="0"/>
              <a:t> is not less than any other element in S.)</a:t>
            </a:r>
          </a:p>
          <a:p>
            <a:r>
              <a:rPr lang="en-US" dirty="0" smtClean="0">
                <a:sym typeface="Symbol" charset="2"/>
              </a:rPr>
              <a:t>If there is one </a:t>
            </a:r>
            <a:r>
              <a:rPr lang="en-US" u="sng" dirty="0" smtClean="0">
                <a:sym typeface="Symbol" charset="2"/>
              </a:rPr>
              <a:t>unique</a:t>
            </a:r>
            <a:r>
              <a:rPr lang="en-US" dirty="0" smtClean="0">
                <a:sym typeface="Symbol" charset="2"/>
              </a:rPr>
              <a:t> maximal element a, we call it the </a:t>
            </a:r>
            <a:r>
              <a:rPr lang="en-US" u="sng" dirty="0" smtClean="0">
                <a:sym typeface="Symbol" charset="2"/>
              </a:rPr>
              <a:t>maximum</a:t>
            </a:r>
            <a:r>
              <a:rPr lang="en-US" dirty="0" smtClean="0">
                <a:sym typeface="Symbol" charset="2"/>
              </a:rPr>
              <a:t> element (or the </a:t>
            </a:r>
            <a:r>
              <a:rPr lang="en-US" u="sng" dirty="0" smtClean="0">
                <a:sym typeface="Symbol" charset="2"/>
              </a:rPr>
              <a:t>greatest</a:t>
            </a:r>
            <a:r>
              <a:rPr lang="en-US" dirty="0" smtClean="0">
                <a:sym typeface="Symbol" charset="2"/>
              </a:rPr>
              <a:t> element)</a:t>
            </a:r>
            <a:endParaRPr lang="en-US" dirty="0" smtClean="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Extremal</a:t>
            </a:r>
            <a:r>
              <a:rPr lang="en-US" dirty="0" smtClean="0"/>
              <a:t> Elements: Minimal</a:t>
            </a:r>
            <a:endParaRPr lang="en-US" dirty="0"/>
          </a:p>
        </p:txBody>
      </p:sp>
      <p:sp>
        <p:nvSpPr>
          <p:cNvPr id="3" name="Content Placeholder 2"/>
          <p:cNvSpPr>
            <a:spLocks noGrp="1"/>
          </p:cNvSpPr>
          <p:nvPr>
            <p:ph idx="1"/>
          </p:nvPr>
        </p:nvSpPr>
        <p:spPr/>
        <p:txBody>
          <a:bodyPr/>
          <a:lstStyle/>
          <a:p>
            <a:pPr algn="just"/>
            <a:r>
              <a:rPr lang="en-US" b="1" dirty="0" smtClean="0"/>
              <a:t>Minimal</a:t>
            </a:r>
            <a:r>
              <a:rPr lang="en-US" dirty="0" smtClean="0"/>
              <a:t>: An element </a:t>
            </a:r>
            <a:r>
              <a:rPr lang="en-US" i="1" dirty="0" smtClean="0"/>
              <a:t>a</a:t>
            </a:r>
            <a:r>
              <a:rPr lang="en-US" dirty="0" smtClean="0"/>
              <a:t> of a </a:t>
            </a:r>
            <a:r>
              <a:rPr lang="en-US" dirty="0" err="1" smtClean="0"/>
              <a:t>poset</a:t>
            </a:r>
            <a:r>
              <a:rPr lang="en-US" dirty="0" smtClean="0"/>
              <a:t> (S, </a:t>
            </a:r>
            <a:r>
              <a:rPr lang="en-US" b="1" dirty="0" smtClean="0">
                <a:solidFill>
                  <a:srgbClr val="FF0000"/>
                </a:solidFill>
              </a:rPr>
              <a:t>≤</a:t>
            </a:r>
            <a:r>
              <a:rPr lang="en-US" dirty="0" smtClean="0"/>
              <a:t>)is minimal if there is no element </a:t>
            </a:r>
            <a:r>
              <a:rPr lang="en-US" i="1" dirty="0" smtClean="0"/>
              <a:t>b</a:t>
            </a:r>
            <a:r>
              <a:rPr lang="en-US" dirty="0" smtClean="0"/>
              <a:t>  in S, </a:t>
            </a:r>
            <a:r>
              <a:rPr lang="en-US" dirty="0" err="1" smtClean="0"/>
              <a:t>s.t</a:t>
            </a:r>
            <a:r>
              <a:rPr lang="en-US" dirty="0" smtClean="0"/>
              <a:t> b</a:t>
            </a:r>
            <a:r>
              <a:rPr lang="en-US" b="1" dirty="0" smtClean="0">
                <a:solidFill>
                  <a:srgbClr val="FF0000"/>
                </a:solidFill>
              </a:rPr>
              <a:t> ≤</a:t>
            </a:r>
            <a:r>
              <a:rPr lang="en-US" dirty="0" smtClean="0"/>
              <a:t> a.</a:t>
            </a:r>
          </a:p>
          <a:p>
            <a:pPr algn="just">
              <a:buNone/>
            </a:pPr>
            <a:r>
              <a:rPr lang="en-US" dirty="0" smtClean="0"/>
              <a:t>    (or if </a:t>
            </a:r>
            <a:r>
              <a:rPr lang="en-US" i="1" dirty="0" smtClean="0"/>
              <a:t>a</a:t>
            </a:r>
            <a:r>
              <a:rPr lang="en-US" dirty="0" smtClean="0"/>
              <a:t> is not greater than any other element in S.)</a:t>
            </a:r>
          </a:p>
          <a:p>
            <a:r>
              <a:rPr lang="en-US" dirty="0" smtClean="0">
                <a:sym typeface="Symbol" charset="2"/>
              </a:rPr>
              <a:t>If there is one </a:t>
            </a:r>
            <a:r>
              <a:rPr lang="en-US" u="sng" dirty="0" smtClean="0">
                <a:sym typeface="Symbol" charset="2"/>
              </a:rPr>
              <a:t>unique</a:t>
            </a:r>
            <a:r>
              <a:rPr lang="en-US" dirty="0" smtClean="0">
                <a:sym typeface="Symbol" charset="2"/>
              </a:rPr>
              <a:t> minimal element </a:t>
            </a:r>
            <a:r>
              <a:rPr lang="en-US" i="1" dirty="0" smtClean="0">
                <a:sym typeface="Symbol" charset="2"/>
              </a:rPr>
              <a:t>a</a:t>
            </a:r>
            <a:r>
              <a:rPr lang="en-US" dirty="0" smtClean="0">
                <a:sym typeface="Symbol" charset="2"/>
              </a:rPr>
              <a:t>, we call it the </a:t>
            </a:r>
            <a:r>
              <a:rPr lang="en-US" u="sng" dirty="0" smtClean="0">
                <a:sym typeface="Symbol" charset="2"/>
              </a:rPr>
              <a:t>minimum</a:t>
            </a:r>
            <a:r>
              <a:rPr lang="en-US" dirty="0" smtClean="0">
                <a:sym typeface="Symbol" charset="2"/>
              </a:rPr>
              <a:t> element (or the </a:t>
            </a:r>
            <a:r>
              <a:rPr lang="en-US" u="sng" dirty="0" smtClean="0">
                <a:sym typeface="Symbol" charset="2"/>
              </a:rPr>
              <a:t>least</a:t>
            </a:r>
            <a:r>
              <a:rPr lang="en-US" dirty="0" smtClean="0">
                <a:sym typeface="Symbol" charset="2"/>
              </a:rPr>
              <a:t> element)</a:t>
            </a:r>
            <a:endParaRPr lang="en-US" dirty="0" smtClean="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err="1" smtClean="0"/>
              <a:t>Extremal</a:t>
            </a:r>
            <a:r>
              <a:rPr lang="en-US" dirty="0" smtClean="0"/>
              <a:t> Elements: Example 1</a:t>
            </a:r>
          </a:p>
        </p:txBody>
      </p:sp>
      <p:sp>
        <p:nvSpPr>
          <p:cNvPr id="46083" name="Content Placeholder 2"/>
          <p:cNvSpPr>
            <a:spLocks noGrp="1"/>
          </p:cNvSpPr>
          <p:nvPr>
            <p:ph idx="1"/>
          </p:nvPr>
        </p:nvSpPr>
        <p:spPr>
          <a:xfrm>
            <a:off x="381000" y="3048000"/>
            <a:ext cx="8229600" cy="533400"/>
          </a:xfrm>
        </p:spPr>
        <p:txBody>
          <a:bodyPr/>
          <a:lstStyle/>
          <a:p>
            <a:pPr>
              <a:buFont typeface="Arial" charset="0"/>
              <a:buNone/>
            </a:pPr>
            <a:r>
              <a:rPr lang="en-US" sz="2400" smtClean="0"/>
              <a:t>What are the minimal, maximal, minimum, maximum elements?</a:t>
            </a:r>
          </a:p>
        </p:txBody>
      </p:sp>
      <p:sp>
        <p:nvSpPr>
          <p:cNvPr id="4" name="Oval 3"/>
          <p:cNvSpPr/>
          <p:nvPr/>
        </p:nvSpPr>
        <p:spPr>
          <a:xfrm>
            <a:off x="3581400" y="2590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4419600" y="2667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3581400" y="1752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4419600" y="1676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p:cNvCxnSpPr>
            <a:endCxn id="7" idx="4"/>
          </p:cNvCxnSpPr>
          <p:nvPr/>
        </p:nvCxnSpPr>
        <p:spPr>
          <a:xfrm rot="5400000" flipH="1" flipV="1">
            <a:off x="3562350" y="1771650"/>
            <a:ext cx="9144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1"/>
            <a:endCxn id="7" idx="4"/>
          </p:cNvCxnSpPr>
          <p:nvPr/>
        </p:nvCxnSpPr>
        <p:spPr>
          <a:xfrm rot="5400000" flipH="1" flipV="1">
            <a:off x="3981450" y="2201863"/>
            <a:ext cx="925513" cy="26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6" idx="6"/>
          </p:cNvCxnSpPr>
          <p:nvPr/>
        </p:nvCxnSpPr>
        <p:spPr>
          <a:xfrm rot="16200000" flipV="1">
            <a:off x="3276600" y="21717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091" name="TextBox 10"/>
          <p:cNvSpPr txBox="1">
            <a:spLocks noChangeArrowheads="1"/>
          </p:cNvSpPr>
          <p:nvPr/>
        </p:nvSpPr>
        <p:spPr bwMode="auto">
          <a:xfrm>
            <a:off x="3281363" y="1524000"/>
            <a:ext cx="300037" cy="369888"/>
          </a:xfrm>
          <a:prstGeom prst="rect">
            <a:avLst/>
          </a:prstGeom>
          <a:noFill/>
          <a:ln w="9525">
            <a:noFill/>
            <a:miter lim="800000"/>
            <a:headEnd/>
            <a:tailEnd/>
          </a:ln>
        </p:spPr>
        <p:txBody>
          <a:bodyPr wrap="none">
            <a:spAutoFit/>
          </a:bodyPr>
          <a:lstStyle/>
          <a:p>
            <a:r>
              <a:rPr lang="en-US"/>
              <a:t>c</a:t>
            </a:r>
          </a:p>
        </p:txBody>
      </p:sp>
      <p:sp>
        <p:nvSpPr>
          <p:cNvPr id="46092" name="TextBox 11"/>
          <p:cNvSpPr txBox="1">
            <a:spLocks noChangeArrowheads="1"/>
          </p:cNvSpPr>
          <p:nvPr/>
        </p:nvSpPr>
        <p:spPr bwMode="auto">
          <a:xfrm>
            <a:off x="3192463" y="2438400"/>
            <a:ext cx="312737" cy="369888"/>
          </a:xfrm>
          <a:prstGeom prst="rect">
            <a:avLst/>
          </a:prstGeom>
          <a:noFill/>
          <a:ln w="9525">
            <a:noFill/>
            <a:miter lim="800000"/>
            <a:headEnd/>
            <a:tailEnd/>
          </a:ln>
        </p:spPr>
        <p:txBody>
          <a:bodyPr wrap="none">
            <a:spAutoFit/>
          </a:bodyPr>
          <a:lstStyle/>
          <a:p>
            <a:r>
              <a:rPr lang="en-US"/>
              <a:t>a</a:t>
            </a:r>
          </a:p>
        </p:txBody>
      </p:sp>
      <p:sp>
        <p:nvSpPr>
          <p:cNvPr id="46093" name="TextBox 12"/>
          <p:cNvSpPr txBox="1">
            <a:spLocks noChangeArrowheads="1"/>
          </p:cNvSpPr>
          <p:nvPr/>
        </p:nvSpPr>
        <p:spPr bwMode="auto">
          <a:xfrm>
            <a:off x="4495800" y="1524000"/>
            <a:ext cx="312738" cy="369888"/>
          </a:xfrm>
          <a:prstGeom prst="rect">
            <a:avLst/>
          </a:prstGeom>
          <a:noFill/>
          <a:ln w="9525">
            <a:noFill/>
            <a:miter lim="800000"/>
            <a:headEnd/>
            <a:tailEnd/>
          </a:ln>
        </p:spPr>
        <p:txBody>
          <a:bodyPr wrap="none">
            <a:spAutoFit/>
          </a:bodyPr>
          <a:lstStyle/>
          <a:p>
            <a:r>
              <a:rPr lang="en-US"/>
              <a:t>d</a:t>
            </a:r>
          </a:p>
        </p:txBody>
      </p:sp>
      <p:sp>
        <p:nvSpPr>
          <p:cNvPr id="46094" name="TextBox 13"/>
          <p:cNvSpPr txBox="1">
            <a:spLocks noChangeArrowheads="1"/>
          </p:cNvSpPr>
          <p:nvPr/>
        </p:nvSpPr>
        <p:spPr bwMode="auto">
          <a:xfrm>
            <a:off x="4564063" y="2525713"/>
            <a:ext cx="312737" cy="369887"/>
          </a:xfrm>
          <a:prstGeom prst="rect">
            <a:avLst/>
          </a:prstGeom>
          <a:noFill/>
          <a:ln w="9525">
            <a:noFill/>
            <a:miter lim="800000"/>
            <a:headEnd/>
            <a:tailEnd/>
          </a:ln>
        </p:spPr>
        <p:txBody>
          <a:bodyPr wrap="none">
            <a:spAutoFit/>
          </a:bodyPr>
          <a:lstStyle/>
          <a:p>
            <a:r>
              <a:rPr lang="en-US"/>
              <a:t>b</a:t>
            </a:r>
          </a:p>
        </p:txBody>
      </p:sp>
      <p:sp>
        <p:nvSpPr>
          <p:cNvPr id="18" name="Content Placeholder 2"/>
          <p:cNvSpPr txBox="1">
            <a:spLocks/>
          </p:cNvSpPr>
          <p:nvPr/>
        </p:nvSpPr>
        <p:spPr bwMode="auto">
          <a:xfrm>
            <a:off x="381000" y="3657600"/>
            <a:ext cx="8229600" cy="5334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400" dirty="0">
                <a:latin typeface="+mn-lt"/>
                <a:cs typeface="+mn-cs"/>
              </a:rPr>
              <a:t>Minimal: {</a:t>
            </a:r>
            <a:r>
              <a:rPr lang="en-US" sz="2400" dirty="0" err="1">
                <a:latin typeface="+mn-lt"/>
                <a:cs typeface="+mn-cs"/>
              </a:rPr>
              <a:t>a,b</a:t>
            </a:r>
            <a:r>
              <a:rPr lang="en-US" sz="2400" dirty="0">
                <a:latin typeface="+mn-lt"/>
                <a:cs typeface="+mn-cs"/>
              </a:rPr>
              <a:t>}</a:t>
            </a:r>
          </a:p>
        </p:txBody>
      </p:sp>
      <p:sp>
        <p:nvSpPr>
          <p:cNvPr id="19" name="Content Placeholder 2"/>
          <p:cNvSpPr txBox="1">
            <a:spLocks/>
          </p:cNvSpPr>
          <p:nvPr/>
        </p:nvSpPr>
        <p:spPr bwMode="auto">
          <a:xfrm>
            <a:off x="381000" y="4114800"/>
            <a:ext cx="8229600" cy="5334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400" dirty="0">
                <a:latin typeface="+mn-lt"/>
                <a:cs typeface="+mn-cs"/>
              </a:rPr>
              <a:t>Maximal: {c,d}</a:t>
            </a:r>
          </a:p>
        </p:txBody>
      </p:sp>
      <p:sp>
        <p:nvSpPr>
          <p:cNvPr id="20" name="Content Placeholder 2"/>
          <p:cNvSpPr txBox="1">
            <a:spLocks/>
          </p:cNvSpPr>
          <p:nvPr/>
        </p:nvSpPr>
        <p:spPr bwMode="auto">
          <a:xfrm>
            <a:off x="381000" y="4572000"/>
            <a:ext cx="8229600" cy="9906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400" dirty="0">
                <a:latin typeface="+mn-lt"/>
                <a:cs typeface="+mn-cs"/>
              </a:rPr>
              <a:t>There are no unique minimal or maximal elements, thus no minimum or maximum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Extremal</a:t>
            </a:r>
            <a:r>
              <a:rPr lang="en-US" dirty="0" smtClean="0"/>
              <a:t> Elements: Example 2</a:t>
            </a:r>
            <a:endParaRPr lang="en-US" dirty="0"/>
          </a:p>
        </p:txBody>
      </p:sp>
      <p:sp>
        <p:nvSpPr>
          <p:cNvPr id="3" name="Content Placeholder 2"/>
          <p:cNvSpPr>
            <a:spLocks noGrp="1"/>
          </p:cNvSpPr>
          <p:nvPr>
            <p:ph idx="1"/>
          </p:nvPr>
        </p:nvSpPr>
        <p:spPr/>
        <p:txBody>
          <a:bodyPr/>
          <a:lstStyle/>
          <a:p>
            <a:r>
              <a:rPr lang="en-US" dirty="0" smtClean="0"/>
              <a:t>Which elements of the </a:t>
            </a:r>
            <a:r>
              <a:rPr lang="en-US" dirty="0" err="1" smtClean="0"/>
              <a:t>poset</a:t>
            </a:r>
            <a:r>
              <a:rPr lang="en-US" dirty="0" smtClean="0"/>
              <a:t> ({2,4,5,10,12,20,25},|) are maximal and which are minimal?</a:t>
            </a:r>
          </a:p>
          <a:p>
            <a:endParaRPr lang="en-US" dirty="0"/>
          </a:p>
        </p:txBody>
      </p:sp>
      <p:pic>
        <p:nvPicPr>
          <p:cNvPr id="101378" name="Picture 2"/>
          <p:cNvPicPr>
            <a:picLocks noChangeAspect="1" noChangeArrowheads="1"/>
          </p:cNvPicPr>
          <p:nvPr/>
        </p:nvPicPr>
        <p:blipFill>
          <a:blip r:embed="rId2"/>
          <a:srcRect/>
          <a:stretch>
            <a:fillRect/>
          </a:stretch>
        </p:blipFill>
        <p:spPr bwMode="auto">
          <a:xfrm>
            <a:off x="2819400" y="3343275"/>
            <a:ext cx="3452409"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0"/>
            <a:ext cx="8215312" cy="1409700"/>
          </a:xfrm>
        </p:spPr>
        <p:txBody>
          <a:bodyPr/>
          <a:lstStyle/>
          <a:p>
            <a:pPr eaLnBrk="1" hangingPunct="1"/>
            <a:r>
              <a:rPr lang="en-IE" altLang="en-US" smtClean="0"/>
              <a:t>Maximal &amp; Minimal examples</a:t>
            </a:r>
          </a:p>
        </p:txBody>
      </p:sp>
      <p:sp>
        <p:nvSpPr>
          <p:cNvPr id="24579" name="Line 4"/>
          <p:cNvSpPr>
            <a:spLocks noChangeShapeType="1"/>
          </p:cNvSpPr>
          <p:nvPr/>
        </p:nvSpPr>
        <p:spPr bwMode="auto">
          <a:xfrm flipV="1">
            <a:off x="2339975" y="4076700"/>
            <a:ext cx="863600" cy="792163"/>
          </a:xfrm>
          <a:prstGeom prst="line">
            <a:avLst/>
          </a:prstGeom>
          <a:noFill/>
          <a:ln w="9525">
            <a:solidFill>
              <a:schemeClr val="tx1"/>
            </a:solidFill>
            <a:round/>
            <a:headEnd/>
            <a:tailEnd type="triangle" w="med" len="med"/>
          </a:ln>
          <a:effectLst/>
        </p:spPr>
        <p:txBody>
          <a:bodyPr/>
          <a:lstStyle/>
          <a:p>
            <a:endParaRPr lang="en-US"/>
          </a:p>
        </p:txBody>
      </p:sp>
      <p:sp>
        <p:nvSpPr>
          <p:cNvPr id="24580" name="Line 5"/>
          <p:cNvSpPr>
            <a:spLocks noChangeShapeType="1"/>
          </p:cNvSpPr>
          <p:nvPr/>
        </p:nvSpPr>
        <p:spPr bwMode="auto">
          <a:xfrm flipH="1" flipV="1">
            <a:off x="1619250" y="4221163"/>
            <a:ext cx="720725" cy="647700"/>
          </a:xfrm>
          <a:prstGeom prst="line">
            <a:avLst/>
          </a:prstGeom>
          <a:noFill/>
          <a:ln w="9525">
            <a:solidFill>
              <a:schemeClr val="tx1"/>
            </a:solidFill>
            <a:round/>
            <a:headEnd/>
            <a:tailEnd type="triangle" w="med" len="med"/>
          </a:ln>
          <a:effectLst/>
        </p:spPr>
        <p:txBody>
          <a:bodyPr/>
          <a:lstStyle/>
          <a:p>
            <a:endParaRPr lang="en-US"/>
          </a:p>
        </p:txBody>
      </p:sp>
      <p:sp>
        <p:nvSpPr>
          <p:cNvPr id="24581" name="Line 6"/>
          <p:cNvSpPr>
            <a:spLocks noChangeShapeType="1"/>
          </p:cNvSpPr>
          <p:nvPr/>
        </p:nvSpPr>
        <p:spPr bwMode="auto">
          <a:xfrm flipV="1">
            <a:off x="1547813" y="3213100"/>
            <a:ext cx="719137" cy="720725"/>
          </a:xfrm>
          <a:prstGeom prst="line">
            <a:avLst/>
          </a:prstGeom>
          <a:noFill/>
          <a:ln w="9525">
            <a:solidFill>
              <a:schemeClr val="tx1"/>
            </a:solidFill>
            <a:round/>
            <a:headEnd/>
            <a:tailEnd type="triangle" w="med" len="med"/>
          </a:ln>
          <a:effectLst/>
        </p:spPr>
        <p:txBody>
          <a:bodyPr/>
          <a:lstStyle/>
          <a:p>
            <a:endParaRPr lang="en-US"/>
          </a:p>
        </p:txBody>
      </p:sp>
      <p:sp>
        <p:nvSpPr>
          <p:cNvPr id="24582" name="Line 7"/>
          <p:cNvSpPr>
            <a:spLocks noChangeShapeType="1"/>
          </p:cNvSpPr>
          <p:nvPr/>
        </p:nvSpPr>
        <p:spPr bwMode="auto">
          <a:xfrm flipH="1" flipV="1">
            <a:off x="2482850" y="3357563"/>
            <a:ext cx="649288" cy="576262"/>
          </a:xfrm>
          <a:prstGeom prst="line">
            <a:avLst/>
          </a:prstGeom>
          <a:noFill/>
          <a:ln w="9525">
            <a:solidFill>
              <a:schemeClr val="tx1"/>
            </a:solidFill>
            <a:round/>
            <a:headEnd/>
            <a:tailEnd type="triangle" w="med" len="med"/>
          </a:ln>
          <a:effectLst/>
        </p:spPr>
        <p:txBody>
          <a:bodyPr/>
          <a:lstStyle/>
          <a:p>
            <a:endParaRPr lang="en-US"/>
          </a:p>
        </p:txBody>
      </p:sp>
      <p:sp>
        <p:nvSpPr>
          <p:cNvPr id="24583" name="Line 8"/>
          <p:cNvSpPr>
            <a:spLocks noChangeShapeType="1"/>
          </p:cNvSpPr>
          <p:nvPr/>
        </p:nvSpPr>
        <p:spPr bwMode="auto">
          <a:xfrm flipH="1" flipV="1">
            <a:off x="755650" y="3284538"/>
            <a:ext cx="576263" cy="576262"/>
          </a:xfrm>
          <a:prstGeom prst="line">
            <a:avLst/>
          </a:prstGeom>
          <a:noFill/>
          <a:ln w="9525">
            <a:solidFill>
              <a:schemeClr val="tx1"/>
            </a:solidFill>
            <a:round/>
            <a:headEnd/>
            <a:tailEnd type="triangle" w="med" len="med"/>
          </a:ln>
          <a:effectLst/>
        </p:spPr>
        <p:txBody>
          <a:bodyPr/>
          <a:lstStyle/>
          <a:p>
            <a:endParaRPr lang="en-US"/>
          </a:p>
        </p:txBody>
      </p:sp>
      <p:sp>
        <p:nvSpPr>
          <p:cNvPr id="24584" name="Line 9"/>
          <p:cNvSpPr>
            <a:spLocks noChangeShapeType="1"/>
          </p:cNvSpPr>
          <p:nvPr/>
        </p:nvSpPr>
        <p:spPr bwMode="auto">
          <a:xfrm flipV="1">
            <a:off x="2339975" y="2492375"/>
            <a:ext cx="0" cy="576263"/>
          </a:xfrm>
          <a:prstGeom prst="line">
            <a:avLst/>
          </a:prstGeom>
          <a:noFill/>
          <a:ln w="9525">
            <a:solidFill>
              <a:schemeClr val="tx1"/>
            </a:solidFill>
            <a:round/>
            <a:headEnd/>
            <a:tailEnd type="triangle" w="med" len="med"/>
          </a:ln>
          <a:effectLst/>
        </p:spPr>
        <p:txBody>
          <a:bodyPr/>
          <a:lstStyle/>
          <a:p>
            <a:endParaRPr lang="en-US"/>
          </a:p>
        </p:txBody>
      </p:sp>
      <p:sp>
        <p:nvSpPr>
          <p:cNvPr id="24585" name="Line 10"/>
          <p:cNvSpPr>
            <a:spLocks noChangeShapeType="1"/>
          </p:cNvSpPr>
          <p:nvPr/>
        </p:nvSpPr>
        <p:spPr bwMode="auto">
          <a:xfrm flipV="1">
            <a:off x="682625" y="2209800"/>
            <a:ext cx="0" cy="715963"/>
          </a:xfrm>
          <a:prstGeom prst="line">
            <a:avLst/>
          </a:prstGeom>
          <a:noFill/>
          <a:ln w="9525">
            <a:solidFill>
              <a:schemeClr val="tx1"/>
            </a:solidFill>
            <a:round/>
            <a:headEnd/>
            <a:tailEnd type="triangle" w="med" len="med"/>
          </a:ln>
          <a:effectLst/>
        </p:spPr>
        <p:txBody>
          <a:bodyPr/>
          <a:lstStyle/>
          <a:p>
            <a:endParaRPr lang="en-US"/>
          </a:p>
        </p:txBody>
      </p:sp>
      <p:sp>
        <p:nvSpPr>
          <p:cNvPr id="24586" name="Line 11"/>
          <p:cNvSpPr>
            <a:spLocks noChangeShapeType="1"/>
          </p:cNvSpPr>
          <p:nvPr/>
        </p:nvSpPr>
        <p:spPr bwMode="auto">
          <a:xfrm flipV="1">
            <a:off x="971550" y="2420938"/>
            <a:ext cx="1223963" cy="576262"/>
          </a:xfrm>
          <a:prstGeom prst="line">
            <a:avLst/>
          </a:prstGeom>
          <a:noFill/>
          <a:ln w="9525">
            <a:solidFill>
              <a:schemeClr val="tx1"/>
            </a:solidFill>
            <a:round/>
            <a:headEnd/>
            <a:tailEnd type="triangle" w="med" len="med"/>
          </a:ln>
          <a:effectLst/>
        </p:spPr>
        <p:txBody>
          <a:bodyPr/>
          <a:lstStyle/>
          <a:p>
            <a:endParaRPr lang="en-US"/>
          </a:p>
        </p:txBody>
      </p:sp>
      <p:sp>
        <p:nvSpPr>
          <p:cNvPr id="24587" name="Line 12"/>
          <p:cNvSpPr>
            <a:spLocks noChangeShapeType="1"/>
          </p:cNvSpPr>
          <p:nvPr/>
        </p:nvSpPr>
        <p:spPr bwMode="auto">
          <a:xfrm flipV="1">
            <a:off x="682625" y="1557338"/>
            <a:ext cx="865188" cy="431800"/>
          </a:xfrm>
          <a:prstGeom prst="line">
            <a:avLst/>
          </a:prstGeom>
          <a:noFill/>
          <a:ln w="9525">
            <a:solidFill>
              <a:schemeClr val="tx1"/>
            </a:solidFill>
            <a:round/>
            <a:headEnd/>
            <a:tailEnd type="triangle" w="med" len="med"/>
          </a:ln>
          <a:effectLst/>
        </p:spPr>
        <p:txBody>
          <a:bodyPr/>
          <a:lstStyle/>
          <a:p>
            <a:endParaRPr lang="en-US"/>
          </a:p>
        </p:txBody>
      </p:sp>
      <p:sp>
        <p:nvSpPr>
          <p:cNvPr id="24588" name="Line 13"/>
          <p:cNvSpPr>
            <a:spLocks noChangeShapeType="1"/>
          </p:cNvSpPr>
          <p:nvPr/>
        </p:nvSpPr>
        <p:spPr bwMode="auto">
          <a:xfrm flipH="1" flipV="1">
            <a:off x="1763713" y="1633538"/>
            <a:ext cx="503237" cy="571500"/>
          </a:xfrm>
          <a:prstGeom prst="line">
            <a:avLst/>
          </a:prstGeom>
          <a:noFill/>
          <a:ln w="9525">
            <a:solidFill>
              <a:schemeClr val="tx1"/>
            </a:solidFill>
            <a:round/>
            <a:headEnd/>
            <a:tailEnd type="triangle" w="med" len="med"/>
          </a:ln>
          <a:effectLst/>
        </p:spPr>
        <p:txBody>
          <a:bodyPr/>
          <a:lstStyle/>
          <a:p>
            <a:endParaRPr lang="en-US"/>
          </a:p>
        </p:txBody>
      </p:sp>
      <p:sp>
        <p:nvSpPr>
          <p:cNvPr id="24589" name="Line 14"/>
          <p:cNvSpPr>
            <a:spLocks noChangeShapeType="1"/>
          </p:cNvSpPr>
          <p:nvPr/>
        </p:nvSpPr>
        <p:spPr bwMode="auto">
          <a:xfrm flipV="1">
            <a:off x="2627313" y="2636838"/>
            <a:ext cx="1081087" cy="576262"/>
          </a:xfrm>
          <a:prstGeom prst="line">
            <a:avLst/>
          </a:prstGeom>
          <a:noFill/>
          <a:ln w="9525">
            <a:solidFill>
              <a:schemeClr val="tx1"/>
            </a:solidFill>
            <a:round/>
            <a:headEnd/>
            <a:tailEnd type="triangle" w="med" len="med"/>
          </a:ln>
          <a:effectLst/>
        </p:spPr>
        <p:txBody>
          <a:bodyPr/>
          <a:lstStyle/>
          <a:p>
            <a:endParaRPr lang="en-US"/>
          </a:p>
        </p:txBody>
      </p:sp>
      <p:sp>
        <p:nvSpPr>
          <p:cNvPr id="24590" name="Line 15"/>
          <p:cNvSpPr>
            <a:spLocks noChangeShapeType="1"/>
          </p:cNvSpPr>
          <p:nvPr/>
        </p:nvSpPr>
        <p:spPr bwMode="auto">
          <a:xfrm flipV="1">
            <a:off x="3419475" y="3429000"/>
            <a:ext cx="792163" cy="504825"/>
          </a:xfrm>
          <a:prstGeom prst="line">
            <a:avLst/>
          </a:prstGeom>
          <a:noFill/>
          <a:ln w="9525">
            <a:solidFill>
              <a:schemeClr val="tx1"/>
            </a:solidFill>
            <a:round/>
            <a:headEnd/>
            <a:tailEnd type="triangle" w="med" len="med"/>
          </a:ln>
          <a:effectLst/>
        </p:spPr>
        <p:txBody>
          <a:bodyPr/>
          <a:lstStyle/>
          <a:p>
            <a:endParaRPr lang="en-US"/>
          </a:p>
        </p:txBody>
      </p:sp>
      <p:sp>
        <p:nvSpPr>
          <p:cNvPr id="24591" name="Line 16"/>
          <p:cNvSpPr>
            <a:spLocks noChangeShapeType="1"/>
          </p:cNvSpPr>
          <p:nvPr/>
        </p:nvSpPr>
        <p:spPr bwMode="auto">
          <a:xfrm flipH="1" flipV="1">
            <a:off x="3922713" y="2709863"/>
            <a:ext cx="433387" cy="576262"/>
          </a:xfrm>
          <a:prstGeom prst="line">
            <a:avLst/>
          </a:prstGeom>
          <a:noFill/>
          <a:ln w="9525">
            <a:solidFill>
              <a:schemeClr val="tx1"/>
            </a:solidFill>
            <a:round/>
            <a:headEnd/>
            <a:tailEnd type="triangle" w="med" len="med"/>
          </a:ln>
          <a:effectLst/>
        </p:spPr>
        <p:txBody>
          <a:bodyPr/>
          <a:lstStyle/>
          <a:p>
            <a:endParaRPr lang="en-US"/>
          </a:p>
        </p:txBody>
      </p:sp>
      <p:sp>
        <p:nvSpPr>
          <p:cNvPr id="24592" name="Text Box 18"/>
          <p:cNvSpPr txBox="1">
            <a:spLocks noChangeArrowheads="1"/>
          </p:cNvSpPr>
          <p:nvPr/>
        </p:nvSpPr>
        <p:spPr bwMode="auto">
          <a:xfrm>
            <a:off x="2195513" y="4652963"/>
            <a:ext cx="503237" cy="625475"/>
          </a:xfrm>
          <a:prstGeom prst="rect">
            <a:avLst/>
          </a:prstGeom>
          <a:noFill/>
          <a:ln w="9525">
            <a:noFill/>
            <a:miter lim="800000"/>
            <a:headEnd/>
            <a:tailEnd/>
          </a:ln>
          <a:effectLst/>
        </p:spPr>
        <p:txBody>
          <a:bodyPr>
            <a:spAutoFit/>
          </a:bodyPr>
          <a:lstStyle/>
          <a:p>
            <a:pPr>
              <a:spcBef>
                <a:spcPct val="50000"/>
              </a:spcBef>
            </a:pPr>
            <a:r>
              <a:rPr lang="en-IE" altLang="en-US">
                <a:solidFill>
                  <a:schemeClr val="tx1"/>
                </a:solidFill>
              </a:rPr>
              <a:t>1</a:t>
            </a:r>
          </a:p>
        </p:txBody>
      </p:sp>
      <p:sp>
        <p:nvSpPr>
          <p:cNvPr id="24593" name="Rectangle 19"/>
          <p:cNvSpPr>
            <a:spLocks noChangeArrowheads="1"/>
          </p:cNvSpPr>
          <p:nvPr/>
        </p:nvSpPr>
        <p:spPr bwMode="auto">
          <a:xfrm>
            <a:off x="1258888" y="3933825"/>
            <a:ext cx="311150" cy="366713"/>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2</a:t>
            </a:r>
          </a:p>
        </p:txBody>
      </p:sp>
      <p:sp>
        <p:nvSpPr>
          <p:cNvPr id="24594" name="Rectangle 20"/>
          <p:cNvSpPr>
            <a:spLocks noChangeArrowheads="1"/>
          </p:cNvSpPr>
          <p:nvPr/>
        </p:nvSpPr>
        <p:spPr bwMode="auto">
          <a:xfrm>
            <a:off x="3203575" y="3937000"/>
            <a:ext cx="311150" cy="366713"/>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3</a:t>
            </a:r>
          </a:p>
        </p:txBody>
      </p:sp>
      <p:sp>
        <p:nvSpPr>
          <p:cNvPr id="24595" name="Rectangle 21"/>
          <p:cNvSpPr>
            <a:spLocks noChangeArrowheads="1"/>
          </p:cNvSpPr>
          <p:nvPr/>
        </p:nvSpPr>
        <p:spPr bwMode="auto">
          <a:xfrm>
            <a:off x="2195513" y="2205038"/>
            <a:ext cx="438150" cy="366712"/>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12</a:t>
            </a:r>
          </a:p>
        </p:txBody>
      </p:sp>
      <p:sp>
        <p:nvSpPr>
          <p:cNvPr id="24596" name="Rectangle 22"/>
          <p:cNvSpPr>
            <a:spLocks noChangeArrowheads="1"/>
          </p:cNvSpPr>
          <p:nvPr/>
        </p:nvSpPr>
        <p:spPr bwMode="auto">
          <a:xfrm>
            <a:off x="2266950" y="2997200"/>
            <a:ext cx="311150" cy="366713"/>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6</a:t>
            </a:r>
          </a:p>
        </p:txBody>
      </p:sp>
      <p:sp>
        <p:nvSpPr>
          <p:cNvPr id="24597" name="Rectangle 23"/>
          <p:cNvSpPr>
            <a:spLocks noChangeArrowheads="1"/>
          </p:cNvSpPr>
          <p:nvPr/>
        </p:nvSpPr>
        <p:spPr bwMode="auto">
          <a:xfrm>
            <a:off x="539750" y="2925763"/>
            <a:ext cx="311150" cy="366712"/>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4</a:t>
            </a:r>
          </a:p>
        </p:txBody>
      </p:sp>
      <p:sp>
        <p:nvSpPr>
          <p:cNvPr id="24598" name="Rectangle 24"/>
          <p:cNvSpPr>
            <a:spLocks noChangeArrowheads="1"/>
          </p:cNvSpPr>
          <p:nvPr/>
        </p:nvSpPr>
        <p:spPr bwMode="auto">
          <a:xfrm>
            <a:off x="1547813" y="1273175"/>
            <a:ext cx="438150" cy="366713"/>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24</a:t>
            </a:r>
          </a:p>
        </p:txBody>
      </p:sp>
      <p:sp>
        <p:nvSpPr>
          <p:cNvPr id="24599" name="Rectangle 25"/>
          <p:cNvSpPr>
            <a:spLocks noChangeArrowheads="1"/>
          </p:cNvSpPr>
          <p:nvPr/>
        </p:nvSpPr>
        <p:spPr bwMode="auto">
          <a:xfrm>
            <a:off x="3706813" y="2281238"/>
            <a:ext cx="438150" cy="366712"/>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18</a:t>
            </a:r>
          </a:p>
        </p:txBody>
      </p:sp>
      <p:sp>
        <p:nvSpPr>
          <p:cNvPr id="24600" name="Rectangle 26"/>
          <p:cNvSpPr>
            <a:spLocks noChangeArrowheads="1"/>
          </p:cNvSpPr>
          <p:nvPr/>
        </p:nvSpPr>
        <p:spPr bwMode="auto">
          <a:xfrm>
            <a:off x="4211638" y="3289300"/>
            <a:ext cx="311150" cy="366713"/>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9</a:t>
            </a:r>
          </a:p>
        </p:txBody>
      </p:sp>
      <p:sp>
        <p:nvSpPr>
          <p:cNvPr id="24601" name="Rectangle 27"/>
          <p:cNvSpPr>
            <a:spLocks noChangeArrowheads="1"/>
          </p:cNvSpPr>
          <p:nvPr/>
        </p:nvSpPr>
        <p:spPr bwMode="auto">
          <a:xfrm>
            <a:off x="323850" y="1920875"/>
            <a:ext cx="311150" cy="366713"/>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8</a:t>
            </a:r>
          </a:p>
        </p:txBody>
      </p:sp>
      <p:sp>
        <p:nvSpPr>
          <p:cNvPr id="24602" name="Text Box 28"/>
          <p:cNvSpPr txBox="1">
            <a:spLocks noChangeArrowheads="1"/>
          </p:cNvSpPr>
          <p:nvPr/>
        </p:nvSpPr>
        <p:spPr bwMode="auto">
          <a:xfrm>
            <a:off x="684213" y="5229225"/>
            <a:ext cx="2305050" cy="1296988"/>
          </a:xfrm>
          <a:prstGeom prst="rect">
            <a:avLst/>
          </a:prstGeom>
          <a:noFill/>
          <a:ln w="9525">
            <a:noFill/>
            <a:miter lim="800000"/>
            <a:headEnd/>
            <a:tailEnd/>
          </a:ln>
          <a:effectLst/>
        </p:spPr>
        <p:txBody>
          <a:bodyPr>
            <a:spAutoFit/>
          </a:bodyPr>
          <a:lstStyle/>
          <a:p>
            <a:pPr>
              <a:spcBef>
                <a:spcPct val="50000"/>
              </a:spcBef>
            </a:pPr>
            <a:r>
              <a:rPr lang="en-IE" altLang="en-US">
                <a:solidFill>
                  <a:schemeClr val="tx1"/>
                </a:solidFill>
              </a:rPr>
              <a:t>One minimal</a:t>
            </a:r>
          </a:p>
          <a:p>
            <a:pPr>
              <a:spcBef>
                <a:spcPct val="50000"/>
              </a:spcBef>
            </a:pPr>
            <a:r>
              <a:rPr lang="en-IE" altLang="en-US">
                <a:solidFill>
                  <a:schemeClr val="tx1"/>
                </a:solidFill>
              </a:rPr>
              <a:t>Two maximal</a:t>
            </a:r>
          </a:p>
        </p:txBody>
      </p:sp>
      <p:sp>
        <p:nvSpPr>
          <p:cNvPr id="24603" name="Line 30"/>
          <p:cNvSpPr>
            <a:spLocks noChangeShapeType="1"/>
          </p:cNvSpPr>
          <p:nvPr/>
        </p:nvSpPr>
        <p:spPr bwMode="auto">
          <a:xfrm flipV="1">
            <a:off x="6589713" y="3789363"/>
            <a:ext cx="719137" cy="720725"/>
          </a:xfrm>
          <a:prstGeom prst="line">
            <a:avLst/>
          </a:prstGeom>
          <a:noFill/>
          <a:ln w="9525">
            <a:solidFill>
              <a:schemeClr val="tx1"/>
            </a:solidFill>
            <a:round/>
            <a:headEnd/>
            <a:tailEnd type="triangle" w="med" len="med"/>
          </a:ln>
          <a:effectLst/>
        </p:spPr>
        <p:txBody>
          <a:bodyPr/>
          <a:lstStyle/>
          <a:p>
            <a:endParaRPr lang="en-US"/>
          </a:p>
        </p:txBody>
      </p:sp>
      <p:sp>
        <p:nvSpPr>
          <p:cNvPr id="24604" name="Line 31"/>
          <p:cNvSpPr>
            <a:spLocks noChangeShapeType="1"/>
          </p:cNvSpPr>
          <p:nvPr/>
        </p:nvSpPr>
        <p:spPr bwMode="auto">
          <a:xfrm flipH="1" flipV="1">
            <a:off x="7524750" y="3933825"/>
            <a:ext cx="649288" cy="576263"/>
          </a:xfrm>
          <a:prstGeom prst="line">
            <a:avLst/>
          </a:prstGeom>
          <a:noFill/>
          <a:ln w="9525">
            <a:solidFill>
              <a:schemeClr val="tx1"/>
            </a:solidFill>
            <a:round/>
            <a:headEnd/>
            <a:tailEnd type="triangle" w="med" len="med"/>
          </a:ln>
          <a:effectLst/>
        </p:spPr>
        <p:txBody>
          <a:bodyPr/>
          <a:lstStyle/>
          <a:p>
            <a:endParaRPr lang="en-US"/>
          </a:p>
        </p:txBody>
      </p:sp>
      <p:sp>
        <p:nvSpPr>
          <p:cNvPr id="24605" name="Line 32"/>
          <p:cNvSpPr>
            <a:spLocks noChangeShapeType="1"/>
          </p:cNvSpPr>
          <p:nvPr/>
        </p:nvSpPr>
        <p:spPr bwMode="auto">
          <a:xfrm flipH="1" flipV="1">
            <a:off x="5797550" y="3860800"/>
            <a:ext cx="576263" cy="576263"/>
          </a:xfrm>
          <a:prstGeom prst="line">
            <a:avLst/>
          </a:prstGeom>
          <a:noFill/>
          <a:ln w="9525">
            <a:solidFill>
              <a:schemeClr val="tx1"/>
            </a:solidFill>
            <a:round/>
            <a:headEnd/>
            <a:tailEnd type="triangle" w="med" len="med"/>
          </a:ln>
          <a:effectLst/>
        </p:spPr>
        <p:txBody>
          <a:bodyPr/>
          <a:lstStyle/>
          <a:p>
            <a:endParaRPr lang="en-US"/>
          </a:p>
        </p:txBody>
      </p:sp>
      <p:sp>
        <p:nvSpPr>
          <p:cNvPr id="24606" name="Line 33"/>
          <p:cNvSpPr>
            <a:spLocks noChangeShapeType="1"/>
          </p:cNvSpPr>
          <p:nvPr/>
        </p:nvSpPr>
        <p:spPr bwMode="auto">
          <a:xfrm flipV="1">
            <a:off x="7381875" y="2570163"/>
            <a:ext cx="0" cy="1074737"/>
          </a:xfrm>
          <a:prstGeom prst="line">
            <a:avLst/>
          </a:prstGeom>
          <a:noFill/>
          <a:ln w="9525">
            <a:solidFill>
              <a:schemeClr val="tx1"/>
            </a:solidFill>
            <a:round/>
            <a:headEnd/>
            <a:tailEnd type="triangle" w="med" len="med"/>
          </a:ln>
          <a:effectLst/>
        </p:spPr>
        <p:txBody>
          <a:bodyPr/>
          <a:lstStyle/>
          <a:p>
            <a:endParaRPr lang="en-US"/>
          </a:p>
        </p:txBody>
      </p:sp>
      <p:sp>
        <p:nvSpPr>
          <p:cNvPr id="24607" name="Line 34"/>
          <p:cNvSpPr>
            <a:spLocks noChangeShapeType="1"/>
          </p:cNvSpPr>
          <p:nvPr/>
        </p:nvSpPr>
        <p:spPr bwMode="auto">
          <a:xfrm flipV="1">
            <a:off x="5868988" y="2497138"/>
            <a:ext cx="1295400" cy="1076325"/>
          </a:xfrm>
          <a:prstGeom prst="line">
            <a:avLst/>
          </a:prstGeom>
          <a:noFill/>
          <a:ln w="9525">
            <a:solidFill>
              <a:schemeClr val="tx1"/>
            </a:solidFill>
            <a:round/>
            <a:headEnd/>
            <a:tailEnd type="triangle" w="med" len="med"/>
          </a:ln>
          <a:effectLst/>
        </p:spPr>
        <p:txBody>
          <a:bodyPr/>
          <a:lstStyle/>
          <a:p>
            <a:endParaRPr lang="en-US"/>
          </a:p>
        </p:txBody>
      </p:sp>
      <p:sp>
        <p:nvSpPr>
          <p:cNvPr id="24608" name="Rectangle 35"/>
          <p:cNvSpPr>
            <a:spLocks noChangeArrowheads="1"/>
          </p:cNvSpPr>
          <p:nvPr/>
        </p:nvSpPr>
        <p:spPr bwMode="auto">
          <a:xfrm>
            <a:off x="6300788" y="4510088"/>
            <a:ext cx="311150" cy="366712"/>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d</a:t>
            </a:r>
          </a:p>
        </p:txBody>
      </p:sp>
      <p:sp>
        <p:nvSpPr>
          <p:cNvPr id="24609" name="Rectangle 36"/>
          <p:cNvSpPr>
            <a:spLocks noChangeArrowheads="1"/>
          </p:cNvSpPr>
          <p:nvPr/>
        </p:nvSpPr>
        <p:spPr bwMode="auto">
          <a:xfrm>
            <a:off x="8245475" y="4513263"/>
            <a:ext cx="311150" cy="366712"/>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e</a:t>
            </a:r>
          </a:p>
        </p:txBody>
      </p:sp>
      <p:sp>
        <p:nvSpPr>
          <p:cNvPr id="24610" name="Rectangle 37"/>
          <p:cNvSpPr>
            <a:spLocks noChangeArrowheads="1"/>
          </p:cNvSpPr>
          <p:nvPr/>
        </p:nvSpPr>
        <p:spPr bwMode="auto">
          <a:xfrm>
            <a:off x="7237413" y="2209800"/>
            <a:ext cx="311150" cy="366713"/>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a</a:t>
            </a:r>
          </a:p>
        </p:txBody>
      </p:sp>
      <p:sp>
        <p:nvSpPr>
          <p:cNvPr id="24611" name="Rectangle 38"/>
          <p:cNvSpPr>
            <a:spLocks noChangeArrowheads="1"/>
          </p:cNvSpPr>
          <p:nvPr/>
        </p:nvSpPr>
        <p:spPr bwMode="auto">
          <a:xfrm>
            <a:off x="7308850" y="3573463"/>
            <a:ext cx="298450" cy="366712"/>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c</a:t>
            </a:r>
          </a:p>
        </p:txBody>
      </p:sp>
      <p:sp>
        <p:nvSpPr>
          <p:cNvPr id="24612" name="Rectangle 39"/>
          <p:cNvSpPr>
            <a:spLocks noChangeArrowheads="1"/>
          </p:cNvSpPr>
          <p:nvPr/>
        </p:nvSpPr>
        <p:spPr bwMode="auto">
          <a:xfrm>
            <a:off x="5581650" y="3502025"/>
            <a:ext cx="311150" cy="366713"/>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a:solidFill>
                  <a:srgbClr val="000000"/>
                </a:solidFill>
              </a:rPr>
              <a:t>b</a:t>
            </a:r>
          </a:p>
        </p:txBody>
      </p:sp>
      <p:sp>
        <p:nvSpPr>
          <p:cNvPr id="24613" name="Line 40"/>
          <p:cNvSpPr>
            <a:spLocks noChangeShapeType="1"/>
          </p:cNvSpPr>
          <p:nvPr/>
        </p:nvSpPr>
        <p:spPr bwMode="auto">
          <a:xfrm>
            <a:off x="4643438" y="1268413"/>
            <a:ext cx="0" cy="5256212"/>
          </a:xfrm>
          <a:prstGeom prst="line">
            <a:avLst/>
          </a:prstGeom>
          <a:noFill/>
          <a:ln w="9525">
            <a:solidFill>
              <a:schemeClr val="tx1"/>
            </a:solidFill>
            <a:round/>
            <a:headEnd/>
            <a:tailEnd/>
          </a:ln>
          <a:effectLst/>
        </p:spPr>
        <p:txBody>
          <a:bodyPr/>
          <a:lstStyle/>
          <a:p>
            <a:endParaRPr lang="en-US"/>
          </a:p>
        </p:txBody>
      </p:sp>
      <p:sp>
        <p:nvSpPr>
          <p:cNvPr id="24614" name="Text Box 41"/>
          <p:cNvSpPr txBox="1">
            <a:spLocks noChangeArrowheads="1"/>
          </p:cNvSpPr>
          <p:nvPr/>
        </p:nvSpPr>
        <p:spPr bwMode="auto">
          <a:xfrm>
            <a:off x="5795963" y="5157788"/>
            <a:ext cx="2305050" cy="1296987"/>
          </a:xfrm>
          <a:prstGeom prst="rect">
            <a:avLst/>
          </a:prstGeom>
          <a:noFill/>
          <a:ln w="9525">
            <a:noFill/>
            <a:miter lim="800000"/>
            <a:headEnd/>
            <a:tailEnd/>
          </a:ln>
          <a:effectLst/>
        </p:spPr>
        <p:txBody>
          <a:bodyPr>
            <a:spAutoFit/>
          </a:bodyPr>
          <a:lstStyle/>
          <a:p>
            <a:pPr>
              <a:spcBef>
                <a:spcPct val="50000"/>
              </a:spcBef>
            </a:pPr>
            <a:r>
              <a:rPr lang="en-IE" altLang="en-US">
                <a:solidFill>
                  <a:schemeClr val="tx1"/>
                </a:solidFill>
              </a:rPr>
              <a:t>One maximal</a:t>
            </a:r>
          </a:p>
          <a:p>
            <a:pPr>
              <a:spcBef>
                <a:spcPct val="50000"/>
              </a:spcBef>
            </a:pPr>
            <a:r>
              <a:rPr lang="en-IE" altLang="en-US">
                <a:solidFill>
                  <a:schemeClr val="tx1"/>
                </a:solidFill>
              </a:rPr>
              <a:t>Two minimal</a:t>
            </a:r>
          </a:p>
        </p:txBody>
      </p:sp>
      <p:sp>
        <p:nvSpPr>
          <p:cNvPr id="24615" name="Rectangle 43"/>
          <p:cNvSpPr>
            <a:spLocks noChangeArrowheads="1"/>
          </p:cNvSpPr>
          <p:nvPr/>
        </p:nvSpPr>
        <p:spPr bwMode="auto">
          <a:xfrm>
            <a:off x="2987675" y="1339850"/>
            <a:ext cx="404813" cy="457200"/>
          </a:xfrm>
          <a:prstGeom prst="rect">
            <a:avLst/>
          </a:prstGeom>
          <a:noFill/>
          <a:ln w="9525">
            <a:noFill/>
            <a:miter lim="800000"/>
            <a:headEnd/>
            <a:tailEnd/>
          </a:ln>
          <a:effectLst/>
        </p:spPr>
        <p:txBody>
          <a:bodyPr wrap="none">
            <a:spAutoFit/>
          </a:bodyPr>
          <a:lstStyle/>
          <a:p>
            <a:pPr>
              <a:lnSpc>
                <a:spcPct val="100000"/>
              </a:lnSpc>
              <a:spcBef>
                <a:spcPts val="800"/>
              </a:spcBef>
            </a:pPr>
            <a:r>
              <a:rPr lang="en-GB" altLang="en-US" sz="2400" b="1">
                <a:solidFill>
                  <a:srgbClr val="000000"/>
                </a:solidFill>
              </a:rPr>
              <a:t>H</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A </a:t>
            </a:r>
            <a:r>
              <a:rPr lang="en-US" i="1" dirty="0" err="1" smtClean="0"/>
              <a:t>poset</a:t>
            </a:r>
            <a:r>
              <a:rPr lang="en-US" dirty="0" smtClean="0"/>
              <a:t> has </a:t>
            </a:r>
            <a:r>
              <a:rPr lang="en-US" dirty="0" err="1" smtClean="0"/>
              <a:t>atmost</a:t>
            </a:r>
            <a:r>
              <a:rPr lang="en-US" dirty="0" smtClean="0"/>
              <a:t> one greatest element and </a:t>
            </a:r>
            <a:r>
              <a:rPr lang="en-US" dirty="0" err="1" smtClean="0"/>
              <a:t>atmost</a:t>
            </a:r>
            <a:r>
              <a:rPr lang="en-US" dirty="0" smtClean="0"/>
              <a:t> one least element.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Extremal</a:t>
            </a:r>
            <a:r>
              <a:rPr lang="en-US" dirty="0" smtClean="0"/>
              <a:t> </a:t>
            </a:r>
            <a:r>
              <a:rPr lang="en-US" dirty="0" err="1" smtClean="0"/>
              <a:t>Elements:Upper</a:t>
            </a:r>
            <a:r>
              <a:rPr lang="en-US" dirty="0" smtClean="0"/>
              <a:t>/lower Bounds</a:t>
            </a: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endParaRPr lang="en-US" dirty="0" smtClean="0"/>
          </a:p>
          <a:p>
            <a:r>
              <a:rPr lang="en-US" dirty="0" smtClean="0"/>
              <a:t>Given a partially ordered set (S, </a:t>
            </a:r>
            <a:r>
              <a:rPr lang="en-US" b="1" dirty="0" smtClean="0">
                <a:solidFill>
                  <a:srgbClr val="FF0000"/>
                </a:solidFill>
              </a:rPr>
              <a:t>≤</a:t>
            </a:r>
            <a:r>
              <a:rPr lang="en-US" dirty="0" smtClean="0"/>
              <a:t>) and A is a subset of S , then a</a:t>
            </a:r>
            <a:r>
              <a:rPr lang="ru-RU" dirty="0" smtClean="0">
                <a:cs typeface="Arial" charset="0"/>
              </a:rPr>
              <a:t> Є </a:t>
            </a:r>
            <a:r>
              <a:rPr lang="en-US" dirty="0" smtClean="0">
                <a:cs typeface="Arial" charset="0"/>
              </a:rPr>
              <a:t>S</a:t>
            </a:r>
            <a:r>
              <a:rPr lang="en-US" dirty="0" smtClean="0"/>
              <a:t> is a </a:t>
            </a:r>
            <a:r>
              <a:rPr lang="en-US" b="1" dirty="0" smtClean="0"/>
              <a:t>upper bound </a:t>
            </a:r>
            <a:r>
              <a:rPr lang="en-US" dirty="0" smtClean="0"/>
              <a:t>of A </a:t>
            </a:r>
          </a:p>
          <a:p>
            <a:pPr>
              <a:buNone/>
            </a:pPr>
            <a:r>
              <a:rPr lang="en-US" b="1" dirty="0" smtClean="0"/>
              <a:t>     if: x </a:t>
            </a:r>
            <a:r>
              <a:rPr lang="en-US" b="1" dirty="0" smtClean="0">
                <a:solidFill>
                  <a:srgbClr val="FF0000"/>
                </a:solidFill>
              </a:rPr>
              <a:t>≤</a:t>
            </a:r>
            <a:r>
              <a:rPr lang="en-US" b="1" dirty="0" smtClean="0"/>
              <a:t> a , </a:t>
            </a:r>
            <a:r>
              <a:rPr lang="en-US" b="1" i="1" dirty="0" smtClean="0"/>
              <a:t>for all  </a:t>
            </a:r>
            <a:r>
              <a:rPr lang="en-US" b="1" dirty="0" smtClean="0"/>
              <a:t>x</a:t>
            </a:r>
            <a:r>
              <a:rPr lang="ru-RU" b="1" dirty="0" smtClean="0">
                <a:cs typeface="Arial" charset="0"/>
              </a:rPr>
              <a:t>Є</a:t>
            </a:r>
            <a:r>
              <a:rPr lang="en-US" b="1" dirty="0" smtClean="0">
                <a:cs typeface="Arial" charset="0"/>
              </a:rPr>
              <a:t>A</a:t>
            </a:r>
            <a:r>
              <a:rPr lang="en-US" b="1" dirty="0" smtClean="0"/>
              <a:t>  </a:t>
            </a:r>
          </a:p>
          <a:p>
            <a:endParaRPr lang="en-US" dirty="0" smtClean="0"/>
          </a:p>
          <a:p>
            <a:r>
              <a:rPr lang="en-US" dirty="0" smtClean="0"/>
              <a:t>Given a partially ordered set (S, </a:t>
            </a:r>
            <a:r>
              <a:rPr lang="en-US" b="1" dirty="0" smtClean="0">
                <a:solidFill>
                  <a:srgbClr val="FF0000"/>
                </a:solidFill>
              </a:rPr>
              <a:t>≤</a:t>
            </a:r>
            <a:r>
              <a:rPr lang="en-US" dirty="0" smtClean="0"/>
              <a:t>) and A is a subset of S , then a</a:t>
            </a:r>
            <a:r>
              <a:rPr lang="ru-RU" dirty="0" smtClean="0">
                <a:cs typeface="Arial" charset="0"/>
              </a:rPr>
              <a:t> Є </a:t>
            </a:r>
            <a:r>
              <a:rPr lang="en-US" dirty="0" smtClean="0">
                <a:cs typeface="Arial" charset="0"/>
              </a:rPr>
              <a:t>S</a:t>
            </a:r>
            <a:r>
              <a:rPr lang="en-US" dirty="0" smtClean="0"/>
              <a:t> is a </a:t>
            </a:r>
            <a:r>
              <a:rPr lang="en-US" b="1" dirty="0" smtClean="0"/>
              <a:t>lower bound </a:t>
            </a:r>
            <a:r>
              <a:rPr lang="en-US" dirty="0" smtClean="0"/>
              <a:t>of A </a:t>
            </a:r>
          </a:p>
          <a:p>
            <a:pPr>
              <a:buNone/>
            </a:pPr>
            <a:r>
              <a:rPr lang="en-US" b="1" dirty="0" smtClean="0"/>
              <a:t>     if: a </a:t>
            </a:r>
            <a:r>
              <a:rPr lang="en-US" b="1" dirty="0" smtClean="0">
                <a:solidFill>
                  <a:srgbClr val="FF0000"/>
                </a:solidFill>
              </a:rPr>
              <a:t>≤ </a:t>
            </a:r>
            <a:r>
              <a:rPr lang="en-US" b="1" dirty="0" smtClean="0"/>
              <a:t>x , </a:t>
            </a:r>
            <a:r>
              <a:rPr lang="en-US" b="1" i="1" dirty="0" smtClean="0"/>
              <a:t>for all </a:t>
            </a:r>
            <a:r>
              <a:rPr lang="en-US" b="1" dirty="0" smtClean="0"/>
              <a:t>x</a:t>
            </a:r>
            <a:r>
              <a:rPr lang="ru-RU" b="1" dirty="0" smtClean="0">
                <a:cs typeface="Arial" charset="0"/>
              </a:rPr>
              <a:t>Є</a:t>
            </a:r>
            <a:r>
              <a:rPr lang="en-US" b="1" dirty="0" smtClean="0">
                <a:cs typeface="Arial" charset="0"/>
              </a:rPr>
              <a:t>A</a:t>
            </a:r>
            <a:r>
              <a:rPr lang="en-US" b="1" dirty="0" smtClean="0"/>
              <a:t>  </a:t>
            </a:r>
          </a:p>
          <a:p>
            <a:pPr>
              <a:buNone/>
            </a:pPr>
            <a:r>
              <a:rPr lang="en-US" dirty="0" smtClean="0"/>
              <a:t>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a:t>
            </a:r>
            <a:endParaRPr lang="en-US" dirty="0"/>
          </a:p>
        </p:txBody>
      </p:sp>
      <p:sp>
        <p:nvSpPr>
          <p:cNvPr id="3" name="Content Placeholder 2"/>
          <p:cNvSpPr>
            <a:spLocks noGrp="1"/>
          </p:cNvSpPr>
          <p:nvPr>
            <p:ph idx="1"/>
          </p:nvPr>
        </p:nvSpPr>
        <p:spPr>
          <a:xfrm>
            <a:off x="152400" y="1447800"/>
            <a:ext cx="8763000" cy="5105400"/>
          </a:xfrm>
        </p:spPr>
        <p:txBody>
          <a:bodyPr>
            <a:normAutofit/>
          </a:bodyPr>
          <a:lstStyle/>
          <a:p>
            <a:pPr algn="just">
              <a:buNone/>
            </a:pPr>
            <a:r>
              <a:rPr lang="en-US" dirty="0" smtClean="0"/>
              <a:t>•  An element </a:t>
            </a:r>
            <a:r>
              <a:rPr lang="en-US" i="1" dirty="0" smtClean="0"/>
              <a:t>x</a:t>
            </a:r>
            <a:r>
              <a:rPr lang="en-US" dirty="0" smtClean="0"/>
              <a:t> on upper bound of </a:t>
            </a:r>
            <a:r>
              <a:rPr lang="en-US" i="1" dirty="0" smtClean="0"/>
              <a:t>A</a:t>
            </a:r>
            <a:r>
              <a:rPr lang="en-US" dirty="0" smtClean="0"/>
              <a:t> is said to be its </a:t>
            </a:r>
            <a:r>
              <a:rPr lang="en-US" b="1" dirty="0" smtClean="0"/>
              <a:t>least upper bound</a:t>
            </a:r>
            <a:r>
              <a:rPr lang="en-US" dirty="0" smtClean="0"/>
              <a:t>, or </a:t>
            </a:r>
            <a:r>
              <a:rPr lang="en-US" b="1" dirty="0" smtClean="0"/>
              <a:t>join</a:t>
            </a:r>
            <a:r>
              <a:rPr lang="en-US" dirty="0" smtClean="0"/>
              <a:t>, or </a:t>
            </a:r>
            <a:r>
              <a:rPr lang="en-US" b="1" dirty="0" err="1" smtClean="0"/>
              <a:t>supremum</a:t>
            </a:r>
            <a:r>
              <a:rPr lang="en-US" dirty="0" smtClean="0"/>
              <a:t>, if </a:t>
            </a:r>
            <a:r>
              <a:rPr lang="en-US" i="1" dirty="0" err="1" smtClean="0"/>
              <a:t>x</a:t>
            </a:r>
            <a:r>
              <a:rPr lang="en-US" dirty="0" err="1" smtClean="0">
                <a:solidFill>
                  <a:srgbClr val="FF0000"/>
                </a:solidFill>
              </a:rPr>
              <a:t>≤</a:t>
            </a:r>
            <a:r>
              <a:rPr lang="en-US" i="1" dirty="0" err="1" smtClean="0"/>
              <a:t>y</a:t>
            </a:r>
            <a:r>
              <a:rPr lang="en-US" dirty="0" smtClean="0"/>
              <a:t> for each upper bound </a:t>
            </a:r>
            <a:r>
              <a:rPr lang="en-US" i="1" dirty="0" smtClean="0"/>
              <a:t>y</a:t>
            </a:r>
            <a:r>
              <a:rPr lang="en-US" dirty="0" smtClean="0"/>
              <a:t> of </a:t>
            </a:r>
            <a:r>
              <a:rPr lang="en-US" i="1" dirty="0" smtClean="0"/>
              <a:t>A</a:t>
            </a:r>
            <a:r>
              <a:rPr lang="en-US" dirty="0" smtClean="0"/>
              <a:t>.   </a:t>
            </a:r>
          </a:p>
          <a:p>
            <a:pPr algn="just">
              <a:buNone/>
            </a:pPr>
            <a:r>
              <a:rPr lang="en-US" dirty="0" smtClean="0"/>
              <a:t>		</a:t>
            </a:r>
            <a:r>
              <a:rPr lang="en-US" sz="2400" dirty="0" smtClean="0"/>
              <a:t>- A set need not have a least upper bound, but it cannot have more than one. </a:t>
            </a:r>
          </a:p>
          <a:p>
            <a:pPr algn="just"/>
            <a:r>
              <a:rPr lang="en-US" dirty="0" smtClean="0"/>
              <a:t> An element </a:t>
            </a:r>
            <a:r>
              <a:rPr lang="en-US" i="1" dirty="0" smtClean="0"/>
              <a:t>x</a:t>
            </a:r>
            <a:r>
              <a:rPr lang="en-US" dirty="0" smtClean="0"/>
              <a:t> on lower bound </a:t>
            </a:r>
            <a:r>
              <a:rPr lang="en-US" i="1" dirty="0" smtClean="0"/>
              <a:t>A</a:t>
            </a:r>
            <a:r>
              <a:rPr lang="en-US" dirty="0" smtClean="0"/>
              <a:t> is said to be its </a:t>
            </a:r>
            <a:r>
              <a:rPr lang="en-US" b="1" dirty="0" smtClean="0"/>
              <a:t>greatest lower bound</a:t>
            </a:r>
            <a:r>
              <a:rPr lang="en-US" dirty="0" smtClean="0"/>
              <a:t>, or </a:t>
            </a:r>
            <a:r>
              <a:rPr lang="en-US" b="1" dirty="0" smtClean="0"/>
              <a:t>meet</a:t>
            </a:r>
            <a:r>
              <a:rPr lang="en-US" dirty="0" smtClean="0"/>
              <a:t>, or </a:t>
            </a:r>
            <a:r>
              <a:rPr lang="en-US" b="1" dirty="0" err="1" smtClean="0"/>
              <a:t>infimum</a:t>
            </a:r>
            <a:r>
              <a:rPr lang="en-US" dirty="0" smtClean="0"/>
              <a:t>, if </a:t>
            </a:r>
            <a:r>
              <a:rPr lang="en-US" i="1" dirty="0" err="1" smtClean="0"/>
              <a:t>y</a:t>
            </a:r>
            <a:r>
              <a:rPr lang="en-US" dirty="0" err="1" smtClean="0">
                <a:solidFill>
                  <a:srgbClr val="FF0000"/>
                </a:solidFill>
              </a:rPr>
              <a:t>≤</a:t>
            </a:r>
            <a:r>
              <a:rPr lang="en-US" i="1" dirty="0" err="1" smtClean="0"/>
              <a:t>x</a:t>
            </a:r>
            <a:r>
              <a:rPr lang="en-US" dirty="0" smtClean="0"/>
              <a:t> for each lower bound </a:t>
            </a:r>
            <a:r>
              <a:rPr lang="en-US" i="1" dirty="0" smtClean="0"/>
              <a:t>y</a:t>
            </a:r>
            <a:r>
              <a:rPr lang="en-US" dirty="0" smtClean="0"/>
              <a:t> of </a:t>
            </a:r>
            <a:r>
              <a:rPr lang="en-US" i="1" dirty="0" smtClean="0"/>
              <a:t>S</a:t>
            </a:r>
            <a:r>
              <a:rPr lang="en-US" dirty="0" smtClean="0"/>
              <a:t>. </a:t>
            </a:r>
          </a:p>
          <a:p>
            <a:pPr lvl="2" algn="just"/>
            <a:r>
              <a:rPr lang="en-US" dirty="0" smtClean="0"/>
              <a:t>A set may have many lower bounds, or none at all, but can have at most one greatest lower bound.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err="1" smtClean="0"/>
              <a:t>Extremal</a:t>
            </a:r>
            <a:r>
              <a:rPr lang="en-US" dirty="0" smtClean="0"/>
              <a:t> Elements: Example 3</a:t>
            </a:r>
          </a:p>
        </p:txBody>
      </p:sp>
      <p:sp>
        <p:nvSpPr>
          <p:cNvPr id="3" name="Content Placeholder 2"/>
          <p:cNvSpPr>
            <a:spLocks noGrp="1"/>
          </p:cNvSpPr>
          <p:nvPr>
            <p:ph idx="1"/>
          </p:nvPr>
        </p:nvSpPr>
        <p:spPr>
          <a:xfrm>
            <a:off x="381000" y="1371600"/>
            <a:ext cx="4114800" cy="1524000"/>
          </a:xfrm>
        </p:spPr>
        <p:txBody>
          <a:bodyPr/>
          <a:lstStyle/>
          <a:p>
            <a:pPr marL="0" indent="0">
              <a:buFont typeface="Arial" charset="0"/>
              <a:buNone/>
            </a:pPr>
            <a:r>
              <a:rPr lang="en-US" sz="2800" smtClean="0"/>
              <a:t>Give lower/upper bounds &amp; glb/lub of the sets: </a:t>
            </a:r>
          </a:p>
          <a:p>
            <a:pPr marL="0" indent="0" algn="ctr">
              <a:buFont typeface="Arial" charset="0"/>
              <a:buNone/>
            </a:pPr>
            <a:r>
              <a:rPr lang="en-US" sz="2800" smtClean="0"/>
              <a:t>{d,e,f}, {a,c} and {b,d}</a:t>
            </a:r>
          </a:p>
        </p:txBody>
      </p:sp>
      <p:sp>
        <p:nvSpPr>
          <p:cNvPr id="4" name="Oval 3"/>
          <p:cNvSpPr/>
          <p:nvPr/>
        </p:nvSpPr>
        <p:spPr>
          <a:xfrm>
            <a:off x="1379538" y="4724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3398838" y="5638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1379538" y="369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446338" y="369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p:cNvCxnSpPr>
            <a:stCxn id="5" idx="1"/>
            <a:endCxn id="7" idx="4"/>
          </p:cNvCxnSpPr>
          <p:nvPr/>
        </p:nvCxnSpPr>
        <p:spPr>
          <a:xfrm rot="16200000" flipV="1">
            <a:off x="2008187" y="4248151"/>
            <a:ext cx="1878013" cy="925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p:cNvCxnSpPr>
          <p:nvPr/>
        </p:nvCxnSpPr>
        <p:spPr>
          <a:xfrm rot="16200000" flipV="1">
            <a:off x="922338" y="42291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114" name="TextBox 10"/>
          <p:cNvSpPr txBox="1">
            <a:spLocks noChangeArrowheads="1"/>
          </p:cNvSpPr>
          <p:nvPr/>
        </p:nvSpPr>
        <p:spPr bwMode="auto">
          <a:xfrm>
            <a:off x="1066800" y="5497513"/>
            <a:ext cx="312738" cy="369887"/>
          </a:xfrm>
          <a:prstGeom prst="rect">
            <a:avLst/>
          </a:prstGeom>
          <a:noFill/>
          <a:ln w="9525">
            <a:noFill/>
            <a:miter lim="800000"/>
            <a:headEnd/>
            <a:tailEnd/>
          </a:ln>
        </p:spPr>
        <p:txBody>
          <a:bodyPr wrap="none">
            <a:spAutoFit/>
          </a:bodyPr>
          <a:lstStyle/>
          <a:p>
            <a:r>
              <a:rPr lang="en-US"/>
              <a:t>a</a:t>
            </a:r>
          </a:p>
        </p:txBody>
      </p:sp>
      <p:sp>
        <p:nvSpPr>
          <p:cNvPr id="47115" name="TextBox 11"/>
          <p:cNvSpPr txBox="1">
            <a:spLocks noChangeArrowheads="1"/>
          </p:cNvSpPr>
          <p:nvPr/>
        </p:nvSpPr>
        <p:spPr bwMode="auto">
          <a:xfrm>
            <a:off x="2590800" y="5497513"/>
            <a:ext cx="312738" cy="369887"/>
          </a:xfrm>
          <a:prstGeom prst="rect">
            <a:avLst/>
          </a:prstGeom>
          <a:noFill/>
          <a:ln w="9525">
            <a:noFill/>
            <a:miter lim="800000"/>
            <a:headEnd/>
            <a:tailEnd/>
          </a:ln>
        </p:spPr>
        <p:txBody>
          <a:bodyPr wrap="none">
            <a:spAutoFit/>
          </a:bodyPr>
          <a:lstStyle/>
          <a:p>
            <a:r>
              <a:rPr lang="en-US"/>
              <a:t>b</a:t>
            </a:r>
          </a:p>
        </p:txBody>
      </p:sp>
      <p:sp>
        <p:nvSpPr>
          <p:cNvPr id="13" name="Oval 12"/>
          <p:cNvSpPr/>
          <p:nvPr/>
        </p:nvSpPr>
        <p:spPr>
          <a:xfrm>
            <a:off x="3398838" y="369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398838" y="4724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446338" y="4724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1379538" y="5638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2446338" y="5638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p:cNvCxnSpPr>
            <a:stCxn id="17" idx="4"/>
            <a:endCxn id="7" idx="6"/>
          </p:cNvCxnSpPr>
          <p:nvPr/>
        </p:nvCxnSpPr>
        <p:spPr>
          <a:xfrm rot="5400000" flipH="1" flipV="1">
            <a:off x="979488" y="4171950"/>
            <a:ext cx="1981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7"/>
            <a:endCxn id="4" idx="4"/>
          </p:cNvCxnSpPr>
          <p:nvPr/>
        </p:nvCxnSpPr>
        <p:spPr>
          <a:xfrm rot="16200000" flipV="1">
            <a:off x="1539875" y="4678363"/>
            <a:ext cx="849313" cy="1093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7"/>
            <a:endCxn id="15" idx="3"/>
          </p:cNvCxnSpPr>
          <p:nvPr/>
        </p:nvCxnSpPr>
        <p:spPr>
          <a:xfrm rot="5400000" flipH="1" flipV="1">
            <a:off x="2530475" y="4770438"/>
            <a:ext cx="860425" cy="898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7"/>
            <a:endCxn id="13" idx="5"/>
          </p:cNvCxnSpPr>
          <p:nvPr/>
        </p:nvCxnSpPr>
        <p:spPr>
          <a:xfrm rot="5400000" flipH="1" flipV="1">
            <a:off x="2500312" y="3771901"/>
            <a:ext cx="974725" cy="952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6"/>
            <a:endCxn id="6" idx="5"/>
          </p:cNvCxnSpPr>
          <p:nvPr/>
        </p:nvCxnSpPr>
        <p:spPr>
          <a:xfrm flipH="1" flipV="1">
            <a:off x="1444625" y="3760788"/>
            <a:ext cx="1077913" cy="1001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V="1">
            <a:off x="2941638" y="42291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127" name="TextBox 37"/>
          <p:cNvSpPr txBox="1">
            <a:spLocks noChangeArrowheads="1"/>
          </p:cNvSpPr>
          <p:nvPr/>
        </p:nvSpPr>
        <p:spPr bwMode="auto">
          <a:xfrm>
            <a:off x="1074738" y="4572000"/>
            <a:ext cx="312737" cy="369888"/>
          </a:xfrm>
          <a:prstGeom prst="rect">
            <a:avLst/>
          </a:prstGeom>
          <a:noFill/>
          <a:ln w="9525">
            <a:noFill/>
            <a:miter lim="800000"/>
            <a:headEnd/>
            <a:tailEnd/>
          </a:ln>
        </p:spPr>
        <p:txBody>
          <a:bodyPr wrap="none">
            <a:spAutoFit/>
          </a:bodyPr>
          <a:lstStyle/>
          <a:p>
            <a:r>
              <a:rPr lang="en-US"/>
              <a:t>d</a:t>
            </a:r>
          </a:p>
        </p:txBody>
      </p:sp>
      <p:sp>
        <p:nvSpPr>
          <p:cNvPr id="47128" name="TextBox 38"/>
          <p:cNvSpPr txBox="1">
            <a:spLocks noChangeArrowheads="1"/>
          </p:cNvSpPr>
          <p:nvPr/>
        </p:nvSpPr>
        <p:spPr bwMode="auto">
          <a:xfrm>
            <a:off x="1074738" y="3505200"/>
            <a:ext cx="312737" cy="369888"/>
          </a:xfrm>
          <a:prstGeom prst="rect">
            <a:avLst/>
          </a:prstGeom>
          <a:noFill/>
          <a:ln w="9525">
            <a:noFill/>
            <a:miter lim="800000"/>
            <a:headEnd/>
            <a:tailEnd/>
          </a:ln>
        </p:spPr>
        <p:txBody>
          <a:bodyPr wrap="none">
            <a:spAutoFit/>
          </a:bodyPr>
          <a:lstStyle/>
          <a:p>
            <a:r>
              <a:rPr lang="en-US"/>
              <a:t>g</a:t>
            </a:r>
          </a:p>
        </p:txBody>
      </p:sp>
      <p:sp>
        <p:nvSpPr>
          <p:cNvPr id="47129" name="TextBox 39"/>
          <p:cNvSpPr txBox="1">
            <a:spLocks noChangeArrowheads="1"/>
          </p:cNvSpPr>
          <p:nvPr/>
        </p:nvSpPr>
        <p:spPr bwMode="auto">
          <a:xfrm>
            <a:off x="2057400" y="3505200"/>
            <a:ext cx="312738" cy="369888"/>
          </a:xfrm>
          <a:prstGeom prst="rect">
            <a:avLst/>
          </a:prstGeom>
          <a:noFill/>
          <a:ln w="9525">
            <a:noFill/>
            <a:miter lim="800000"/>
            <a:headEnd/>
            <a:tailEnd/>
          </a:ln>
        </p:spPr>
        <p:txBody>
          <a:bodyPr wrap="none">
            <a:spAutoFit/>
          </a:bodyPr>
          <a:lstStyle/>
          <a:p>
            <a:r>
              <a:rPr lang="en-US"/>
              <a:t>h</a:t>
            </a:r>
          </a:p>
        </p:txBody>
      </p:sp>
      <p:sp>
        <p:nvSpPr>
          <p:cNvPr id="47130" name="TextBox 40"/>
          <p:cNvSpPr txBox="1">
            <a:spLocks noChangeArrowheads="1"/>
          </p:cNvSpPr>
          <p:nvPr/>
        </p:nvSpPr>
        <p:spPr bwMode="auto">
          <a:xfrm>
            <a:off x="3505200" y="3592513"/>
            <a:ext cx="236538" cy="369887"/>
          </a:xfrm>
          <a:prstGeom prst="rect">
            <a:avLst/>
          </a:prstGeom>
          <a:noFill/>
          <a:ln w="9525">
            <a:noFill/>
            <a:miter lim="800000"/>
            <a:headEnd/>
            <a:tailEnd/>
          </a:ln>
        </p:spPr>
        <p:txBody>
          <a:bodyPr wrap="none">
            <a:spAutoFit/>
          </a:bodyPr>
          <a:lstStyle/>
          <a:p>
            <a:r>
              <a:rPr lang="en-US"/>
              <a:t>i</a:t>
            </a:r>
          </a:p>
        </p:txBody>
      </p:sp>
      <p:sp>
        <p:nvSpPr>
          <p:cNvPr id="47131" name="TextBox 41"/>
          <p:cNvSpPr txBox="1">
            <a:spLocks noChangeArrowheads="1"/>
          </p:cNvSpPr>
          <p:nvPr/>
        </p:nvSpPr>
        <p:spPr bwMode="auto">
          <a:xfrm>
            <a:off x="3513138" y="4583113"/>
            <a:ext cx="249237" cy="369887"/>
          </a:xfrm>
          <a:prstGeom prst="rect">
            <a:avLst/>
          </a:prstGeom>
          <a:noFill/>
          <a:ln w="9525">
            <a:noFill/>
            <a:miter lim="800000"/>
            <a:headEnd/>
            <a:tailEnd/>
          </a:ln>
        </p:spPr>
        <p:txBody>
          <a:bodyPr wrap="none">
            <a:spAutoFit/>
          </a:bodyPr>
          <a:lstStyle/>
          <a:p>
            <a:r>
              <a:rPr lang="en-US"/>
              <a:t>f</a:t>
            </a:r>
          </a:p>
        </p:txBody>
      </p:sp>
      <p:sp>
        <p:nvSpPr>
          <p:cNvPr id="47132" name="TextBox 42"/>
          <p:cNvSpPr txBox="1">
            <a:spLocks noChangeArrowheads="1"/>
          </p:cNvSpPr>
          <p:nvPr/>
        </p:nvSpPr>
        <p:spPr bwMode="auto">
          <a:xfrm>
            <a:off x="2522538" y="4572000"/>
            <a:ext cx="312737" cy="369888"/>
          </a:xfrm>
          <a:prstGeom prst="rect">
            <a:avLst/>
          </a:prstGeom>
          <a:noFill/>
          <a:ln w="9525">
            <a:noFill/>
            <a:miter lim="800000"/>
            <a:headEnd/>
            <a:tailEnd/>
          </a:ln>
        </p:spPr>
        <p:txBody>
          <a:bodyPr wrap="none">
            <a:spAutoFit/>
          </a:bodyPr>
          <a:lstStyle/>
          <a:p>
            <a:r>
              <a:rPr lang="en-US"/>
              <a:t>e</a:t>
            </a:r>
          </a:p>
        </p:txBody>
      </p:sp>
      <p:sp>
        <p:nvSpPr>
          <p:cNvPr id="47133" name="TextBox 43"/>
          <p:cNvSpPr txBox="1">
            <a:spLocks noChangeArrowheads="1"/>
          </p:cNvSpPr>
          <p:nvPr/>
        </p:nvSpPr>
        <p:spPr bwMode="auto">
          <a:xfrm>
            <a:off x="3505200" y="5486400"/>
            <a:ext cx="300038" cy="369888"/>
          </a:xfrm>
          <a:prstGeom prst="rect">
            <a:avLst/>
          </a:prstGeom>
          <a:noFill/>
          <a:ln w="9525">
            <a:noFill/>
            <a:miter lim="800000"/>
            <a:headEnd/>
            <a:tailEnd/>
          </a:ln>
        </p:spPr>
        <p:txBody>
          <a:bodyPr wrap="none">
            <a:spAutoFit/>
          </a:bodyPr>
          <a:lstStyle/>
          <a:p>
            <a:r>
              <a:rPr lang="en-US"/>
              <a:t>c</a:t>
            </a:r>
          </a:p>
        </p:txBody>
      </p:sp>
      <p:sp>
        <p:nvSpPr>
          <p:cNvPr id="45" name="Content Placeholder 2"/>
          <p:cNvSpPr txBox="1">
            <a:spLocks/>
          </p:cNvSpPr>
          <p:nvPr/>
        </p:nvSpPr>
        <p:spPr bwMode="auto">
          <a:xfrm>
            <a:off x="4495800" y="1524000"/>
            <a:ext cx="4114800" cy="457200"/>
          </a:xfrm>
          <a:prstGeom prst="rect">
            <a:avLst/>
          </a:prstGeom>
          <a:noFill/>
          <a:ln w="9525">
            <a:noFill/>
            <a:miter lim="800000"/>
            <a:headEnd/>
            <a:tailEnd/>
          </a:ln>
        </p:spPr>
        <p:txBody>
          <a:bodyPr/>
          <a:lstStyle/>
          <a:p>
            <a:pPr marL="342900" indent="-342900" eaLnBrk="0" hangingPunct="0">
              <a:spcBef>
                <a:spcPct val="20000"/>
              </a:spcBef>
              <a:defRPr/>
            </a:pPr>
            <a:r>
              <a:rPr lang="en-US" sz="2400" dirty="0">
                <a:solidFill>
                  <a:srgbClr val="C00000"/>
                </a:solidFill>
                <a:latin typeface="+mn-lt"/>
                <a:cs typeface="+mn-cs"/>
              </a:rPr>
              <a:t>{</a:t>
            </a:r>
            <a:r>
              <a:rPr lang="en-US" sz="2400" dirty="0" err="1">
                <a:solidFill>
                  <a:srgbClr val="C00000"/>
                </a:solidFill>
                <a:latin typeface="+mn-lt"/>
                <a:cs typeface="+mn-cs"/>
              </a:rPr>
              <a:t>d,e,f</a:t>
            </a:r>
            <a:r>
              <a:rPr lang="en-US" sz="2400" dirty="0">
                <a:solidFill>
                  <a:srgbClr val="C00000"/>
                </a:solidFill>
                <a:latin typeface="+mn-lt"/>
                <a:cs typeface="+mn-cs"/>
              </a:rPr>
              <a:t>}</a:t>
            </a:r>
          </a:p>
        </p:txBody>
      </p:sp>
      <p:sp>
        <p:nvSpPr>
          <p:cNvPr id="46" name="Content Placeholder 2"/>
          <p:cNvSpPr txBox="1">
            <a:spLocks/>
          </p:cNvSpPr>
          <p:nvPr/>
        </p:nvSpPr>
        <p:spPr bwMode="auto">
          <a:xfrm>
            <a:off x="4800600" y="2057400"/>
            <a:ext cx="4114800" cy="4572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000" dirty="0">
                <a:latin typeface="+mn-lt"/>
                <a:cs typeface="+mn-cs"/>
              </a:rPr>
              <a:t>Lower bounds: </a:t>
            </a:r>
            <a:r>
              <a:rPr lang="en-US" sz="2000" dirty="0">
                <a:latin typeface="+mn-lt"/>
                <a:cs typeface="+mn-cs"/>
                <a:sym typeface="Symbol"/>
              </a:rPr>
              <a:t></a:t>
            </a:r>
            <a:r>
              <a:rPr lang="en-US" sz="2000" dirty="0">
                <a:latin typeface="+mn-lt"/>
                <a:cs typeface="+mn-cs"/>
              </a:rPr>
              <a:t>,  thus no </a:t>
            </a:r>
            <a:r>
              <a:rPr lang="en-US" sz="2000" dirty="0" err="1">
                <a:latin typeface="+mn-lt"/>
                <a:cs typeface="+mn-cs"/>
              </a:rPr>
              <a:t>glb</a:t>
            </a:r>
            <a:endParaRPr lang="en-US" sz="2000" dirty="0">
              <a:latin typeface="+mn-lt"/>
              <a:cs typeface="+mn-cs"/>
            </a:endParaRPr>
          </a:p>
        </p:txBody>
      </p:sp>
      <p:sp>
        <p:nvSpPr>
          <p:cNvPr id="47" name="Content Placeholder 2"/>
          <p:cNvSpPr txBox="1">
            <a:spLocks/>
          </p:cNvSpPr>
          <p:nvPr/>
        </p:nvSpPr>
        <p:spPr bwMode="auto">
          <a:xfrm>
            <a:off x="4800600" y="2362200"/>
            <a:ext cx="4114800" cy="4572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000" dirty="0" err="1">
                <a:latin typeface="+mn-lt"/>
                <a:cs typeface="+mn-cs"/>
              </a:rPr>
              <a:t>Upper</a:t>
            </a:r>
            <a:r>
              <a:rPr lang="en-US" sz="2000" dirty="0">
                <a:latin typeface="+mn-lt"/>
                <a:cs typeface="+mn-cs"/>
              </a:rPr>
              <a:t> bounds: </a:t>
            </a:r>
            <a:r>
              <a:rPr lang="en-US" sz="2000" dirty="0">
                <a:latin typeface="+mn-lt"/>
                <a:cs typeface="+mn-cs"/>
                <a:sym typeface="Symbol"/>
              </a:rPr>
              <a:t></a:t>
            </a:r>
            <a:r>
              <a:rPr lang="en-US" sz="2000" dirty="0">
                <a:latin typeface="+mn-lt"/>
                <a:cs typeface="+mn-cs"/>
              </a:rPr>
              <a:t>,  thus no </a:t>
            </a:r>
            <a:r>
              <a:rPr lang="en-US" sz="2000" dirty="0" err="1">
                <a:latin typeface="+mn-lt"/>
                <a:cs typeface="+mn-cs"/>
              </a:rPr>
              <a:t>lub</a:t>
            </a:r>
            <a:endParaRPr lang="en-US" sz="2000" dirty="0">
              <a:latin typeface="+mn-lt"/>
              <a:cs typeface="+mn-cs"/>
            </a:endParaRPr>
          </a:p>
        </p:txBody>
      </p:sp>
      <p:sp>
        <p:nvSpPr>
          <p:cNvPr id="48" name="Content Placeholder 2"/>
          <p:cNvSpPr txBox="1">
            <a:spLocks/>
          </p:cNvSpPr>
          <p:nvPr/>
        </p:nvSpPr>
        <p:spPr bwMode="auto">
          <a:xfrm>
            <a:off x="4495800" y="3200400"/>
            <a:ext cx="4114800" cy="457200"/>
          </a:xfrm>
          <a:prstGeom prst="rect">
            <a:avLst/>
          </a:prstGeom>
          <a:noFill/>
          <a:ln w="9525">
            <a:noFill/>
            <a:miter lim="800000"/>
            <a:headEnd/>
            <a:tailEnd/>
          </a:ln>
        </p:spPr>
        <p:txBody>
          <a:bodyPr/>
          <a:lstStyle/>
          <a:p>
            <a:pPr marL="342900" indent="-342900" eaLnBrk="0" hangingPunct="0">
              <a:spcBef>
                <a:spcPct val="20000"/>
              </a:spcBef>
              <a:defRPr/>
            </a:pPr>
            <a:r>
              <a:rPr lang="en-US" sz="2400" dirty="0">
                <a:solidFill>
                  <a:srgbClr val="C00000"/>
                </a:solidFill>
                <a:latin typeface="+mn-lt"/>
                <a:cs typeface="+mn-cs"/>
              </a:rPr>
              <a:t>{</a:t>
            </a:r>
            <a:r>
              <a:rPr lang="en-US" sz="2400" dirty="0" err="1">
                <a:solidFill>
                  <a:srgbClr val="C00000"/>
                </a:solidFill>
                <a:latin typeface="+mn-lt"/>
                <a:cs typeface="+mn-cs"/>
              </a:rPr>
              <a:t>a,c</a:t>
            </a:r>
            <a:r>
              <a:rPr lang="en-US" sz="2400" dirty="0">
                <a:solidFill>
                  <a:srgbClr val="C00000"/>
                </a:solidFill>
                <a:latin typeface="+mn-lt"/>
                <a:cs typeface="+mn-cs"/>
              </a:rPr>
              <a:t>}</a:t>
            </a:r>
          </a:p>
        </p:txBody>
      </p:sp>
      <p:sp>
        <p:nvSpPr>
          <p:cNvPr id="49" name="Content Placeholder 2"/>
          <p:cNvSpPr txBox="1">
            <a:spLocks/>
          </p:cNvSpPr>
          <p:nvPr/>
        </p:nvSpPr>
        <p:spPr bwMode="auto">
          <a:xfrm>
            <a:off x="4800600" y="3657600"/>
            <a:ext cx="4114800" cy="4572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000" dirty="0">
                <a:latin typeface="+mn-lt"/>
                <a:cs typeface="+mn-cs"/>
              </a:rPr>
              <a:t>Lower bounds: </a:t>
            </a:r>
            <a:r>
              <a:rPr lang="en-US" sz="2000" dirty="0">
                <a:latin typeface="+mn-lt"/>
                <a:cs typeface="+mn-cs"/>
                <a:sym typeface="Symbol"/>
              </a:rPr>
              <a:t></a:t>
            </a:r>
            <a:r>
              <a:rPr lang="en-US" sz="2000" dirty="0">
                <a:latin typeface="+mn-lt"/>
                <a:cs typeface="+mn-cs"/>
              </a:rPr>
              <a:t>,  thus no </a:t>
            </a:r>
            <a:r>
              <a:rPr lang="en-US" sz="2000" dirty="0" err="1">
                <a:latin typeface="+mn-lt"/>
                <a:cs typeface="+mn-cs"/>
              </a:rPr>
              <a:t>glb</a:t>
            </a:r>
            <a:endParaRPr lang="en-US" sz="2000" dirty="0">
              <a:latin typeface="+mn-lt"/>
              <a:cs typeface="+mn-cs"/>
            </a:endParaRPr>
          </a:p>
        </p:txBody>
      </p:sp>
      <p:sp>
        <p:nvSpPr>
          <p:cNvPr id="50" name="Content Placeholder 2"/>
          <p:cNvSpPr txBox="1">
            <a:spLocks/>
          </p:cNvSpPr>
          <p:nvPr/>
        </p:nvSpPr>
        <p:spPr bwMode="auto">
          <a:xfrm>
            <a:off x="4800600" y="4038600"/>
            <a:ext cx="4114800" cy="4572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000" dirty="0">
                <a:latin typeface="+mn-lt"/>
                <a:cs typeface="+mn-cs"/>
              </a:rPr>
              <a:t>Upper bounds: {h},  </a:t>
            </a:r>
            <a:r>
              <a:rPr lang="en-US" sz="2000" dirty="0" err="1">
                <a:latin typeface="+mn-lt"/>
                <a:cs typeface="+mn-cs"/>
              </a:rPr>
              <a:t>lub</a:t>
            </a:r>
            <a:r>
              <a:rPr lang="en-US" sz="2000" dirty="0">
                <a:latin typeface="+mn-lt"/>
                <a:cs typeface="+mn-cs"/>
              </a:rPr>
              <a:t>: h</a:t>
            </a:r>
          </a:p>
        </p:txBody>
      </p:sp>
      <p:sp>
        <p:nvSpPr>
          <p:cNvPr id="51" name="Content Placeholder 2"/>
          <p:cNvSpPr txBox="1">
            <a:spLocks/>
          </p:cNvSpPr>
          <p:nvPr/>
        </p:nvSpPr>
        <p:spPr bwMode="auto">
          <a:xfrm>
            <a:off x="4495800" y="4648200"/>
            <a:ext cx="4114800" cy="457200"/>
          </a:xfrm>
          <a:prstGeom prst="rect">
            <a:avLst/>
          </a:prstGeom>
          <a:noFill/>
          <a:ln w="9525">
            <a:noFill/>
            <a:miter lim="800000"/>
            <a:headEnd/>
            <a:tailEnd/>
          </a:ln>
        </p:spPr>
        <p:txBody>
          <a:bodyPr/>
          <a:lstStyle/>
          <a:p>
            <a:pPr marL="342900" indent="-342900" eaLnBrk="0" hangingPunct="0">
              <a:spcBef>
                <a:spcPct val="20000"/>
              </a:spcBef>
              <a:defRPr/>
            </a:pPr>
            <a:r>
              <a:rPr lang="en-US" sz="2400" dirty="0">
                <a:solidFill>
                  <a:srgbClr val="C00000"/>
                </a:solidFill>
                <a:latin typeface="+mn-lt"/>
                <a:cs typeface="+mn-cs"/>
              </a:rPr>
              <a:t>{b,d}</a:t>
            </a:r>
          </a:p>
        </p:txBody>
      </p:sp>
      <p:sp>
        <p:nvSpPr>
          <p:cNvPr id="52" name="Content Placeholder 2"/>
          <p:cNvSpPr txBox="1">
            <a:spLocks/>
          </p:cNvSpPr>
          <p:nvPr/>
        </p:nvSpPr>
        <p:spPr bwMode="auto">
          <a:xfrm>
            <a:off x="4800600" y="5105400"/>
            <a:ext cx="4114800" cy="4572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000" dirty="0">
                <a:latin typeface="+mn-lt"/>
                <a:cs typeface="+mn-cs"/>
              </a:rPr>
              <a:t>Lower bounds: </a:t>
            </a:r>
            <a:r>
              <a:rPr lang="en-US" sz="2000" dirty="0">
                <a:latin typeface="+mn-lt"/>
                <a:cs typeface="+mn-cs"/>
                <a:sym typeface="Symbol"/>
              </a:rPr>
              <a:t>{b}</a:t>
            </a:r>
            <a:r>
              <a:rPr lang="en-US" sz="2000" dirty="0">
                <a:latin typeface="+mn-lt"/>
                <a:cs typeface="+mn-cs"/>
              </a:rPr>
              <a:t>, </a:t>
            </a:r>
            <a:r>
              <a:rPr lang="en-US" sz="2000" dirty="0" err="1">
                <a:latin typeface="+mn-lt"/>
                <a:cs typeface="+mn-cs"/>
              </a:rPr>
              <a:t>glb</a:t>
            </a:r>
            <a:r>
              <a:rPr lang="en-US" sz="2000" dirty="0">
                <a:latin typeface="+mn-lt"/>
                <a:cs typeface="+mn-cs"/>
              </a:rPr>
              <a:t>: b</a:t>
            </a:r>
          </a:p>
        </p:txBody>
      </p:sp>
      <p:sp>
        <p:nvSpPr>
          <p:cNvPr id="53" name="Content Placeholder 2"/>
          <p:cNvSpPr txBox="1">
            <a:spLocks/>
          </p:cNvSpPr>
          <p:nvPr/>
        </p:nvSpPr>
        <p:spPr bwMode="auto">
          <a:xfrm>
            <a:off x="4800600" y="5486400"/>
            <a:ext cx="4114800" cy="4572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000" dirty="0">
                <a:latin typeface="+mn-lt"/>
                <a:cs typeface="+mn-cs"/>
              </a:rPr>
              <a:t>Upper bounds: {</a:t>
            </a:r>
            <a:r>
              <a:rPr lang="en-US" sz="2000" dirty="0" err="1">
                <a:latin typeface="+mn-lt"/>
                <a:cs typeface="+mn-cs"/>
              </a:rPr>
              <a:t>d,g</a:t>
            </a:r>
            <a:r>
              <a:rPr lang="en-US" sz="2000" dirty="0">
                <a:latin typeface="+mn-lt"/>
                <a:cs typeface="+mn-cs"/>
              </a:rPr>
              <a:t>},  </a:t>
            </a:r>
            <a:r>
              <a:rPr lang="en-US" sz="2000" dirty="0" err="1">
                <a:latin typeface="+mn-lt"/>
                <a:cs typeface="+mn-cs"/>
              </a:rPr>
              <a:t>lub</a:t>
            </a:r>
            <a:r>
              <a:rPr lang="en-US" sz="2000" dirty="0">
                <a:latin typeface="+mn-lt"/>
                <a:cs typeface="+mn-cs"/>
              </a:rPr>
              <a:t>: d because </a:t>
            </a:r>
            <a:r>
              <a:rPr lang="en-US" sz="2000" dirty="0" smtClean="0">
                <a:latin typeface="+mn-lt"/>
                <a:cs typeface="+mn-cs"/>
              </a:rPr>
              <a:t>d</a:t>
            </a:r>
            <a:r>
              <a:rPr lang="en-US" sz="2000" b="1" dirty="0" smtClean="0">
                <a:solidFill>
                  <a:srgbClr val="FF0000"/>
                </a:solidFill>
              </a:rPr>
              <a:t> ≤ </a:t>
            </a:r>
            <a:r>
              <a:rPr lang="en-US" sz="2000" dirty="0" smtClean="0">
                <a:latin typeface="+mn-lt"/>
                <a:cs typeface="+mn-cs"/>
              </a:rPr>
              <a:t>g</a:t>
            </a:r>
            <a:endParaRPr lang="en-US" sz="200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err="1" smtClean="0"/>
              <a:t>Extremal</a:t>
            </a:r>
            <a:r>
              <a:rPr lang="en-US" dirty="0" smtClean="0"/>
              <a:t> Elements: Example 4</a:t>
            </a:r>
          </a:p>
        </p:txBody>
      </p:sp>
      <p:sp>
        <p:nvSpPr>
          <p:cNvPr id="3" name="Content Placeholder 2"/>
          <p:cNvSpPr>
            <a:spLocks noGrp="1"/>
          </p:cNvSpPr>
          <p:nvPr>
            <p:ph idx="1"/>
          </p:nvPr>
        </p:nvSpPr>
        <p:spPr>
          <a:xfrm>
            <a:off x="3657600" y="1600200"/>
            <a:ext cx="5257800" cy="609600"/>
          </a:xfrm>
        </p:spPr>
        <p:txBody>
          <a:bodyPr/>
          <a:lstStyle/>
          <a:p>
            <a:r>
              <a:rPr lang="en-US" sz="2800" smtClean="0"/>
              <a:t>Minimal/Maximal elements?</a:t>
            </a:r>
          </a:p>
        </p:txBody>
      </p:sp>
      <p:sp>
        <p:nvSpPr>
          <p:cNvPr id="4" name="Oval 3"/>
          <p:cNvSpPr/>
          <p:nvPr/>
        </p:nvSpPr>
        <p:spPr>
          <a:xfrm>
            <a:off x="1074738" y="49641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171700" y="49641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1143000" y="29829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171700" y="39354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p:cNvCxnSpPr>
            <a:stCxn id="6" idx="5"/>
          </p:cNvCxnSpPr>
          <p:nvPr/>
        </p:nvCxnSpPr>
        <p:spPr>
          <a:xfrm rot="5400000" flipH="1" flipV="1">
            <a:off x="723900" y="2552701"/>
            <a:ext cx="979487"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37" name="TextBox 10"/>
          <p:cNvSpPr txBox="1">
            <a:spLocks noChangeArrowheads="1"/>
          </p:cNvSpPr>
          <p:nvPr/>
        </p:nvSpPr>
        <p:spPr bwMode="auto">
          <a:xfrm>
            <a:off x="1828800" y="5726113"/>
            <a:ext cx="312738" cy="369887"/>
          </a:xfrm>
          <a:prstGeom prst="rect">
            <a:avLst/>
          </a:prstGeom>
          <a:noFill/>
          <a:ln w="9525">
            <a:noFill/>
            <a:miter lim="800000"/>
            <a:headEnd/>
            <a:tailEnd/>
          </a:ln>
        </p:spPr>
        <p:txBody>
          <a:bodyPr wrap="none">
            <a:spAutoFit/>
          </a:bodyPr>
          <a:lstStyle/>
          <a:p>
            <a:r>
              <a:rPr lang="en-US"/>
              <a:t>a</a:t>
            </a:r>
          </a:p>
        </p:txBody>
      </p:sp>
      <p:sp>
        <p:nvSpPr>
          <p:cNvPr id="48138" name="TextBox 11"/>
          <p:cNvSpPr txBox="1">
            <a:spLocks noChangeArrowheads="1"/>
          </p:cNvSpPr>
          <p:nvPr/>
        </p:nvSpPr>
        <p:spPr bwMode="auto">
          <a:xfrm>
            <a:off x="762000" y="4811713"/>
            <a:ext cx="304800" cy="381000"/>
          </a:xfrm>
          <a:prstGeom prst="rect">
            <a:avLst/>
          </a:prstGeom>
          <a:noFill/>
          <a:ln w="9525">
            <a:noFill/>
            <a:miter lim="800000"/>
            <a:headEnd/>
            <a:tailEnd/>
          </a:ln>
        </p:spPr>
        <p:txBody>
          <a:bodyPr>
            <a:spAutoFit/>
          </a:bodyPr>
          <a:lstStyle/>
          <a:p>
            <a:r>
              <a:rPr lang="en-US"/>
              <a:t>b</a:t>
            </a:r>
          </a:p>
        </p:txBody>
      </p:sp>
      <p:sp>
        <p:nvSpPr>
          <p:cNvPr id="12" name="Oval 11"/>
          <p:cNvSpPr/>
          <p:nvPr/>
        </p:nvSpPr>
        <p:spPr>
          <a:xfrm>
            <a:off x="3094038" y="20685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094038" y="49641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171700" y="49641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124200" y="29829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171700" y="58785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16" idx="7"/>
            <a:endCxn id="4" idx="4"/>
          </p:cNvCxnSpPr>
          <p:nvPr/>
        </p:nvCxnSpPr>
        <p:spPr>
          <a:xfrm rot="16200000" flipV="1">
            <a:off x="1250157" y="4902994"/>
            <a:ext cx="849312" cy="1123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6" idx="7"/>
            <a:endCxn id="13" idx="3"/>
          </p:cNvCxnSpPr>
          <p:nvPr/>
        </p:nvCxnSpPr>
        <p:spPr>
          <a:xfrm rot="5400000" flipH="1" flipV="1">
            <a:off x="2240756" y="5025232"/>
            <a:ext cx="860425" cy="868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2179637" y="3013076"/>
            <a:ext cx="974725"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6" idx="3"/>
          </p:cNvCxnSpPr>
          <p:nvPr/>
        </p:nvCxnSpPr>
        <p:spPr>
          <a:xfrm rot="10800000">
            <a:off x="1154113" y="3048000"/>
            <a:ext cx="1066800" cy="936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V="1">
            <a:off x="2636838" y="2563813"/>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49" name="TextBox 37"/>
          <p:cNvSpPr txBox="1">
            <a:spLocks noChangeArrowheads="1"/>
          </p:cNvSpPr>
          <p:nvPr/>
        </p:nvSpPr>
        <p:spPr bwMode="auto">
          <a:xfrm>
            <a:off x="3200400" y="4811713"/>
            <a:ext cx="312738" cy="369887"/>
          </a:xfrm>
          <a:prstGeom prst="rect">
            <a:avLst/>
          </a:prstGeom>
          <a:noFill/>
          <a:ln w="9525">
            <a:noFill/>
            <a:miter lim="800000"/>
            <a:headEnd/>
            <a:tailEnd/>
          </a:ln>
        </p:spPr>
        <p:txBody>
          <a:bodyPr wrap="none">
            <a:spAutoFit/>
          </a:bodyPr>
          <a:lstStyle/>
          <a:p>
            <a:r>
              <a:rPr lang="en-US"/>
              <a:t>d</a:t>
            </a:r>
          </a:p>
        </p:txBody>
      </p:sp>
      <p:sp>
        <p:nvSpPr>
          <p:cNvPr id="48150" name="TextBox 38"/>
          <p:cNvSpPr txBox="1">
            <a:spLocks noChangeArrowheads="1"/>
          </p:cNvSpPr>
          <p:nvPr/>
        </p:nvSpPr>
        <p:spPr bwMode="auto">
          <a:xfrm>
            <a:off x="1897063" y="2830513"/>
            <a:ext cx="312737" cy="369887"/>
          </a:xfrm>
          <a:prstGeom prst="rect">
            <a:avLst/>
          </a:prstGeom>
          <a:noFill/>
          <a:ln w="9525">
            <a:noFill/>
            <a:miter lim="800000"/>
            <a:headEnd/>
            <a:tailEnd/>
          </a:ln>
        </p:spPr>
        <p:txBody>
          <a:bodyPr wrap="none">
            <a:spAutoFit/>
          </a:bodyPr>
          <a:lstStyle/>
          <a:p>
            <a:r>
              <a:rPr lang="en-US"/>
              <a:t>g</a:t>
            </a:r>
          </a:p>
        </p:txBody>
      </p:sp>
      <p:sp>
        <p:nvSpPr>
          <p:cNvPr id="48151" name="TextBox 39"/>
          <p:cNvSpPr txBox="1">
            <a:spLocks noChangeArrowheads="1"/>
          </p:cNvSpPr>
          <p:nvPr/>
        </p:nvSpPr>
        <p:spPr bwMode="auto">
          <a:xfrm>
            <a:off x="3192463" y="2830513"/>
            <a:ext cx="312737" cy="369887"/>
          </a:xfrm>
          <a:prstGeom prst="rect">
            <a:avLst/>
          </a:prstGeom>
          <a:noFill/>
          <a:ln w="9525">
            <a:noFill/>
            <a:miter lim="800000"/>
            <a:headEnd/>
            <a:tailEnd/>
          </a:ln>
        </p:spPr>
        <p:txBody>
          <a:bodyPr wrap="none">
            <a:spAutoFit/>
          </a:bodyPr>
          <a:lstStyle/>
          <a:p>
            <a:r>
              <a:rPr lang="en-US"/>
              <a:t>h</a:t>
            </a:r>
          </a:p>
        </p:txBody>
      </p:sp>
      <p:sp>
        <p:nvSpPr>
          <p:cNvPr id="48152" name="TextBox 40"/>
          <p:cNvSpPr txBox="1">
            <a:spLocks noChangeArrowheads="1"/>
          </p:cNvSpPr>
          <p:nvPr/>
        </p:nvSpPr>
        <p:spPr bwMode="auto">
          <a:xfrm>
            <a:off x="906463" y="1916113"/>
            <a:ext cx="236537" cy="369887"/>
          </a:xfrm>
          <a:prstGeom prst="rect">
            <a:avLst/>
          </a:prstGeom>
          <a:noFill/>
          <a:ln w="9525">
            <a:noFill/>
            <a:miter lim="800000"/>
            <a:headEnd/>
            <a:tailEnd/>
          </a:ln>
        </p:spPr>
        <p:txBody>
          <a:bodyPr wrap="none">
            <a:spAutoFit/>
          </a:bodyPr>
          <a:lstStyle/>
          <a:p>
            <a:r>
              <a:rPr lang="en-US"/>
              <a:t>i</a:t>
            </a:r>
          </a:p>
        </p:txBody>
      </p:sp>
      <p:sp>
        <p:nvSpPr>
          <p:cNvPr id="48153" name="TextBox 41"/>
          <p:cNvSpPr txBox="1">
            <a:spLocks noChangeArrowheads="1"/>
          </p:cNvSpPr>
          <p:nvPr/>
        </p:nvSpPr>
        <p:spPr bwMode="auto">
          <a:xfrm>
            <a:off x="893763" y="2841625"/>
            <a:ext cx="249237" cy="369888"/>
          </a:xfrm>
          <a:prstGeom prst="rect">
            <a:avLst/>
          </a:prstGeom>
          <a:noFill/>
          <a:ln w="9525">
            <a:noFill/>
            <a:miter lim="800000"/>
            <a:headEnd/>
            <a:tailEnd/>
          </a:ln>
        </p:spPr>
        <p:txBody>
          <a:bodyPr wrap="none">
            <a:spAutoFit/>
          </a:bodyPr>
          <a:lstStyle/>
          <a:p>
            <a:r>
              <a:rPr lang="en-US"/>
              <a:t>f</a:t>
            </a:r>
          </a:p>
        </p:txBody>
      </p:sp>
      <p:sp>
        <p:nvSpPr>
          <p:cNvPr id="48154" name="TextBox 42"/>
          <p:cNvSpPr txBox="1">
            <a:spLocks noChangeArrowheads="1"/>
          </p:cNvSpPr>
          <p:nvPr/>
        </p:nvSpPr>
        <p:spPr bwMode="auto">
          <a:xfrm>
            <a:off x="1828800" y="3744913"/>
            <a:ext cx="312738" cy="369887"/>
          </a:xfrm>
          <a:prstGeom prst="rect">
            <a:avLst/>
          </a:prstGeom>
          <a:noFill/>
          <a:ln w="9525">
            <a:noFill/>
            <a:miter lim="800000"/>
            <a:headEnd/>
            <a:tailEnd/>
          </a:ln>
        </p:spPr>
        <p:txBody>
          <a:bodyPr wrap="none">
            <a:spAutoFit/>
          </a:bodyPr>
          <a:lstStyle/>
          <a:p>
            <a:r>
              <a:rPr lang="en-US"/>
              <a:t>e</a:t>
            </a:r>
          </a:p>
        </p:txBody>
      </p:sp>
      <p:sp>
        <p:nvSpPr>
          <p:cNvPr id="48155" name="TextBox 43"/>
          <p:cNvSpPr txBox="1">
            <a:spLocks noChangeArrowheads="1"/>
          </p:cNvSpPr>
          <p:nvPr/>
        </p:nvSpPr>
        <p:spPr bwMode="auto">
          <a:xfrm>
            <a:off x="1833563" y="4811713"/>
            <a:ext cx="300037" cy="369887"/>
          </a:xfrm>
          <a:prstGeom prst="rect">
            <a:avLst/>
          </a:prstGeom>
          <a:noFill/>
          <a:ln w="9525">
            <a:noFill/>
            <a:miter lim="800000"/>
            <a:headEnd/>
            <a:tailEnd/>
          </a:ln>
        </p:spPr>
        <p:txBody>
          <a:bodyPr wrap="none">
            <a:spAutoFit/>
          </a:bodyPr>
          <a:lstStyle/>
          <a:p>
            <a:r>
              <a:rPr lang="en-US"/>
              <a:t>c</a:t>
            </a:r>
          </a:p>
        </p:txBody>
      </p:sp>
      <p:cxnSp>
        <p:nvCxnSpPr>
          <p:cNvPr id="34" name="Straight Connector 33"/>
          <p:cNvCxnSpPr/>
          <p:nvPr/>
        </p:nvCxnSpPr>
        <p:spPr>
          <a:xfrm rot="10800000">
            <a:off x="1219200" y="2068513"/>
            <a:ext cx="1001713" cy="925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71700" y="29829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Connector 37"/>
          <p:cNvCxnSpPr>
            <a:stCxn id="36" idx="5"/>
            <a:endCxn id="12" idx="3"/>
          </p:cNvCxnSpPr>
          <p:nvPr/>
        </p:nvCxnSpPr>
        <p:spPr>
          <a:xfrm rot="5400000" flipH="1" flipV="1">
            <a:off x="2213769" y="2156619"/>
            <a:ext cx="914400" cy="868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219200" y="20685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p:cNvCxnSpPr>
            <a:stCxn id="7" idx="4"/>
          </p:cNvCxnSpPr>
          <p:nvPr/>
        </p:nvCxnSpPr>
        <p:spPr>
          <a:xfrm rot="5400000" flipH="1">
            <a:off x="1733551" y="3535362"/>
            <a:ext cx="9525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a:off x="1734344" y="4448969"/>
            <a:ext cx="952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4" idx="0"/>
          </p:cNvCxnSpPr>
          <p:nvPr/>
        </p:nvCxnSpPr>
        <p:spPr>
          <a:xfrm rot="16200000" flipV="1">
            <a:off x="1753394" y="5420519"/>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63" name="TextBox 40"/>
          <p:cNvSpPr txBox="1">
            <a:spLocks noChangeArrowheads="1"/>
          </p:cNvSpPr>
          <p:nvPr/>
        </p:nvSpPr>
        <p:spPr bwMode="auto">
          <a:xfrm>
            <a:off x="3200400" y="1927225"/>
            <a:ext cx="236538" cy="369888"/>
          </a:xfrm>
          <a:prstGeom prst="rect">
            <a:avLst/>
          </a:prstGeom>
          <a:noFill/>
          <a:ln w="9525">
            <a:noFill/>
            <a:miter lim="800000"/>
            <a:headEnd/>
            <a:tailEnd/>
          </a:ln>
        </p:spPr>
        <p:txBody>
          <a:bodyPr wrap="none">
            <a:spAutoFit/>
          </a:bodyPr>
          <a:lstStyle/>
          <a:p>
            <a:r>
              <a:rPr lang="en-US"/>
              <a:t>j</a:t>
            </a:r>
          </a:p>
        </p:txBody>
      </p:sp>
      <p:sp>
        <p:nvSpPr>
          <p:cNvPr id="52" name="Content Placeholder 2"/>
          <p:cNvSpPr txBox="1">
            <a:spLocks/>
          </p:cNvSpPr>
          <p:nvPr/>
        </p:nvSpPr>
        <p:spPr bwMode="auto">
          <a:xfrm>
            <a:off x="3733800" y="3048000"/>
            <a:ext cx="5257800" cy="609600"/>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US" sz="2800" dirty="0">
                <a:latin typeface="+mn-lt"/>
                <a:cs typeface="+mn-cs"/>
              </a:rPr>
              <a:t>Bounds, </a:t>
            </a:r>
            <a:r>
              <a:rPr lang="en-US" sz="2800" dirty="0" err="1">
                <a:latin typeface="+mn-lt"/>
                <a:cs typeface="+mn-cs"/>
              </a:rPr>
              <a:t>glb</a:t>
            </a:r>
            <a:r>
              <a:rPr lang="en-US" sz="2800" dirty="0">
                <a:latin typeface="+mn-lt"/>
                <a:cs typeface="+mn-cs"/>
              </a:rPr>
              <a:t>, </a:t>
            </a:r>
            <a:r>
              <a:rPr lang="en-US" sz="2800" dirty="0" err="1">
                <a:latin typeface="+mn-lt"/>
                <a:cs typeface="+mn-cs"/>
              </a:rPr>
              <a:t>lub</a:t>
            </a:r>
            <a:r>
              <a:rPr lang="en-US" sz="2800" dirty="0">
                <a:latin typeface="+mn-lt"/>
                <a:cs typeface="+mn-cs"/>
              </a:rPr>
              <a:t> of {</a:t>
            </a:r>
            <a:r>
              <a:rPr lang="en-US" sz="2800" dirty="0" err="1">
                <a:latin typeface="+mn-lt"/>
                <a:cs typeface="+mn-cs"/>
              </a:rPr>
              <a:t>c,e</a:t>
            </a:r>
            <a:r>
              <a:rPr lang="en-US" sz="2800" dirty="0">
                <a:latin typeface="+mn-lt"/>
                <a:cs typeface="+mn-cs"/>
              </a:rPr>
              <a:t>}?</a:t>
            </a:r>
          </a:p>
        </p:txBody>
      </p:sp>
      <p:sp>
        <p:nvSpPr>
          <p:cNvPr id="53" name="Content Placeholder 2"/>
          <p:cNvSpPr txBox="1">
            <a:spLocks/>
          </p:cNvSpPr>
          <p:nvPr/>
        </p:nvSpPr>
        <p:spPr bwMode="auto">
          <a:xfrm>
            <a:off x="3810000" y="4800600"/>
            <a:ext cx="5257800" cy="609600"/>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US" sz="2800" dirty="0">
                <a:latin typeface="+mn-lt"/>
                <a:cs typeface="+mn-cs"/>
              </a:rPr>
              <a:t>Bounds, </a:t>
            </a:r>
            <a:r>
              <a:rPr lang="en-US" sz="2800" dirty="0" err="1">
                <a:latin typeface="+mn-lt"/>
                <a:cs typeface="+mn-cs"/>
              </a:rPr>
              <a:t>glb</a:t>
            </a:r>
            <a:r>
              <a:rPr lang="en-US" sz="2800" dirty="0">
                <a:latin typeface="+mn-lt"/>
                <a:cs typeface="+mn-cs"/>
              </a:rPr>
              <a:t>, </a:t>
            </a:r>
            <a:r>
              <a:rPr lang="en-US" sz="2800" dirty="0" err="1">
                <a:latin typeface="+mn-lt"/>
                <a:cs typeface="+mn-cs"/>
              </a:rPr>
              <a:t>lub</a:t>
            </a:r>
            <a:r>
              <a:rPr lang="en-US" sz="2800" dirty="0">
                <a:latin typeface="+mn-lt"/>
                <a:cs typeface="+mn-cs"/>
              </a:rPr>
              <a:t> of {</a:t>
            </a:r>
            <a:r>
              <a:rPr lang="en-US" sz="2800" dirty="0" err="1">
                <a:latin typeface="+mn-lt"/>
                <a:cs typeface="+mn-cs"/>
              </a:rPr>
              <a:t>b,i</a:t>
            </a:r>
            <a:r>
              <a:rPr lang="en-US" sz="2800" dirty="0">
                <a:latin typeface="+mn-lt"/>
                <a:cs typeface="+mn-cs"/>
              </a:rPr>
              <a:t>}?</a:t>
            </a:r>
          </a:p>
        </p:txBody>
      </p:sp>
      <p:sp>
        <p:nvSpPr>
          <p:cNvPr id="54" name="Content Placeholder 2"/>
          <p:cNvSpPr txBox="1">
            <a:spLocks/>
          </p:cNvSpPr>
          <p:nvPr/>
        </p:nvSpPr>
        <p:spPr bwMode="auto">
          <a:xfrm>
            <a:off x="3810000" y="2133600"/>
            <a:ext cx="5257800" cy="914400"/>
          </a:xfrm>
          <a:prstGeom prst="rect">
            <a:avLst/>
          </a:prstGeom>
          <a:noFill/>
          <a:ln w="9525">
            <a:noFill/>
            <a:miter lim="800000"/>
            <a:headEnd/>
            <a:tailEnd/>
          </a:ln>
        </p:spPr>
        <p:txBody>
          <a:bodyPr/>
          <a:lstStyle/>
          <a:p>
            <a:pPr marL="800100" lvl="1" indent="-342900" eaLnBrk="0" hangingPunct="0">
              <a:spcBef>
                <a:spcPct val="20000"/>
              </a:spcBef>
              <a:buFont typeface="Arial" charset="0"/>
              <a:buChar char="•"/>
              <a:defRPr/>
            </a:pPr>
            <a:r>
              <a:rPr lang="en-US" sz="2400" dirty="0">
                <a:latin typeface="+mn-lt"/>
                <a:cs typeface="+mn-cs"/>
              </a:rPr>
              <a:t>Minimal &amp; Mini</a:t>
            </a:r>
            <a:r>
              <a:rPr lang="en-US" sz="2400" dirty="0">
                <a:solidFill>
                  <a:srgbClr val="FF0000"/>
                </a:solidFill>
                <a:latin typeface="+mn-lt"/>
                <a:cs typeface="+mn-cs"/>
              </a:rPr>
              <a:t>mum</a:t>
            </a:r>
            <a:r>
              <a:rPr lang="en-US" sz="2400" dirty="0">
                <a:latin typeface="+mn-lt"/>
                <a:cs typeface="+mn-cs"/>
              </a:rPr>
              <a:t> element: a</a:t>
            </a:r>
          </a:p>
          <a:p>
            <a:pPr marL="800100" lvl="1" indent="-342900" eaLnBrk="0" hangingPunct="0">
              <a:spcBef>
                <a:spcPct val="20000"/>
              </a:spcBef>
              <a:buFont typeface="Arial" charset="0"/>
              <a:buChar char="•"/>
              <a:defRPr/>
            </a:pPr>
            <a:r>
              <a:rPr lang="en-US" sz="2400" dirty="0">
                <a:latin typeface="+mn-lt"/>
                <a:cs typeface="+mn-cs"/>
              </a:rPr>
              <a:t>Maximal elements: </a:t>
            </a:r>
            <a:r>
              <a:rPr lang="en-US" sz="2400" dirty="0" err="1">
                <a:latin typeface="+mn-lt"/>
                <a:cs typeface="+mn-cs"/>
              </a:rPr>
              <a:t>b,d,i,j</a:t>
            </a:r>
            <a:endParaRPr lang="en-US" sz="2400" dirty="0">
              <a:latin typeface="+mn-lt"/>
              <a:cs typeface="+mn-cs"/>
            </a:endParaRPr>
          </a:p>
        </p:txBody>
      </p:sp>
      <p:sp>
        <p:nvSpPr>
          <p:cNvPr id="55" name="Content Placeholder 2"/>
          <p:cNvSpPr txBox="1">
            <a:spLocks/>
          </p:cNvSpPr>
          <p:nvPr/>
        </p:nvSpPr>
        <p:spPr bwMode="auto">
          <a:xfrm>
            <a:off x="3810000" y="3581400"/>
            <a:ext cx="5257800" cy="1295400"/>
          </a:xfrm>
          <a:prstGeom prst="rect">
            <a:avLst/>
          </a:prstGeom>
          <a:noFill/>
          <a:ln w="9525">
            <a:noFill/>
            <a:miter lim="800000"/>
            <a:headEnd/>
            <a:tailEnd/>
          </a:ln>
        </p:spPr>
        <p:txBody>
          <a:bodyPr/>
          <a:lstStyle/>
          <a:p>
            <a:pPr marL="800100" lvl="1" indent="-342900" eaLnBrk="0" hangingPunct="0">
              <a:spcBef>
                <a:spcPct val="20000"/>
              </a:spcBef>
              <a:buFont typeface="Arial" charset="0"/>
              <a:buChar char="•"/>
              <a:defRPr/>
            </a:pPr>
            <a:r>
              <a:rPr lang="en-US" sz="2400" dirty="0">
                <a:latin typeface="+mn-lt"/>
                <a:cs typeface="+mn-cs"/>
              </a:rPr>
              <a:t>Lower bounds: {</a:t>
            </a:r>
            <a:r>
              <a:rPr lang="en-US" sz="2400" dirty="0" err="1">
                <a:latin typeface="+mn-lt"/>
                <a:cs typeface="+mn-cs"/>
              </a:rPr>
              <a:t>a,c</a:t>
            </a:r>
            <a:r>
              <a:rPr lang="en-US" sz="2400" dirty="0">
                <a:latin typeface="+mn-lt"/>
                <a:cs typeface="+mn-cs"/>
              </a:rPr>
              <a:t>}, thus </a:t>
            </a:r>
            <a:r>
              <a:rPr lang="en-US" sz="2400" dirty="0" err="1">
                <a:latin typeface="+mn-lt"/>
                <a:cs typeface="+mn-cs"/>
              </a:rPr>
              <a:t>glb</a:t>
            </a:r>
            <a:r>
              <a:rPr lang="en-US" sz="2400" dirty="0">
                <a:latin typeface="+mn-lt"/>
                <a:cs typeface="+mn-cs"/>
              </a:rPr>
              <a:t> is c</a:t>
            </a:r>
          </a:p>
          <a:p>
            <a:pPr marL="800100" lvl="1" indent="-342900" eaLnBrk="0" hangingPunct="0">
              <a:spcBef>
                <a:spcPct val="20000"/>
              </a:spcBef>
              <a:buFont typeface="Arial" charset="0"/>
              <a:buChar char="•"/>
              <a:defRPr/>
            </a:pPr>
            <a:r>
              <a:rPr lang="en-US" sz="2400" dirty="0">
                <a:latin typeface="+mn-lt"/>
                <a:cs typeface="+mn-cs"/>
              </a:rPr>
              <a:t>Upper bounds: {</a:t>
            </a:r>
            <a:r>
              <a:rPr lang="en-US" sz="2400" dirty="0" err="1">
                <a:latin typeface="+mn-lt"/>
                <a:cs typeface="+mn-cs"/>
              </a:rPr>
              <a:t>e,f,g,h,i,j</a:t>
            </a:r>
            <a:r>
              <a:rPr lang="en-US" sz="2400" dirty="0">
                <a:latin typeface="+mn-lt"/>
                <a:cs typeface="+mn-cs"/>
              </a:rPr>
              <a:t>}, thus </a:t>
            </a:r>
            <a:r>
              <a:rPr lang="en-US" sz="2400" dirty="0" err="1">
                <a:latin typeface="+mn-lt"/>
                <a:cs typeface="+mn-cs"/>
              </a:rPr>
              <a:t>lub</a:t>
            </a:r>
            <a:r>
              <a:rPr lang="en-US" sz="2400" dirty="0">
                <a:latin typeface="+mn-lt"/>
                <a:cs typeface="+mn-cs"/>
              </a:rPr>
              <a:t> is e</a:t>
            </a:r>
          </a:p>
        </p:txBody>
      </p:sp>
      <p:sp>
        <p:nvSpPr>
          <p:cNvPr id="56" name="Content Placeholder 2"/>
          <p:cNvSpPr txBox="1">
            <a:spLocks/>
          </p:cNvSpPr>
          <p:nvPr/>
        </p:nvSpPr>
        <p:spPr bwMode="auto">
          <a:xfrm>
            <a:off x="3810000" y="5181600"/>
            <a:ext cx="5257800" cy="990600"/>
          </a:xfrm>
          <a:prstGeom prst="rect">
            <a:avLst/>
          </a:prstGeom>
          <a:noFill/>
          <a:ln w="9525">
            <a:noFill/>
            <a:miter lim="800000"/>
            <a:headEnd/>
            <a:tailEnd/>
          </a:ln>
        </p:spPr>
        <p:txBody>
          <a:bodyPr/>
          <a:lstStyle/>
          <a:p>
            <a:pPr marL="800100" lvl="1" indent="-342900" eaLnBrk="0" hangingPunct="0">
              <a:spcBef>
                <a:spcPct val="20000"/>
              </a:spcBef>
              <a:buFont typeface="Arial" charset="0"/>
              <a:buChar char="•"/>
              <a:defRPr/>
            </a:pPr>
            <a:r>
              <a:rPr lang="en-US" sz="2400" dirty="0">
                <a:latin typeface="+mn-lt"/>
                <a:cs typeface="+mn-cs"/>
              </a:rPr>
              <a:t>Lower bounds: {a}, thus </a:t>
            </a:r>
            <a:r>
              <a:rPr lang="en-US" sz="2400" dirty="0" err="1">
                <a:latin typeface="+mn-lt"/>
                <a:cs typeface="+mn-cs"/>
              </a:rPr>
              <a:t>glb</a:t>
            </a:r>
            <a:r>
              <a:rPr lang="en-US" sz="2400" dirty="0">
                <a:latin typeface="+mn-lt"/>
                <a:cs typeface="+mn-cs"/>
              </a:rPr>
              <a:t> is c</a:t>
            </a:r>
          </a:p>
          <a:p>
            <a:pPr marL="800100" lvl="1" indent="-342900" eaLnBrk="0" hangingPunct="0">
              <a:spcBef>
                <a:spcPct val="20000"/>
              </a:spcBef>
              <a:buFont typeface="Arial" charset="0"/>
              <a:buChar char="•"/>
              <a:defRPr/>
            </a:pPr>
            <a:r>
              <a:rPr lang="en-US" sz="2400" dirty="0">
                <a:latin typeface="+mn-lt"/>
                <a:cs typeface="+mn-cs"/>
              </a:rPr>
              <a:t>Upper bounds: </a:t>
            </a:r>
            <a:r>
              <a:rPr lang="en-US" sz="2400" dirty="0">
                <a:latin typeface="+mn-lt"/>
                <a:cs typeface="+mn-cs"/>
                <a:sym typeface="Symbol"/>
              </a:rPr>
              <a:t></a:t>
            </a:r>
            <a:r>
              <a:rPr lang="en-US" sz="2400" dirty="0">
                <a:latin typeface="+mn-lt"/>
                <a:cs typeface="+mn-cs"/>
              </a:rPr>
              <a:t>, thus </a:t>
            </a:r>
            <a:r>
              <a:rPr lang="en-US" sz="2400" dirty="0" err="1">
                <a:latin typeface="+mn-lt"/>
                <a:cs typeface="+mn-cs"/>
              </a:rPr>
              <a:t>lub</a:t>
            </a:r>
            <a:r>
              <a:rPr lang="en-US" sz="2400" dirty="0">
                <a:latin typeface="+mn-lt"/>
                <a:cs typeface="+mn-cs"/>
              </a:rPr>
              <a:t> DNE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2" grpId="0"/>
      <p:bldP spid="53" grpId="0"/>
      <p:bldP spid="54" grpId="0"/>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95300" indent="-495300">
              <a:spcBef>
                <a:spcPct val="50000"/>
              </a:spcBef>
            </a:pPr>
            <a:r>
              <a:rPr lang="en-US" sz="2800" b="0" dirty="0" smtClean="0">
                <a:solidFill>
                  <a:schemeClr val="tx1"/>
                </a:solidFill>
              </a:rPr>
              <a:t>L</a:t>
            </a:r>
            <a:r>
              <a:rPr lang="en-GB" sz="2800" b="0" dirty="0" smtClean="0">
                <a:solidFill>
                  <a:schemeClr val="tx1"/>
                </a:solidFill>
              </a:rPr>
              <a:t>et A = {2, 4, 6, 8},</a:t>
            </a:r>
            <a:r>
              <a:rPr lang="en-US" sz="2800" b="0" dirty="0" smtClean="0">
                <a:solidFill>
                  <a:schemeClr val="tx1"/>
                </a:solidFill>
              </a:rPr>
              <a:t>	</a:t>
            </a:r>
            <a:r>
              <a:rPr lang="en-GB" sz="2800" b="0" dirty="0" smtClean="0">
                <a:solidFill>
                  <a:schemeClr val="tx1"/>
                </a:solidFill>
              </a:rPr>
              <a:t>B = {2, 4, 6, 8, 10, 12},</a:t>
            </a:r>
            <a:r>
              <a:rPr lang="en-US" sz="2800" b="0" dirty="0" smtClean="0">
                <a:solidFill>
                  <a:schemeClr val="tx1"/>
                </a:solidFill>
              </a:rPr>
              <a:t/>
            </a:r>
            <a:br>
              <a:rPr lang="en-US" sz="2800" b="0" dirty="0" smtClean="0">
                <a:solidFill>
                  <a:schemeClr val="tx1"/>
                </a:solidFill>
              </a:rPr>
            </a:br>
            <a:r>
              <a:rPr lang="en-GB" sz="2800" b="0" dirty="0" smtClean="0">
                <a:solidFill>
                  <a:schemeClr val="tx1"/>
                </a:solidFill>
              </a:rPr>
              <a:t>then  </a:t>
            </a:r>
          </a:p>
          <a:p>
            <a:pPr marL="495300" indent="-495300">
              <a:spcBef>
                <a:spcPct val="50000"/>
              </a:spcBef>
            </a:pPr>
            <a:endParaRPr lang="en-GB" dirty="0"/>
          </a:p>
          <a:p>
            <a:pPr marL="495300" indent="-495300">
              <a:spcBef>
                <a:spcPct val="50000"/>
              </a:spcBef>
            </a:pPr>
            <a:r>
              <a:rPr lang="en-GB" sz="2800" b="0" dirty="0" smtClean="0">
                <a:solidFill>
                  <a:schemeClr val="tx1"/>
                </a:solidFill>
              </a:rPr>
              <a:t>Let A = {1, 2, 3}, B = {2, 3, 4, 1, 5}, then </a:t>
            </a:r>
            <a:endParaRPr lang="en-US" sz="2800" dirty="0"/>
          </a:p>
        </p:txBody>
      </p:sp>
      <p:graphicFrame>
        <p:nvGraphicFramePr>
          <p:cNvPr id="4" name="Object 1078"/>
          <p:cNvGraphicFramePr>
            <a:graphicFrameLocks noChangeAspect="1"/>
          </p:cNvGraphicFramePr>
          <p:nvPr/>
        </p:nvGraphicFramePr>
        <p:xfrm>
          <a:off x="1981200" y="2175164"/>
          <a:ext cx="914400" cy="415636"/>
        </p:xfrm>
        <a:graphic>
          <a:graphicData uri="http://schemas.openxmlformats.org/presentationml/2006/ole">
            <mc:AlternateContent xmlns:mc="http://schemas.openxmlformats.org/markup-compatibility/2006">
              <mc:Choice xmlns:v="urn:schemas-microsoft-com:vml" Requires="v">
                <p:oleObj spid="_x0000_s20486" name="Equation" r:id="rId3" imgW="419040" imgH="190440" progId="">
                  <p:embed/>
                </p:oleObj>
              </mc:Choice>
              <mc:Fallback>
                <p:oleObj name="Equation" r:id="rId3" imgW="419040" imgH="190440" progId="">
                  <p:embed/>
                  <p:pic>
                    <p:nvPicPr>
                      <p:cNvPr id="0" name="Object 10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175164"/>
                        <a:ext cx="914400"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050"/>
          <p:cNvGraphicFramePr>
            <a:graphicFrameLocks noChangeAspect="1"/>
          </p:cNvGraphicFramePr>
          <p:nvPr/>
        </p:nvGraphicFramePr>
        <p:xfrm>
          <a:off x="6705600" y="3476625"/>
          <a:ext cx="889000" cy="333375"/>
        </p:xfrm>
        <a:graphic>
          <a:graphicData uri="http://schemas.openxmlformats.org/presentationml/2006/ole">
            <mc:AlternateContent xmlns:mc="http://schemas.openxmlformats.org/markup-compatibility/2006">
              <mc:Choice xmlns:v="urn:schemas-microsoft-com:vml" Requires="v">
                <p:oleObj spid="_x0000_s20487" name="Equation" r:id="rId5" imgW="406080" imgH="152280" progId="">
                  <p:embed/>
                </p:oleObj>
              </mc:Choice>
              <mc:Fallback>
                <p:oleObj name="Equation" r:id="rId5" imgW="406080" imgH="152280" progId="">
                  <p:embed/>
                  <p:pic>
                    <p:nvPicPr>
                      <p:cNvPr id="0" name="Object 10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3476625"/>
                        <a:ext cx="889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Lattices</a:t>
            </a:r>
            <a:endParaRPr lang="en-US" dirty="0"/>
          </a:p>
        </p:txBody>
      </p:sp>
      <p:sp>
        <p:nvSpPr>
          <p:cNvPr id="3" name="Content Placeholder 2"/>
          <p:cNvSpPr>
            <a:spLocks noGrp="1"/>
          </p:cNvSpPr>
          <p:nvPr>
            <p:ph idx="1"/>
          </p:nvPr>
        </p:nvSpPr>
        <p:spPr/>
        <p:txBody>
          <a:bodyPr/>
          <a:lstStyle/>
          <a:p>
            <a:pPr algn="just"/>
            <a:r>
              <a:rPr lang="en-US" dirty="0" smtClean="0"/>
              <a:t>Lattices: A partially ordered set in which every pair of elements has both a </a:t>
            </a:r>
            <a:r>
              <a:rPr lang="en-US" b="1" dirty="0" smtClean="0"/>
              <a:t>least  upper bound and a greatest lower bound</a:t>
            </a:r>
            <a:r>
              <a:rPr lang="en-US" dirty="0" smtClean="0"/>
              <a:t>.</a:t>
            </a:r>
          </a:p>
          <a:p>
            <a:pPr algn="just"/>
            <a:endParaRPr lang="en-US" dirty="0" smtClean="0"/>
          </a:p>
          <a:p>
            <a:pPr algn="just">
              <a:buNone/>
            </a:pPr>
            <a:r>
              <a:rPr lang="en-US" dirty="0" smtClean="0"/>
              <a:t>• They are very useful as models of  information flow and Boolean algebra.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Lattices: Example </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r>
              <a:rPr lang="en-US" dirty="0" smtClean="0"/>
              <a:t>Let A ={</a:t>
            </a:r>
            <a:r>
              <a:rPr lang="en-US" dirty="0" err="1" smtClean="0"/>
              <a:t>b,c,d</a:t>
            </a:r>
            <a:r>
              <a:rPr lang="en-US" dirty="0" smtClean="0"/>
              <a:t>} subset of S ={</a:t>
            </a:r>
            <a:r>
              <a:rPr lang="en-US" dirty="0" err="1" smtClean="0"/>
              <a:t>a,b,c,d,e,f</a:t>
            </a:r>
            <a:r>
              <a:rPr lang="en-US" dirty="0" smtClean="0"/>
              <a:t>}</a:t>
            </a:r>
          </a:p>
          <a:p>
            <a:pPr>
              <a:buNone/>
            </a:pPr>
            <a:r>
              <a:rPr lang="en-US" dirty="0" smtClean="0"/>
              <a:t>   so, UB[{</a:t>
            </a:r>
            <a:r>
              <a:rPr lang="en-US" dirty="0" err="1" smtClean="0"/>
              <a:t>b,c,d</a:t>
            </a:r>
            <a:r>
              <a:rPr lang="en-US" dirty="0" smtClean="0"/>
              <a:t>}] = {</a:t>
            </a:r>
            <a:r>
              <a:rPr lang="en-US" dirty="0" err="1" smtClean="0"/>
              <a:t>e,f</a:t>
            </a:r>
            <a:r>
              <a:rPr lang="en-US" dirty="0" smtClean="0"/>
              <a:t>} </a:t>
            </a:r>
          </a:p>
          <a:p>
            <a:pPr>
              <a:buNone/>
            </a:pPr>
            <a:r>
              <a:rPr lang="en-US" dirty="0" smtClean="0"/>
              <a:t>         LB[{</a:t>
            </a:r>
            <a:r>
              <a:rPr lang="en-US" dirty="0" err="1" smtClean="0"/>
              <a:t>b,c,d</a:t>
            </a:r>
            <a:r>
              <a:rPr lang="en-US" dirty="0" smtClean="0"/>
              <a:t>}] ={</a:t>
            </a:r>
            <a:r>
              <a:rPr lang="en-US" dirty="0" err="1" smtClean="0"/>
              <a:t>a,b</a:t>
            </a:r>
            <a:r>
              <a:rPr lang="en-US" dirty="0" smtClean="0"/>
              <a:t>}</a:t>
            </a:r>
          </a:p>
          <a:p>
            <a:pPr>
              <a:buNone/>
            </a:pPr>
            <a:r>
              <a:rPr lang="en-US" dirty="0" smtClean="0"/>
              <a:t>         </a:t>
            </a:r>
            <a:r>
              <a:rPr lang="en-US" dirty="0" err="1" smtClean="0"/>
              <a:t>lub</a:t>
            </a:r>
            <a:r>
              <a:rPr lang="en-US" dirty="0" smtClean="0"/>
              <a:t> [{</a:t>
            </a:r>
            <a:r>
              <a:rPr lang="en-US" dirty="0" err="1" smtClean="0"/>
              <a:t>b,c,d</a:t>
            </a:r>
            <a:r>
              <a:rPr lang="en-US" dirty="0" smtClean="0"/>
              <a:t>}] = does not exist as </a:t>
            </a:r>
            <a:r>
              <a:rPr lang="en-US" i="1" dirty="0" smtClean="0"/>
              <a:t>e and f are </a:t>
            </a:r>
            <a:r>
              <a:rPr lang="en-US" i="1" dirty="0" err="1" smtClean="0"/>
              <a:t>noncomparable</a:t>
            </a:r>
            <a:r>
              <a:rPr lang="en-US" i="1" dirty="0" smtClean="0"/>
              <a:t>.</a:t>
            </a:r>
          </a:p>
          <a:p>
            <a:pPr>
              <a:buNone/>
            </a:pPr>
            <a:r>
              <a:rPr lang="en-US" i="1" dirty="0" smtClean="0"/>
              <a:t>          </a:t>
            </a:r>
            <a:r>
              <a:rPr lang="en-US" dirty="0" err="1" smtClean="0"/>
              <a:t>glb</a:t>
            </a:r>
            <a:r>
              <a:rPr lang="en-US" dirty="0" smtClean="0"/>
              <a:t> [{</a:t>
            </a:r>
            <a:r>
              <a:rPr lang="en-US" dirty="0" err="1" smtClean="0"/>
              <a:t>b,c,d</a:t>
            </a:r>
            <a:r>
              <a:rPr lang="en-US" dirty="0" smtClean="0"/>
              <a:t>}] = {b}</a:t>
            </a:r>
            <a:endParaRPr lang="en-US" dirty="0"/>
          </a:p>
        </p:txBody>
      </p:sp>
      <p:pic>
        <p:nvPicPr>
          <p:cNvPr id="123907" name="Picture 3"/>
          <p:cNvPicPr>
            <a:picLocks noChangeAspect="1" noChangeArrowheads="1"/>
          </p:cNvPicPr>
          <p:nvPr/>
        </p:nvPicPr>
        <p:blipFill>
          <a:blip r:embed="rId2"/>
          <a:srcRect/>
          <a:stretch>
            <a:fillRect/>
          </a:stretch>
        </p:blipFill>
        <p:spPr bwMode="auto">
          <a:xfrm>
            <a:off x="3429000" y="1060704"/>
            <a:ext cx="1966912" cy="20455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Lattices: Example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r>
              <a:rPr lang="en-US" dirty="0" smtClean="0"/>
              <a:t> A= {4,5,7}</a:t>
            </a:r>
          </a:p>
          <a:p>
            <a:pPr>
              <a:buNone/>
            </a:pPr>
            <a:r>
              <a:rPr lang="en-US" dirty="0" smtClean="0"/>
              <a:t> UB[A] = {1,2,3}      LB[A] = {8}</a:t>
            </a:r>
          </a:p>
          <a:p>
            <a:pPr>
              <a:buNone/>
            </a:pPr>
            <a:r>
              <a:rPr lang="en-US" dirty="0" smtClean="0"/>
              <a:t> </a:t>
            </a:r>
            <a:r>
              <a:rPr lang="en-US" dirty="0" err="1" smtClean="0"/>
              <a:t>lub</a:t>
            </a:r>
            <a:r>
              <a:rPr lang="en-US" dirty="0" smtClean="0"/>
              <a:t> [A] = {3}           </a:t>
            </a:r>
            <a:r>
              <a:rPr lang="en-US" dirty="0" err="1" smtClean="0"/>
              <a:t>glb</a:t>
            </a:r>
            <a:r>
              <a:rPr lang="en-US" dirty="0" smtClean="0"/>
              <a:t> = 8</a:t>
            </a:r>
          </a:p>
          <a:p>
            <a:pPr>
              <a:buNone/>
            </a:pPr>
            <a:endParaRPr lang="en-US" dirty="0"/>
          </a:p>
        </p:txBody>
      </p:sp>
      <p:pic>
        <p:nvPicPr>
          <p:cNvPr id="124930" name="Picture 2"/>
          <p:cNvPicPr>
            <a:picLocks noChangeAspect="1" noChangeArrowheads="1"/>
          </p:cNvPicPr>
          <p:nvPr/>
        </p:nvPicPr>
        <p:blipFill>
          <a:blip r:embed="rId2"/>
          <a:srcRect/>
          <a:stretch>
            <a:fillRect/>
          </a:stretch>
        </p:blipFill>
        <p:spPr bwMode="auto">
          <a:xfrm>
            <a:off x="2590800" y="1488859"/>
            <a:ext cx="3124200" cy="216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Lattices: Example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For,     UB [{</a:t>
            </a:r>
            <a:r>
              <a:rPr lang="en-US" dirty="0" err="1" smtClean="0"/>
              <a:t>b,c</a:t>
            </a:r>
            <a:r>
              <a:rPr lang="en-US" dirty="0" smtClean="0"/>
              <a:t>}] = {</a:t>
            </a:r>
            <a:r>
              <a:rPr lang="en-US" dirty="0" err="1" smtClean="0"/>
              <a:t>d,e,f</a:t>
            </a:r>
            <a:r>
              <a:rPr lang="en-US" dirty="0" smtClean="0"/>
              <a:t>}</a:t>
            </a:r>
          </a:p>
          <a:p>
            <a:pPr>
              <a:buNone/>
            </a:pPr>
            <a:r>
              <a:rPr lang="en-US" dirty="0" smtClean="0"/>
              <a:t>    </a:t>
            </a:r>
            <a:r>
              <a:rPr lang="en-US" dirty="0" err="1" smtClean="0"/>
              <a:t>lub</a:t>
            </a:r>
            <a:r>
              <a:rPr lang="en-US" dirty="0" smtClean="0"/>
              <a:t>[{</a:t>
            </a:r>
            <a:r>
              <a:rPr lang="en-US" dirty="0" err="1" smtClean="0"/>
              <a:t>b,c</a:t>
            </a:r>
            <a:r>
              <a:rPr lang="en-US" dirty="0" smtClean="0"/>
              <a:t>}] does not exist, so it is not a lattice.</a:t>
            </a:r>
            <a:endParaRPr lang="en-US" dirty="0"/>
          </a:p>
        </p:txBody>
      </p:sp>
      <p:pic>
        <p:nvPicPr>
          <p:cNvPr id="74754" name="Picture 2" descr="https://upload.wikimedia.org/wikipedia/commons/thumb/5/55/NoLatticeDiagram.svg/177px-NoLatticeDiagram.svg.png"/>
          <p:cNvPicPr>
            <a:picLocks noChangeAspect="1" noChangeArrowheads="1"/>
          </p:cNvPicPr>
          <p:nvPr/>
        </p:nvPicPr>
        <p:blipFill>
          <a:blip r:embed="rId2"/>
          <a:srcRect/>
          <a:stretch>
            <a:fillRect/>
          </a:stretch>
        </p:blipFill>
        <p:spPr bwMode="auto">
          <a:xfrm>
            <a:off x="3190875" y="1588253"/>
            <a:ext cx="2981325" cy="2526547"/>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Lattices: Example </a:t>
            </a:r>
          </a:p>
        </p:txBody>
      </p:sp>
      <p:sp>
        <p:nvSpPr>
          <p:cNvPr id="51203" name="Content Placeholder 2"/>
          <p:cNvSpPr>
            <a:spLocks noGrp="1"/>
          </p:cNvSpPr>
          <p:nvPr>
            <p:ph idx="1"/>
          </p:nvPr>
        </p:nvSpPr>
        <p:spPr>
          <a:xfrm>
            <a:off x="457200" y="1600200"/>
            <a:ext cx="4191000" cy="1371600"/>
          </a:xfrm>
        </p:spPr>
        <p:txBody>
          <a:bodyPr/>
          <a:lstStyle/>
          <a:p>
            <a:r>
              <a:rPr lang="en-US" smtClean="0"/>
              <a:t>Is the example from before a lattice?</a:t>
            </a:r>
          </a:p>
        </p:txBody>
      </p:sp>
      <p:sp>
        <p:nvSpPr>
          <p:cNvPr id="36" name="Oval 35"/>
          <p:cNvSpPr/>
          <p:nvPr/>
        </p:nvSpPr>
        <p:spPr>
          <a:xfrm>
            <a:off x="53340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6430963"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a:xfrm>
            <a:off x="5402263" y="2667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6430963" y="36195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p:cNvCxnSpPr>
            <a:stCxn id="38" idx="5"/>
          </p:cNvCxnSpPr>
          <p:nvPr/>
        </p:nvCxnSpPr>
        <p:spPr>
          <a:xfrm rot="5400000" flipH="1" flipV="1">
            <a:off x="4983163" y="2236787"/>
            <a:ext cx="979488" cy="11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09" name="TextBox 10"/>
          <p:cNvSpPr txBox="1">
            <a:spLocks noChangeArrowheads="1"/>
          </p:cNvSpPr>
          <p:nvPr/>
        </p:nvSpPr>
        <p:spPr bwMode="auto">
          <a:xfrm>
            <a:off x="6088063" y="5410200"/>
            <a:ext cx="312737" cy="369888"/>
          </a:xfrm>
          <a:prstGeom prst="rect">
            <a:avLst/>
          </a:prstGeom>
          <a:noFill/>
          <a:ln w="9525">
            <a:noFill/>
            <a:miter lim="800000"/>
            <a:headEnd/>
            <a:tailEnd/>
          </a:ln>
        </p:spPr>
        <p:txBody>
          <a:bodyPr wrap="none">
            <a:spAutoFit/>
          </a:bodyPr>
          <a:lstStyle/>
          <a:p>
            <a:r>
              <a:rPr lang="en-US"/>
              <a:t>a</a:t>
            </a:r>
          </a:p>
        </p:txBody>
      </p:sp>
      <p:sp>
        <p:nvSpPr>
          <p:cNvPr id="51210" name="TextBox 11"/>
          <p:cNvSpPr txBox="1">
            <a:spLocks noChangeArrowheads="1"/>
          </p:cNvSpPr>
          <p:nvPr/>
        </p:nvSpPr>
        <p:spPr bwMode="auto">
          <a:xfrm>
            <a:off x="5021263" y="4495800"/>
            <a:ext cx="304800" cy="381000"/>
          </a:xfrm>
          <a:prstGeom prst="rect">
            <a:avLst/>
          </a:prstGeom>
          <a:noFill/>
          <a:ln w="9525">
            <a:noFill/>
            <a:miter lim="800000"/>
            <a:headEnd/>
            <a:tailEnd/>
          </a:ln>
        </p:spPr>
        <p:txBody>
          <a:bodyPr>
            <a:spAutoFit/>
          </a:bodyPr>
          <a:lstStyle/>
          <a:p>
            <a:r>
              <a:rPr lang="en-US"/>
              <a:t>b</a:t>
            </a:r>
          </a:p>
        </p:txBody>
      </p:sp>
      <p:sp>
        <p:nvSpPr>
          <p:cNvPr id="43" name="Oval 42"/>
          <p:cNvSpPr/>
          <p:nvPr/>
        </p:nvSpPr>
        <p:spPr>
          <a:xfrm>
            <a:off x="7353300" y="1752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73533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6430963"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7383463" y="2667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6430963" y="5562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8" name="Straight Connector 47"/>
          <p:cNvCxnSpPr>
            <a:stCxn id="47" idx="7"/>
            <a:endCxn id="36" idx="4"/>
          </p:cNvCxnSpPr>
          <p:nvPr/>
        </p:nvCxnSpPr>
        <p:spPr>
          <a:xfrm rot="16200000" flipV="1">
            <a:off x="5509418" y="4587082"/>
            <a:ext cx="849313" cy="1123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a:endCxn id="44" idx="3"/>
          </p:cNvCxnSpPr>
          <p:nvPr/>
        </p:nvCxnSpPr>
        <p:spPr>
          <a:xfrm rot="5400000" flipH="1" flipV="1">
            <a:off x="6500019" y="4709319"/>
            <a:ext cx="860425" cy="868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6438900" y="2697163"/>
            <a:ext cx="974725"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8" idx="3"/>
          </p:cNvCxnSpPr>
          <p:nvPr/>
        </p:nvCxnSpPr>
        <p:spPr>
          <a:xfrm rot="10800000">
            <a:off x="5413375" y="2732088"/>
            <a:ext cx="1066800" cy="936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6896100" y="22479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21" name="TextBox 37"/>
          <p:cNvSpPr txBox="1">
            <a:spLocks noChangeArrowheads="1"/>
          </p:cNvSpPr>
          <p:nvPr/>
        </p:nvSpPr>
        <p:spPr bwMode="auto">
          <a:xfrm>
            <a:off x="7459663" y="4495800"/>
            <a:ext cx="312737" cy="369888"/>
          </a:xfrm>
          <a:prstGeom prst="rect">
            <a:avLst/>
          </a:prstGeom>
          <a:noFill/>
          <a:ln w="9525">
            <a:noFill/>
            <a:miter lim="800000"/>
            <a:headEnd/>
            <a:tailEnd/>
          </a:ln>
        </p:spPr>
        <p:txBody>
          <a:bodyPr wrap="none">
            <a:spAutoFit/>
          </a:bodyPr>
          <a:lstStyle/>
          <a:p>
            <a:r>
              <a:rPr lang="en-US"/>
              <a:t>d</a:t>
            </a:r>
          </a:p>
        </p:txBody>
      </p:sp>
      <p:sp>
        <p:nvSpPr>
          <p:cNvPr id="51222" name="TextBox 38"/>
          <p:cNvSpPr txBox="1">
            <a:spLocks noChangeArrowheads="1"/>
          </p:cNvSpPr>
          <p:nvPr/>
        </p:nvSpPr>
        <p:spPr bwMode="auto">
          <a:xfrm>
            <a:off x="6156325" y="2514600"/>
            <a:ext cx="312738" cy="369888"/>
          </a:xfrm>
          <a:prstGeom prst="rect">
            <a:avLst/>
          </a:prstGeom>
          <a:noFill/>
          <a:ln w="9525">
            <a:noFill/>
            <a:miter lim="800000"/>
            <a:headEnd/>
            <a:tailEnd/>
          </a:ln>
        </p:spPr>
        <p:txBody>
          <a:bodyPr wrap="none">
            <a:spAutoFit/>
          </a:bodyPr>
          <a:lstStyle/>
          <a:p>
            <a:r>
              <a:rPr lang="en-US"/>
              <a:t>g</a:t>
            </a:r>
          </a:p>
        </p:txBody>
      </p:sp>
      <p:sp>
        <p:nvSpPr>
          <p:cNvPr id="51223" name="TextBox 39"/>
          <p:cNvSpPr txBox="1">
            <a:spLocks noChangeArrowheads="1"/>
          </p:cNvSpPr>
          <p:nvPr/>
        </p:nvSpPr>
        <p:spPr bwMode="auto">
          <a:xfrm>
            <a:off x="7451725" y="2514600"/>
            <a:ext cx="312738" cy="369888"/>
          </a:xfrm>
          <a:prstGeom prst="rect">
            <a:avLst/>
          </a:prstGeom>
          <a:noFill/>
          <a:ln w="9525">
            <a:noFill/>
            <a:miter lim="800000"/>
            <a:headEnd/>
            <a:tailEnd/>
          </a:ln>
        </p:spPr>
        <p:txBody>
          <a:bodyPr wrap="none">
            <a:spAutoFit/>
          </a:bodyPr>
          <a:lstStyle/>
          <a:p>
            <a:r>
              <a:rPr lang="en-US"/>
              <a:t>h</a:t>
            </a:r>
          </a:p>
        </p:txBody>
      </p:sp>
      <p:sp>
        <p:nvSpPr>
          <p:cNvPr id="51224" name="TextBox 40"/>
          <p:cNvSpPr txBox="1">
            <a:spLocks noChangeArrowheads="1"/>
          </p:cNvSpPr>
          <p:nvPr/>
        </p:nvSpPr>
        <p:spPr bwMode="auto">
          <a:xfrm>
            <a:off x="5165725" y="1600200"/>
            <a:ext cx="236538" cy="369888"/>
          </a:xfrm>
          <a:prstGeom prst="rect">
            <a:avLst/>
          </a:prstGeom>
          <a:noFill/>
          <a:ln w="9525">
            <a:noFill/>
            <a:miter lim="800000"/>
            <a:headEnd/>
            <a:tailEnd/>
          </a:ln>
        </p:spPr>
        <p:txBody>
          <a:bodyPr wrap="none">
            <a:spAutoFit/>
          </a:bodyPr>
          <a:lstStyle/>
          <a:p>
            <a:r>
              <a:rPr lang="en-US"/>
              <a:t>i</a:t>
            </a:r>
          </a:p>
        </p:txBody>
      </p:sp>
      <p:sp>
        <p:nvSpPr>
          <p:cNvPr id="51225" name="TextBox 41"/>
          <p:cNvSpPr txBox="1">
            <a:spLocks noChangeArrowheads="1"/>
          </p:cNvSpPr>
          <p:nvPr/>
        </p:nvSpPr>
        <p:spPr bwMode="auto">
          <a:xfrm>
            <a:off x="5153025" y="2525713"/>
            <a:ext cx="249238" cy="369887"/>
          </a:xfrm>
          <a:prstGeom prst="rect">
            <a:avLst/>
          </a:prstGeom>
          <a:noFill/>
          <a:ln w="9525">
            <a:noFill/>
            <a:miter lim="800000"/>
            <a:headEnd/>
            <a:tailEnd/>
          </a:ln>
        </p:spPr>
        <p:txBody>
          <a:bodyPr wrap="none">
            <a:spAutoFit/>
          </a:bodyPr>
          <a:lstStyle/>
          <a:p>
            <a:r>
              <a:rPr lang="en-US"/>
              <a:t>f</a:t>
            </a:r>
          </a:p>
        </p:txBody>
      </p:sp>
      <p:sp>
        <p:nvSpPr>
          <p:cNvPr id="51226" name="TextBox 42"/>
          <p:cNvSpPr txBox="1">
            <a:spLocks noChangeArrowheads="1"/>
          </p:cNvSpPr>
          <p:nvPr/>
        </p:nvSpPr>
        <p:spPr bwMode="auto">
          <a:xfrm>
            <a:off x="6088063" y="3429000"/>
            <a:ext cx="312737" cy="369888"/>
          </a:xfrm>
          <a:prstGeom prst="rect">
            <a:avLst/>
          </a:prstGeom>
          <a:noFill/>
          <a:ln w="9525">
            <a:noFill/>
            <a:miter lim="800000"/>
            <a:headEnd/>
            <a:tailEnd/>
          </a:ln>
        </p:spPr>
        <p:txBody>
          <a:bodyPr wrap="none">
            <a:spAutoFit/>
          </a:bodyPr>
          <a:lstStyle/>
          <a:p>
            <a:r>
              <a:rPr lang="en-US"/>
              <a:t>e</a:t>
            </a:r>
          </a:p>
        </p:txBody>
      </p:sp>
      <p:sp>
        <p:nvSpPr>
          <p:cNvPr id="51227" name="TextBox 43"/>
          <p:cNvSpPr txBox="1">
            <a:spLocks noChangeArrowheads="1"/>
          </p:cNvSpPr>
          <p:nvPr/>
        </p:nvSpPr>
        <p:spPr bwMode="auto">
          <a:xfrm>
            <a:off x="6092825" y="4495800"/>
            <a:ext cx="300038" cy="369888"/>
          </a:xfrm>
          <a:prstGeom prst="rect">
            <a:avLst/>
          </a:prstGeom>
          <a:noFill/>
          <a:ln w="9525">
            <a:noFill/>
            <a:miter lim="800000"/>
            <a:headEnd/>
            <a:tailEnd/>
          </a:ln>
        </p:spPr>
        <p:txBody>
          <a:bodyPr wrap="none">
            <a:spAutoFit/>
          </a:bodyPr>
          <a:lstStyle/>
          <a:p>
            <a:r>
              <a:rPr lang="en-US"/>
              <a:t>c</a:t>
            </a:r>
          </a:p>
        </p:txBody>
      </p:sp>
      <p:cxnSp>
        <p:nvCxnSpPr>
          <p:cNvPr id="60" name="Straight Connector 59"/>
          <p:cNvCxnSpPr/>
          <p:nvPr/>
        </p:nvCxnSpPr>
        <p:spPr>
          <a:xfrm rot="10800000">
            <a:off x="5478463" y="1752600"/>
            <a:ext cx="1001712" cy="925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430963" y="2667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2" name="Straight Connector 61"/>
          <p:cNvCxnSpPr>
            <a:stCxn id="61" idx="5"/>
            <a:endCxn id="43" idx="3"/>
          </p:cNvCxnSpPr>
          <p:nvPr/>
        </p:nvCxnSpPr>
        <p:spPr>
          <a:xfrm rot="5400000" flipH="1" flipV="1">
            <a:off x="6473032" y="1840706"/>
            <a:ext cx="914400" cy="868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478463" y="1752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4" name="Straight Connector 63"/>
          <p:cNvCxnSpPr>
            <a:stCxn id="39" idx="4"/>
          </p:cNvCxnSpPr>
          <p:nvPr/>
        </p:nvCxnSpPr>
        <p:spPr>
          <a:xfrm rot="5400000" flipH="1">
            <a:off x="5993607" y="3220244"/>
            <a:ext cx="9525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a:off x="5993607" y="4133056"/>
            <a:ext cx="9525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5" idx="0"/>
          </p:cNvCxnSpPr>
          <p:nvPr/>
        </p:nvCxnSpPr>
        <p:spPr>
          <a:xfrm rot="16200000" flipV="1">
            <a:off x="6012657" y="5104606"/>
            <a:ext cx="914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35" name="TextBox 40"/>
          <p:cNvSpPr txBox="1">
            <a:spLocks noChangeArrowheads="1"/>
          </p:cNvSpPr>
          <p:nvPr/>
        </p:nvSpPr>
        <p:spPr bwMode="auto">
          <a:xfrm>
            <a:off x="7459663" y="1611313"/>
            <a:ext cx="236537" cy="369887"/>
          </a:xfrm>
          <a:prstGeom prst="rect">
            <a:avLst/>
          </a:prstGeom>
          <a:noFill/>
          <a:ln w="9525">
            <a:noFill/>
            <a:miter lim="800000"/>
            <a:headEnd/>
            <a:tailEnd/>
          </a:ln>
        </p:spPr>
        <p:txBody>
          <a:bodyPr wrap="none">
            <a:spAutoFit/>
          </a:bodyPr>
          <a:lstStyle/>
          <a:p>
            <a:r>
              <a:rPr lang="en-US"/>
              <a:t>j</a:t>
            </a:r>
          </a:p>
        </p:txBody>
      </p:sp>
      <p:sp>
        <p:nvSpPr>
          <p:cNvPr id="68" name="Content Placeholder 2"/>
          <p:cNvSpPr txBox="1">
            <a:spLocks/>
          </p:cNvSpPr>
          <p:nvPr/>
        </p:nvSpPr>
        <p:spPr bwMode="auto">
          <a:xfrm>
            <a:off x="457200" y="3352800"/>
            <a:ext cx="4191000" cy="1371600"/>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US" sz="3200" b="1" dirty="0">
                <a:solidFill>
                  <a:srgbClr val="FF0000"/>
                </a:solidFill>
                <a:latin typeface="+mn-lt"/>
                <a:cs typeface="+mn-cs"/>
              </a:rPr>
              <a:t>No, because the pair {</a:t>
            </a:r>
            <a:r>
              <a:rPr lang="en-US" sz="3200" b="1" dirty="0" err="1" smtClean="0">
                <a:solidFill>
                  <a:srgbClr val="FF0000"/>
                </a:solidFill>
                <a:latin typeface="+mn-lt"/>
                <a:cs typeface="+mn-cs"/>
              </a:rPr>
              <a:t>b,i</a:t>
            </a:r>
            <a:r>
              <a:rPr lang="en-US" sz="3200" b="1" dirty="0" smtClean="0">
                <a:solidFill>
                  <a:srgbClr val="FF0000"/>
                </a:solidFill>
                <a:latin typeface="+mn-lt"/>
                <a:cs typeface="+mn-cs"/>
              </a:rPr>
              <a:t>} </a:t>
            </a:r>
            <a:r>
              <a:rPr lang="en-US" sz="3200" b="1" dirty="0">
                <a:solidFill>
                  <a:srgbClr val="FF0000"/>
                </a:solidFill>
                <a:latin typeface="+mn-lt"/>
                <a:cs typeface="+mn-cs"/>
              </a:rPr>
              <a:t>does not have a least upper bound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t>Lattices: Example </a:t>
            </a:r>
          </a:p>
        </p:txBody>
      </p:sp>
      <p:sp>
        <p:nvSpPr>
          <p:cNvPr id="52227" name="Content Placeholder 2"/>
          <p:cNvSpPr>
            <a:spLocks noGrp="1"/>
          </p:cNvSpPr>
          <p:nvPr>
            <p:ph idx="1"/>
          </p:nvPr>
        </p:nvSpPr>
        <p:spPr>
          <a:xfrm>
            <a:off x="457200" y="1600200"/>
            <a:ext cx="4191000" cy="1371600"/>
          </a:xfrm>
        </p:spPr>
        <p:txBody>
          <a:bodyPr/>
          <a:lstStyle/>
          <a:p>
            <a:r>
              <a:rPr lang="en-US" smtClean="0"/>
              <a:t>What if we modified it as shown here?</a:t>
            </a:r>
          </a:p>
        </p:txBody>
      </p:sp>
      <p:sp>
        <p:nvSpPr>
          <p:cNvPr id="36" name="Oval 35"/>
          <p:cNvSpPr/>
          <p:nvPr/>
        </p:nvSpPr>
        <p:spPr>
          <a:xfrm>
            <a:off x="53340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6430963"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a:xfrm>
            <a:off x="5402263" y="2667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6430963" y="36195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p:cNvCxnSpPr/>
          <p:nvPr/>
        </p:nvCxnSpPr>
        <p:spPr>
          <a:xfrm rot="5400000" flipH="1" flipV="1">
            <a:off x="5169694" y="2461419"/>
            <a:ext cx="511175" cy="3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233" name="TextBox 10"/>
          <p:cNvSpPr txBox="1">
            <a:spLocks noChangeArrowheads="1"/>
          </p:cNvSpPr>
          <p:nvPr/>
        </p:nvSpPr>
        <p:spPr bwMode="auto">
          <a:xfrm>
            <a:off x="6088063" y="5410200"/>
            <a:ext cx="312737" cy="369888"/>
          </a:xfrm>
          <a:prstGeom prst="rect">
            <a:avLst/>
          </a:prstGeom>
          <a:noFill/>
          <a:ln w="9525">
            <a:noFill/>
            <a:miter lim="800000"/>
            <a:headEnd/>
            <a:tailEnd/>
          </a:ln>
        </p:spPr>
        <p:txBody>
          <a:bodyPr wrap="none">
            <a:spAutoFit/>
          </a:bodyPr>
          <a:lstStyle/>
          <a:p>
            <a:r>
              <a:rPr lang="en-US"/>
              <a:t>a</a:t>
            </a:r>
          </a:p>
        </p:txBody>
      </p:sp>
      <p:sp>
        <p:nvSpPr>
          <p:cNvPr id="52234" name="TextBox 11"/>
          <p:cNvSpPr txBox="1">
            <a:spLocks noChangeArrowheads="1"/>
          </p:cNvSpPr>
          <p:nvPr/>
        </p:nvSpPr>
        <p:spPr bwMode="auto">
          <a:xfrm>
            <a:off x="5021263" y="4495800"/>
            <a:ext cx="304800" cy="381000"/>
          </a:xfrm>
          <a:prstGeom prst="rect">
            <a:avLst/>
          </a:prstGeom>
          <a:noFill/>
          <a:ln w="9525">
            <a:noFill/>
            <a:miter lim="800000"/>
            <a:headEnd/>
            <a:tailEnd/>
          </a:ln>
        </p:spPr>
        <p:txBody>
          <a:bodyPr>
            <a:spAutoFit/>
          </a:bodyPr>
          <a:lstStyle/>
          <a:p>
            <a:r>
              <a:rPr lang="en-US"/>
              <a:t>b</a:t>
            </a:r>
          </a:p>
        </p:txBody>
      </p:sp>
      <p:sp>
        <p:nvSpPr>
          <p:cNvPr id="43" name="Oval 42"/>
          <p:cNvSpPr/>
          <p:nvPr/>
        </p:nvSpPr>
        <p:spPr>
          <a:xfrm>
            <a:off x="6705600" y="1676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73533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6430963"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7383463" y="2667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6430963" y="5562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8" name="Straight Connector 47"/>
          <p:cNvCxnSpPr>
            <a:stCxn id="47" idx="7"/>
            <a:endCxn id="36" idx="4"/>
          </p:cNvCxnSpPr>
          <p:nvPr/>
        </p:nvCxnSpPr>
        <p:spPr>
          <a:xfrm rot="16200000" flipV="1">
            <a:off x="5509418" y="4587082"/>
            <a:ext cx="849313" cy="1123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a:endCxn id="44" idx="3"/>
          </p:cNvCxnSpPr>
          <p:nvPr/>
        </p:nvCxnSpPr>
        <p:spPr>
          <a:xfrm rot="5400000" flipH="1" flipV="1">
            <a:off x="6500019" y="4709319"/>
            <a:ext cx="860425" cy="868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6438900" y="2697163"/>
            <a:ext cx="974725"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8" idx="3"/>
          </p:cNvCxnSpPr>
          <p:nvPr/>
        </p:nvCxnSpPr>
        <p:spPr>
          <a:xfrm rot="10800000">
            <a:off x="5413375" y="2732088"/>
            <a:ext cx="1066800" cy="936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2247" idx="1"/>
            <a:endCxn id="43" idx="5"/>
          </p:cNvCxnSpPr>
          <p:nvPr/>
        </p:nvCxnSpPr>
        <p:spPr>
          <a:xfrm rot="10800000">
            <a:off x="6770688" y="1741488"/>
            <a:ext cx="681037" cy="958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245" name="TextBox 37"/>
          <p:cNvSpPr txBox="1">
            <a:spLocks noChangeArrowheads="1"/>
          </p:cNvSpPr>
          <p:nvPr/>
        </p:nvSpPr>
        <p:spPr bwMode="auto">
          <a:xfrm>
            <a:off x="7459663" y="4495800"/>
            <a:ext cx="312737" cy="369888"/>
          </a:xfrm>
          <a:prstGeom prst="rect">
            <a:avLst/>
          </a:prstGeom>
          <a:noFill/>
          <a:ln w="9525">
            <a:noFill/>
            <a:miter lim="800000"/>
            <a:headEnd/>
            <a:tailEnd/>
          </a:ln>
        </p:spPr>
        <p:txBody>
          <a:bodyPr wrap="none">
            <a:spAutoFit/>
          </a:bodyPr>
          <a:lstStyle/>
          <a:p>
            <a:r>
              <a:rPr lang="en-US"/>
              <a:t>d</a:t>
            </a:r>
          </a:p>
        </p:txBody>
      </p:sp>
      <p:sp>
        <p:nvSpPr>
          <p:cNvPr id="52246" name="TextBox 38"/>
          <p:cNvSpPr txBox="1">
            <a:spLocks noChangeArrowheads="1"/>
          </p:cNvSpPr>
          <p:nvPr/>
        </p:nvSpPr>
        <p:spPr bwMode="auto">
          <a:xfrm>
            <a:off x="6156325" y="2514600"/>
            <a:ext cx="312738" cy="369888"/>
          </a:xfrm>
          <a:prstGeom prst="rect">
            <a:avLst/>
          </a:prstGeom>
          <a:noFill/>
          <a:ln w="9525">
            <a:noFill/>
            <a:miter lim="800000"/>
            <a:headEnd/>
            <a:tailEnd/>
          </a:ln>
        </p:spPr>
        <p:txBody>
          <a:bodyPr wrap="none">
            <a:spAutoFit/>
          </a:bodyPr>
          <a:lstStyle/>
          <a:p>
            <a:r>
              <a:rPr lang="en-US"/>
              <a:t>g</a:t>
            </a:r>
          </a:p>
        </p:txBody>
      </p:sp>
      <p:sp>
        <p:nvSpPr>
          <p:cNvPr id="52247" name="TextBox 39"/>
          <p:cNvSpPr txBox="1">
            <a:spLocks noChangeArrowheads="1"/>
          </p:cNvSpPr>
          <p:nvPr/>
        </p:nvSpPr>
        <p:spPr bwMode="auto">
          <a:xfrm>
            <a:off x="7451725" y="2514600"/>
            <a:ext cx="312738" cy="369888"/>
          </a:xfrm>
          <a:prstGeom prst="rect">
            <a:avLst/>
          </a:prstGeom>
          <a:noFill/>
          <a:ln w="9525">
            <a:noFill/>
            <a:miter lim="800000"/>
            <a:headEnd/>
            <a:tailEnd/>
          </a:ln>
        </p:spPr>
        <p:txBody>
          <a:bodyPr wrap="none">
            <a:spAutoFit/>
          </a:bodyPr>
          <a:lstStyle/>
          <a:p>
            <a:r>
              <a:rPr lang="en-US"/>
              <a:t>h</a:t>
            </a:r>
          </a:p>
        </p:txBody>
      </p:sp>
      <p:sp>
        <p:nvSpPr>
          <p:cNvPr id="52248" name="TextBox 40"/>
          <p:cNvSpPr txBox="1">
            <a:spLocks noChangeArrowheads="1"/>
          </p:cNvSpPr>
          <p:nvPr/>
        </p:nvSpPr>
        <p:spPr bwMode="auto">
          <a:xfrm>
            <a:off x="5105400" y="2068513"/>
            <a:ext cx="236538" cy="369887"/>
          </a:xfrm>
          <a:prstGeom prst="rect">
            <a:avLst/>
          </a:prstGeom>
          <a:noFill/>
          <a:ln w="9525">
            <a:noFill/>
            <a:miter lim="800000"/>
            <a:headEnd/>
            <a:tailEnd/>
          </a:ln>
        </p:spPr>
        <p:txBody>
          <a:bodyPr wrap="none">
            <a:spAutoFit/>
          </a:bodyPr>
          <a:lstStyle/>
          <a:p>
            <a:r>
              <a:rPr lang="en-US"/>
              <a:t>i</a:t>
            </a:r>
          </a:p>
        </p:txBody>
      </p:sp>
      <p:sp>
        <p:nvSpPr>
          <p:cNvPr id="52249" name="TextBox 41"/>
          <p:cNvSpPr txBox="1">
            <a:spLocks noChangeArrowheads="1"/>
          </p:cNvSpPr>
          <p:nvPr/>
        </p:nvSpPr>
        <p:spPr bwMode="auto">
          <a:xfrm>
            <a:off x="5153025" y="2525713"/>
            <a:ext cx="249238" cy="369887"/>
          </a:xfrm>
          <a:prstGeom prst="rect">
            <a:avLst/>
          </a:prstGeom>
          <a:noFill/>
          <a:ln w="9525">
            <a:noFill/>
            <a:miter lim="800000"/>
            <a:headEnd/>
            <a:tailEnd/>
          </a:ln>
        </p:spPr>
        <p:txBody>
          <a:bodyPr wrap="none">
            <a:spAutoFit/>
          </a:bodyPr>
          <a:lstStyle/>
          <a:p>
            <a:r>
              <a:rPr lang="en-US"/>
              <a:t>f</a:t>
            </a:r>
          </a:p>
        </p:txBody>
      </p:sp>
      <p:sp>
        <p:nvSpPr>
          <p:cNvPr id="52250" name="TextBox 42"/>
          <p:cNvSpPr txBox="1">
            <a:spLocks noChangeArrowheads="1"/>
          </p:cNvSpPr>
          <p:nvPr/>
        </p:nvSpPr>
        <p:spPr bwMode="auto">
          <a:xfrm>
            <a:off x="6088063" y="3429000"/>
            <a:ext cx="312737" cy="369888"/>
          </a:xfrm>
          <a:prstGeom prst="rect">
            <a:avLst/>
          </a:prstGeom>
          <a:noFill/>
          <a:ln w="9525">
            <a:noFill/>
            <a:miter lim="800000"/>
            <a:headEnd/>
            <a:tailEnd/>
          </a:ln>
        </p:spPr>
        <p:txBody>
          <a:bodyPr wrap="none">
            <a:spAutoFit/>
          </a:bodyPr>
          <a:lstStyle/>
          <a:p>
            <a:r>
              <a:rPr lang="en-US"/>
              <a:t>e</a:t>
            </a:r>
          </a:p>
        </p:txBody>
      </p:sp>
      <p:sp>
        <p:nvSpPr>
          <p:cNvPr id="52251" name="TextBox 43"/>
          <p:cNvSpPr txBox="1">
            <a:spLocks noChangeArrowheads="1"/>
          </p:cNvSpPr>
          <p:nvPr/>
        </p:nvSpPr>
        <p:spPr bwMode="auto">
          <a:xfrm>
            <a:off x="6092825" y="4495800"/>
            <a:ext cx="300038" cy="369888"/>
          </a:xfrm>
          <a:prstGeom prst="rect">
            <a:avLst/>
          </a:prstGeom>
          <a:noFill/>
          <a:ln w="9525">
            <a:noFill/>
            <a:miter lim="800000"/>
            <a:headEnd/>
            <a:tailEnd/>
          </a:ln>
        </p:spPr>
        <p:txBody>
          <a:bodyPr wrap="none">
            <a:spAutoFit/>
          </a:bodyPr>
          <a:lstStyle/>
          <a:p>
            <a:r>
              <a:rPr lang="en-US"/>
              <a:t>c</a:t>
            </a:r>
          </a:p>
        </p:txBody>
      </p:sp>
      <p:cxnSp>
        <p:nvCxnSpPr>
          <p:cNvPr id="60" name="Straight Connector 59"/>
          <p:cNvCxnSpPr/>
          <p:nvPr/>
        </p:nvCxnSpPr>
        <p:spPr>
          <a:xfrm rot="10800000">
            <a:off x="5410200" y="2286000"/>
            <a:ext cx="1077913" cy="773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400800" y="2971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2" name="Straight Connector 61"/>
          <p:cNvCxnSpPr>
            <a:stCxn id="61" idx="5"/>
          </p:cNvCxnSpPr>
          <p:nvPr/>
        </p:nvCxnSpPr>
        <p:spPr>
          <a:xfrm rot="5400000" flipH="1" flipV="1">
            <a:off x="5918994" y="2223294"/>
            <a:ext cx="1360488"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410200" y="2209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4" name="Straight Connector 63"/>
          <p:cNvCxnSpPr>
            <a:stCxn id="39" idx="4"/>
            <a:endCxn id="61" idx="5"/>
          </p:cNvCxnSpPr>
          <p:nvPr/>
        </p:nvCxnSpPr>
        <p:spPr>
          <a:xfrm rot="5400000" flipH="1">
            <a:off x="6138070" y="3364706"/>
            <a:ext cx="65881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a:off x="5993607" y="4133056"/>
            <a:ext cx="9525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5" idx="0"/>
          </p:cNvCxnSpPr>
          <p:nvPr/>
        </p:nvCxnSpPr>
        <p:spPr>
          <a:xfrm rot="16200000" flipV="1">
            <a:off x="6012657" y="5104606"/>
            <a:ext cx="914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259" name="TextBox 40"/>
          <p:cNvSpPr txBox="1">
            <a:spLocks noChangeArrowheads="1"/>
          </p:cNvSpPr>
          <p:nvPr/>
        </p:nvSpPr>
        <p:spPr bwMode="auto">
          <a:xfrm>
            <a:off x="6858000" y="1600200"/>
            <a:ext cx="236538" cy="369888"/>
          </a:xfrm>
          <a:prstGeom prst="rect">
            <a:avLst/>
          </a:prstGeom>
          <a:noFill/>
          <a:ln w="9525">
            <a:noFill/>
            <a:miter lim="800000"/>
            <a:headEnd/>
            <a:tailEnd/>
          </a:ln>
        </p:spPr>
        <p:txBody>
          <a:bodyPr wrap="none">
            <a:spAutoFit/>
          </a:bodyPr>
          <a:lstStyle/>
          <a:p>
            <a:r>
              <a:rPr lang="en-US"/>
              <a:t>j</a:t>
            </a:r>
          </a:p>
        </p:txBody>
      </p:sp>
      <p:sp>
        <p:nvSpPr>
          <p:cNvPr id="68" name="Content Placeholder 2"/>
          <p:cNvSpPr txBox="1">
            <a:spLocks/>
          </p:cNvSpPr>
          <p:nvPr/>
        </p:nvSpPr>
        <p:spPr bwMode="auto">
          <a:xfrm>
            <a:off x="457200" y="3352800"/>
            <a:ext cx="4191000" cy="1371600"/>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US" sz="3200" b="1" dirty="0">
                <a:solidFill>
                  <a:srgbClr val="FF0000"/>
                </a:solidFill>
                <a:latin typeface="+mn-lt"/>
                <a:cs typeface="+mn-cs"/>
              </a:rPr>
              <a:t>Yes, because for any pair, there is an </a:t>
            </a:r>
            <a:r>
              <a:rPr lang="en-US" sz="3200" b="1" dirty="0" err="1">
                <a:solidFill>
                  <a:srgbClr val="FF0000"/>
                </a:solidFill>
                <a:latin typeface="+mn-lt"/>
                <a:cs typeface="+mn-cs"/>
              </a:rPr>
              <a:t>lub</a:t>
            </a:r>
            <a:r>
              <a:rPr lang="en-US" sz="3200" b="1" dirty="0">
                <a:solidFill>
                  <a:srgbClr val="FF0000"/>
                </a:solidFill>
                <a:latin typeface="+mn-lt"/>
                <a:cs typeface="+mn-cs"/>
              </a:rPr>
              <a:t> &amp; a </a:t>
            </a:r>
            <a:r>
              <a:rPr lang="en-US" sz="3200" b="1" dirty="0" err="1">
                <a:solidFill>
                  <a:srgbClr val="FF0000"/>
                </a:solidFill>
                <a:latin typeface="+mn-lt"/>
                <a:cs typeface="+mn-cs"/>
              </a:rPr>
              <a:t>glb</a:t>
            </a:r>
            <a:endParaRPr lang="en-US" sz="3200" b="1" dirty="0">
              <a:solidFill>
                <a:srgbClr val="FF0000"/>
              </a:solidFill>
              <a:latin typeface="+mn-lt"/>
              <a:cs typeface="+mn-cs"/>
            </a:endParaRPr>
          </a:p>
        </p:txBody>
      </p:sp>
      <p:cxnSp>
        <p:nvCxnSpPr>
          <p:cNvPr id="75" name="Straight Connector 74"/>
          <p:cNvCxnSpPr>
            <a:stCxn id="63" idx="5"/>
          </p:cNvCxnSpPr>
          <p:nvPr/>
        </p:nvCxnSpPr>
        <p:spPr>
          <a:xfrm rot="5400000" flipH="1" flipV="1">
            <a:off x="5842794" y="1346994"/>
            <a:ext cx="560388"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39" idx="3"/>
          </p:cNvCxnSpPr>
          <p:nvPr/>
        </p:nvCxnSpPr>
        <p:spPr>
          <a:xfrm flipV="1">
            <a:off x="5410200" y="3684588"/>
            <a:ext cx="1031875" cy="1023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4" idx="7"/>
            <a:endCxn id="39" idx="4"/>
          </p:cNvCxnSpPr>
          <p:nvPr/>
        </p:nvCxnSpPr>
        <p:spPr>
          <a:xfrm rot="16200000" flipV="1">
            <a:off x="6461919" y="3702844"/>
            <a:ext cx="963613" cy="94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pic>
        <p:nvPicPr>
          <p:cNvPr id="103426" name="Picture 2"/>
          <p:cNvPicPr>
            <a:picLocks noChangeAspect="1" noChangeArrowheads="1"/>
          </p:cNvPicPr>
          <p:nvPr/>
        </p:nvPicPr>
        <p:blipFill>
          <a:blip r:embed="rId2"/>
          <a:srcRect/>
          <a:stretch>
            <a:fillRect/>
          </a:stretch>
        </p:blipFill>
        <p:spPr bwMode="auto">
          <a:xfrm>
            <a:off x="533400" y="1433458"/>
            <a:ext cx="7599870" cy="4738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b="1" dirty="0" smtClean="0"/>
              <a:t>FUNCTIONS</a:t>
            </a:r>
            <a:endParaRPr lang="en-US" b="1"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228600" y="1600200"/>
            <a:ext cx="8686800" cy="5029200"/>
          </a:xfrm>
        </p:spPr>
        <p:txBody>
          <a:bodyPr/>
          <a:lstStyle/>
          <a:p>
            <a:pPr algn="just"/>
            <a:r>
              <a:rPr lang="en-US" dirty="0" smtClean="0"/>
              <a:t>For each element of a set A, if there is an unique assign element in set B;  the collection of such assignments is called a </a:t>
            </a:r>
            <a:r>
              <a:rPr lang="en-US" i="1" dirty="0" smtClean="0"/>
              <a:t>function</a:t>
            </a:r>
            <a:r>
              <a:rPr lang="en-US" dirty="0" smtClean="0"/>
              <a:t> from A into B. </a:t>
            </a:r>
          </a:p>
          <a:p>
            <a:pPr algn="just"/>
            <a:r>
              <a:rPr lang="en-US" dirty="0" smtClean="0"/>
              <a:t>The set A is called the </a:t>
            </a:r>
            <a:r>
              <a:rPr lang="en-US" i="1" dirty="0" smtClean="0"/>
              <a:t>domain</a:t>
            </a:r>
            <a:r>
              <a:rPr lang="en-US" dirty="0" smtClean="0"/>
              <a:t> of the function, and the set B is called the </a:t>
            </a:r>
            <a:r>
              <a:rPr lang="en-US" i="1" dirty="0" smtClean="0"/>
              <a:t>target set </a:t>
            </a:r>
            <a:r>
              <a:rPr lang="en-US" dirty="0" smtClean="0"/>
              <a:t>or </a:t>
            </a:r>
            <a:r>
              <a:rPr lang="en-US" i="1" dirty="0" err="1" smtClean="0"/>
              <a:t>codomain</a:t>
            </a:r>
            <a:r>
              <a:rPr lang="en-US" i="1" dirty="0" smtClean="0"/>
              <a:t>.</a:t>
            </a:r>
          </a:p>
          <a:p>
            <a:pPr algn="just">
              <a:buNone/>
            </a:pPr>
            <a:r>
              <a:rPr lang="en-US" i="1" dirty="0" smtClean="0"/>
              <a:t>         e.g., f denote a function from A into B. </a:t>
            </a:r>
          </a:p>
          <a:p>
            <a:pPr algn="just">
              <a:buNone/>
            </a:pPr>
            <a:r>
              <a:rPr lang="en-US" i="1" dirty="0" smtClean="0"/>
              <a:t>			               f : A →B</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If a ∈ A, then </a:t>
            </a:r>
            <a:r>
              <a:rPr lang="en-US" i="1" dirty="0" smtClean="0"/>
              <a:t>f(a)</a:t>
            </a:r>
            <a:r>
              <a:rPr lang="en-US" dirty="0" smtClean="0"/>
              <a:t> denotes the unique element of B which </a:t>
            </a:r>
            <a:r>
              <a:rPr lang="en-US" i="1" dirty="0" smtClean="0"/>
              <a:t>f</a:t>
            </a:r>
            <a:r>
              <a:rPr lang="en-US" dirty="0" smtClean="0"/>
              <a:t> assigns to </a:t>
            </a:r>
            <a:r>
              <a:rPr lang="en-US" i="1" dirty="0" smtClean="0"/>
              <a:t>a</a:t>
            </a:r>
            <a:r>
              <a:rPr lang="en-US" dirty="0" smtClean="0"/>
              <a:t>; it is called the </a:t>
            </a:r>
            <a:r>
              <a:rPr lang="en-US" i="1" dirty="0" smtClean="0"/>
              <a:t>image</a:t>
            </a:r>
            <a:r>
              <a:rPr lang="en-US" dirty="0" smtClean="0"/>
              <a:t> of a under </a:t>
            </a:r>
            <a:r>
              <a:rPr lang="en-US" i="1" dirty="0" smtClean="0"/>
              <a:t>f</a:t>
            </a:r>
            <a:r>
              <a:rPr lang="en-US" dirty="0" smtClean="0"/>
              <a:t>, or the value of </a:t>
            </a:r>
            <a:r>
              <a:rPr lang="en-US" i="1" dirty="0" smtClean="0"/>
              <a:t>f</a:t>
            </a:r>
            <a:r>
              <a:rPr lang="en-US" dirty="0" smtClean="0"/>
              <a:t> at </a:t>
            </a:r>
            <a:r>
              <a:rPr lang="en-US" i="1" dirty="0" smtClean="0"/>
              <a:t>a</a:t>
            </a:r>
            <a:r>
              <a:rPr lang="en-US" dirty="0" smtClean="0"/>
              <a:t>.</a:t>
            </a:r>
          </a:p>
          <a:p>
            <a:r>
              <a:rPr lang="en-US" dirty="0" smtClean="0"/>
              <a:t>The set of all image values is called the range or image of </a:t>
            </a:r>
            <a:r>
              <a:rPr lang="en-US" i="1" dirty="0" smtClean="0"/>
              <a:t>f</a:t>
            </a:r>
            <a:r>
              <a:rPr lang="en-US" dirty="0" smtClean="0"/>
              <a:t>. The image of </a:t>
            </a:r>
            <a:r>
              <a:rPr lang="en-US" i="1" dirty="0" smtClean="0"/>
              <a:t>f : A →B </a:t>
            </a:r>
            <a:r>
              <a:rPr lang="en-US" dirty="0" smtClean="0"/>
              <a:t>is denoted by </a:t>
            </a:r>
            <a:r>
              <a:rPr lang="en-US" i="1" dirty="0" smtClean="0"/>
              <a:t>Ran (f ) , </a:t>
            </a:r>
            <a:r>
              <a:rPr lang="en-US" i="1" dirty="0" err="1" smtClean="0"/>
              <a:t>Im</a:t>
            </a:r>
            <a:r>
              <a:rPr lang="en-US" i="1" dirty="0" smtClean="0"/>
              <a:t>(f ) or f (A).</a:t>
            </a:r>
            <a:endParaRPr lang="en-US"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Cardinality</a:t>
            </a:r>
            <a:endParaRPr lang="en-US" dirty="0"/>
          </a:p>
        </p:txBody>
      </p:sp>
      <p:sp>
        <p:nvSpPr>
          <p:cNvPr id="4" name="Rectangle 3"/>
          <p:cNvSpPr txBox="1">
            <a:spLocks noChangeArrowheads="1"/>
          </p:cNvSpPr>
          <p:nvPr/>
        </p:nvSpPr>
        <p:spPr>
          <a:xfrm>
            <a:off x="609600" y="1752600"/>
            <a:ext cx="7772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If S is finite, then the </a:t>
            </a:r>
            <a:r>
              <a:rPr kumimoji="0" lang="en-US" sz="28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cardinality</a:t>
            </a:r>
            <a:r>
              <a:rPr kumimoji="0" lang="en-US" sz="28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of S, |S| or n(S), is the number of distinct elements in S.</a:t>
            </a:r>
          </a:p>
        </p:txBody>
      </p:sp>
      <p:sp>
        <p:nvSpPr>
          <p:cNvPr id="5" name="Rectangle 4"/>
          <p:cNvSpPr>
            <a:spLocks noChangeArrowheads="1"/>
          </p:cNvSpPr>
          <p:nvPr/>
        </p:nvSpPr>
        <p:spPr bwMode="auto">
          <a:xfrm>
            <a:off x="990600" y="3048000"/>
            <a:ext cx="6934200" cy="609600"/>
          </a:xfrm>
          <a:prstGeom prst="rect">
            <a:avLst/>
          </a:prstGeom>
          <a:noFill/>
          <a:ln w="9525">
            <a:noFill/>
            <a:miter lim="800000"/>
            <a:headEnd/>
            <a:tailEnd/>
          </a:ln>
        </p:spPr>
        <p:txBody>
          <a:bodyPr/>
          <a:lstStyle/>
          <a:p>
            <a:pPr marL="342900" indent="-342900">
              <a:spcBef>
                <a:spcPct val="20000"/>
              </a:spcBef>
            </a:pPr>
            <a:r>
              <a:rPr lang="en-US" sz="2000" dirty="0">
                <a:sym typeface="Symbol" pitchFamily="18" charset="2"/>
              </a:rPr>
              <a:t>If S = {1,2,3}, </a:t>
            </a:r>
          </a:p>
        </p:txBody>
      </p:sp>
      <p:sp>
        <p:nvSpPr>
          <p:cNvPr id="6" name="Rectangle 9"/>
          <p:cNvSpPr>
            <a:spLocks noChangeArrowheads="1"/>
          </p:cNvSpPr>
          <p:nvPr/>
        </p:nvSpPr>
        <p:spPr bwMode="auto">
          <a:xfrm>
            <a:off x="990600" y="3657600"/>
            <a:ext cx="6934200" cy="609600"/>
          </a:xfrm>
          <a:prstGeom prst="rect">
            <a:avLst/>
          </a:prstGeom>
          <a:noFill/>
          <a:ln w="9525">
            <a:noFill/>
            <a:miter lim="800000"/>
            <a:headEnd/>
            <a:tailEnd/>
          </a:ln>
        </p:spPr>
        <p:txBody>
          <a:bodyPr/>
          <a:lstStyle/>
          <a:p>
            <a:pPr marL="342900" indent="-342900">
              <a:spcBef>
                <a:spcPct val="20000"/>
              </a:spcBef>
            </a:pPr>
            <a:r>
              <a:rPr lang="en-US" sz="2000" dirty="0">
                <a:sym typeface="Symbol" pitchFamily="18" charset="2"/>
              </a:rPr>
              <a:t>If S = , </a:t>
            </a:r>
          </a:p>
        </p:txBody>
      </p:sp>
      <p:sp>
        <p:nvSpPr>
          <p:cNvPr id="7" name="Rectangle 10"/>
          <p:cNvSpPr>
            <a:spLocks noChangeArrowheads="1"/>
          </p:cNvSpPr>
          <p:nvPr/>
        </p:nvSpPr>
        <p:spPr bwMode="auto">
          <a:xfrm>
            <a:off x="914400" y="4495800"/>
            <a:ext cx="6934200" cy="609600"/>
          </a:xfrm>
          <a:prstGeom prst="rect">
            <a:avLst/>
          </a:prstGeom>
          <a:noFill/>
          <a:ln w="9525">
            <a:noFill/>
            <a:miter lim="800000"/>
            <a:headEnd/>
            <a:tailEnd/>
          </a:ln>
        </p:spPr>
        <p:txBody>
          <a:bodyPr/>
          <a:lstStyle/>
          <a:p>
            <a:pPr marL="342900" indent="-342900">
              <a:spcBef>
                <a:spcPct val="20000"/>
              </a:spcBef>
            </a:pPr>
            <a:r>
              <a:rPr lang="en-US" sz="2000" dirty="0">
                <a:sym typeface="Symbol" pitchFamily="18" charset="2"/>
              </a:rPr>
              <a:t>If S = { , {}, {,{}} },</a:t>
            </a:r>
          </a:p>
        </p:txBody>
      </p:sp>
      <p:sp>
        <p:nvSpPr>
          <p:cNvPr id="8" name="Text Box 7"/>
          <p:cNvSpPr txBox="1">
            <a:spLocks noChangeArrowheads="1"/>
          </p:cNvSpPr>
          <p:nvPr/>
        </p:nvSpPr>
        <p:spPr bwMode="auto">
          <a:xfrm>
            <a:off x="2743200" y="3124200"/>
            <a:ext cx="2667000" cy="341632"/>
          </a:xfrm>
          <a:prstGeom prst="rect">
            <a:avLst/>
          </a:prstGeom>
          <a:noFill/>
          <a:ln w="9525">
            <a:noFill/>
            <a:miter lim="800000"/>
            <a:headEnd/>
            <a:tailEnd/>
          </a:ln>
        </p:spPr>
        <p:txBody>
          <a:bodyPr wrap="square">
            <a:spAutoFit/>
          </a:bodyPr>
          <a:lstStyle/>
          <a:p>
            <a:pPr algn="ctr" eaLnBrk="0" hangingPunct="0">
              <a:lnSpc>
                <a:spcPct val="90000"/>
              </a:lnSpc>
            </a:pPr>
            <a:r>
              <a:rPr lang="en-US" dirty="0">
                <a:latin typeface="Comic Sans MS" pitchFamily="66" charset="0"/>
              </a:rPr>
              <a:t>|S| = 3</a:t>
            </a:r>
            <a:r>
              <a:rPr lang="en-US" dirty="0" smtClean="0">
                <a:latin typeface="Comic Sans MS" pitchFamily="66" charset="0"/>
              </a:rPr>
              <a:t>. or n(S) = 3</a:t>
            </a:r>
            <a:endParaRPr lang="en-US" dirty="0">
              <a:latin typeface="Comic Sans MS" pitchFamily="66" charset="0"/>
            </a:endParaRPr>
          </a:p>
        </p:txBody>
      </p:sp>
      <p:sp>
        <p:nvSpPr>
          <p:cNvPr id="9" name="Text Box 16"/>
          <p:cNvSpPr txBox="1">
            <a:spLocks noChangeArrowheads="1"/>
          </p:cNvSpPr>
          <p:nvPr/>
        </p:nvSpPr>
        <p:spPr bwMode="auto">
          <a:xfrm>
            <a:off x="1752600" y="3657600"/>
            <a:ext cx="1509545" cy="517525"/>
          </a:xfrm>
          <a:prstGeom prst="rect">
            <a:avLst/>
          </a:prstGeom>
          <a:noFill/>
          <a:ln w="9525">
            <a:noFill/>
            <a:miter lim="800000"/>
            <a:headEnd/>
            <a:tailEnd/>
          </a:ln>
        </p:spPr>
        <p:txBody>
          <a:bodyPr>
            <a:spAutoFit/>
          </a:bodyPr>
          <a:lstStyle/>
          <a:p>
            <a:pPr algn="ctr">
              <a:spcBef>
                <a:spcPct val="20000"/>
              </a:spcBef>
            </a:pPr>
            <a:r>
              <a:rPr lang="en-US" dirty="0">
                <a:latin typeface="Comic Sans MS" pitchFamily="66" charset="0"/>
                <a:sym typeface="Symbol" pitchFamily="18" charset="2"/>
              </a:rPr>
              <a:t>|S| = 0.</a:t>
            </a:r>
          </a:p>
        </p:txBody>
      </p:sp>
      <p:sp>
        <p:nvSpPr>
          <p:cNvPr id="10" name="Text Box 19"/>
          <p:cNvSpPr txBox="1">
            <a:spLocks noChangeArrowheads="1"/>
          </p:cNvSpPr>
          <p:nvPr/>
        </p:nvSpPr>
        <p:spPr bwMode="auto">
          <a:xfrm>
            <a:off x="4038600" y="4495800"/>
            <a:ext cx="1509545" cy="474663"/>
          </a:xfrm>
          <a:prstGeom prst="rect">
            <a:avLst/>
          </a:prstGeom>
          <a:noFill/>
          <a:ln w="9525">
            <a:noFill/>
            <a:miter lim="800000"/>
            <a:headEnd/>
            <a:tailEnd/>
          </a:ln>
        </p:spPr>
        <p:txBody>
          <a:bodyPr>
            <a:spAutoFit/>
          </a:bodyPr>
          <a:lstStyle/>
          <a:p>
            <a:pPr algn="ctr" eaLnBrk="0" hangingPunct="0">
              <a:lnSpc>
                <a:spcPct val="90000"/>
              </a:lnSpc>
            </a:pPr>
            <a:r>
              <a:rPr lang="en-US" dirty="0">
                <a:latin typeface="Comic Sans MS" pitchFamily="66" charset="0"/>
              </a:rPr>
              <a:t>|S| = 3.</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Consider the function </a:t>
            </a:r>
            <a:r>
              <a:rPr lang="en-US" i="1" dirty="0" smtClean="0"/>
              <a:t>f(x)= x</a:t>
            </a:r>
            <a:r>
              <a:rPr lang="en-US" i="1" baseline="30000" dirty="0" smtClean="0"/>
              <a:t>3</a:t>
            </a:r>
            <a:r>
              <a:rPr lang="en-US" i="1" dirty="0" smtClean="0"/>
              <a:t> </a:t>
            </a:r>
            <a:r>
              <a:rPr lang="en-US" dirty="0" smtClean="0"/>
              <a:t>, i.e., </a:t>
            </a:r>
            <a:r>
              <a:rPr lang="en-US" i="1" dirty="0" smtClean="0"/>
              <a:t>f</a:t>
            </a:r>
            <a:r>
              <a:rPr lang="en-US" dirty="0" smtClean="0"/>
              <a:t> assigns to each real number its cube. Then the image of 2 is 8, and so we may write </a:t>
            </a:r>
            <a:r>
              <a:rPr lang="en-US" i="1" dirty="0" smtClean="0"/>
              <a:t>f(2) = 8.</a:t>
            </a:r>
          </a:p>
          <a:p>
            <a:endParaRPr lang="en-US" i="1" dirty="0" smtClean="0"/>
          </a:p>
          <a:p>
            <a:endParaRPr lang="en-US" i="1" dirty="0" smtClean="0"/>
          </a:p>
          <a:p>
            <a:endParaRPr lang="en-US" i="1" dirty="0" smtClean="0"/>
          </a:p>
          <a:p>
            <a:endParaRPr lang="en-US" i="1" dirty="0" smtClean="0"/>
          </a:p>
          <a:p>
            <a:r>
              <a:rPr lang="en-US" dirty="0" smtClean="0"/>
              <a:t>The image of </a:t>
            </a:r>
            <a:r>
              <a:rPr lang="en-US" i="1" dirty="0" smtClean="0"/>
              <a:t>f ?</a:t>
            </a:r>
          </a:p>
          <a:p>
            <a:endParaRPr lang="en-US" i="1" dirty="0"/>
          </a:p>
        </p:txBody>
      </p:sp>
      <p:pic>
        <p:nvPicPr>
          <p:cNvPr id="76802" name="Picture 2"/>
          <p:cNvPicPr>
            <a:picLocks noChangeAspect="1" noChangeArrowheads="1"/>
          </p:cNvPicPr>
          <p:nvPr/>
        </p:nvPicPr>
        <p:blipFill>
          <a:blip r:embed="rId2"/>
          <a:srcRect/>
          <a:stretch>
            <a:fillRect/>
          </a:stretch>
        </p:blipFill>
        <p:spPr bwMode="auto">
          <a:xfrm>
            <a:off x="3514724" y="3600450"/>
            <a:ext cx="2581275" cy="21161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ONE-TO-ONE</a:t>
            </a:r>
          </a:p>
          <a:p>
            <a:r>
              <a:rPr lang="en-US" dirty="0" smtClean="0"/>
              <a:t> ONTO, </a:t>
            </a:r>
          </a:p>
          <a:p>
            <a:r>
              <a:rPr lang="en-US" dirty="0" smtClean="0"/>
              <a:t> AND INVERTIBLE FUNCTIONS</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A function </a:t>
            </a:r>
            <a:r>
              <a:rPr lang="en-US" i="1" dirty="0" smtClean="0"/>
              <a:t>f : A →B </a:t>
            </a:r>
            <a:r>
              <a:rPr lang="en-US" dirty="0" smtClean="0"/>
              <a:t>is said to be </a:t>
            </a:r>
            <a:r>
              <a:rPr lang="en-US" i="1" dirty="0" smtClean="0"/>
              <a:t>one-to-one</a:t>
            </a:r>
            <a:r>
              <a:rPr lang="en-US" dirty="0" smtClean="0"/>
              <a:t> (written 1-1) if different elements in the domain A have distinct images.</a:t>
            </a:r>
          </a:p>
          <a:p>
            <a:r>
              <a:rPr lang="en-US" dirty="0" smtClean="0"/>
              <a:t>A function </a:t>
            </a:r>
            <a:r>
              <a:rPr lang="en-US" i="1" dirty="0" smtClean="0"/>
              <a:t>f : A →B </a:t>
            </a:r>
            <a:r>
              <a:rPr lang="en-US" dirty="0" smtClean="0"/>
              <a:t>is said to be an </a:t>
            </a:r>
            <a:r>
              <a:rPr lang="en-US" i="1" dirty="0" smtClean="0"/>
              <a:t>onto </a:t>
            </a:r>
            <a:r>
              <a:rPr lang="en-US" dirty="0" smtClean="0"/>
              <a:t>function if each element of B is the image of some element of A.</a:t>
            </a:r>
          </a:p>
          <a:p>
            <a:r>
              <a:rPr lang="en-US" dirty="0" smtClean="0"/>
              <a:t>A function </a:t>
            </a:r>
            <a:r>
              <a:rPr lang="en-US" i="1" dirty="0" smtClean="0"/>
              <a:t>f : A →B </a:t>
            </a:r>
            <a:r>
              <a:rPr lang="en-US" dirty="0" smtClean="0"/>
              <a:t>is invertible if its inverse relation f </a:t>
            </a:r>
            <a:r>
              <a:rPr lang="en-US" baseline="30000" dirty="0" smtClean="0"/>
              <a:t>−1</a:t>
            </a:r>
            <a:r>
              <a:rPr lang="en-US" dirty="0" smtClean="0"/>
              <a:t> is a function from  B to A.</a:t>
            </a:r>
          </a:p>
          <a:p>
            <a:pPr>
              <a:buNone/>
            </a:pPr>
            <a:r>
              <a:rPr lang="en-US" dirty="0" smtClean="0"/>
              <a:t>     (if </a:t>
            </a:r>
            <a:r>
              <a:rPr lang="en-US" i="1" dirty="0" smtClean="0"/>
              <a:t>f</a:t>
            </a:r>
            <a:r>
              <a:rPr lang="en-US" dirty="0" smtClean="0"/>
              <a:t> is both one-to-one and onto)</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77827" name="Picture 3"/>
          <p:cNvPicPr>
            <a:picLocks noChangeAspect="1" noChangeArrowheads="1"/>
          </p:cNvPicPr>
          <p:nvPr/>
        </p:nvPicPr>
        <p:blipFill>
          <a:blip r:embed="rId2"/>
          <a:srcRect/>
          <a:stretch>
            <a:fillRect/>
          </a:stretch>
        </p:blipFill>
        <p:spPr bwMode="auto">
          <a:xfrm>
            <a:off x="533400" y="2133600"/>
            <a:ext cx="7504113" cy="2209800"/>
          </a:xfrm>
          <a:prstGeom prst="rect">
            <a:avLst/>
          </a:prstGeom>
          <a:noFill/>
          <a:ln w="9525">
            <a:noFill/>
            <a:miter lim="800000"/>
            <a:headEnd/>
            <a:tailEnd/>
          </a:ln>
          <a:effectLst/>
        </p:spPr>
      </p:pic>
      <p:sp>
        <p:nvSpPr>
          <p:cNvPr id="5" name="TextBox 4"/>
          <p:cNvSpPr txBox="1"/>
          <p:nvPr/>
        </p:nvSpPr>
        <p:spPr>
          <a:xfrm>
            <a:off x="1676400" y="5334000"/>
            <a:ext cx="3276600" cy="1200329"/>
          </a:xfrm>
          <a:prstGeom prst="rect">
            <a:avLst/>
          </a:prstGeom>
          <a:noFill/>
        </p:spPr>
        <p:txBody>
          <a:bodyPr wrap="square" rtlCol="0">
            <a:spAutoFit/>
          </a:bodyPr>
          <a:lstStyle/>
          <a:p>
            <a:r>
              <a:rPr lang="en-US" dirty="0" smtClean="0"/>
              <a:t>  </a:t>
            </a:r>
            <a:r>
              <a:rPr lang="en-US" b="1" dirty="0" smtClean="0"/>
              <a:t>one to one :  f1, f2</a:t>
            </a:r>
          </a:p>
          <a:p>
            <a:r>
              <a:rPr lang="en-US" b="1" dirty="0" smtClean="0"/>
              <a:t>  onto : f2, f3</a:t>
            </a:r>
          </a:p>
          <a:p>
            <a:r>
              <a:rPr lang="en-US" b="1" dirty="0" smtClean="0"/>
              <a:t>  invertible : f2</a:t>
            </a:r>
          </a:p>
          <a:p>
            <a:r>
              <a:rPr lang="en-US" b="1" dirty="0" smtClean="0"/>
              <a:t>  f4 none of them</a:t>
            </a:r>
            <a:endParaRPr lang="en-US" b="1"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Relations</a:t>
            </a:r>
            <a:endParaRPr lang="en-US" dirty="0"/>
          </a:p>
        </p:txBody>
      </p:sp>
      <p:sp>
        <p:nvSpPr>
          <p:cNvPr id="3" name="Content Placeholder 2"/>
          <p:cNvSpPr>
            <a:spLocks noGrp="1"/>
          </p:cNvSpPr>
          <p:nvPr>
            <p:ph idx="1"/>
          </p:nvPr>
        </p:nvSpPr>
        <p:spPr/>
        <p:txBody>
          <a:bodyPr/>
          <a:lstStyle/>
          <a:p>
            <a:r>
              <a:rPr lang="en-US" dirty="0" smtClean="0"/>
              <a:t>Every function </a:t>
            </a:r>
            <a:r>
              <a:rPr lang="en-US" i="1" dirty="0" smtClean="0"/>
              <a:t>f : A →B </a:t>
            </a:r>
            <a:r>
              <a:rPr lang="en-US" dirty="0" smtClean="0"/>
              <a:t>gives rise to a relation from A to B called the </a:t>
            </a:r>
            <a:r>
              <a:rPr lang="en-US" i="1" dirty="0" smtClean="0"/>
              <a:t>graph</a:t>
            </a:r>
            <a:r>
              <a:rPr lang="en-US" dirty="0" smtClean="0"/>
              <a:t> of </a:t>
            </a:r>
            <a:r>
              <a:rPr lang="en-US" i="1" dirty="0" smtClean="0"/>
              <a:t>f</a:t>
            </a:r>
            <a:r>
              <a:rPr lang="en-US" dirty="0" smtClean="0"/>
              <a:t> and defined by: </a:t>
            </a:r>
          </a:p>
          <a:p>
            <a:pPr>
              <a:buNone/>
            </a:pPr>
            <a:r>
              <a:rPr lang="en-US" dirty="0" smtClean="0"/>
              <a:t>          Graph of f ={(a, b) | a ∈ A, b = f(a) }</a:t>
            </a:r>
          </a:p>
          <a:p>
            <a:pPr>
              <a:buNone/>
            </a:pPr>
            <a:endParaRPr lang="en-US" dirty="0" smtClean="0"/>
          </a:p>
          <a:p>
            <a:pPr>
              <a:buNone/>
            </a:pPr>
            <a:r>
              <a:rPr lang="en-US" dirty="0" smtClean="0"/>
              <a:t>    - Two functions f : A →B and g : A →B are defined to be equal, written f = g ,</a:t>
            </a:r>
          </a:p>
          <a:p>
            <a:pPr>
              <a:buNone/>
            </a:pPr>
            <a:r>
              <a:rPr lang="en-US" dirty="0" smtClean="0"/>
              <a:t>              if  </a:t>
            </a:r>
            <a:r>
              <a:rPr lang="en-US" i="1" dirty="0" smtClean="0"/>
              <a:t>f(a) = g(a) </a:t>
            </a:r>
            <a:r>
              <a:rPr lang="en-US" dirty="0" smtClean="0"/>
              <a:t>for every  a ∈ A</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Let f : A →B be the function defined in </a:t>
            </a:r>
          </a:p>
          <a:p>
            <a:endParaRPr lang="en-US" dirty="0" smtClean="0"/>
          </a:p>
          <a:p>
            <a:endParaRPr lang="en-US" dirty="0" smtClean="0"/>
          </a:p>
          <a:p>
            <a:endParaRPr lang="en-US" dirty="0" smtClean="0"/>
          </a:p>
          <a:p>
            <a:endParaRPr lang="en-US" dirty="0" smtClean="0"/>
          </a:p>
          <a:p>
            <a:r>
              <a:rPr lang="en-US" dirty="0" smtClean="0"/>
              <a:t> Then the graph of f is as follows:</a:t>
            </a:r>
          </a:p>
          <a:p>
            <a:pPr>
              <a:buNone/>
            </a:pPr>
            <a:r>
              <a:rPr lang="en-US" dirty="0" smtClean="0"/>
              <a:t>      {(a, s), (b, u), (c, r), (d, s)}</a:t>
            </a:r>
            <a:endParaRPr lang="en-US" dirty="0"/>
          </a:p>
        </p:txBody>
      </p:sp>
      <p:pic>
        <p:nvPicPr>
          <p:cNvPr id="4" name="Picture 2"/>
          <p:cNvPicPr>
            <a:picLocks noChangeAspect="1" noChangeArrowheads="1"/>
          </p:cNvPicPr>
          <p:nvPr/>
        </p:nvPicPr>
        <p:blipFill>
          <a:blip r:embed="rId2"/>
          <a:srcRect/>
          <a:stretch>
            <a:fillRect/>
          </a:stretch>
        </p:blipFill>
        <p:spPr bwMode="auto">
          <a:xfrm>
            <a:off x="3514724" y="2303420"/>
            <a:ext cx="2581275" cy="21161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A function </a:t>
            </a:r>
            <a:r>
              <a:rPr lang="en-US" i="1" dirty="0" smtClean="0"/>
              <a:t>f : A →B </a:t>
            </a:r>
            <a:r>
              <a:rPr lang="en-US" dirty="0" smtClean="0"/>
              <a:t>is a relation from A to B (i.e., a subset of A × B ) such that each a ∈ A belongs to a unique ordered pair (a, b) in </a:t>
            </a:r>
            <a:r>
              <a:rPr lang="en-US" i="1" dirty="0" smtClean="0"/>
              <a:t>f</a:t>
            </a:r>
            <a:r>
              <a:rPr lang="en-US" dirty="0" smtClean="0"/>
              <a:t>.</a:t>
            </a:r>
          </a:p>
          <a:p>
            <a:r>
              <a:rPr lang="en-US" dirty="0" smtClean="0"/>
              <a:t>Consider the following three relations on the set A ={1, 2, 3}:</a:t>
            </a:r>
          </a:p>
          <a:p>
            <a:pPr>
              <a:buNone/>
            </a:pPr>
            <a:r>
              <a:rPr lang="en-US" dirty="0" smtClean="0"/>
              <a:t>   f ={(1, 3), ( 2, 3), ( 3, 1)}, g={(1, 2), ( 3, 1)},</a:t>
            </a:r>
          </a:p>
          <a:p>
            <a:pPr>
              <a:buNone/>
            </a:pPr>
            <a:r>
              <a:rPr lang="en-US" dirty="0" smtClean="0"/>
              <a:t>   h={(1, 3), ( 2, 1), ( 1, 2), ( 3, 1)}</a:t>
            </a:r>
          </a:p>
          <a:p>
            <a:pPr>
              <a:buNone/>
            </a:pPr>
            <a:r>
              <a:rPr lang="en-US" dirty="0" smtClean="0"/>
              <a:t>  Which relation is a function? </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Function</a:t>
            </a:r>
            <a:endParaRPr lang="en-US" dirty="0"/>
          </a:p>
        </p:txBody>
      </p:sp>
      <p:sp>
        <p:nvSpPr>
          <p:cNvPr id="3" name="Content Placeholder 2"/>
          <p:cNvSpPr>
            <a:spLocks noGrp="1"/>
          </p:cNvSpPr>
          <p:nvPr>
            <p:ph idx="1"/>
          </p:nvPr>
        </p:nvSpPr>
        <p:spPr>
          <a:xfrm>
            <a:off x="304800" y="1600200"/>
            <a:ext cx="8610600" cy="4525963"/>
          </a:xfrm>
        </p:spPr>
        <p:txBody>
          <a:bodyPr/>
          <a:lstStyle/>
          <a:p>
            <a:r>
              <a:rPr lang="en-US" dirty="0" smtClean="0"/>
              <a:t>Consider functions </a:t>
            </a:r>
            <a:r>
              <a:rPr lang="en-US" i="1" dirty="0" smtClean="0"/>
              <a:t>f : A →B </a:t>
            </a:r>
            <a:r>
              <a:rPr lang="en-US" dirty="0" smtClean="0"/>
              <a:t>and </a:t>
            </a:r>
            <a:r>
              <a:rPr lang="en-US" i="1" dirty="0" smtClean="0"/>
              <a:t>g: B →C </a:t>
            </a:r>
            <a:r>
              <a:rPr lang="en-US" dirty="0" smtClean="0"/>
              <a:t>; that is, where the </a:t>
            </a:r>
            <a:r>
              <a:rPr lang="en-US" dirty="0" err="1" smtClean="0"/>
              <a:t>codomain</a:t>
            </a:r>
            <a:r>
              <a:rPr lang="en-US" dirty="0" smtClean="0"/>
              <a:t> of </a:t>
            </a:r>
            <a:r>
              <a:rPr lang="en-US" i="1" dirty="0" smtClean="0"/>
              <a:t>f</a:t>
            </a:r>
            <a:r>
              <a:rPr lang="en-US" dirty="0" smtClean="0"/>
              <a:t> is the domain of </a:t>
            </a:r>
            <a:r>
              <a:rPr lang="en-US" i="1" dirty="0" smtClean="0"/>
              <a:t>g</a:t>
            </a:r>
            <a:r>
              <a:rPr lang="en-US" dirty="0" smtClean="0"/>
              <a:t>. Then we may define a new function from </a:t>
            </a:r>
            <a:r>
              <a:rPr lang="en-US" i="1" dirty="0" smtClean="0"/>
              <a:t>A to C</a:t>
            </a:r>
            <a:r>
              <a:rPr lang="en-US" dirty="0" smtClean="0"/>
              <a:t>, called the composition of </a:t>
            </a:r>
            <a:r>
              <a:rPr lang="en-US" i="1" dirty="0" smtClean="0"/>
              <a:t>f</a:t>
            </a:r>
            <a:r>
              <a:rPr lang="en-US" dirty="0" smtClean="0"/>
              <a:t> and </a:t>
            </a:r>
            <a:r>
              <a:rPr lang="en-US" i="1" dirty="0" smtClean="0"/>
              <a:t>g</a:t>
            </a:r>
            <a:r>
              <a:rPr lang="en-US" dirty="0" smtClean="0"/>
              <a:t> and written </a:t>
            </a:r>
          </a:p>
          <a:p>
            <a:pPr>
              <a:buNone/>
            </a:pPr>
            <a:r>
              <a:rPr lang="en-US" i="1" dirty="0" smtClean="0"/>
              <a:t>    g ◦f </a:t>
            </a:r>
            <a:r>
              <a:rPr lang="en-US" dirty="0" smtClean="0"/>
              <a:t>, as follows:</a:t>
            </a:r>
          </a:p>
          <a:p>
            <a:pPr>
              <a:buNone/>
            </a:pPr>
            <a:r>
              <a:rPr lang="en-US" dirty="0" smtClean="0"/>
              <a:t>            (g ◦f )(a) = g(f (a))</a:t>
            </a:r>
          </a:p>
          <a:p>
            <a:pPr>
              <a:buNone/>
            </a:pPr>
            <a:r>
              <a:rPr lang="en-US" dirty="0" smtClean="0"/>
              <a:t>   i.e., we find the image of a under f and then find the image of f(a) under g</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458200" cy="5181600"/>
          </a:xfrm>
        </p:spPr>
        <p:txBody>
          <a:bodyPr>
            <a:normAutofit/>
          </a:bodyPr>
          <a:lstStyle/>
          <a:p>
            <a:pPr>
              <a:buNone/>
            </a:pPr>
            <a:r>
              <a:rPr lang="en-US" dirty="0" smtClean="0"/>
              <a:t>Let A ={a, b, c},B ={x, y ,z },C ={r, s, t}. </a:t>
            </a:r>
          </a:p>
          <a:p>
            <a:pPr>
              <a:buNone/>
            </a:pPr>
            <a:r>
              <a:rPr lang="en-US" dirty="0" smtClean="0"/>
              <a:t> Let f : A →B and g: B →C be defined by:</a:t>
            </a:r>
          </a:p>
          <a:p>
            <a:pPr>
              <a:buNone/>
            </a:pPr>
            <a:r>
              <a:rPr lang="en-US" dirty="0" smtClean="0"/>
              <a:t>     f ={(a, y)(b, x), (c, y) } and g ={(x, s), (y, t), (z, r) }.</a:t>
            </a:r>
          </a:p>
          <a:p>
            <a:pPr>
              <a:buNone/>
            </a:pPr>
            <a:r>
              <a:rPr lang="en-US" dirty="0" smtClean="0"/>
              <a:t>  Find: ( a ) composition function g ◦f : A →C</a:t>
            </a:r>
          </a:p>
          <a:p>
            <a:pPr lvl="1">
              <a:buNone/>
            </a:pPr>
            <a:r>
              <a:rPr lang="en-US" dirty="0" smtClean="0"/>
              <a:t>(g ◦f )(a) = g(f (a)) = g(y) = t</a:t>
            </a:r>
          </a:p>
          <a:p>
            <a:pPr lvl="1">
              <a:buNone/>
            </a:pPr>
            <a:r>
              <a:rPr lang="en-US" dirty="0" smtClean="0"/>
              <a:t>(g ◦f )(b) = g(f (b))= g(x) = s</a:t>
            </a:r>
          </a:p>
          <a:p>
            <a:pPr lvl="1">
              <a:buNone/>
            </a:pPr>
            <a:r>
              <a:rPr lang="en-US" dirty="0" smtClean="0"/>
              <a:t>(g ◦f )(c) = g(f (c))= g(y) = t</a:t>
            </a:r>
          </a:p>
          <a:p>
            <a:pPr lvl="1">
              <a:buNone/>
            </a:pPr>
            <a:r>
              <a:rPr lang="en-US" dirty="0" smtClean="0"/>
              <a:t>That is g ◦f ={(a, t), (b, s), (c, 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Let functions f, g, h from V ={1, 2, 3, 4} into V be defined by: f (n) = 6 − n, g(n) = 3,</a:t>
            </a:r>
          </a:p>
          <a:p>
            <a:pPr>
              <a:buNone/>
            </a:pPr>
            <a:r>
              <a:rPr lang="en-US" dirty="0" smtClean="0"/>
              <a:t>     h ={(1, 2), (2, 3), (3, 4), (4, 1)}. </a:t>
            </a:r>
          </a:p>
          <a:p>
            <a:pPr>
              <a:buNone/>
            </a:pPr>
            <a:r>
              <a:rPr lang="en-US" dirty="0" smtClean="0"/>
              <a:t>Decide which functions are:</a:t>
            </a:r>
          </a:p>
          <a:p>
            <a:pPr>
              <a:buNone/>
            </a:pPr>
            <a:r>
              <a:rPr lang="en-US" dirty="0" smtClean="0"/>
              <a:t>(a) one-to-one; (b) onto; (c) both;</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6322</Words>
  <Application>Microsoft Office PowerPoint</Application>
  <PresentationFormat>On-screen Show (4:3)</PresentationFormat>
  <Paragraphs>734</Paragraphs>
  <Slides>100</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2" baseType="lpstr">
      <vt:lpstr>Office Theme</vt:lpstr>
      <vt:lpstr>Equation</vt:lpstr>
      <vt:lpstr>Discrete Mathematics</vt:lpstr>
      <vt:lpstr>Sets</vt:lpstr>
      <vt:lpstr>Classical Set</vt:lpstr>
      <vt:lpstr>Ways of Describing Sets</vt:lpstr>
      <vt:lpstr>Important Sets </vt:lpstr>
      <vt:lpstr>Some Special Sets</vt:lpstr>
      <vt:lpstr>Notations</vt:lpstr>
      <vt:lpstr>Example</vt:lpstr>
      <vt:lpstr>Set Cardinality</vt:lpstr>
      <vt:lpstr>     Power Set</vt:lpstr>
      <vt:lpstr>Operations on Sets</vt:lpstr>
      <vt:lpstr>Union</vt:lpstr>
      <vt:lpstr>Union: Examples</vt:lpstr>
      <vt:lpstr>Intersection</vt:lpstr>
      <vt:lpstr>Intersection: Examples</vt:lpstr>
      <vt:lpstr>Disjoint Sets</vt:lpstr>
      <vt:lpstr>Set Difference</vt:lpstr>
      <vt:lpstr>    Complement</vt:lpstr>
      <vt:lpstr>Symmetric difference   </vt:lpstr>
      <vt:lpstr>Law of Algebra of Sets</vt:lpstr>
      <vt:lpstr>Law of Algebra of Sets</vt:lpstr>
      <vt:lpstr>Law of Algebra of Sets</vt:lpstr>
      <vt:lpstr>Counting principle</vt:lpstr>
      <vt:lpstr>PowerPoint Presentation</vt:lpstr>
      <vt:lpstr>Exercise</vt:lpstr>
      <vt:lpstr>PowerPoint Presentation</vt:lpstr>
      <vt:lpstr>Class Exercise</vt:lpstr>
      <vt:lpstr>Class Exercise</vt:lpstr>
      <vt:lpstr>Solution</vt:lpstr>
      <vt:lpstr>Solution contd..</vt:lpstr>
      <vt:lpstr>Class Exercises</vt:lpstr>
      <vt:lpstr> Exercises</vt:lpstr>
      <vt:lpstr> Exercises</vt:lpstr>
      <vt:lpstr> Exercises</vt:lpstr>
      <vt:lpstr> Exercises</vt:lpstr>
      <vt:lpstr>Home Exercises</vt:lpstr>
      <vt:lpstr>PowerPoint Presentation</vt:lpstr>
      <vt:lpstr>Definition</vt:lpstr>
      <vt:lpstr>Domain and Range</vt:lpstr>
      <vt:lpstr>Exercises</vt:lpstr>
      <vt:lpstr>Inverse Relation</vt:lpstr>
      <vt:lpstr>Composition of relations</vt:lpstr>
      <vt:lpstr>Composition of relations</vt:lpstr>
      <vt:lpstr>Picturing a Relation</vt:lpstr>
      <vt:lpstr>Picturing a Relation</vt:lpstr>
      <vt:lpstr>Exercise</vt:lpstr>
      <vt:lpstr>Types of relations</vt:lpstr>
      <vt:lpstr>Types of relations</vt:lpstr>
      <vt:lpstr>Types of relations</vt:lpstr>
      <vt:lpstr>Types of relations</vt:lpstr>
      <vt:lpstr>Exercise</vt:lpstr>
      <vt:lpstr>Exercise</vt:lpstr>
      <vt:lpstr>Exercise</vt:lpstr>
      <vt:lpstr>Types of relations</vt:lpstr>
      <vt:lpstr>Equivalence Relation</vt:lpstr>
      <vt:lpstr>Exercise</vt:lpstr>
      <vt:lpstr>Exercise</vt:lpstr>
      <vt:lpstr>Order Relations</vt:lpstr>
      <vt:lpstr>Order Relations</vt:lpstr>
      <vt:lpstr>example</vt:lpstr>
      <vt:lpstr>Comparability, Linearly Ordered Sets</vt:lpstr>
      <vt:lpstr>Comparability, Linearly Ordered Sets</vt:lpstr>
      <vt:lpstr>Example</vt:lpstr>
      <vt:lpstr>Visualizing a poset </vt:lpstr>
      <vt:lpstr>Example</vt:lpstr>
      <vt:lpstr>Hasse Diagram ({1,2,3,4,5,6},|)</vt:lpstr>
      <vt:lpstr>        Example</vt:lpstr>
      <vt:lpstr>Hasse Diagram: Example </vt:lpstr>
      <vt:lpstr>Extremal Elements</vt:lpstr>
      <vt:lpstr>Extremal Elements: Maximal</vt:lpstr>
      <vt:lpstr>Extremal Elements: Minimal</vt:lpstr>
      <vt:lpstr>Extremal Elements: Example 1</vt:lpstr>
      <vt:lpstr>Extremal Elements: Example 2</vt:lpstr>
      <vt:lpstr>Maximal &amp; Minimal examples</vt:lpstr>
      <vt:lpstr>Theorem</vt:lpstr>
      <vt:lpstr>Extremal Elements:Upper/lower Bounds</vt:lpstr>
      <vt:lpstr>Bounds</vt:lpstr>
      <vt:lpstr>Extremal Elements: Example 3</vt:lpstr>
      <vt:lpstr>Extremal Elements: Example 4</vt:lpstr>
      <vt:lpstr>Lattices</vt:lpstr>
      <vt:lpstr>Lattices: Example </vt:lpstr>
      <vt:lpstr>Lattices: Example </vt:lpstr>
      <vt:lpstr>Lattices: Example</vt:lpstr>
      <vt:lpstr>Lattices: Example </vt:lpstr>
      <vt:lpstr>Lattices: Example </vt:lpstr>
      <vt:lpstr>Exercise</vt:lpstr>
      <vt:lpstr>PowerPoint Presentation</vt:lpstr>
      <vt:lpstr>Definition</vt:lpstr>
      <vt:lpstr>Definition</vt:lpstr>
      <vt:lpstr>Example</vt:lpstr>
      <vt:lpstr>Types of function</vt:lpstr>
      <vt:lpstr>Types of function</vt:lpstr>
      <vt:lpstr>Example</vt:lpstr>
      <vt:lpstr>Functions as Relations</vt:lpstr>
      <vt:lpstr>Example</vt:lpstr>
      <vt:lpstr>Definition</vt:lpstr>
      <vt:lpstr>Composition Function</vt:lpstr>
      <vt:lpstr>Example</vt:lpstr>
      <vt:lpstr>Exercise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user</dc:creator>
  <cp:lastModifiedBy>AJAY PRAJAPATI</cp:lastModifiedBy>
  <cp:revision>191</cp:revision>
  <dcterms:created xsi:type="dcterms:W3CDTF">2015-08-04T08:15:32Z</dcterms:created>
  <dcterms:modified xsi:type="dcterms:W3CDTF">2018-09-09T11:29:51Z</dcterms:modified>
</cp:coreProperties>
</file>