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67" r:id="rId2"/>
    <p:sldId id="269" r:id="rId3"/>
    <p:sldId id="268" r:id="rId4"/>
    <p:sldId id="271" r:id="rId5"/>
    <p:sldId id="275" r:id="rId6"/>
    <p:sldId id="381" r:id="rId7"/>
    <p:sldId id="276" r:id="rId8"/>
    <p:sldId id="308" r:id="rId9"/>
    <p:sldId id="280" r:id="rId10"/>
    <p:sldId id="283" r:id="rId11"/>
    <p:sldId id="284" r:id="rId12"/>
    <p:sldId id="285" r:id="rId13"/>
    <p:sldId id="286" r:id="rId14"/>
    <p:sldId id="287" r:id="rId15"/>
    <p:sldId id="288" r:id="rId16"/>
    <p:sldId id="290" r:id="rId17"/>
    <p:sldId id="291" r:id="rId18"/>
    <p:sldId id="292" r:id="rId19"/>
    <p:sldId id="293" r:id="rId20"/>
    <p:sldId id="295" r:id="rId21"/>
    <p:sldId id="297" r:id="rId22"/>
    <p:sldId id="298" r:id="rId23"/>
    <p:sldId id="300" r:id="rId24"/>
    <p:sldId id="303" r:id="rId25"/>
    <p:sldId id="304" r:id="rId26"/>
    <p:sldId id="305" r:id="rId27"/>
    <p:sldId id="306" r:id="rId28"/>
    <p:sldId id="307" r:id="rId29"/>
    <p:sldId id="309" r:id="rId30"/>
    <p:sldId id="310" r:id="rId31"/>
    <p:sldId id="312" r:id="rId32"/>
    <p:sldId id="313" r:id="rId33"/>
    <p:sldId id="314" r:id="rId34"/>
    <p:sldId id="315" r:id="rId35"/>
    <p:sldId id="316" r:id="rId36"/>
    <p:sldId id="317" r:id="rId37"/>
    <p:sldId id="323" r:id="rId38"/>
    <p:sldId id="318" r:id="rId39"/>
    <p:sldId id="324" r:id="rId40"/>
    <p:sldId id="325" r:id="rId41"/>
    <p:sldId id="326"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1" r:id="rId55"/>
    <p:sldId id="342" r:id="rId56"/>
    <p:sldId id="343" r:id="rId57"/>
    <p:sldId id="344" r:id="rId58"/>
    <p:sldId id="345" r:id="rId59"/>
    <p:sldId id="346" r:id="rId60"/>
    <p:sldId id="348" r:id="rId61"/>
    <p:sldId id="349" r:id="rId62"/>
    <p:sldId id="322" r:id="rId63"/>
    <p:sldId id="350" r:id="rId64"/>
    <p:sldId id="353" r:id="rId65"/>
    <p:sldId id="351" r:id="rId66"/>
    <p:sldId id="354" r:id="rId67"/>
    <p:sldId id="364" r:id="rId68"/>
    <p:sldId id="355" r:id="rId69"/>
    <p:sldId id="358" r:id="rId70"/>
    <p:sldId id="356" r:id="rId71"/>
    <p:sldId id="357" r:id="rId72"/>
    <p:sldId id="359" r:id="rId73"/>
    <p:sldId id="360" r:id="rId74"/>
    <p:sldId id="362" r:id="rId75"/>
    <p:sldId id="361" r:id="rId76"/>
    <p:sldId id="363" r:id="rId77"/>
    <p:sldId id="365" r:id="rId78"/>
    <p:sldId id="366" r:id="rId79"/>
    <p:sldId id="369" r:id="rId80"/>
    <p:sldId id="370" r:id="rId81"/>
    <p:sldId id="371" r:id="rId82"/>
    <p:sldId id="373" r:id="rId83"/>
    <p:sldId id="376" r:id="rId84"/>
    <p:sldId id="374" r:id="rId85"/>
    <p:sldId id="377" r:id="rId86"/>
    <p:sldId id="378" r:id="rId87"/>
    <p:sldId id="379" r:id="rId88"/>
    <p:sldId id="380"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993366"/>
    <a:srgbClr val="EAEAEA"/>
    <a:srgbClr val="CCFF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p:cViewPr varScale="1">
        <p:scale>
          <a:sx n="64" d="100"/>
          <a:sy n="64" d="100"/>
        </p:scale>
        <p:origin x="-61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E7CAA24-448E-4EAF-A6DD-0DCB2D658FB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A4259-D722-4113-A7A4-068C14D74D5F}" type="slidenum">
              <a:rPr lang="en-US"/>
              <a:pPr/>
              <a:t>2</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6AEB-E3B1-4115-AA0B-1CD9B748C630}" type="slidenum">
              <a:rPr lang="en-US"/>
              <a:pPr/>
              <a:t>15</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AEB09-3D0C-4322-B18A-0DB40DFD2932}" type="slidenum">
              <a:rPr lang="en-US"/>
              <a:pPr/>
              <a:t>16</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A8ED4-88A4-4B65-97B4-6358D77252AE}" type="slidenum">
              <a:rPr lang="en-US"/>
              <a:pPr/>
              <a:t>17</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A6F13-B6D3-46FA-85AE-E382E9B4A493}" type="slidenum">
              <a:rPr lang="en-US"/>
              <a:pPr/>
              <a:t>18</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26FC2-B21E-42EF-9D73-2A72B8F38B8B}" type="slidenum">
              <a:rPr lang="en-US"/>
              <a:pPr/>
              <a:t>19</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044C9-EA62-48B0-8CE1-2EC28B6B7968}" type="slidenum">
              <a:rPr lang="en-US"/>
              <a:pPr/>
              <a:t>20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7A661-2D2D-4A15-802D-A5396BF0F4E9}" type="slidenum">
              <a:rPr lang="en-US"/>
              <a:pPr/>
              <a:t>21</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2A8AF-50E3-4326-AAE7-93578BE0D06A}" type="slidenum">
              <a:rPr lang="en-US"/>
              <a:pPr/>
              <a:t>22</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AAB29-C797-4035-902E-34313E36802B}" type="slidenum">
              <a:rPr lang="en-US"/>
              <a:pPr/>
              <a:t>23</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8AED8C-12AA-48D8-AC1B-74FE991D3432}" type="slidenum">
              <a:rPr lang="en-US"/>
              <a:pPr/>
              <a:t>24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A5425-6DD0-4E44-9663-4A667BC35BA7}" type="slidenum">
              <a:rPr lang="en-US"/>
              <a:pPr/>
              <a:t>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FBB50-06DF-4B66-AB9B-786A95494403}" type="slidenum">
              <a:rPr lang="en-US"/>
              <a:pPr/>
              <a:t>25</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21045-E1CF-4A22-8B1C-EF5F196E6116}" type="slidenum">
              <a:rPr lang="en-US"/>
              <a:pPr/>
              <a:t>26</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95AA6-264A-437B-A59D-F0B5A9FB6732}" type="slidenum">
              <a:rPr lang="en-US"/>
              <a:pPr/>
              <a:t>4</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2285E-14CB-42EE-B24D-C50FE8B0E21A}" type="slidenum">
              <a:rPr lang="en-US"/>
              <a:pPr/>
              <a:t>7</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656BE-C7E2-4A68-880F-31C1727E326C}" type="slidenum">
              <a:rPr lang="en-US"/>
              <a:pPr/>
              <a:t>10</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4F1B9-87BB-4437-A2B1-61B44F1172CB}" type="slidenum">
              <a:rPr lang="en-US"/>
              <a:pPr/>
              <a:t>11</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222F6-689B-41D4-AB06-3F00B4B41C20}" type="slidenum">
              <a:rPr lang="en-US"/>
              <a:pPr/>
              <a:t>12</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B1251-9056-44D9-B7AA-D66BD648E295}" type="slidenum">
              <a:rPr lang="en-US"/>
              <a:pPr/>
              <a:t>13</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F796C-9588-4F0C-B94B-CCC0B3F68441}" type="slidenum">
              <a:rPr lang="en-US"/>
              <a:pPr/>
              <a:t>14</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9186060-9CDE-4E5E-9F2A-EDECE8EB372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BCAC1-6412-4A74-818C-44A7B40B02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A8DDC-79C3-4417-8845-F3EE7E4DE3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35567-0AF9-4F86-AEA3-9374E2C6044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4DA3564-21E8-40E3-B117-A1BAFB85E3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222EA-98D8-4381-BFCA-D792D7C3962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E6748-9C50-497B-922E-468D3D8644F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E36C0-7EE7-4F63-8C58-298C250173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9661D2-E33A-4590-8840-7A43D3C2F7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2CADD-91D1-42B2-96D6-F957500627B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F945BA1-7FCA-4CAD-8880-2A476EB6051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038C340-41A3-4152-883A-CFBF99B4C5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WordArt 2"/>
          <p:cNvSpPr>
            <a:spLocks noChangeArrowheads="1" noChangeShapeType="1" noTextEdit="1"/>
          </p:cNvSpPr>
          <p:nvPr/>
        </p:nvSpPr>
        <p:spPr bwMode="auto">
          <a:xfrm>
            <a:off x="1143000" y="762000"/>
            <a:ext cx="6248400" cy="2667000"/>
          </a:xfrm>
          <a:prstGeom prst="rect">
            <a:avLst/>
          </a:prstGeom>
        </p:spPr>
        <p:txBody>
          <a:bodyPr wrap="none" fromWordArt="1">
            <a:prstTxWarp prst="textPlain">
              <a:avLst>
                <a:gd name="adj" fmla="val 50000"/>
              </a:avLst>
            </a:prstTxWarp>
          </a:bodyPr>
          <a:lstStyle/>
          <a:p>
            <a:pPr algn="ctr"/>
            <a:r>
              <a:rPr lang="en-IN" sz="4400" kern="10" dirty="0">
                <a:ln w="38100">
                  <a:solidFill>
                    <a:srgbClr val="000000"/>
                  </a:solidFill>
                  <a:round/>
                  <a:headEnd/>
                  <a:tailEnd/>
                </a:ln>
                <a:solidFill>
                  <a:srgbClr val="FFFFFF"/>
                </a:solidFill>
                <a:latin typeface="Arial Black"/>
              </a:rPr>
              <a:t>RETRIEVAL OF</a:t>
            </a:r>
          </a:p>
          <a:p>
            <a:pPr algn="ctr"/>
            <a:r>
              <a:rPr lang="en-IN" sz="4400" kern="10" dirty="0">
                <a:ln w="38100">
                  <a:solidFill>
                    <a:srgbClr val="000000"/>
                  </a:solidFill>
                  <a:round/>
                  <a:headEnd/>
                  <a:tailEnd/>
                </a:ln>
                <a:solidFill>
                  <a:srgbClr val="FFFFFF"/>
                </a:solidFill>
                <a:latin typeface="Arial Black"/>
              </a:rPr>
              <a:t>DATA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381000" y="1447800"/>
            <a:ext cx="8382000" cy="4746625"/>
          </a:xfrm>
          <a:prstGeom prst="rect">
            <a:avLst/>
          </a:prstGeom>
          <a:noFill/>
          <a:ln w="9525">
            <a:noFill/>
            <a:miter lim="800000"/>
            <a:headEnd/>
            <a:tailEnd/>
          </a:ln>
          <a:effectLst/>
        </p:spPr>
        <p:txBody>
          <a:bodyPr>
            <a:spAutoFit/>
          </a:bodyPr>
          <a:lstStyle/>
          <a:p>
            <a:pPr marL="461963" indent="-461963" algn="just">
              <a:spcBef>
                <a:spcPct val="50000"/>
              </a:spcBef>
              <a:buFont typeface="Wingdings" pitchFamily="2" charset="2"/>
              <a:buChar char="q"/>
            </a:pPr>
            <a:r>
              <a:rPr lang="en-US" sz="2400"/>
              <a:t>You first need to </a:t>
            </a:r>
            <a:r>
              <a:rPr lang="en-US" sz="2400" b="1">
                <a:solidFill>
                  <a:srgbClr val="008000"/>
                </a:solidFill>
              </a:rPr>
              <a:t>enter a keyword</a:t>
            </a:r>
            <a:r>
              <a:rPr lang="en-US" sz="2400"/>
              <a:t> to start a SQL statement. The keywords </a:t>
            </a:r>
            <a:r>
              <a:rPr lang="en-US" sz="2400" b="1">
                <a:solidFill>
                  <a:srgbClr val="008000"/>
                </a:solidFill>
              </a:rPr>
              <a:t>cannot be abbreviated</a:t>
            </a:r>
            <a:r>
              <a:rPr lang="en-US" sz="2400"/>
              <a:t>.</a:t>
            </a:r>
          </a:p>
          <a:p>
            <a:pPr marL="461963" indent="-461963" algn="just">
              <a:spcBef>
                <a:spcPct val="50000"/>
              </a:spcBef>
              <a:buFont typeface="Wingdings" pitchFamily="2" charset="2"/>
              <a:buNone/>
            </a:pPr>
            <a:endParaRPr lang="en-US" sz="1400"/>
          </a:p>
          <a:p>
            <a:pPr marL="461963" indent="-461963" algn="just">
              <a:spcBef>
                <a:spcPct val="50000"/>
              </a:spcBef>
              <a:buFont typeface="Wingdings" pitchFamily="2" charset="2"/>
              <a:buChar char="q"/>
            </a:pPr>
            <a:r>
              <a:rPr lang="en-US" sz="2400"/>
              <a:t>You can add subsequent keywords on </a:t>
            </a:r>
            <a:r>
              <a:rPr lang="en-US" sz="2400" b="1">
                <a:solidFill>
                  <a:srgbClr val="008000"/>
                </a:solidFill>
              </a:rPr>
              <a:t>different lines</a:t>
            </a:r>
            <a:r>
              <a:rPr lang="en-US" sz="2400"/>
              <a:t>. You need to press the Enter key to go to the next line. To enhance readability, </a:t>
            </a:r>
            <a:r>
              <a:rPr lang="en-US" sz="2400" b="1">
                <a:solidFill>
                  <a:srgbClr val="008000"/>
                </a:solidFill>
              </a:rPr>
              <a:t>place each clause on a separate line.</a:t>
            </a:r>
          </a:p>
          <a:p>
            <a:pPr marL="461963" indent="-461963" algn="just">
              <a:spcBef>
                <a:spcPct val="50000"/>
              </a:spcBef>
              <a:buFont typeface="Wingdings" pitchFamily="2" charset="2"/>
              <a:buChar char="q"/>
            </a:pPr>
            <a:endParaRPr lang="en-US" sz="1400" b="1">
              <a:solidFill>
                <a:srgbClr val="008000"/>
              </a:solidFill>
            </a:endParaRPr>
          </a:p>
          <a:p>
            <a:pPr marL="461963" indent="-461963" algn="just">
              <a:spcBef>
                <a:spcPct val="50000"/>
              </a:spcBef>
              <a:buFont typeface="Wingdings" pitchFamily="2" charset="2"/>
              <a:buChar char="q"/>
            </a:pPr>
            <a:r>
              <a:rPr lang="en-US" sz="2400"/>
              <a:t>SQL statements are </a:t>
            </a:r>
            <a:r>
              <a:rPr lang="en-US" sz="2400" b="1">
                <a:solidFill>
                  <a:srgbClr val="008000"/>
                </a:solidFill>
              </a:rPr>
              <a:t>not case sensitive</a:t>
            </a:r>
            <a:r>
              <a:rPr lang="en-US" sz="2400"/>
              <a:t>. However, for readability, you typically enter keywords in uppercase. All other words, such as table names and column names are entered in lowercase.</a:t>
            </a:r>
          </a:p>
        </p:txBody>
      </p:sp>
      <p:sp>
        <p:nvSpPr>
          <p:cNvPr id="65540" name="Text Box 4"/>
          <p:cNvSpPr txBox="1">
            <a:spLocks noChangeArrowheads="1"/>
          </p:cNvSpPr>
          <p:nvPr/>
        </p:nvSpPr>
        <p:spPr bwMode="auto">
          <a:xfrm>
            <a:off x="1524000" y="228600"/>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SELECT Statements: Guidelines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a:srcRect t="4515" b="74080"/>
          <a:stretch>
            <a:fillRect/>
          </a:stretch>
        </p:blipFill>
        <p:spPr bwMode="auto">
          <a:xfrm>
            <a:off x="0" y="1371600"/>
            <a:ext cx="9144000" cy="1752600"/>
          </a:xfrm>
          <a:prstGeom prst="rect">
            <a:avLst/>
          </a:prstGeom>
          <a:noFill/>
          <a:ln w="3175">
            <a:solidFill>
              <a:schemeClr val="tx1"/>
            </a:solidFill>
            <a:miter lim="800000"/>
            <a:headEnd/>
            <a:tailEnd/>
          </a:ln>
          <a:effectLst/>
        </p:spPr>
      </p:pic>
      <p:sp>
        <p:nvSpPr>
          <p:cNvPr id="67587" name="Text Box 3"/>
          <p:cNvSpPr txBox="1">
            <a:spLocks noChangeArrowheads="1"/>
          </p:cNvSpPr>
          <p:nvPr/>
        </p:nvSpPr>
        <p:spPr bwMode="auto">
          <a:xfrm>
            <a:off x="152400" y="3733800"/>
            <a:ext cx="8839200" cy="2438400"/>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q"/>
            </a:pPr>
            <a:r>
              <a:rPr lang="en-US" sz="2200"/>
              <a:t>You can use the </a:t>
            </a:r>
            <a:r>
              <a:rPr lang="en-US" sz="2200" b="1" u="sng">
                <a:solidFill>
                  <a:srgbClr val="008000"/>
                </a:solidFill>
              </a:rPr>
              <a:t>SQL *Plus</a:t>
            </a:r>
            <a:r>
              <a:rPr lang="en-US" sz="2200"/>
              <a:t> or the </a:t>
            </a:r>
            <a:r>
              <a:rPr lang="en-US" sz="2200" b="1" u="sng">
                <a:solidFill>
                  <a:srgbClr val="008000"/>
                </a:solidFill>
              </a:rPr>
              <a:t>iSQL *Plus</a:t>
            </a:r>
            <a:r>
              <a:rPr lang="en-US" sz="2200"/>
              <a:t> </a:t>
            </a:r>
            <a:r>
              <a:rPr lang="en-US" sz="2200" b="1">
                <a:solidFill>
                  <a:srgbClr val="008000"/>
                </a:solidFill>
              </a:rPr>
              <a:t>tool</a:t>
            </a:r>
            <a:r>
              <a:rPr lang="en-US" sz="2200"/>
              <a:t> to write and submit the SQL statements to the Oracle server for execution. </a:t>
            </a:r>
          </a:p>
          <a:p>
            <a:pPr marL="338138" indent="-338138" algn="just">
              <a:spcBef>
                <a:spcPct val="50000"/>
              </a:spcBef>
              <a:buFont typeface="Wingdings" pitchFamily="2" charset="2"/>
              <a:buChar char="q"/>
            </a:pPr>
            <a:r>
              <a:rPr lang="en-US" sz="2200"/>
              <a:t>SQL *Plus is an Oracle tool that is used to write SQL statements. The SQL *Plus window is displayed. </a:t>
            </a:r>
          </a:p>
          <a:p>
            <a:pPr marL="338138" indent="-338138" algn="just">
              <a:spcBef>
                <a:spcPct val="50000"/>
              </a:spcBef>
              <a:buFont typeface="Wingdings" pitchFamily="2" charset="2"/>
              <a:buChar char="q"/>
            </a:pPr>
            <a:r>
              <a:rPr lang="en-US" sz="2200"/>
              <a:t>You need to first log on to SQL *Plus to access the SQL *Plus window. </a:t>
            </a:r>
          </a:p>
        </p:txBody>
      </p:sp>
      <p:sp>
        <p:nvSpPr>
          <p:cNvPr id="67589" name="Text Box 5"/>
          <p:cNvSpPr txBox="1">
            <a:spLocks noChangeArrowheads="1"/>
          </p:cNvSpPr>
          <p:nvPr/>
        </p:nvSpPr>
        <p:spPr bwMode="auto">
          <a:xfrm>
            <a:off x="1524000" y="233363"/>
            <a:ext cx="6172200" cy="588962"/>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3200" b="1">
                <a:solidFill>
                  <a:schemeClr val="bg1"/>
                </a:solidFill>
              </a:rPr>
              <a:t>The Tools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srcRect l="909" t="4852" r="1872" b="16127"/>
          <a:stretch>
            <a:fillRect/>
          </a:stretch>
        </p:blipFill>
        <p:spPr bwMode="auto">
          <a:xfrm>
            <a:off x="990600" y="941388"/>
            <a:ext cx="7010400" cy="4164012"/>
          </a:xfrm>
          <a:prstGeom prst="rect">
            <a:avLst/>
          </a:prstGeom>
          <a:noFill/>
          <a:ln w="3175">
            <a:solidFill>
              <a:schemeClr val="tx1"/>
            </a:solidFill>
            <a:miter lim="800000"/>
            <a:headEnd/>
            <a:tailEnd/>
          </a:ln>
          <a:effectLst/>
        </p:spPr>
      </p:pic>
      <p:sp>
        <p:nvSpPr>
          <p:cNvPr id="69635" name="Text Box 3"/>
          <p:cNvSpPr txBox="1">
            <a:spLocks noChangeArrowheads="1"/>
          </p:cNvSpPr>
          <p:nvPr/>
        </p:nvSpPr>
        <p:spPr bwMode="auto">
          <a:xfrm>
            <a:off x="228600" y="5305425"/>
            <a:ext cx="8686800" cy="1552575"/>
          </a:xfrm>
          <a:prstGeom prst="rect">
            <a:avLst/>
          </a:prstGeom>
          <a:noFill/>
          <a:ln w="9525">
            <a:noFill/>
            <a:miter lim="800000"/>
            <a:headEnd/>
            <a:tailEnd/>
          </a:ln>
          <a:effectLst/>
        </p:spPr>
        <p:txBody>
          <a:bodyPr>
            <a:spAutoFit/>
          </a:bodyPr>
          <a:lstStyle/>
          <a:p>
            <a:pPr algn="just">
              <a:spcBef>
                <a:spcPct val="50000"/>
              </a:spcBef>
            </a:pPr>
            <a:r>
              <a:rPr lang="en-US" sz="2400"/>
              <a:t>iSQL *Plus is a </a:t>
            </a:r>
            <a:r>
              <a:rPr lang="en-US" sz="2400" b="1">
                <a:solidFill>
                  <a:srgbClr val="008000"/>
                </a:solidFill>
              </a:rPr>
              <a:t>browser-based interface</a:t>
            </a:r>
            <a:r>
              <a:rPr lang="en-US" sz="2400"/>
              <a:t>. You can access the iSQL *Plus environment window through any browser. The iSQL *Plus environment is also used to submit the SQL statements to the Oracle server for execution. </a:t>
            </a:r>
          </a:p>
        </p:txBody>
      </p:sp>
      <p:sp>
        <p:nvSpPr>
          <p:cNvPr id="69636" name="Text Box 4"/>
          <p:cNvSpPr txBox="1">
            <a:spLocks noChangeArrowheads="1"/>
          </p:cNvSpPr>
          <p:nvPr/>
        </p:nvSpPr>
        <p:spPr bwMode="auto">
          <a:xfrm>
            <a:off x="1524000" y="152400"/>
            <a:ext cx="6172200" cy="588963"/>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3200" b="1">
                <a:solidFill>
                  <a:schemeClr val="bg1"/>
                </a:solidFill>
              </a:rPr>
              <a:t>The Tools Used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a:srcRect l="1003" t="16556" r="752" b="17892"/>
          <a:stretch>
            <a:fillRect/>
          </a:stretch>
        </p:blipFill>
        <p:spPr bwMode="auto">
          <a:xfrm>
            <a:off x="0" y="990600"/>
            <a:ext cx="9144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28600" y="304800"/>
            <a:ext cx="8610600" cy="2225675"/>
          </a:xfrm>
          <a:prstGeom prst="rect">
            <a:avLst/>
          </a:prstGeom>
          <a:noFill/>
          <a:ln w="9525">
            <a:noFill/>
            <a:miter lim="800000"/>
            <a:headEnd/>
            <a:tailEnd/>
          </a:ln>
          <a:effectLst/>
        </p:spPr>
        <p:txBody>
          <a:bodyPr>
            <a:spAutoFit/>
          </a:bodyPr>
          <a:lstStyle/>
          <a:p>
            <a:pPr marL="461963" indent="-461963" algn="just">
              <a:spcBef>
                <a:spcPct val="50000"/>
              </a:spcBef>
              <a:buFont typeface="Wingdings" pitchFamily="2" charset="2"/>
              <a:buChar char="q"/>
            </a:pPr>
            <a:r>
              <a:rPr lang="en-US" sz="2000"/>
              <a:t>To </a:t>
            </a:r>
            <a:r>
              <a:rPr lang="en-US" sz="2000" b="1">
                <a:solidFill>
                  <a:srgbClr val="008000"/>
                </a:solidFill>
              </a:rPr>
              <a:t>display all columns</a:t>
            </a:r>
            <a:r>
              <a:rPr lang="en-US" sz="2000"/>
              <a:t> of data in a table, you place an asterisk after the SELECT keyword. The asterisk represents all columns in a table.</a:t>
            </a:r>
          </a:p>
          <a:p>
            <a:pPr marL="461963" indent="-461963" algn="just">
              <a:spcBef>
                <a:spcPct val="50000"/>
              </a:spcBef>
              <a:buFont typeface="Wingdings" pitchFamily="2" charset="2"/>
              <a:buChar char="q"/>
            </a:pPr>
            <a:r>
              <a:rPr lang="en-US" sz="2000"/>
              <a:t>To execute the statement, you place a semi-colon at the end of the last line in the statement and click the Execute button.</a:t>
            </a:r>
          </a:p>
          <a:p>
            <a:pPr marL="461963" indent="-461963" algn="just">
              <a:spcBef>
                <a:spcPct val="50000"/>
              </a:spcBef>
              <a:buFont typeface="Wingdings" pitchFamily="2" charset="2"/>
              <a:buChar char="q"/>
            </a:pPr>
            <a:r>
              <a:rPr lang="en-US" sz="2000"/>
              <a:t>When you execute the statement, all columns from the table are displayed. </a:t>
            </a:r>
          </a:p>
        </p:txBody>
      </p:sp>
      <p:pic>
        <p:nvPicPr>
          <p:cNvPr id="73731" name="Picture 3"/>
          <p:cNvPicPr>
            <a:picLocks noChangeAspect="1" noChangeArrowheads="1"/>
          </p:cNvPicPr>
          <p:nvPr/>
        </p:nvPicPr>
        <p:blipFill>
          <a:blip r:embed="rId3"/>
          <a:srcRect l="1003" t="5351" r="752" b="7692"/>
          <a:stretch>
            <a:fillRect/>
          </a:stretch>
        </p:blipFill>
        <p:spPr bwMode="auto">
          <a:xfrm>
            <a:off x="2667000" y="2562225"/>
            <a:ext cx="6477000" cy="4295775"/>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srcRect l="6262" t="22932" r="24854" b="24638"/>
          <a:stretch>
            <a:fillRect/>
          </a:stretch>
        </p:blipFill>
        <p:spPr bwMode="auto">
          <a:xfrm>
            <a:off x="914400" y="5105400"/>
            <a:ext cx="7467600" cy="1441450"/>
          </a:xfrm>
          <a:prstGeom prst="rect">
            <a:avLst/>
          </a:prstGeom>
          <a:noFill/>
          <a:ln w="9525">
            <a:noFill/>
            <a:miter lim="800000"/>
            <a:headEnd/>
            <a:tailEnd/>
          </a:ln>
          <a:effectLst/>
        </p:spPr>
      </p:pic>
      <p:pic>
        <p:nvPicPr>
          <p:cNvPr id="75779" name="Picture 3"/>
          <p:cNvPicPr>
            <a:picLocks noChangeAspect="1" noChangeArrowheads="1"/>
          </p:cNvPicPr>
          <p:nvPr/>
        </p:nvPicPr>
        <p:blipFill>
          <a:blip r:embed="rId4"/>
          <a:srcRect l="1003" t="6688" r="752" b="13043"/>
          <a:stretch>
            <a:fillRect/>
          </a:stretch>
        </p:blipFill>
        <p:spPr bwMode="auto">
          <a:xfrm>
            <a:off x="914400" y="304800"/>
            <a:ext cx="7467600" cy="457200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3"/>
          <a:srcRect l="877" t="17892" r="877" b="17892"/>
          <a:stretch>
            <a:fillRect/>
          </a:stretch>
        </p:blipFill>
        <p:spPr bwMode="auto">
          <a:xfrm>
            <a:off x="0" y="838200"/>
            <a:ext cx="9144000" cy="4478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3"/>
          <a:srcRect l="39687" t="28067" r="15915" b="24582"/>
          <a:stretch>
            <a:fillRect/>
          </a:stretch>
        </p:blipFill>
        <p:spPr bwMode="auto">
          <a:xfrm>
            <a:off x="2362200" y="762000"/>
            <a:ext cx="4572000" cy="3654425"/>
          </a:xfrm>
          <a:prstGeom prst="rect">
            <a:avLst/>
          </a:prstGeom>
          <a:noFill/>
          <a:ln w="9525">
            <a:noFill/>
            <a:miter lim="800000"/>
            <a:headEnd/>
            <a:tailEnd/>
          </a:ln>
          <a:effectLst/>
        </p:spPr>
      </p:pic>
      <p:sp>
        <p:nvSpPr>
          <p:cNvPr id="81924" name="Rectangle 4"/>
          <p:cNvSpPr>
            <a:spLocks noChangeArrowheads="1"/>
          </p:cNvSpPr>
          <p:nvPr/>
        </p:nvSpPr>
        <p:spPr bwMode="auto">
          <a:xfrm>
            <a:off x="228600" y="4267200"/>
            <a:ext cx="8610600" cy="2530475"/>
          </a:xfrm>
          <a:prstGeom prst="rect">
            <a:avLst/>
          </a:prstGeom>
          <a:noFill/>
          <a:ln w="9525">
            <a:noFill/>
            <a:miter lim="800000"/>
            <a:headEnd/>
            <a:tailEnd/>
          </a:ln>
          <a:effectLst/>
        </p:spPr>
        <p:txBody>
          <a:bodyPr anchor="ctr">
            <a:spAutoFit/>
          </a:bodyPr>
          <a:lstStyle/>
          <a:p>
            <a:pPr marL="338138" indent="-338138" algn="just">
              <a:buFont typeface="Wingdings" pitchFamily="2" charset="2"/>
              <a:buChar char="q"/>
            </a:pPr>
            <a:r>
              <a:rPr lang="en-US" sz="2000"/>
              <a:t>You may need to modify the way in which data is displayed, perform calculations, or look at what-if scenarios. </a:t>
            </a:r>
          </a:p>
          <a:p>
            <a:pPr marL="338138" indent="-338138" algn="just">
              <a:buFont typeface="Wingdings" pitchFamily="2" charset="2"/>
              <a:buChar char="q"/>
            </a:pPr>
            <a:r>
              <a:rPr lang="en-US" sz="2000"/>
              <a:t>An </a:t>
            </a:r>
            <a:r>
              <a:rPr lang="en-US" sz="2000" b="1">
                <a:solidFill>
                  <a:srgbClr val="008000"/>
                </a:solidFill>
              </a:rPr>
              <a:t>arithmetic expression</a:t>
            </a:r>
            <a:r>
              <a:rPr lang="en-US" sz="2000"/>
              <a:t> may contain column names, constant numeric values, and the arithmetic operators. </a:t>
            </a:r>
          </a:p>
          <a:p>
            <a:pPr marL="338138" indent="-338138" algn="just">
              <a:buFont typeface="Wingdings" pitchFamily="2" charset="2"/>
              <a:buChar char="q"/>
            </a:pPr>
            <a:r>
              <a:rPr lang="en-US" sz="2000"/>
              <a:t>The arithmetic operators available in SQL are: </a:t>
            </a:r>
            <a:r>
              <a:rPr lang="en-US" sz="2000" b="1">
                <a:solidFill>
                  <a:srgbClr val="008000"/>
                </a:solidFill>
              </a:rPr>
              <a:t>addition, subtraction, multiplication, and division. </a:t>
            </a:r>
          </a:p>
          <a:p>
            <a:pPr marL="338138" indent="-338138" algn="just">
              <a:buFont typeface="Wingdings" pitchFamily="2" charset="2"/>
              <a:buChar char="q"/>
            </a:pPr>
            <a:r>
              <a:rPr lang="en-US" sz="2000"/>
              <a:t>You can use arithmetic operators in any clause of a SQL statement </a:t>
            </a:r>
            <a:r>
              <a:rPr lang="en-US" sz="2000" b="1"/>
              <a:t>except the FROM clause.</a:t>
            </a:r>
            <a:r>
              <a:rPr lang="en-US" b="1"/>
              <a:t> </a:t>
            </a:r>
          </a:p>
        </p:txBody>
      </p:sp>
      <p:sp>
        <p:nvSpPr>
          <p:cNvPr id="81925" name="Text Box 5"/>
          <p:cNvSpPr txBox="1">
            <a:spLocks noChangeArrowheads="1"/>
          </p:cNvSpPr>
          <p:nvPr/>
        </p:nvSpPr>
        <p:spPr bwMode="auto">
          <a:xfrm>
            <a:off x="1524000" y="111125"/>
            <a:ext cx="6172200" cy="466725"/>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400" b="1">
                <a:solidFill>
                  <a:schemeClr val="bg1"/>
                </a:solidFill>
              </a:rPr>
              <a:t>Arithmetic Operators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a:srcRect l="1003" t="5351" r="6767" b="5017"/>
          <a:stretch>
            <a:fillRect/>
          </a:stretch>
        </p:blipFill>
        <p:spPr bwMode="auto">
          <a:xfrm>
            <a:off x="0" y="0"/>
            <a:ext cx="9144000" cy="685800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a:srcRect l="19925" t="25742" r="22932" b="47325"/>
          <a:stretch>
            <a:fillRect/>
          </a:stretch>
        </p:blipFill>
        <p:spPr bwMode="auto">
          <a:xfrm>
            <a:off x="1600200" y="762000"/>
            <a:ext cx="6172200" cy="2179638"/>
          </a:xfrm>
          <a:prstGeom prst="rect">
            <a:avLst/>
          </a:prstGeom>
          <a:noFill/>
          <a:ln w="9525">
            <a:noFill/>
            <a:miter lim="800000"/>
            <a:headEnd/>
            <a:tailEnd/>
          </a:ln>
          <a:effectLst/>
        </p:spPr>
      </p:pic>
      <p:sp>
        <p:nvSpPr>
          <p:cNvPr id="86020" name="Rectangle 4"/>
          <p:cNvSpPr>
            <a:spLocks noChangeArrowheads="1"/>
          </p:cNvSpPr>
          <p:nvPr/>
        </p:nvSpPr>
        <p:spPr bwMode="auto">
          <a:xfrm>
            <a:off x="152400" y="2743200"/>
            <a:ext cx="8839200" cy="2190750"/>
          </a:xfrm>
          <a:prstGeom prst="rect">
            <a:avLst/>
          </a:prstGeom>
          <a:noFill/>
          <a:ln w="9525">
            <a:noFill/>
            <a:miter lim="800000"/>
            <a:headEnd/>
            <a:tailEnd/>
          </a:ln>
          <a:effectLst/>
        </p:spPr>
        <p:txBody>
          <a:bodyPr tIns="0" bIns="0" anchor="ctr">
            <a:spAutoFit/>
          </a:bodyPr>
          <a:lstStyle/>
          <a:p>
            <a:pPr marL="338138" indent="-338138" algn="just">
              <a:buFont typeface="Wingdings" pitchFamily="2" charset="2"/>
              <a:buChar char="q"/>
            </a:pPr>
            <a:r>
              <a:rPr lang="en-US" sz="2400"/>
              <a:t>M</a:t>
            </a:r>
            <a:r>
              <a:rPr lang="en-US" altLang="ko-KR" sz="2400">
                <a:ea typeface="굴림" charset="-127"/>
              </a:rPr>
              <a:t>ultiplication and division </a:t>
            </a:r>
            <a:r>
              <a:rPr lang="en-US" altLang="ko-KR" sz="2400" b="1">
                <a:solidFill>
                  <a:srgbClr val="008000"/>
                </a:solidFill>
                <a:ea typeface="굴림" charset="-127"/>
              </a:rPr>
              <a:t>take priority over</a:t>
            </a:r>
            <a:r>
              <a:rPr lang="en-US" altLang="ko-KR" sz="2400">
                <a:ea typeface="굴림" charset="-127"/>
              </a:rPr>
              <a:t> addition and subtraction.</a:t>
            </a:r>
          </a:p>
          <a:p>
            <a:pPr marL="338138" indent="-338138" algn="just">
              <a:buFont typeface="Wingdings" pitchFamily="2" charset="2"/>
              <a:buChar char="q"/>
            </a:pPr>
            <a:r>
              <a:rPr lang="en-US" altLang="ko-KR" sz="2400">
                <a:ea typeface="굴림" charset="-127"/>
              </a:rPr>
              <a:t>Operators of the same priority are evaluated from </a:t>
            </a:r>
            <a:r>
              <a:rPr lang="en-US" altLang="ko-KR" sz="2400" b="1">
                <a:solidFill>
                  <a:srgbClr val="008000"/>
                </a:solidFill>
                <a:ea typeface="굴림" charset="-127"/>
              </a:rPr>
              <a:t>left to right.</a:t>
            </a:r>
          </a:p>
          <a:p>
            <a:pPr marL="338138" indent="-338138" algn="just">
              <a:buFont typeface="Wingdings" pitchFamily="2" charset="2"/>
              <a:buChar char="q"/>
            </a:pPr>
            <a:r>
              <a:rPr lang="en-US" altLang="ko-KR" sz="2400" b="1">
                <a:solidFill>
                  <a:srgbClr val="008000"/>
                </a:solidFill>
                <a:ea typeface="굴림" charset="-127"/>
              </a:rPr>
              <a:t>Parentheses</a:t>
            </a:r>
            <a:r>
              <a:rPr lang="en-US" altLang="ko-KR" sz="2400">
                <a:ea typeface="굴림" charset="-127"/>
              </a:rPr>
              <a:t> are used to force prioritized evaluation and to clarify statements.</a:t>
            </a:r>
            <a:endParaRPr lang="en-US" altLang="ko-KR">
              <a:ea typeface="굴림" charset="-127"/>
            </a:endParaRPr>
          </a:p>
        </p:txBody>
      </p:sp>
      <p:sp>
        <p:nvSpPr>
          <p:cNvPr id="86021" name="Text Box 5"/>
          <p:cNvSpPr txBox="1">
            <a:spLocks noChangeArrowheads="1"/>
          </p:cNvSpPr>
          <p:nvPr/>
        </p:nvSpPr>
        <p:spPr bwMode="auto">
          <a:xfrm>
            <a:off x="1524000" y="111125"/>
            <a:ext cx="6172200" cy="466725"/>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400" b="1">
                <a:solidFill>
                  <a:schemeClr val="bg1"/>
                </a:solidFill>
              </a:rPr>
              <a:t>Rules Of Precedence</a:t>
            </a:r>
          </a:p>
        </p:txBody>
      </p:sp>
      <p:pic>
        <p:nvPicPr>
          <p:cNvPr id="86022" name="Picture 6"/>
          <p:cNvPicPr>
            <a:picLocks noChangeAspect="1" noChangeArrowheads="1"/>
          </p:cNvPicPr>
          <p:nvPr/>
        </p:nvPicPr>
        <p:blipFill>
          <a:blip r:embed="rId4"/>
          <a:srcRect l="1880" t="38533" r="1880" b="41974"/>
          <a:stretch>
            <a:fillRect/>
          </a:stretch>
        </p:blipFill>
        <p:spPr bwMode="auto">
          <a:xfrm>
            <a:off x="0" y="5394325"/>
            <a:ext cx="9144000" cy="1387475"/>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srcRect l="27165" t="20721" r="22810" b="22360"/>
          <a:stretch>
            <a:fillRect/>
          </a:stretch>
        </p:blipFill>
        <p:spPr bwMode="auto">
          <a:xfrm>
            <a:off x="1828800" y="838200"/>
            <a:ext cx="5362575" cy="4572000"/>
          </a:xfrm>
          <a:prstGeom prst="rect">
            <a:avLst/>
          </a:prstGeom>
          <a:noFill/>
          <a:ln w="9525">
            <a:noFill/>
            <a:miter lim="800000"/>
            <a:headEnd/>
            <a:tailEnd/>
          </a:ln>
          <a:effectLst/>
        </p:spPr>
      </p:pic>
      <p:sp>
        <p:nvSpPr>
          <p:cNvPr id="41987" name="Rectangle 3"/>
          <p:cNvSpPr>
            <a:spLocks noChangeArrowheads="1"/>
          </p:cNvSpPr>
          <p:nvPr/>
        </p:nvSpPr>
        <p:spPr bwMode="auto">
          <a:xfrm>
            <a:off x="152400" y="5257800"/>
            <a:ext cx="8763000" cy="1600200"/>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q"/>
            </a:pPr>
            <a:r>
              <a:rPr lang="en-US" sz="2200"/>
              <a:t>You use SQL statements to store, manage and retrieve data in the database.</a:t>
            </a:r>
          </a:p>
          <a:p>
            <a:pPr marL="338138" indent="-338138" algn="just">
              <a:spcBef>
                <a:spcPct val="50000"/>
              </a:spcBef>
              <a:buFont typeface="Wingdings" pitchFamily="2" charset="2"/>
              <a:buChar char="q"/>
            </a:pPr>
            <a:r>
              <a:rPr lang="en-US" sz="2200"/>
              <a:t>To retrieve data from the database, the SQL statement that is used is the </a:t>
            </a:r>
            <a:r>
              <a:rPr lang="en-US" sz="2200" b="1">
                <a:solidFill>
                  <a:srgbClr val="008000"/>
                </a:solidFill>
              </a:rPr>
              <a:t>SELECT statement</a:t>
            </a:r>
            <a:r>
              <a:rPr lang="en-US" sz="2200"/>
              <a:t>.</a:t>
            </a:r>
          </a:p>
        </p:txBody>
      </p:sp>
      <p:sp>
        <p:nvSpPr>
          <p:cNvPr id="41988" name="Text Box 4"/>
          <p:cNvSpPr txBox="1">
            <a:spLocks noChangeArrowheads="1"/>
          </p:cNvSpPr>
          <p:nvPr/>
        </p:nvSpPr>
        <p:spPr bwMode="auto">
          <a:xfrm>
            <a:off x="381000" y="152400"/>
            <a:ext cx="83058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Data Retrieval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304800" y="762000"/>
            <a:ext cx="8534400" cy="2438400"/>
          </a:xfrm>
          <a:prstGeom prst="rect">
            <a:avLst/>
          </a:prstGeom>
          <a:noFill/>
          <a:ln w="9525">
            <a:noFill/>
            <a:miter lim="800000"/>
            <a:headEnd/>
            <a:tailEnd/>
          </a:ln>
          <a:effectLst/>
        </p:spPr>
        <p:txBody>
          <a:bodyPr>
            <a:spAutoFit/>
          </a:bodyPr>
          <a:lstStyle/>
          <a:p>
            <a:pPr marL="396875" indent="-396875" algn="just">
              <a:spcBef>
                <a:spcPct val="50000"/>
              </a:spcBef>
              <a:buFont typeface="Wingdings" pitchFamily="2" charset="2"/>
              <a:buChar char="q"/>
            </a:pPr>
            <a:r>
              <a:rPr lang="en-US" sz="2200"/>
              <a:t>When you perform arithmetic operations on NULL values, the </a:t>
            </a:r>
            <a:r>
              <a:rPr lang="en-US" sz="2200" b="1"/>
              <a:t>result is always NULL</a:t>
            </a:r>
            <a:r>
              <a:rPr lang="en-US" sz="2200"/>
              <a:t>. </a:t>
            </a:r>
          </a:p>
          <a:p>
            <a:pPr marL="396875" indent="-396875" algn="just">
              <a:spcBef>
                <a:spcPct val="50000"/>
              </a:spcBef>
              <a:buFont typeface="Wingdings" pitchFamily="2" charset="2"/>
              <a:buChar char="q"/>
            </a:pPr>
            <a:r>
              <a:rPr lang="en-US" sz="2200"/>
              <a:t>A empty field is said to contain NULL.</a:t>
            </a:r>
          </a:p>
          <a:p>
            <a:pPr marL="396875" indent="-396875" algn="just">
              <a:spcBef>
                <a:spcPct val="50000"/>
              </a:spcBef>
              <a:buFont typeface="Wingdings" pitchFamily="2" charset="2"/>
              <a:buChar char="q"/>
            </a:pPr>
            <a:r>
              <a:rPr lang="en-US" sz="2200"/>
              <a:t>A NULL value is defined as a value that is </a:t>
            </a:r>
            <a:r>
              <a:rPr lang="en-US" sz="2200" b="1"/>
              <a:t>unavailable, unassigned, unknown, or inapplicable</a:t>
            </a:r>
            <a:r>
              <a:rPr lang="en-US" sz="2200"/>
              <a:t>. A NULL value is not the same as zero or space.</a:t>
            </a:r>
          </a:p>
        </p:txBody>
      </p:sp>
      <p:sp>
        <p:nvSpPr>
          <p:cNvPr id="90116" name="Text Box 4"/>
          <p:cNvSpPr txBox="1">
            <a:spLocks noChangeArrowheads="1"/>
          </p:cNvSpPr>
          <p:nvPr/>
        </p:nvSpPr>
        <p:spPr bwMode="auto">
          <a:xfrm>
            <a:off x="914400" y="111125"/>
            <a:ext cx="7162800" cy="466725"/>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400" b="1">
                <a:solidFill>
                  <a:schemeClr val="bg1"/>
                </a:solidFill>
              </a:rPr>
              <a:t>Arithmetic Expressions With NULL Values</a:t>
            </a:r>
          </a:p>
        </p:txBody>
      </p:sp>
      <p:pic>
        <p:nvPicPr>
          <p:cNvPr id="90117" name="Picture 5"/>
          <p:cNvPicPr>
            <a:picLocks noChangeAspect="1" noChangeArrowheads="1"/>
          </p:cNvPicPr>
          <p:nvPr/>
        </p:nvPicPr>
        <p:blipFill>
          <a:blip r:embed="rId3"/>
          <a:srcRect l="16736" t="30363" r="19676" b="32870"/>
          <a:stretch>
            <a:fillRect/>
          </a:stretch>
        </p:blipFill>
        <p:spPr bwMode="auto">
          <a:xfrm>
            <a:off x="762000" y="3479800"/>
            <a:ext cx="7620000" cy="3302000"/>
          </a:xfrm>
          <a:prstGeom prst="rect">
            <a:avLst/>
          </a:prstGeom>
          <a:noFill/>
          <a:ln w="38100" cmpd="dbl">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3"/>
          <a:srcRect l="-125" t="16556" r="877" b="16556"/>
          <a:stretch>
            <a:fillRect/>
          </a:stretch>
        </p:blipFill>
        <p:spPr bwMode="auto">
          <a:xfrm>
            <a:off x="0" y="1066800"/>
            <a:ext cx="9144000" cy="4618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a:srcRect l="15382" t="21936" r="15382" b="27934"/>
          <a:stretch>
            <a:fillRect/>
          </a:stretch>
        </p:blipFill>
        <p:spPr bwMode="auto">
          <a:xfrm>
            <a:off x="1524000" y="1223963"/>
            <a:ext cx="6172200" cy="3348037"/>
          </a:xfrm>
          <a:prstGeom prst="rect">
            <a:avLst/>
          </a:prstGeom>
          <a:noFill/>
          <a:ln w="9525">
            <a:noFill/>
            <a:miter lim="800000"/>
            <a:headEnd/>
            <a:tailEnd/>
          </a:ln>
          <a:effectLst/>
        </p:spPr>
      </p:pic>
      <p:sp>
        <p:nvSpPr>
          <p:cNvPr id="96260" name="Rectangle 4"/>
          <p:cNvSpPr>
            <a:spLocks noChangeArrowheads="1"/>
          </p:cNvSpPr>
          <p:nvPr/>
        </p:nvSpPr>
        <p:spPr bwMode="auto">
          <a:xfrm>
            <a:off x="152400" y="4724400"/>
            <a:ext cx="8686800" cy="1917700"/>
          </a:xfrm>
          <a:prstGeom prst="rect">
            <a:avLst/>
          </a:prstGeom>
          <a:noFill/>
          <a:ln w="9525">
            <a:noFill/>
            <a:miter lim="800000"/>
            <a:headEnd/>
            <a:tailEnd/>
          </a:ln>
          <a:effectLst/>
        </p:spPr>
        <p:txBody>
          <a:bodyPr anchor="ctr">
            <a:spAutoFit/>
          </a:bodyPr>
          <a:lstStyle/>
          <a:p>
            <a:pPr marL="338138" indent="-338138" algn="just">
              <a:buFont typeface="Wingdings" pitchFamily="2" charset="2"/>
              <a:buChar char="q"/>
            </a:pPr>
            <a:r>
              <a:rPr lang="en-US" sz="2400"/>
              <a:t>You can use a column alias to </a:t>
            </a:r>
            <a:r>
              <a:rPr lang="en-US" sz="2400" b="1">
                <a:solidFill>
                  <a:srgbClr val="008000"/>
                </a:solidFill>
              </a:rPr>
              <a:t>assign a different name</a:t>
            </a:r>
            <a:r>
              <a:rPr lang="en-US" sz="2400"/>
              <a:t> to a column heading. </a:t>
            </a:r>
          </a:p>
          <a:p>
            <a:pPr marL="338138" indent="-338138" algn="just">
              <a:buFont typeface="Wingdings" pitchFamily="2" charset="2"/>
              <a:buChar char="q"/>
            </a:pPr>
            <a:r>
              <a:rPr lang="en-US" sz="2400"/>
              <a:t>By using an alias, you can display a </a:t>
            </a:r>
            <a:r>
              <a:rPr lang="en-US" sz="2400" b="1">
                <a:solidFill>
                  <a:srgbClr val="008000"/>
                </a:solidFill>
              </a:rPr>
              <a:t>more descriptive heading</a:t>
            </a:r>
            <a:r>
              <a:rPr lang="en-US" sz="2400"/>
              <a:t> for a column. </a:t>
            </a:r>
          </a:p>
          <a:p>
            <a:pPr marL="338138" indent="-338138" algn="just">
              <a:buFont typeface="Wingdings" pitchFamily="2" charset="2"/>
              <a:buChar char="q"/>
            </a:pPr>
            <a:r>
              <a:rPr lang="en-US" sz="2400"/>
              <a:t>It is also useful with </a:t>
            </a:r>
            <a:r>
              <a:rPr lang="en-US" sz="2400" b="1">
                <a:solidFill>
                  <a:srgbClr val="008000"/>
                </a:solidFill>
              </a:rPr>
              <a:t>calculations</a:t>
            </a:r>
            <a:r>
              <a:rPr lang="en-US" sz="2400"/>
              <a:t>.</a:t>
            </a:r>
          </a:p>
        </p:txBody>
      </p:sp>
      <p:sp>
        <p:nvSpPr>
          <p:cNvPr id="96261" name="Text Box 5"/>
          <p:cNvSpPr txBox="1">
            <a:spLocks noChangeArrowheads="1"/>
          </p:cNvSpPr>
          <p:nvPr/>
        </p:nvSpPr>
        <p:spPr bwMode="auto">
          <a:xfrm>
            <a:off x="1524000" y="228600"/>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Using Column Alias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ChangeArrowheads="1"/>
          </p:cNvSpPr>
          <p:nvPr/>
        </p:nvSpPr>
        <p:spPr bwMode="auto">
          <a:xfrm>
            <a:off x="539750" y="1295400"/>
            <a:ext cx="8077200" cy="9906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altLang="ko-KR" sz="2400" b="1">
                <a:ea typeface="굴림" charset="-127"/>
              </a:rPr>
              <a:t>SELECT FirstName As Name, Commission As Comm </a:t>
            </a:r>
          </a:p>
          <a:p>
            <a:r>
              <a:rPr lang="en-US" altLang="ko-KR" sz="2400" b="1">
                <a:ea typeface="굴림" charset="-127"/>
              </a:rPr>
              <a:t>FROM Employees;</a:t>
            </a:r>
            <a:endParaRPr lang="en-US" sz="2400"/>
          </a:p>
        </p:txBody>
      </p:sp>
      <p:sp>
        <p:nvSpPr>
          <p:cNvPr id="100357" name="Rectangle 5"/>
          <p:cNvSpPr>
            <a:spLocks noChangeArrowheads="1"/>
          </p:cNvSpPr>
          <p:nvPr/>
        </p:nvSpPr>
        <p:spPr bwMode="auto">
          <a:xfrm>
            <a:off x="76200" y="3200400"/>
            <a:ext cx="8915400" cy="9144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altLang="ko-KR" sz="2400" b="1">
                <a:ea typeface="굴림" charset="-127"/>
              </a:rPr>
              <a:t>SELECT FirstName “Name”, Commission “Monthly Comm” </a:t>
            </a:r>
          </a:p>
          <a:p>
            <a:r>
              <a:rPr lang="en-US" altLang="ko-KR" sz="2400" b="1">
                <a:ea typeface="굴림" charset="-127"/>
              </a:rPr>
              <a:t>FROM Employees;</a:t>
            </a:r>
            <a:endParaRPr lang="en-US" sz="2400"/>
          </a:p>
        </p:txBody>
      </p:sp>
      <p:sp>
        <p:nvSpPr>
          <p:cNvPr id="100358" name="Rectangle 6"/>
          <p:cNvSpPr>
            <a:spLocks noChangeArrowheads="1"/>
          </p:cNvSpPr>
          <p:nvPr/>
        </p:nvSpPr>
        <p:spPr bwMode="auto">
          <a:xfrm>
            <a:off x="4229100" y="2470150"/>
            <a:ext cx="539750" cy="457200"/>
          </a:xfrm>
          <a:prstGeom prst="rect">
            <a:avLst/>
          </a:prstGeom>
          <a:noFill/>
          <a:ln w="9525">
            <a:noFill/>
            <a:miter lim="800000"/>
            <a:headEnd/>
            <a:tailEnd/>
          </a:ln>
          <a:effectLst/>
        </p:spPr>
        <p:txBody>
          <a:bodyPr wrap="none" anchor="ctr">
            <a:spAutoFit/>
          </a:bodyPr>
          <a:lstStyle/>
          <a:p>
            <a:pPr algn="ctr"/>
            <a:r>
              <a:rPr lang="en-US" sz="2400" b="1"/>
              <a:t>Or</a:t>
            </a:r>
          </a:p>
        </p:txBody>
      </p:sp>
      <p:sp>
        <p:nvSpPr>
          <p:cNvPr id="100359" name="Text Box 7"/>
          <p:cNvSpPr txBox="1">
            <a:spLocks noChangeArrowheads="1"/>
          </p:cNvSpPr>
          <p:nvPr/>
        </p:nvSpPr>
        <p:spPr bwMode="auto">
          <a:xfrm>
            <a:off x="1524000" y="111125"/>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Using Column Alias</a:t>
            </a:r>
          </a:p>
        </p:txBody>
      </p:sp>
      <p:sp>
        <p:nvSpPr>
          <p:cNvPr id="100360" name="Text Box 8"/>
          <p:cNvSpPr txBox="1">
            <a:spLocks noChangeArrowheads="1"/>
          </p:cNvSpPr>
          <p:nvPr/>
        </p:nvSpPr>
        <p:spPr bwMode="auto">
          <a:xfrm>
            <a:off x="304800" y="4876800"/>
            <a:ext cx="8534400" cy="1735138"/>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q"/>
            </a:pPr>
            <a:r>
              <a:rPr lang="en-US" sz="2400"/>
              <a:t>You specify an alias after the appropriate column name or expression in the SELECT list. </a:t>
            </a:r>
          </a:p>
          <a:p>
            <a:pPr marL="338138" indent="-338138" algn="just">
              <a:spcBef>
                <a:spcPct val="50000"/>
              </a:spcBef>
              <a:buFont typeface="Wingdings" pitchFamily="2" charset="2"/>
              <a:buChar char="q"/>
            </a:pPr>
            <a:r>
              <a:rPr lang="en-US" sz="2400"/>
              <a:t>You separate the column name and the alias with a minimum of one space.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l="877" t="17892" r="877" b="17892"/>
          <a:stretch>
            <a:fillRect/>
          </a:stretch>
        </p:blipFill>
        <p:spPr bwMode="auto">
          <a:xfrm>
            <a:off x="0" y="914400"/>
            <a:ext cx="9144000" cy="4478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3"/>
          <a:srcRect l="25063" t="32748" r="23810" b="22212"/>
          <a:stretch>
            <a:fillRect/>
          </a:stretch>
        </p:blipFill>
        <p:spPr bwMode="auto">
          <a:xfrm>
            <a:off x="2057400" y="661988"/>
            <a:ext cx="4899025" cy="3233737"/>
          </a:xfrm>
          <a:prstGeom prst="rect">
            <a:avLst/>
          </a:prstGeom>
          <a:noFill/>
          <a:ln w="9525">
            <a:noFill/>
            <a:miter lim="800000"/>
            <a:headEnd/>
            <a:tailEnd/>
          </a:ln>
          <a:effectLst/>
        </p:spPr>
      </p:pic>
      <p:sp>
        <p:nvSpPr>
          <p:cNvPr id="108550" name="Rectangle 6"/>
          <p:cNvSpPr>
            <a:spLocks noChangeArrowheads="1"/>
          </p:cNvSpPr>
          <p:nvPr/>
        </p:nvSpPr>
        <p:spPr bwMode="auto">
          <a:xfrm>
            <a:off x="152400" y="4010025"/>
            <a:ext cx="8763000" cy="2771775"/>
          </a:xfrm>
          <a:prstGeom prst="rect">
            <a:avLst/>
          </a:prstGeom>
          <a:noFill/>
          <a:ln w="9525">
            <a:noFill/>
            <a:miter lim="800000"/>
            <a:headEnd/>
            <a:tailEnd/>
          </a:ln>
          <a:effectLst/>
        </p:spPr>
        <p:txBody>
          <a:bodyPr anchor="ctr">
            <a:spAutoFit/>
          </a:bodyPr>
          <a:lstStyle/>
          <a:p>
            <a:pPr marL="338138" indent="-338138" algn="just">
              <a:buFont typeface="Wingdings" pitchFamily="2" charset="2"/>
              <a:buChar char="q"/>
              <a:tabLst>
                <a:tab pos="457200" algn="l"/>
              </a:tabLst>
            </a:pPr>
            <a:r>
              <a:rPr lang="en-US" sz="2200"/>
              <a:t>You can use the concatenation operator to </a:t>
            </a:r>
            <a:r>
              <a:rPr lang="en-US" sz="2200" b="1">
                <a:solidFill>
                  <a:srgbClr val="008000"/>
                </a:solidFill>
              </a:rPr>
              <a:t>concatenate</a:t>
            </a:r>
            <a:r>
              <a:rPr lang="en-US" sz="2200"/>
              <a:t> or </a:t>
            </a:r>
            <a:r>
              <a:rPr lang="en-US" sz="2200" b="1">
                <a:solidFill>
                  <a:srgbClr val="008000"/>
                </a:solidFill>
              </a:rPr>
              <a:t>link columns</a:t>
            </a:r>
            <a:r>
              <a:rPr lang="en-US" sz="2200"/>
              <a:t> to other columns, arithmetic operators, or constant values. </a:t>
            </a:r>
          </a:p>
          <a:p>
            <a:pPr marL="338138" indent="-338138" algn="just">
              <a:buFont typeface="Wingdings" pitchFamily="2" charset="2"/>
              <a:buChar char="q"/>
              <a:tabLst>
                <a:tab pos="457200" algn="l"/>
              </a:tabLst>
            </a:pPr>
            <a:r>
              <a:rPr lang="en-US" sz="2200"/>
              <a:t>When you link a column to one of these elements, the output displays a single column that is a </a:t>
            </a:r>
            <a:r>
              <a:rPr lang="en-US" sz="2200" b="1">
                <a:solidFill>
                  <a:srgbClr val="008000"/>
                </a:solidFill>
              </a:rPr>
              <a:t>character expression</a:t>
            </a:r>
            <a:r>
              <a:rPr lang="en-US" sz="2200"/>
              <a:t>.</a:t>
            </a:r>
          </a:p>
          <a:p>
            <a:pPr marL="338138" indent="-338138" algn="just">
              <a:buFont typeface="Wingdings" pitchFamily="2" charset="2"/>
              <a:buChar char="q"/>
              <a:tabLst>
                <a:tab pos="457200" algn="l"/>
              </a:tabLst>
            </a:pPr>
            <a:r>
              <a:rPr lang="en-US" sz="2200"/>
              <a:t>The concatenation operator is represented by </a:t>
            </a:r>
            <a:r>
              <a:rPr lang="en-US" sz="2200" b="1">
                <a:solidFill>
                  <a:srgbClr val="008000"/>
                </a:solidFill>
              </a:rPr>
              <a:t>two vertical bars</a:t>
            </a:r>
            <a:r>
              <a:rPr lang="en-US" sz="2200"/>
              <a:t>.</a:t>
            </a:r>
          </a:p>
          <a:p>
            <a:pPr marL="338138" indent="-338138" algn="just">
              <a:buFont typeface="Wingdings" pitchFamily="2" charset="2"/>
              <a:buChar char="q"/>
              <a:tabLst>
                <a:tab pos="457200" algn="l"/>
              </a:tabLst>
            </a:pPr>
            <a:r>
              <a:rPr lang="en-US" sz="2200"/>
              <a:t>Columns on either side of the operator are combined to display a single column.</a:t>
            </a:r>
          </a:p>
        </p:txBody>
      </p:sp>
      <p:sp>
        <p:nvSpPr>
          <p:cNvPr id="108551" name="Text Box 7"/>
          <p:cNvSpPr txBox="1">
            <a:spLocks noChangeArrowheads="1"/>
          </p:cNvSpPr>
          <p:nvPr/>
        </p:nvSpPr>
        <p:spPr bwMode="auto">
          <a:xfrm>
            <a:off x="1524000" y="111125"/>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Concatenation Operator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l="1880" t="4515" r="1880" b="13879"/>
          <a:stretch>
            <a:fillRect/>
          </a:stretch>
        </p:blipFill>
        <p:spPr bwMode="auto">
          <a:xfrm>
            <a:off x="0" y="381000"/>
            <a:ext cx="9144000" cy="6019800"/>
          </a:xfrm>
          <a:prstGeom prst="rect">
            <a:avLst/>
          </a:prstGeom>
          <a:noFill/>
          <a:ln w="31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a:srcRect l="877" t="16556" r="-125" b="17892"/>
          <a:stretch>
            <a:fillRect/>
          </a:stretch>
        </p:blipFill>
        <p:spPr bwMode="auto">
          <a:xfrm>
            <a:off x="0" y="914400"/>
            <a:ext cx="91440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76200" y="5241925"/>
            <a:ext cx="8839200" cy="1495425"/>
          </a:xfrm>
          <a:prstGeom prst="rect">
            <a:avLst/>
          </a:prstGeom>
          <a:noFill/>
          <a:ln w="9525">
            <a:noFill/>
            <a:miter lim="800000"/>
            <a:headEnd/>
            <a:tailEnd/>
          </a:ln>
          <a:effectLst/>
        </p:spPr>
        <p:txBody>
          <a:bodyPr>
            <a:spAutoFit/>
          </a:bodyPr>
          <a:lstStyle/>
          <a:p>
            <a:pPr marL="457200" indent="-457200" algn="just">
              <a:spcBef>
                <a:spcPct val="30000"/>
              </a:spcBef>
              <a:buFont typeface="Wingdings" pitchFamily="2" charset="2"/>
              <a:buChar char="q"/>
            </a:pPr>
            <a:r>
              <a:rPr lang="en-US" sz="2000"/>
              <a:t>A </a:t>
            </a:r>
            <a:r>
              <a:rPr lang="en-US" sz="2000" b="1">
                <a:solidFill>
                  <a:srgbClr val="008000"/>
                </a:solidFill>
              </a:rPr>
              <a:t>literal</a:t>
            </a:r>
            <a:r>
              <a:rPr lang="en-US" sz="2000"/>
              <a:t> is a character, a number, or a date included in the SELECT list.</a:t>
            </a:r>
          </a:p>
          <a:p>
            <a:pPr marL="457200" indent="-457200" algn="just">
              <a:spcBef>
                <a:spcPct val="30000"/>
              </a:spcBef>
              <a:buFont typeface="Wingdings" pitchFamily="2" charset="2"/>
              <a:buChar char="q"/>
            </a:pPr>
            <a:r>
              <a:rPr lang="en-US" sz="2000"/>
              <a:t>Date and character literal values must be enclosed </a:t>
            </a:r>
            <a:r>
              <a:rPr lang="en-US" sz="2000" b="1">
                <a:solidFill>
                  <a:srgbClr val="008000"/>
                </a:solidFill>
              </a:rPr>
              <a:t>within single quotation marks</a:t>
            </a:r>
            <a:r>
              <a:rPr lang="en-US" sz="2000"/>
              <a:t> (‘ ‘); number literals need not.</a:t>
            </a:r>
          </a:p>
          <a:p>
            <a:pPr marL="457200" indent="-457200" algn="just">
              <a:spcBef>
                <a:spcPct val="30000"/>
              </a:spcBef>
              <a:buFont typeface="Wingdings" pitchFamily="2" charset="2"/>
              <a:buChar char="q"/>
            </a:pPr>
            <a:r>
              <a:rPr lang="en-US" sz="2000"/>
              <a:t>Each character string is output once for each row returned. </a:t>
            </a:r>
          </a:p>
        </p:txBody>
      </p:sp>
      <p:pic>
        <p:nvPicPr>
          <p:cNvPr id="113668" name="Picture 4"/>
          <p:cNvPicPr>
            <a:picLocks noChangeAspect="1" noChangeArrowheads="1"/>
          </p:cNvPicPr>
          <p:nvPr/>
        </p:nvPicPr>
        <p:blipFill>
          <a:blip r:embed="rId2"/>
          <a:srcRect l="2040" t="22209" r="5530" b="2518"/>
          <a:stretch>
            <a:fillRect/>
          </a:stretch>
        </p:blipFill>
        <p:spPr bwMode="auto">
          <a:xfrm>
            <a:off x="1130300" y="857250"/>
            <a:ext cx="6718300" cy="4297363"/>
          </a:xfrm>
          <a:prstGeom prst="rect">
            <a:avLst/>
          </a:prstGeom>
          <a:noFill/>
          <a:ln w="3175">
            <a:solidFill>
              <a:schemeClr val="tx1"/>
            </a:solidFill>
            <a:miter lim="800000"/>
            <a:headEnd/>
            <a:tailEnd/>
          </a:ln>
          <a:effectLst/>
        </p:spPr>
      </p:pic>
      <p:sp>
        <p:nvSpPr>
          <p:cNvPr id="113669" name="Text Box 5"/>
          <p:cNvSpPr txBox="1">
            <a:spLocks noChangeArrowheads="1"/>
          </p:cNvSpPr>
          <p:nvPr/>
        </p:nvSpPr>
        <p:spPr bwMode="auto">
          <a:xfrm>
            <a:off x="1447800" y="76200"/>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Literal Character Strings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l="494" t="20978" r="494" b="15930"/>
          <a:stretch>
            <a:fillRect/>
          </a:stretch>
        </p:blipFill>
        <p:spPr bwMode="auto">
          <a:xfrm>
            <a:off x="0" y="990600"/>
            <a:ext cx="9144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srcRect t="23077" r="4762" b="16194"/>
          <a:stretch>
            <a:fillRect/>
          </a:stretch>
        </p:blipFill>
        <p:spPr bwMode="auto">
          <a:xfrm>
            <a:off x="0" y="1066800"/>
            <a:ext cx="9144000" cy="476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228600" y="3292475"/>
            <a:ext cx="8534400" cy="3108325"/>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q"/>
            </a:pPr>
            <a:r>
              <a:rPr lang="en-US" sz="2200"/>
              <a:t>By inserting a WHERE clause into a SQL statement, you can specify a condition that must be met, and only the rows that meet the condition are returned. This is also known as </a:t>
            </a:r>
            <a:r>
              <a:rPr lang="en-US" sz="2200" b="1">
                <a:solidFill>
                  <a:srgbClr val="008000"/>
                </a:solidFill>
              </a:rPr>
              <a:t>selection</a:t>
            </a:r>
            <a:r>
              <a:rPr lang="en-US" sz="2200" b="1"/>
              <a:t>.</a:t>
            </a:r>
          </a:p>
          <a:p>
            <a:pPr marL="338138" indent="-338138" algn="just">
              <a:spcBef>
                <a:spcPct val="50000"/>
              </a:spcBef>
              <a:buFont typeface="Wingdings" pitchFamily="2" charset="2"/>
              <a:buChar char="q"/>
            </a:pPr>
            <a:r>
              <a:rPr lang="en-US" sz="2200"/>
              <a:t>The WHERE clause directly </a:t>
            </a:r>
            <a:r>
              <a:rPr lang="en-US" sz="2200" b="1">
                <a:solidFill>
                  <a:srgbClr val="008000"/>
                </a:solidFill>
              </a:rPr>
              <a:t>follows the FROM clause</a:t>
            </a:r>
            <a:r>
              <a:rPr lang="en-US" sz="2200"/>
              <a:t> in the SQL statement syntax. </a:t>
            </a:r>
          </a:p>
          <a:p>
            <a:pPr marL="338138" indent="-338138" algn="just">
              <a:spcBef>
                <a:spcPct val="50000"/>
              </a:spcBef>
              <a:buFont typeface="Wingdings" pitchFamily="2" charset="2"/>
              <a:buChar char="q"/>
            </a:pPr>
            <a:r>
              <a:rPr lang="en-US" sz="2200"/>
              <a:t>The WHERE clause consists of the </a:t>
            </a:r>
            <a:r>
              <a:rPr lang="en-US" sz="2200" b="1">
                <a:solidFill>
                  <a:srgbClr val="008000"/>
                </a:solidFill>
              </a:rPr>
              <a:t>WHERE keyword</a:t>
            </a:r>
            <a:r>
              <a:rPr lang="en-US" sz="2200"/>
              <a:t> and a condition or conditions.</a:t>
            </a:r>
          </a:p>
        </p:txBody>
      </p:sp>
      <p:sp>
        <p:nvSpPr>
          <p:cNvPr id="117764" name="Text Box 4"/>
          <p:cNvSpPr txBox="1">
            <a:spLocks noChangeArrowheads="1"/>
          </p:cNvSpPr>
          <p:nvPr/>
        </p:nvSpPr>
        <p:spPr bwMode="auto">
          <a:xfrm>
            <a:off x="1447800" y="157163"/>
            <a:ext cx="61722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The WHERE Clause</a:t>
            </a:r>
          </a:p>
        </p:txBody>
      </p:sp>
      <p:pic>
        <p:nvPicPr>
          <p:cNvPr id="117765" name="Picture 5"/>
          <p:cNvPicPr>
            <a:picLocks noChangeAspect="1" noChangeArrowheads="1"/>
          </p:cNvPicPr>
          <p:nvPr/>
        </p:nvPicPr>
        <p:blipFill>
          <a:blip r:embed="rId2"/>
          <a:srcRect l="18030" t="29976" r="33009" b="49222"/>
          <a:stretch>
            <a:fillRect/>
          </a:stretch>
        </p:blipFill>
        <p:spPr bwMode="auto">
          <a:xfrm>
            <a:off x="1752600" y="1066800"/>
            <a:ext cx="5410200" cy="1803400"/>
          </a:xfrm>
          <a:prstGeom prst="rect">
            <a:avLst/>
          </a:prstGeom>
          <a:noFill/>
          <a:ln w="38100" cmpd="dbl">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2"/>
          <a:srcRect l="12376" t="30247" r="14357" b="46886"/>
          <a:stretch>
            <a:fillRect/>
          </a:stretch>
        </p:blipFill>
        <p:spPr bwMode="auto">
          <a:xfrm>
            <a:off x="304800" y="1371600"/>
            <a:ext cx="8458200" cy="2071688"/>
          </a:xfrm>
          <a:prstGeom prst="rect">
            <a:avLst/>
          </a:prstGeom>
          <a:noFill/>
          <a:ln w="9525">
            <a:noFill/>
            <a:miter lim="800000"/>
            <a:headEnd/>
            <a:tailEnd/>
          </a:ln>
          <a:effectLst/>
        </p:spPr>
      </p:pic>
      <p:sp>
        <p:nvSpPr>
          <p:cNvPr id="119812" name="Rectangle 4"/>
          <p:cNvSpPr>
            <a:spLocks noChangeArrowheads="1"/>
          </p:cNvSpPr>
          <p:nvPr/>
        </p:nvSpPr>
        <p:spPr bwMode="auto">
          <a:xfrm>
            <a:off x="0" y="4191000"/>
            <a:ext cx="8620125" cy="2301875"/>
          </a:xfrm>
          <a:prstGeom prst="rect">
            <a:avLst/>
          </a:prstGeom>
          <a:noFill/>
          <a:ln w="9525">
            <a:noFill/>
            <a:miter lim="800000"/>
            <a:headEnd/>
            <a:tailEnd/>
          </a:ln>
          <a:effectLst/>
        </p:spPr>
        <p:txBody>
          <a:bodyPr anchor="ctr">
            <a:spAutoFit/>
          </a:bodyPr>
          <a:lstStyle/>
          <a:p>
            <a:pPr marL="338138" indent="-338138" algn="just">
              <a:spcBef>
                <a:spcPct val="30000"/>
              </a:spcBef>
              <a:buFont typeface="Wingdings" pitchFamily="2" charset="2"/>
              <a:buChar char="q"/>
            </a:pPr>
            <a:r>
              <a:rPr lang="en-US" sz="2200"/>
              <a:t>The condition in a WHERE clause specifies a </a:t>
            </a:r>
            <a:r>
              <a:rPr lang="en-US" sz="2200" b="1">
                <a:solidFill>
                  <a:srgbClr val="008000"/>
                </a:solidFill>
              </a:rPr>
              <a:t>comparison of values</a:t>
            </a:r>
            <a:r>
              <a:rPr lang="en-US" sz="2200"/>
              <a:t> that limits the rows returned by a query. </a:t>
            </a:r>
          </a:p>
          <a:p>
            <a:pPr marL="338138" indent="-338138" algn="just">
              <a:spcBef>
                <a:spcPct val="30000"/>
              </a:spcBef>
              <a:buFont typeface="Wingdings" pitchFamily="2" charset="2"/>
              <a:buChar char="q"/>
            </a:pPr>
            <a:r>
              <a:rPr lang="en-US" sz="2200"/>
              <a:t>The condition consists of </a:t>
            </a:r>
            <a:r>
              <a:rPr lang="en-US" sz="2200" b="1" u="sng">
                <a:solidFill>
                  <a:srgbClr val="008000"/>
                </a:solidFill>
              </a:rPr>
              <a:t>three elements</a:t>
            </a:r>
            <a:r>
              <a:rPr lang="en-US" sz="2200"/>
              <a:t>. </a:t>
            </a:r>
          </a:p>
          <a:p>
            <a:pPr marL="338138" indent="-338138" algn="just">
              <a:spcBef>
                <a:spcPct val="30000"/>
              </a:spcBef>
              <a:buFont typeface="Wingdings" pitchFamily="2" charset="2"/>
              <a:buChar char="q"/>
            </a:pPr>
            <a:r>
              <a:rPr lang="en-US" sz="2200"/>
              <a:t>First is a </a:t>
            </a:r>
            <a:r>
              <a:rPr lang="en-US" sz="2200" b="1">
                <a:solidFill>
                  <a:schemeClr val="accent2"/>
                </a:solidFill>
              </a:rPr>
              <a:t>column name,</a:t>
            </a:r>
            <a:r>
              <a:rPr lang="en-US" sz="2200"/>
              <a:t> second is a </a:t>
            </a:r>
            <a:r>
              <a:rPr lang="en-US" sz="2200" b="1">
                <a:solidFill>
                  <a:schemeClr val="accent2"/>
                </a:solidFill>
              </a:rPr>
              <a:t>comparison operator</a:t>
            </a:r>
            <a:r>
              <a:rPr lang="en-US" sz="2200"/>
              <a:t> and third element can be </a:t>
            </a:r>
            <a:r>
              <a:rPr lang="en-US" sz="2200" b="1">
                <a:solidFill>
                  <a:schemeClr val="accent2"/>
                </a:solidFill>
              </a:rPr>
              <a:t>another column name, constant, or list of values.</a:t>
            </a:r>
          </a:p>
        </p:txBody>
      </p:sp>
      <p:sp>
        <p:nvSpPr>
          <p:cNvPr id="119813" name="Text Box 5"/>
          <p:cNvSpPr txBox="1">
            <a:spLocks noChangeArrowheads="1"/>
          </p:cNvSpPr>
          <p:nvPr/>
        </p:nvSpPr>
        <p:spPr bwMode="auto">
          <a:xfrm>
            <a:off x="1447800" y="157163"/>
            <a:ext cx="61722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The WHERE Clause Condition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a:srcRect t="10883"/>
          <a:stretch>
            <a:fillRect/>
          </a:stretch>
        </p:blipFill>
        <p:spPr bwMode="auto">
          <a:xfrm>
            <a:off x="0" y="311150"/>
            <a:ext cx="9144000" cy="639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2"/>
          <a:srcRect t="22240" b="15930"/>
          <a:stretch>
            <a:fillRect/>
          </a:stretch>
        </p:blipFill>
        <p:spPr bwMode="auto">
          <a:xfrm>
            <a:off x="0" y="1066800"/>
            <a:ext cx="9144000" cy="443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2"/>
          <a:srcRect l="22220" t="34041" r="36896" b="35081"/>
          <a:stretch>
            <a:fillRect/>
          </a:stretch>
        </p:blipFill>
        <p:spPr bwMode="auto">
          <a:xfrm>
            <a:off x="1524000" y="1066800"/>
            <a:ext cx="6096000" cy="3613150"/>
          </a:xfrm>
          <a:prstGeom prst="rect">
            <a:avLst/>
          </a:prstGeom>
          <a:noFill/>
          <a:ln w="57150" cmpd="thinThick">
            <a:solidFill>
              <a:schemeClr val="tx1"/>
            </a:solidFill>
            <a:miter lim="800000"/>
            <a:headEnd/>
            <a:tailEnd/>
          </a:ln>
          <a:effectLst/>
        </p:spPr>
      </p:pic>
      <p:sp>
        <p:nvSpPr>
          <p:cNvPr id="122883" name="Text Box 3"/>
          <p:cNvSpPr txBox="1">
            <a:spLocks noChangeArrowheads="1"/>
          </p:cNvSpPr>
          <p:nvPr/>
        </p:nvSpPr>
        <p:spPr bwMode="auto">
          <a:xfrm>
            <a:off x="1447800" y="157163"/>
            <a:ext cx="61722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The WHERE Clause Guidelines</a:t>
            </a:r>
          </a:p>
        </p:txBody>
      </p:sp>
      <p:sp>
        <p:nvSpPr>
          <p:cNvPr id="122884" name="Rectangle 4"/>
          <p:cNvSpPr>
            <a:spLocks noChangeArrowheads="1"/>
          </p:cNvSpPr>
          <p:nvPr/>
        </p:nvSpPr>
        <p:spPr bwMode="auto">
          <a:xfrm>
            <a:off x="304800" y="5203825"/>
            <a:ext cx="8458200" cy="1196975"/>
          </a:xfrm>
          <a:prstGeom prst="rect">
            <a:avLst/>
          </a:prstGeom>
          <a:noFill/>
          <a:ln w="9525">
            <a:noFill/>
            <a:miter lim="800000"/>
            <a:headEnd/>
            <a:tailEnd/>
          </a:ln>
          <a:effectLst/>
        </p:spPr>
        <p:txBody>
          <a:bodyPr anchor="ctr">
            <a:spAutoFit/>
          </a:bodyPr>
          <a:lstStyle/>
          <a:p>
            <a:pPr marL="339725" indent="-339725" algn="just">
              <a:spcBef>
                <a:spcPct val="30000"/>
              </a:spcBef>
              <a:buFont typeface="Wingdings" pitchFamily="2" charset="2"/>
              <a:buChar char="q"/>
            </a:pPr>
            <a:r>
              <a:rPr lang="en-US" sz="2200"/>
              <a:t>SQL uses </a:t>
            </a:r>
            <a:r>
              <a:rPr lang="en-US" sz="2200" b="1">
                <a:solidFill>
                  <a:srgbClr val="008000"/>
                </a:solidFill>
              </a:rPr>
              <a:t>single quotes</a:t>
            </a:r>
            <a:r>
              <a:rPr lang="en-US" sz="2200"/>
              <a:t> around text values (most database systems will also accept double quotes). </a:t>
            </a:r>
          </a:p>
          <a:p>
            <a:pPr marL="339725" indent="-339725" algn="just">
              <a:spcBef>
                <a:spcPct val="30000"/>
              </a:spcBef>
              <a:buFont typeface="Wingdings" pitchFamily="2" charset="2"/>
              <a:buChar char="q"/>
            </a:pPr>
            <a:r>
              <a:rPr lang="en-US" sz="2200"/>
              <a:t>Numeric values </a:t>
            </a:r>
            <a:r>
              <a:rPr lang="en-US" sz="2200" b="1">
                <a:solidFill>
                  <a:srgbClr val="008000"/>
                </a:solidFill>
              </a:rPr>
              <a:t>should not be enclosed in quotes</a:t>
            </a:r>
            <a:r>
              <a:rPr lang="en-US" sz="220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srcRect l="494" t="28549" r="494" b="14668"/>
          <a:stretch>
            <a:fillRect/>
          </a:stretch>
        </p:blipFill>
        <p:spPr bwMode="auto">
          <a:xfrm>
            <a:off x="0" y="1371600"/>
            <a:ext cx="9144000" cy="4114800"/>
          </a:xfrm>
          <a:prstGeom prst="rect">
            <a:avLst/>
          </a:prstGeom>
          <a:noFill/>
          <a:ln w="9525">
            <a:noFill/>
            <a:miter lim="800000"/>
            <a:headEnd/>
            <a:tailEnd/>
          </a:ln>
          <a:effectLst/>
        </p:spPr>
      </p:pic>
      <p:sp>
        <p:nvSpPr>
          <p:cNvPr id="123907" name="Text Box 3"/>
          <p:cNvSpPr txBox="1">
            <a:spLocks noChangeArrowheads="1"/>
          </p:cNvSpPr>
          <p:nvPr/>
        </p:nvSpPr>
        <p:spPr bwMode="auto">
          <a:xfrm>
            <a:off x="381000" y="990600"/>
            <a:ext cx="3276600" cy="457200"/>
          </a:xfrm>
          <a:prstGeom prst="rect">
            <a:avLst/>
          </a:prstGeom>
          <a:noFill/>
          <a:ln w="9525">
            <a:noFill/>
            <a:miter lim="800000"/>
            <a:headEnd/>
            <a:tailEnd/>
          </a:ln>
          <a:effectLst/>
        </p:spPr>
        <p:txBody>
          <a:bodyPr>
            <a:spAutoFit/>
          </a:bodyPr>
          <a:lstStyle/>
          <a:p>
            <a:pPr>
              <a:spcBef>
                <a:spcPct val="50000"/>
              </a:spcBef>
            </a:pPr>
            <a:r>
              <a:rPr lang="en-US" sz="2400" b="1"/>
              <a:t>Operators Used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685800" y="157163"/>
            <a:ext cx="74676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Operators Allowed in the WHERE Clause</a:t>
            </a:r>
          </a:p>
        </p:txBody>
      </p:sp>
      <p:sp>
        <p:nvSpPr>
          <p:cNvPr id="124933" name="Rectangle 5"/>
          <p:cNvSpPr>
            <a:spLocks noChangeArrowheads="1"/>
          </p:cNvSpPr>
          <p:nvPr/>
        </p:nvSpPr>
        <p:spPr bwMode="auto">
          <a:xfrm>
            <a:off x="381000" y="838200"/>
            <a:ext cx="7861300" cy="427038"/>
          </a:xfrm>
          <a:prstGeom prst="rect">
            <a:avLst/>
          </a:prstGeom>
          <a:noFill/>
          <a:ln w="9525">
            <a:noFill/>
            <a:miter lim="800000"/>
            <a:headEnd/>
            <a:tailEnd/>
          </a:ln>
          <a:effectLst/>
        </p:spPr>
        <p:txBody>
          <a:bodyPr wrap="none" anchor="ctr">
            <a:spAutoFit/>
          </a:bodyPr>
          <a:lstStyle/>
          <a:p>
            <a:r>
              <a:rPr lang="en-US" sz="2200">
                <a:ea typeface="Times New Roman" pitchFamily="18" charset="0"/>
                <a:cs typeface="Arial" charset="0"/>
              </a:rPr>
              <a:t>With the WHERE clause, the following operators can be used:</a:t>
            </a:r>
          </a:p>
        </p:txBody>
      </p:sp>
      <p:graphicFrame>
        <p:nvGraphicFramePr>
          <p:cNvPr id="125073" name="Group 145"/>
          <p:cNvGraphicFramePr>
            <a:graphicFrameLocks noGrp="1"/>
          </p:cNvGraphicFramePr>
          <p:nvPr/>
        </p:nvGraphicFramePr>
        <p:xfrm>
          <a:off x="152400" y="1371600"/>
          <a:ext cx="8839200" cy="4663440"/>
        </p:xfrm>
        <a:graphic>
          <a:graphicData uri="http://schemas.openxmlformats.org/drawingml/2006/table">
            <a:tbl>
              <a:tblPr/>
              <a:tblGrid>
                <a:gridCol w="3402013"/>
                <a:gridCol w="5437187"/>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Operator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Description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66"/>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&lt;&gt;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Not 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Greater than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&lt;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Less than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&gt;=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Greater than or 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&lt;=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Less than or equal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BETWEEN…AND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Between an inclusive range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LIKE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Search for a pattern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IN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If you know the exact value you want to return for at least one of the columns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IS NULL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Is a null value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5068" name="Rectangle 140"/>
          <p:cNvSpPr>
            <a:spLocks noChangeArrowheads="1"/>
          </p:cNvSpPr>
          <p:nvPr/>
        </p:nvSpPr>
        <p:spPr bwMode="auto">
          <a:xfrm>
            <a:off x="277813" y="6278563"/>
            <a:ext cx="8637587" cy="427037"/>
          </a:xfrm>
          <a:prstGeom prst="rect">
            <a:avLst/>
          </a:prstGeom>
          <a:noFill/>
          <a:ln w="9525">
            <a:noFill/>
            <a:miter lim="800000"/>
            <a:headEnd/>
            <a:tailEnd/>
          </a:ln>
          <a:effectLst/>
        </p:spPr>
        <p:txBody>
          <a:bodyPr wrap="none" anchor="ctr">
            <a:spAutoFit/>
          </a:bodyPr>
          <a:lstStyle/>
          <a:p>
            <a:r>
              <a:rPr lang="en-US" sz="2200" b="1">
                <a:ea typeface="Times New Roman" pitchFamily="18" charset="0"/>
                <a:cs typeface="Arial" charset="0"/>
              </a:rPr>
              <a:t>Note:</a:t>
            </a:r>
            <a:r>
              <a:rPr lang="en-US" sz="2200">
                <a:ea typeface="Times New Roman" pitchFamily="18" charset="0"/>
                <a:cs typeface="Arial" charset="0"/>
              </a:rPr>
              <a:t> In some versions of SQL the </a:t>
            </a:r>
            <a:r>
              <a:rPr lang="en-US" sz="2200" b="1">
                <a:solidFill>
                  <a:schemeClr val="accent2"/>
                </a:solidFill>
                <a:ea typeface="Times New Roman" pitchFamily="18" charset="0"/>
                <a:cs typeface="Arial" charset="0"/>
              </a:rPr>
              <a:t>&lt;&gt;</a:t>
            </a:r>
            <a:r>
              <a:rPr lang="en-US" sz="2200">
                <a:ea typeface="Times New Roman" pitchFamily="18" charset="0"/>
                <a:cs typeface="Arial" charset="0"/>
              </a:rPr>
              <a:t> operator may be written as </a:t>
            </a:r>
            <a:r>
              <a:rPr lang="en-US" sz="2200" b="1">
                <a:solidFill>
                  <a:schemeClr val="accent2"/>
                </a:solidFill>
                <a:ea typeface="Times New Roman" pitchFamily="18" charset="0"/>
                <a:cs typeface="Arial" charset="0"/>
              </a:rPr>
              <a:t>!=</a:t>
            </a:r>
            <a:endParaRPr lang="en-US" sz="2200">
              <a:solidFill>
                <a:schemeClr val="accent2"/>
              </a:solidFill>
              <a:ea typeface="Times New Roman" pitchFamily="18"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2"/>
          <a:srcRect l="494" t="22240" r="494" b="14668"/>
          <a:stretch>
            <a:fillRect/>
          </a:stretch>
        </p:blipFill>
        <p:spPr bwMode="auto">
          <a:xfrm>
            <a:off x="0" y="914400"/>
            <a:ext cx="9144000" cy="4572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81000" y="385763"/>
            <a:ext cx="82296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Using Comparison Operators: Few Examples</a:t>
            </a:r>
          </a:p>
        </p:txBody>
      </p:sp>
      <p:sp>
        <p:nvSpPr>
          <p:cNvPr id="130054" name="Rectangle 6"/>
          <p:cNvSpPr>
            <a:spLocks noChangeArrowheads="1"/>
          </p:cNvSpPr>
          <p:nvPr/>
        </p:nvSpPr>
        <p:spPr bwMode="auto">
          <a:xfrm>
            <a:off x="609600" y="1828800"/>
            <a:ext cx="3048000" cy="12192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sz="2200" b="1">
                <a:ea typeface="Times New Roman" pitchFamily="18" charset="0"/>
                <a:cs typeface="Arial" charset="0"/>
              </a:rPr>
              <a:t>SELECT * </a:t>
            </a:r>
          </a:p>
          <a:p>
            <a:r>
              <a:rPr lang="en-US" sz="2200" b="1">
                <a:ea typeface="Times New Roman" pitchFamily="18" charset="0"/>
                <a:cs typeface="Arial" charset="0"/>
              </a:rPr>
              <a:t>FROM Persons</a:t>
            </a:r>
            <a:r>
              <a:rPr lang="en-US" sz="2200">
                <a:ea typeface="Times New Roman" pitchFamily="18" charset="0"/>
                <a:cs typeface="Arial" charset="0"/>
              </a:rPr>
              <a:t> </a:t>
            </a:r>
          </a:p>
          <a:p>
            <a:pPr eaLnBrk="0" hangingPunct="0"/>
            <a:r>
              <a:rPr lang="en-US" sz="2200" b="1">
                <a:ea typeface="Times New Roman" pitchFamily="18" charset="0"/>
                <a:cs typeface="Arial" charset="0"/>
              </a:rPr>
              <a:t>WHERE P_Id &lt; 3;</a:t>
            </a:r>
            <a:endParaRPr lang="en-US" sz="2200">
              <a:ea typeface="Times New Roman" pitchFamily="18" charset="0"/>
              <a:cs typeface="Arial" charset="0"/>
            </a:endParaRPr>
          </a:p>
        </p:txBody>
      </p:sp>
      <p:sp>
        <p:nvSpPr>
          <p:cNvPr id="130051" name="Rectangle 3"/>
          <p:cNvSpPr>
            <a:spLocks noChangeArrowheads="1"/>
          </p:cNvSpPr>
          <p:nvPr/>
        </p:nvSpPr>
        <p:spPr bwMode="auto">
          <a:xfrm>
            <a:off x="3962400" y="1828800"/>
            <a:ext cx="4800600" cy="12192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sz="2200" b="1">
                <a:ea typeface="Times New Roman" pitchFamily="18" charset="0"/>
                <a:cs typeface="Arial" charset="0"/>
              </a:rPr>
              <a:t>SELECT * </a:t>
            </a:r>
          </a:p>
          <a:p>
            <a:r>
              <a:rPr lang="en-US" sz="2200" b="1">
                <a:ea typeface="Times New Roman" pitchFamily="18" charset="0"/>
                <a:cs typeface="Arial" charset="0"/>
              </a:rPr>
              <a:t>FROM Persons</a:t>
            </a:r>
            <a:r>
              <a:rPr lang="en-US" sz="2200">
                <a:ea typeface="Times New Roman" pitchFamily="18" charset="0"/>
                <a:cs typeface="Arial" charset="0"/>
              </a:rPr>
              <a:t> </a:t>
            </a:r>
          </a:p>
          <a:p>
            <a:pPr eaLnBrk="0" hangingPunct="0"/>
            <a:r>
              <a:rPr lang="en-US" sz="2200" b="1">
                <a:ea typeface="Times New Roman" pitchFamily="18" charset="0"/>
                <a:cs typeface="Arial" charset="0"/>
              </a:rPr>
              <a:t>WHERE P_Id BETWEEN 1 AND 3;</a:t>
            </a:r>
            <a:endParaRPr lang="en-US" sz="2200">
              <a:ea typeface="Times New Roman" pitchFamily="18" charset="0"/>
              <a:cs typeface="Arial" charset="0"/>
            </a:endParaRPr>
          </a:p>
          <a:p>
            <a:pPr eaLnBrk="0" hangingPunct="0"/>
            <a:endParaRPr lang="en-US" sz="2200">
              <a:ea typeface="Times New Roman" pitchFamily="18" charset="0"/>
              <a:cs typeface="Arial" charset="0"/>
            </a:endParaRPr>
          </a:p>
        </p:txBody>
      </p:sp>
      <p:sp>
        <p:nvSpPr>
          <p:cNvPr id="130053" name="Rectangle 5"/>
          <p:cNvSpPr>
            <a:spLocks noChangeArrowheads="1"/>
          </p:cNvSpPr>
          <p:nvPr/>
        </p:nvSpPr>
        <p:spPr bwMode="auto">
          <a:xfrm>
            <a:off x="4495800" y="3657600"/>
            <a:ext cx="3962400" cy="14478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sz="2200" b="1">
                <a:ea typeface="Times New Roman" pitchFamily="18" charset="0"/>
                <a:cs typeface="Arial" charset="0"/>
              </a:rPr>
              <a:t>SELECT * </a:t>
            </a:r>
          </a:p>
          <a:p>
            <a:r>
              <a:rPr lang="en-US" sz="2200" b="1">
                <a:ea typeface="Times New Roman" pitchFamily="18" charset="0"/>
                <a:cs typeface="Arial" charset="0"/>
              </a:rPr>
              <a:t>FROM Persons</a:t>
            </a:r>
            <a:r>
              <a:rPr lang="en-US" sz="2200">
                <a:ea typeface="Times New Roman" pitchFamily="18" charset="0"/>
                <a:cs typeface="Arial" charset="0"/>
              </a:rPr>
              <a:t> </a:t>
            </a:r>
          </a:p>
          <a:p>
            <a:pPr eaLnBrk="0" hangingPunct="0"/>
            <a:r>
              <a:rPr lang="en-US" sz="2200" b="1">
                <a:ea typeface="Times New Roman" pitchFamily="18" charset="0"/>
                <a:cs typeface="Arial" charset="0"/>
              </a:rPr>
              <a:t>WHERE P_Id IN (1, 3);</a:t>
            </a:r>
            <a:endParaRPr lang="en-US" sz="2200">
              <a:ea typeface="Times New Roman" pitchFamily="18" charset="0"/>
              <a:cs typeface="Arial" charset="0"/>
            </a:endParaRPr>
          </a:p>
          <a:p>
            <a:pPr eaLnBrk="0" hangingPunct="0"/>
            <a:endParaRPr lang="en-US" sz="2200">
              <a:ea typeface="Times New Roman" pitchFamily="18" charset="0"/>
              <a:cs typeface="Arial" charset="0"/>
            </a:endParaRPr>
          </a:p>
        </p:txBody>
      </p:sp>
      <p:sp>
        <p:nvSpPr>
          <p:cNvPr id="130052" name="Rectangle 4"/>
          <p:cNvSpPr>
            <a:spLocks noChangeArrowheads="1"/>
          </p:cNvSpPr>
          <p:nvPr/>
        </p:nvSpPr>
        <p:spPr bwMode="auto">
          <a:xfrm>
            <a:off x="762000" y="3810000"/>
            <a:ext cx="2971800" cy="12192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sz="2200" b="1">
                <a:ea typeface="Times New Roman" pitchFamily="18" charset="0"/>
                <a:cs typeface="Arial" charset="0"/>
              </a:rPr>
              <a:t>SELECT * </a:t>
            </a:r>
          </a:p>
          <a:p>
            <a:r>
              <a:rPr lang="en-US" sz="2200" b="1">
                <a:ea typeface="Times New Roman" pitchFamily="18" charset="0"/>
                <a:cs typeface="Arial" charset="0"/>
              </a:rPr>
              <a:t>FROM Persons</a:t>
            </a:r>
            <a:r>
              <a:rPr lang="en-US" sz="2200">
                <a:ea typeface="Times New Roman" pitchFamily="18" charset="0"/>
                <a:cs typeface="Arial" charset="0"/>
              </a:rPr>
              <a:t> </a:t>
            </a:r>
          </a:p>
          <a:p>
            <a:pPr eaLnBrk="0" hangingPunct="0"/>
            <a:r>
              <a:rPr lang="en-US" sz="2200" b="1">
                <a:ea typeface="Times New Roman" pitchFamily="18" charset="0"/>
                <a:cs typeface="Arial" charset="0"/>
              </a:rPr>
              <a:t>WHERE P_Id &lt;&gt; 3;</a:t>
            </a:r>
            <a:endParaRPr lang="en-US" sz="2200">
              <a:ea typeface="Times New Roman" pitchFamily="18" charset="0"/>
              <a:cs typeface="Arial" charset="0"/>
            </a:endParaRPr>
          </a:p>
          <a:p>
            <a:pPr eaLnBrk="0" hangingPunct="0"/>
            <a:endParaRPr lang="en-US" sz="2200">
              <a:ea typeface="Times New Roman" pitchFamily="18" charset="0"/>
              <a:cs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2"/>
          <a:srcRect t="10883"/>
          <a:stretch>
            <a:fillRect/>
          </a:stretch>
        </p:blipFill>
        <p:spPr bwMode="auto">
          <a:xfrm>
            <a:off x="0" y="158750"/>
            <a:ext cx="9144000" cy="63944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srcRect l="22932" t="25191" r="16917" b="23244"/>
          <a:stretch>
            <a:fillRect/>
          </a:stretch>
        </p:blipFill>
        <p:spPr bwMode="auto">
          <a:xfrm>
            <a:off x="1295400" y="600075"/>
            <a:ext cx="6934200" cy="3971925"/>
          </a:xfrm>
          <a:prstGeom prst="rect">
            <a:avLst/>
          </a:prstGeom>
          <a:noFill/>
          <a:ln w="9525">
            <a:noFill/>
            <a:miter lim="800000"/>
            <a:headEnd/>
            <a:tailEnd/>
          </a:ln>
          <a:effectLst/>
        </p:spPr>
      </p:pic>
      <p:sp>
        <p:nvSpPr>
          <p:cNvPr id="45059" name="Text Box 3"/>
          <p:cNvSpPr txBox="1">
            <a:spLocks noChangeArrowheads="1"/>
          </p:cNvSpPr>
          <p:nvPr/>
        </p:nvSpPr>
        <p:spPr bwMode="auto">
          <a:xfrm>
            <a:off x="381000" y="111125"/>
            <a:ext cx="83058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SELECT Statement Capabilities</a:t>
            </a:r>
          </a:p>
        </p:txBody>
      </p:sp>
      <p:sp>
        <p:nvSpPr>
          <p:cNvPr id="45060" name="Text Box 4"/>
          <p:cNvSpPr txBox="1">
            <a:spLocks noChangeArrowheads="1"/>
          </p:cNvSpPr>
          <p:nvPr/>
        </p:nvSpPr>
        <p:spPr bwMode="auto">
          <a:xfrm>
            <a:off x="160338" y="4411663"/>
            <a:ext cx="8983662" cy="2381250"/>
          </a:xfrm>
          <a:prstGeom prst="rect">
            <a:avLst/>
          </a:prstGeom>
          <a:noFill/>
          <a:ln w="9525">
            <a:noFill/>
            <a:miter lim="800000"/>
            <a:headEnd/>
            <a:tailEnd/>
          </a:ln>
          <a:effectLst/>
        </p:spPr>
        <p:txBody>
          <a:bodyPr>
            <a:spAutoFit/>
          </a:bodyPr>
          <a:lstStyle/>
          <a:p>
            <a:pPr marL="277813" indent="-277813" algn="just">
              <a:spcBef>
                <a:spcPct val="50000"/>
              </a:spcBef>
              <a:buFont typeface="Wingdings" pitchFamily="2" charset="2"/>
              <a:buChar char="q"/>
            </a:pPr>
            <a:r>
              <a:rPr lang="en-US" sz="2000"/>
              <a:t>You can use the </a:t>
            </a:r>
            <a:r>
              <a:rPr lang="en-US" sz="2000" b="1">
                <a:solidFill>
                  <a:srgbClr val="008000"/>
                </a:solidFill>
              </a:rPr>
              <a:t>selection capability</a:t>
            </a:r>
            <a:r>
              <a:rPr lang="en-US" sz="2000"/>
              <a:t> of SQL to choose the rows that you want to retrieve from a table. You can specify various criteria while selecting the rows that you want to see.</a:t>
            </a:r>
          </a:p>
          <a:p>
            <a:pPr marL="277813" indent="-277813" algn="just">
              <a:spcBef>
                <a:spcPct val="50000"/>
              </a:spcBef>
              <a:buFont typeface="Wingdings" pitchFamily="2" charset="2"/>
              <a:buChar char="q"/>
            </a:pPr>
            <a:r>
              <a:rPr lang="en-US"/>
              <a:t>You can use the </a:t>
            </a:r>
            <a:r>
              <a:rPr lang="en-US" b="1">
                <a:solidFill>
                  <a:srgbClr val="008000"/>
                </a:solidFill>
              </a:rPr>
              <a:t>projection capability</a:t>
            </a:r>
            <a:r>
              <a:rPr lang="en-US"/>
              <a:t> of SQL to choose the columns in a table that you want to retrieve. You can retrieve selected columns or all columns in a table.</a:t>
            </a:r>
          </a:p>
          <a:p>
            <a:pPr marL="277813" indent="-277813" algn="just">
              <a:spcBef>
                <a:spcPct val="50000"/>
              </a:spcBef>
              <a:buFont typeface="Wingdings" pitchFamily="2" charset="2"/>
              <a:buChar char="q"/>
            </a:pPr>
            <a:r>
              <a:rPr lang="en-US"/>
              <a:t>You can </a:t>
            </a:r>
            <a:r>
              <a:rPr lang="en-US" b="1">
                <a:solidFill>
                  <a:srgbClr val="008000"/>
                </a:solidFill>
              </a:rPr>
              <a:t>join data</a:t>
            </a:r>
            <a:r>
              <a:rPr lang="en-US"/>
              <a:t> that is stored in different tables by creating a link between the data in the tables. In addition, you can retrieve data from multiple tables.</a:t>
            </a:r>
            <a:endParaRPr lang="en-US"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a:srcRect t="22240" r="494" b="15930"/>
          <a:stretch>
            <a:fillRect/>
          </a:stretch>
        </p:blipFill>
        <p:spPr bwMode="auto">
          <a:xfrm>
            <a:off x="0" y="990600"/>
            <a:ext cx="9144000" cy="44577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2"/>
          <a:srcRect l="17577" t="31291" r="18567" b="49037"/>
          <a:stretch>
            <a:fillRect/>
          </a:stretch>
        </p:blipFill>
        <p:spPr bwMode="auto">
          <a:xfrm>
            <a:off x="609600" y="838200"/>
            <a:ext cx="7696200" cy="1860550"/>
          </a:xfrm>
          <a:prstGeom prst="rect">
            <a:avLst/>
          </a:prstGeom>
          <a:noFill/>
          <a:ln w="57150" cmpd="thinThick">
            <a:solidFill>
              <a:schemeClr val="tx1"/>
            </a:solidFill>
            <a:miter lim="800000"/>
            <a:headEnd/>
            <a:tailEnd/>
          </a:ln>
          <a:effectLst/>
        </p:spPr>
      </p:pic>
      <p:sp>
        <p:nvSpPr>
          <p:cNvPr id="134147"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BETWEEN Operator: Syntax</a:t>
            </a:r>
          </a:p>
        </p:txBody>
      </p:sp>
      <p:pic>
        <p:nvPicPr>
          <p:cNvPr id="134148" name="Picture 4"/>
          <p:cNvPicPr>
            <a:picLocks noChangeAspect="1" noChangeArrowheads="1"/>
          </p:cNvPicPr>
          <p:nvPr/>
        </p:nvPicPr>
        <p:blipFill>
          <a:blip r:embed="rId3"/>
          <a:srcRect l="8415" t="20805" r="11386" b="20645"/>
          <a:stretch>
            <a:fillRect/>
          </a:stretch>
        </p:blipFill>
        <p:spPr bwMode="auto">
          <a:xfrm>
            <a:off x="1219200" y="2895600"/>
            <a:ext cx="6705600" cy="38417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p:cNvPicPr>
            <a:picLocks noChangeAspect="1" noChangeArrowheads="1"/>
          </p:cNvPicPr>
          <p:nvPr/>
        </p:nvPicPr>
        <p:blipFill>
          <a:blip r:embed="rId2"/>
          <a:srcRect l="494" t="10883" r="494" b="789"/>
          <a:stretch>
            <a:fillRect/>
          </a:stretch>
        </p:blipFill>
        <p:spPr bwMode="auto">
          <a:xfrm>
            <a:off x="0" y="152400"/>
            <a:ext cx="9144000" cy="64008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a:srcRect l="18123" t="39955" r="17230" b="29834"/>
          <a:stretch>
            <a:fillRect/>
          </a:stretch>
        </p:blipFill>
        <p:spPr bwMode="auto">
          <a:xfrm>
            <a:off x="304800" y="2133600"/>
            <a:ext cx="8534400" cy="3130550"/>
          </a:xfrm>
          <a:prstGeom prst="rect">
            <a:avLst/>
          </a:prstGeom>
          <a:noFill/>
          <a:ln w="57150" cmpd="thinThick">
            <a:solidFill>
              <a:schemeClr val="tx1"/>
            </a:solidFill>
            <a:miter lim="800000"/>
            <a:headEnd/>
            <a:tailEnd/>
          </a:ln>
          <a:effectLst/>
        </p:spPr>
      </p:pic>
      <p:sp>
        <p:nvSpPr>
          <p:cNvPr id="137219" name="Text Box 3"/>
          <p:cNvSpPr txBox="1">
            <a:spLocks noChangeArrowheads="1"/>
          </p:cNvSpPr>
          <p:nvPr/>
        </p:nvSpPr>
        <p:spPr bwMode="auto">
          <a:xfrm>
            <a:off x="381000" y="152400"/>
            <a:ext cx="8229600" cy="116998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BETWEEN Operator With Character </a:t>
            </a:r>
          </a:p>
          <a:p>
            <a:pPr algn="ctr">
              <a:spcBef>
                <a:spcPct val="50000"/>
              </a:spcBef>
            </a:pPr>
            <a:r>
              <a:rPr lang="en-US" sz="2800" b="1">
                <a:solidFill>
                  <a:schemeClr val="bg1"/>
                </a:solidFill>
              </a:rPr>
              <a:t>and Date Values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p:cNvPicPr>
            <a:picLocks noChangeAspect="1" noChangeArrowheads="1"/>
          </p:cNvPicPr>
          <p:nvPr/>
        </p:nvPicPr>
        <p:blipFill>
          <a:blip r:embed="rId2"/>
          <a:srcRect t="11253"/>
          <a:stretch>
            <a:fillRect/>
          </a:stretch>
        </p:blipFill>
        <p:spPr bwMode="auto">
          <a:xfrm>
            <a:off x="0" y="184150"/>
            <a:ext cx="9144000" cy="63690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2"/>
          <a:srcRect t="11671"/>
          <a:stretch>
            <a:fillRect/>
          </a:stretch>
        </p:blipFill>
        <p:spPr bwMode="auto">
          <a:xfrm>
            <a:off x="0" y="304800"/>
            <a:ext cx="9144000" cy="63373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srcRect t="22240" r="494" b="17192"/>
          <a:stretch>
            <a:fillRect/>
          </a:stretch>
        </p:blipFill>
        <p:spPr bwMode="auto">
          <a:xfrm>
            <a:off x="0" y="1066800"/>
            <a:ext cx="9144000" cy="436721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srcRect l="18140" t="34259" r="25267" b="37068"/>
          <a:stretch>
            <a:fillRect/>
          </a:stretch>
        </p:blipFill>
        <p:spPr bwMode="auto">
          <a:xfrm>
            <a:off x="762000" y="2852738"/>
            <a:ext cx="7772400" cy="3090862"/>
          </a:xfrm>
          <a:prstGeom prst="rect">
            <a:avLst/>
          </a:prstGeom>
          <a:noFill/>
          <a:ln w="57150" cmpd="thinThick">
            <a:solidFill>
              <a:schemeClr val="tx1"/>
            </a:solidFill>
            <a:miter lim="800000"/>
            <a:headEnd/>
            <a:tailEnd/>
          </a:ln>
          <a:effectLst/>
        </p:spPr>
      </p:pic>
      <p:sp>
        <p:nvSpPr>
          <p:cNvPr id="141315" name="Text Box 3"/>
          <p:cNvSpPr txBox="1">
            <a:spLocks noChangeArrowheads="1"/>
          </p:cNvSpPr>
          <p:nvPr/>
        </p:nvSpPr>
        <p:spPr bwMode="auto">
          <a:xfrm>
            <a:off x="381000" y="3810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IN Operator: Syntax</a:t>
            </a:r>
          </a:p>
        </p:txBody>
      </p:sp>
      <p:sp>
        <p:nvSpPr>
          <p:cNvPr id="141316" name="Rectangle 4"/>
          <p:cNvSpPr>
            <a:spLocks noChangeArrowheads="1"/>
          </p:cNvSpPr>
          <p:nvPr/>
        </p:nvSpPr>
        <p:spPr bwMode="auto">
          <a:xfrm>
            <a:off x="381000" y="1524000"/>
            <a:ext cx="8382000" cy="822325"/>
          </a:xfrm>
          <a:prstGeom prst="rect">
            <a:avLst/>
          </a:prstGeom>
          <a:noFill/>
          <a:ln w="9525">
            <a:noFill/>
            <a:miter lim="800000"/>
            <a:headEnd/>
            <a:tailEnd/>
          </a:ln>
          <a:effectLst/>
        </p:spPr>
        <p:txBody>
          <a:bodyPr>
            <a:spAutoFit/>
          </a:bodyPr>
          <a:lstStyle/>
          <a:p>
            <a:r>
              <a:rPr lang="en-US" sz="2400"/>
              <a:t>You can use the IN operator if you know the exact value you want to return for at least one of the columns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a:srcRect l="16365" t="34331" r="21371" b="32390"/>
          <a:stretch>
            <a:fillRect/>
          </a:stretch>
        </p:blipFill>
        <p:spPr bwMode="auto">
          <a:xfrm>
            <a:off x="381000" y="1981200"/>
            <a:ext cx="8305800" cy="3482975"/>
          </a:xfrm>
          <a:prstGeom prst="rect">
            <a:avLst/>
          </a:prstGeom>
          <a:noFill/>
          <a:ln w="57150" cmpd="thinThick">
            <a:solidFill>
              <a:schemeClr val="tx1"/>
            </a:solidFill>
            <a:miter lim="800000"/>
            <a:headEnd/>
            <a:tailEnd/>
          </a:ln>
          <a:effectLst/>
        </p:spPr>
      </p:pic>
      <p:sp>
        <p:nvSpPr>
          <p:cNvPr id="142339" name="Text Box 3"/>
          <p:cNvSpPr txBox="1">
            <a:spLocks noChangeArrowheads="1"/>
          </p:cNvSpPr>
          <p:nvPr/>
        </p:nvSpPr>
        <p:spPr bwMode="auto">
          <a:xfrm>
            <a:off x="381000" y="3810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IN Operator With Different Data Types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p:cNvPicPr>
            <a:picLocks noChangeAspect="1" noChangeArrowheads="1"/>
          </p:cNvPicPr>
          <p:nvPr/>
        </p:nvPicPr>
        <p:blipFill>
          <a:blip r:embed="rId2"/>
          <a:srcRect l="494" t="10883" r="494" b="789"/>
          <a:stretch>
            <a:fillRect/>
          </a:stretch>
        </p:blipFill>
        <p:spPr bwMode="auto">
          <a:xfrm>
            <a:off x="0" y="152400"/>
            <a:ext cx="9144000" cy="640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l="1880" t="17892" r="877" b="17892"/>
          <a:stretch>
            <a:fillRect/>
          </a:stretch>
        </p:blipFill>
        <p:spPr bwMode="auto">
          <a:xfrm>
            <a:off x="0" y="838200"/>
            <a:ext cx="9144000" cy="452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a:srcRect l="494" t="10883" r="494" b="789"/>
          <a:stretch>
            <a:fillRect/>
          </a:stretch>
        </p:blipFill>
        <p:spPr bwMode="auto">
          <a:xfrm>
            <a:off x="0" y="304800"/>
            <a:ext cx="9144000" cy="6400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a:srcRect t="22240" r="494" b="15930"/>
          <a:stretch>
            <a:fillRect/>
          </a:stretch>
        </p:blipFill>
        <p:spPr bwMode="auto">
          <a:xfrm>
            <a:off x="0" y="914400"/>
            <a:ext cx="9144000" cy="44577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l="20621" t="38033" r="20621" b="39778"/>
          <a:stretch>
            <a:fillRect/>
          </a:stretch>
        </p:blipFill>
        <p:spPr bwMode="auto">
          <a:xfrm>
            <a:off x="1676400" y="4648200"/>
            <a:ext cx="6553200" cy="1941513"/>
          </a:xfrm>
          <a:prstGeom prst="rect">
            <a:avLst/>
          </a:prstGeom>
          <a:noFill/>
          <a:ln w="57150" cmpd="thinThick">
            <a:solidFill>
              <a:schemeClr val="tx1"/>
            </a:solidFill>
            <a:miter lim="800000"/>
            <a:headEnd/>
            <a:tailEnd/>
          </a:ln>
          <a:effectLst/>
        </p:spPr>
      </p:pic>
      <p:sp>
        <p:nvSpPr>
          <p:cNvPr id="147459"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LIKE Operator: Syntax</a:t>
            </a:r>
          </a:p>
        </p:txBody>
      </p:sp>
      <p:sp>
        <p:nvSpPr>
          <p:cNvPr id="147460" name="Rectangle 4"/>
          <p:cNvSpPr>
            <a:spLocks noChangeArrowheads="1"/>
          </p:cNvSpPr>
          <p:nvPr/>
        </p:nvSpPr>
        <p:spPr bwMode="auto">
          <a:xfrm>
            <a:off x="152400" y="838200"/>
            <a:ext cx="8763000" cy="2101850"/>
          </a:xfrm>
          <a:prstGeom prst="rect">
            <a:avLst/>
          </a:prstGeom>
          <a:noFill/>
          <a:ln w="9525">
            <a:noFill/>
            <a:miter lim="800000"/>
            <a:headEnd/>
            <a:tailEnd/>
          </a:ln>
          <a:effectLst/>
        </p:spPr>
        <p:txBody>
          <a:bodyPr anchor="ctr">
            <a:spAutoFit/>
          </a:bodyPr>
          <a:lstStyle/>
          <a:p>
            <a:pPr marL="339725" indent="-339725" algn="just">
              <a:buFont typeface="Wingdings" pitchFamily="2" charset="2"/>
              <a:buChar char="q"/>
            </a:pPr>
            <a:r>
              <a:rPr lang="en-US" sz="2200">
                <a:ea typeface="Times New Roman" pitchFamily="18" charset="0"/>
                <a:cs typeface="Arial" charset="0"/>
              </a:rPr>
              <a:t>You can select rows that match a </a:t>
            </a:r>
            <a:r>
              <a:rPr lang="en-US" sz="2200" b="1">
                <a:solidFill>
                  <a:srgbClr val="008000"/>
                </a:solidFill>
                <a:ea typeface="Times New Roman" pitchFamily="18" charset="0"/>
                <a:cs typeface="Arial" charset="0"/>
              </a:rPr>
              <a:t>character pattern</a:t>
            </a:r>
            <a:r>
              <a:rPr lang="en-US" sz="2200">
                <a:ea typeface="Times New Roman" pitchFamily="18" charset="0"/>
                <a:cs typeface="Arial" charset="0"/>
              </a:rPr>
              <a:t> by using the LIKE condition. </a:t>
            </a:r>
          </a:p>
          <a:p>
            <a:pPr marL="339725" indent="-339725" algn="just">
              <a:buFont typeface="Wingdings" pitchFamily="2" charset="2"/>
              <a:buChar char="q"/>
            </a:pPr>
            <a:r>
              <a:rPr lang="en-US" sz="2200">
                <a:ea typeface="Times New Roman" pitchFamily="18" charset="0"/>
                <a:cs typeface="Arial" charset="0"/>
              </a:rPr>
              <a:t>The character-pattern matching operation is referred to as a </a:t>
            </a:r>
            <a:r>
              <a:rPr lang="en-US" sz="2200" b="1">
                <a:solidFill>
                  <a:srgbClr val="008000"/>
                </a:solidFill>
                <a:ea typeface="Times New Roman" pitchFamily="18" charset="0"/>
                <a:cs typeface="Arial" charset="0"/>
              </a:rPr>
              <a:t>wildcard search</a:t>
            </a:r>
            <a:r>
              <a:rPr lang="en-US" sz="2200">
                <a:ea typeface="Times New Roman" pitchFamily="18" charset="0"/>
                <a:cs typeface="Arial" charset="0"/>
              </a:rPr>
              <a:t>. </a:t>
            </a:r>
          </a:p>
          <a:p>
            <a:pPr marL="339725" indent="-339725" algn="just">
              <a:buFont typeface="Wingdings" pitchFamily="2" charset="2"/>
              <a:buChar char="q"/>
            </a:pPr>
            <a:r>
              <a:rPr lang="en-US" sz="2200">
                <a:ea typeface="Times New Roman" pitchFamily="18" charset="0"/>
                <a:cs typeface="Arial" charset="0"/>
              </a:rPr>
              <a:t>Two symbols can be used to construct the search string, as given below:</a:t>
            </a:r>
          </a:p>
        </p:txBody>
      </p:sp>
      <p:graphicFrame>
        <p:nvGraphicFramePr>
          <p:cNvPr id="147505" name="Group 49"/>
          <p:cNvGraphicFramePr>
            <a:graphicFrameLocks noGrp="1"/>
          </p:cNvGraphicFramePr>
          <p:nvPr/>
        </p:nvGraphicFramePr>
        <p:xfrm>
          <a:off x="838200" y="3124200"/>
          <a:ext cx="7848600" cy="1310640"/>
        </p:xfrm>
        <a:graphic>
          <a:graphicData uri="http://schemas.openxmlformats.org/drawingml/2006/table">
            <a:tbl>
              <a:tblPr/>
              <a:tblGrid>
                <a:gridCol w="1460500"/>
                <a:gridCol w="6388100"/>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Symbol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ea typeface="Times New Roman" pitchFamily="18" charset="0"/>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Represents any sequence of zero or more characters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charset="0"/>
                          <a:ea typeface="Times New Roman" pitchFamily="18" charset="0"/>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Represents any single character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7499" name="Rectangle 43"/>
          <p:cNvSpPr>
            <a:spLocks noChangeArrowheads="1"/>
          </p:cNvSpPr>
          <p:nvPr/>
        </p:nvSpPr>
        <p:spPr bwMode="auto">
          <a:xfrm>
            <a:off x="-3267075" y="4130675"/>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l="25510" t="41512" r="31636" b="53807"/>
          <a:stretch>
            <a:fillRect/>
          </a:stretch>
        </p:blipFill>
        <p:spPr bwMode="auto">
          <a:xfrm>
            <a:off x="1371600" y="1066800"/>
            <a:ext cx="6324600" cy="541338"/>
          </a:xfrm>
          <a:prstGeom prst="rect">
            <a:avLst/>
          </a:prstGeom>
          <a:noFill/>
          <a:ln w="57150" cmpd="thinThick">
            <a:solidFill>
              <a:schemeClr val="tx1"/>
            </a:solidFill>
            <a:miter lim="800000"/>
            <a:headEnd/>
            <a:tailEnd/>
          </a:ln>
          <a:effectLst/>
        </p:spPr>
      </p:pic>
      <p:sp>
        <p:nvSpPr>
          <p:cNvPr id="148483"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LIKE Operator Examples</a:t>
            </a:r>
          </a:p>
        </p:txBody>
      </p:sp>
      <p:pic>
        <p:nvPicPr>
          <p:cNvPr id="148484" name="Picture 4"/>
          <p:cNvPicPr>
            <a:picLocks noChangeAspect="1" noChangeArrowheads="1"/>
          </p:cNvPicPr>
          <p:nvPr/>
        </p:nvPicPr>
        <p:blipFill>
          <a:blip r:embed="rId2"/>
          <a:srcRect l="25510" t="55557" r="31636" b="38980"/>
          <a:stretch>
            <a:fillRect/>
          </a:stretch>
        </p:blipFill>
        <p:spPr bwMode="auto">
          <a:xfrm>
            <a:off x="1371600" y="1905000"/>
            <a:ext cx="6400800" cy="639763"/>
          </a:xfrm>
          <a:prstGeom prst="rect">
            <a:avLst/>
          </a:prstGeom>
          <a:noFill/>
          <a:ln w="57150" cmpd="thinThick">
            <a:solidFill>
              <a:schemeClr val="tx1"/>
            </a:solidFill>
            <a:miter lim="800000"/>
            <a:headEnd/>
            <a:tailEnd/>
          </a:ln>
          <a:effectLst/>
        </p:spPr>
      </p:pic>
      <p:pic>
        <p:nvPicPr>
          <p:cNvPr id="148485" name="Picture 5"/>
          <p:cNvPicPr>
            <a:picLocks noChangeAspect="1" noChangeArrowheads="1"/>
          </p:cNvPicPr>
          <p:nvPr/>
        </p:nvPicPr>
        <p:blipFill>
          <a:blip r:embed="rId3"/>
          <a:srcRect l="27547" t="32085" r="28638" b="29630"/>
          <a:stretch>
            <a:fillRect/>
          </a:stretch>
        </p:blipFill>
        <p:spPr bwMode="auto">
          <a:xfrm>
            <a:off x="1981200" y="2971800"/>
            <a:ext cx="533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srcRect t="10883" r="494"/>
          <a:stretch>
            <a:fillRect/>
          </a:stretch>
        </p:blipFill>
        <p:spPr bwMode="auto">
          <a:xfrm>
            <a:off x="0" y="152400"/>
            <a:ext cx="9144000" cy="642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noChangeArrowheads="1"/>
          </p:cNvPicPr>
          <p:nvPr/>
        </p:nvPicPr>
        <p:blipFill>
          <a:blip r:embed="rId2"/>
          <a:srcRect t="10883"/>
          <a:stretch>
            <a:fillRect/>
          </a:stretch>
        </p:blipFill>
        <p:spPr bwMode="auto">
          <a:xfrm>
            <a:off x="0" y="228600"/>
            <a:ext cx="9144000" cy="639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p:cNvPicPr>
            <a:picLocks noChangeAspect="1" noChangeArrowheads="1"/>
          </p:cNvPicPr>
          <p:nvPr/>
        </p:nvPicPr>
        <p:blipFill>
          <a:blip r:embed="rId2"/>
          <a:srcRect t="23502" r="494" b="15930"/>
          <a:stretch>
            <a:fillRect/>
          </a:stretch>
        </p:blipFill>
        <p:spPr bwMode="auto">
          <a:xfrm>
            <a:off x="0" y="990600"/>
            <a:ext cx="9144000" cy="4367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a:srcRect l="28955" t="39598" r="35616" b="42339"/>
          <a:stretch>
            <a:fillRect/>
          </a:stretch>
        </p:blipFill>
        <p:spPr bwMode="auto">
          <a:xfrm>
            <a:off x="1219200" y="2971800"/>
            <a:ext cx="6477000" cy="2590800"/>
          </a:xfrm>
          <a:prstGeom prst="rect">
            <a:avLst/>
          </a:prstGeom>
          <a:noFill/>
          <a:ln w="57150" cmpd="thinThick">
            <a:solidFill>
              <a:schemeClr val="tx1"/>
            </a:solidFill>
            <a:miter lim="800000"/>
            <a:headEnd/>
            <a:tailEnd/>
          </a:ln>
          <a:effectLst/>
        </p:spPr>
      </p:pic>
      <p:sp>
        <p:nvSpPr>
          <p:cNvPr id="156675"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IS NULL Operator: Syntax</a:t>
            </a:r>
          </a:p>
        </p:txBody>
      </p:sp>
      <p:sp>
        <p:nvSpPr>
          <p:cNvPr id="156676" name="Rectangle 4"/>
          <p:cNvSpPr>
            <a:spLocks noChangeArrowheads="1"/>
          </p:cNvSpPr>
          <p:nvPr/>
        </p:nvSpPr>
        <p:spPr bwMode="auto">
          <a:xfrm>
            <a:off x="349250" y="1082675"/>
            <a:ext cx="8489950" cy="822325"/>
          </a:xfrm>
          <a:prstGeom prst="rect">
            <a:avLst/>
          </a:prstGeom>
          <a:noFill/>
          <a:ln w="9525">
            <a:noFill/>
            <a:miter lim="800000"/>
            <a:headEnd/>
            <a:tailEnd/>
          </a:ln>
          <a:effectLst/>
        </p:spPr>
        <p:txBody>
          <a:bodyPr anchor="ctr">
            <a:spAutoFit/>
          </a:bodyPr>
          <a:lstStyle/>
          <a:p>
            <a:pPr algn="just"/>
            <a:r>
              <a:rPr lang="en-US" sz="2400"/>
              <a:t>The NULL conditions include the </a:t>
            </a:r>
            <a:r>
              <a:rPr lang="en-US" sz="2400" b="1">
                <a:solidFill>
                  <a:srgbClr val="008000"/>
                </a:solidFill>
              </a:rPr>
              <a:t>IS NULL</a:t>
            </a:r>
            <a:r>
              <a:rPr lang="en-US" sz="2400"/>
              <a:t> condition and the </a:t>
            </a:r>
            <a:r>
              <a:rPr lang="en-US" sz="2400" b="1">
                <a:solidFill>
                  <a:srgbClr val="008000"/>
                </a:solidFill>
              </a:rPr>
              <a:t>IS NOT NULL</a:t>
            </a:r>
            <a:r>
              <a:rPr lang="en-US" sz="2400"/>
              <a:t> condition.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a:srcRect l="27240" t="31619" r="28244" b="25195"/>
          <a:stretch>
            <a:fillRect/>
          </a:stretch>
        </p:blipFill>
        <p:spPr bwMode="auto">
          <a:xfrm>
            <a:off x="1524000" y="1143000"/>
            <a:ext cx="6248400" cy="4756150"/>
          </a:xfrm>
          <a:prstGeom prst="rect">
            <a:avLst/>
          </a:prstGeom>
          <a:noFill/>
          <a:ln w="9525">
            <a:noFill/>
            <a:miter lim="800000"/>
            <a:headEnd/>
            <a:tailEnd/>
          </a:ln>
          <a:effectLst/>
        </p:spPr>
      </p:pic>
      <p:sp>
        <p:nvSpPr>
          <p:cNvPr id="157699"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IS NULL Operator: Example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a:srcRect t="10883"/>
          <a:stretch>
            <a:fillRect/>
          </a:stretch>
        </p:blipFill>
        <p:spPr bwMode="auto">
          <a:xfrm>
            <a:off x="0" y="228600"/>
            <a:ext cx="9144000" cy="639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ql-reading-records-2.png"/>
          <p:cNvPicPr>
            <a:picLocks noChangeAspect="1"/>
          </p:cNvPicPr>
          <p:nvPr/>
        </p:nvPicPr>
        <p:blipFill>
          <a:blip r:embed="rId2"/>
          <a:stretch>
            <a:fillRect/>
          </a:stretch>
        </p:blipFill>
        <p:spPr>
          <a:xfrm>
            <a:off x="214282" y="714356"/>
            <a:ext cx="8715436" cy="5857916"/>
          </a:xfrm>
          <a:prstGeom prst="rect">
            <a:avLst/>
          </a:prstGeom>
        </p:spPr>
      </p:pic>
      <p:sp>
        <p:nvSpPr>
          <p:cNvPr id="3" name="TextBox 2"/>
          <p:cNvSpPr txBox="1"/>
          <p:nvPr/>
        </p:nvSpPr>
        <p:spPr>
          <a:xfrm>
            <a:off x="2714612" y="214290"/>
            <a:ext cx="3571900" cy="369332"/>
          </a:xfrm>
          <a:prstGeom prst="rect">
            <a:avLst/>
          </a:prstGeom>
          <a:solidFill>
            <a:schemeClr val="bg1"/>
          </a:solidFill>
        </p:spPr>
        <p:txBody>
          <a:bodyPr wrap="square" rtlCol="0">
            <a:spAutoFit/>
          </a:bodyPr>
          <a:lstStyle/>
          <a:p>
            <a:pPr algn="ctr"/>
            <a:r>
              <a:rPr lang="en-US" dirty="0" smtClean="0">
                <a:solidFill>
                  <a:srgbClr val="002060"/>
                </a:solidFill>
              </a:rPr>
              <a:t>TABLE NAME: </a:t>
            </a:r>
            <a:r>
              <a:rPr lang="en-US" b="1" dirty="0" smtClean="0">
                <a:solidFill>
                  <a:srgbClr val="002060"/>
                </a:solidFill>
              </a:rPr>
              <a:t>EMPLOYEE</a:t>
            </a:r>
            <a:endParaRPr lang="en-US" b="1" dirty="0">
              <a:solidFill>
                <a:srgbClr val="00206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2"/>
          <a:srcRect t="24281" r="752" b="17892"/>
          <a:stretch>
            <a:fillRect/>
          </a:stretch>
        </p:blipFill>
        <p:spPr bwMode="auto">
          <a:xfrm>
            <a:off x="0" y="1447800"/>
            <a:ext cx="9144000" cy="3992563"/>
          </a:xfrm>
          <a:prstGeom prst="rect">
            <a:avLst/>
          </a:prstGeom>
          <a:noFill/>
          <a:ln w="9525">
            <a:noFill/>
            <a:miter lim="800000"/>
            <a:headEnd/>
            <a:tailEnd/>
          </a:ln>
          <a:effectLst/>
        </p:spPr>
      </p:pic>
      <p:sp>
        <p:nvSpPr>
          <p:cNvPr id="160771" name="Text Box 3"/>
          <p:cNvSpPr txBox="1">
            <a:spLocks noChangeArrowheads="1"/>
          </p:cNvSpPr>
          <p:nvPr/>
        </p:nvSpPr>
        <p:spPr bwMode="auto">
          <a:xfrm>
            <a:off x="381000" y="990600"/>
            <a:ext cx="3505200" cy="457200"/>
          </a:xfrm>
          <a:prstGeom prst="rect">
            <a:avLst/>
          </a:prstGeom>
          <a:noFill/>
          <a:ln w="9525">
            <a:noFill/>
            <a:miter lim="800000"/>
            <a:headEnd/>
            <a:tailEnd/>
          </a:ln>
          <a:effectLst/>
        </p:spPr>
        <p:txBody>
          <a:bodyPr>
            <a:spAutoFit/>
          </a:bodyPr>
          <a:lstStyle/>
          <a:p>
            <a:pPr>
              <a:spcBef>
                <a:spcPct val="50000"/>
              </a:spcBef>
            </a:pPr>
            <a:r>
              <a:rPr lang="en-US" sz="2400" b="1"/>
              <a:t>Logical Conditions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Text Box 4"/>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Logical Operators</a:t>
            </a:r>
          </a:p>
        </p:txBody>
      </p:sp>
      <p:sp>
        <p:nvSpPr>
          <p:cNvPr id="161797" name="Rectangle 5"/>
          <p:cNvSpPr>
            <a:spLocks noChangeArrowheads="1"/>
          </p:cNvSpPr>
          <p:nvPr/>
        </p:nvSpPr>
        <p:spPr bwMode="auto">
          <a:xfrm>
            <a:off x="304800" y="1249363"/>
            <a:ext cx="8610600" cy="1187450"/>
          </a:xfrm>
          <a:prstGeom prst="rect">
            <a:avLst/>
          </a:prstGeom>
          <a:noFill/>
          <a:ln w="9525">
            <a:noFill/>
            <a:miter lim="800000"/>
            <a:headEnd/>
            <a:tailEnd/>
          </a:ln>
          <a:effectLst/>
        </p:spPr>
        <p:txBody>
          <a:bodyPr anchor="ctr">
            <a:spAutoFit/>
          </a:bodyPr>
          <a:lstStyle/>
          <a:p>
            <a:pPr algn="just"/>
            <a:r>
              <a:rPr lang="en-US" sz="2400">
                <a:ea typeface="Times New Roman" pitchFamily="18" charset="0"/>
                <a:cs typeface="Arial" charset="0"/>
              </a:rPr>
              <a:t>A logical condition </a:t>
            </a:r>
            <a:r>
              <a:rPr lang="en-US" sz="2400" b="1">
                <a:solidFill>
                  <a:srgbClr val="008000"/>
                </a:solidFill>
                <a:ea typeface="Times New Roman" pitchFamily="18" charset="0"/>
                <a:cs typeface="Arial" charset="0"/>
              </a:rPr>
              <a:t>combines the result of two component conditions</a:t>
            </a:r>
            <a:r>
              <a:rPr lang="en-US" sz="2400">
                <a:ea typeface="Times New Roman" pitchFamily="18" charset="0"/>
                <a:cs typeface="Arial" charset="0"/>
              </a:rPr>
              <a:t> to produce a single result based on them or inverts the result of a single condition.</a:t>
            </a:r>
          </a:p>
        </p:txBody>
      </p:sp>
      <p:graphicFrame>
        <p:nvGraphicFramePr>
          <p:cNvPr id="161856" name="Group 64"/>
          <p:cNvGraphicFramePr>
            <a:graphicFrameLocks noGrp="1"/>
          </p:cNvGraphicFramePr>
          <p:nvPr/>
        </p:nvGraphicFramePr>
        <p:xfrm>
          <a:off x="685800" y="3200400"/>
          <a:ext cx="7772400" cy="1889760"/>
        </p:xfrm>
        <a:graphic>
          <a:graphicData uri="http://schemas.openxmlformats.org/drawingml/2006/table">
            <a:tbl>
              <a:tblPr/>
              <a:tblGrid>
                <a:gridCol w="1446213"/>
                <a:gridCol w="6326187"/>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Logical Operator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Meaning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AND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Returns TRUE if both component conditions are 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Returns TRUE if either component condition is 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NOT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Returns TRUE if the following condition is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1849" name="Rectangle 57"/>
          <p:cNvSpPr>
            <a:spLocks noChangeArrowheads="1"/>
          </p:cNvSpPr>
          <p:nvPr/>
        </p:nvSpPr>
        <p:spPr bwMode="auto">
          <a:xfrm>
            <a:off x="-571500" y="43735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noChangeArrowheads="1"/>
          </p:cNvPicPr>
          <p:nvPr/>
        </p:nvPicPr>
        <p:blipFill>
          <a:blip r:embed="rId2"/>
          <a:srcRect t="16556" r="752" b="17892"/>
          <a:stretch>
            <a:fillRect/>
          </a:stretch>
        </p:blipFill>
        <p:spPr bwMode="auto">
          <a:xfrm>
            <a:off x="0" y="914400"/>
            <a:ext cx="91440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ChangeAspect="1" noChangeArrowheads="1"/>
          </p:cNvPicPr>
          <p:nvPr/>
        </p:nvPicPr>
        <p:blipFill>
          <a:blip r:embed="rId2"/>
          <a:srcRect l="24196" t="29976" r="36765" b="41078"/>
          <a:stretch>
            <a:fillRect/>
          </a:stretch>
        </p:blipFill>
        <p:spPr bwMode="auto">
          <a:xfrm>
            <a:off x="685800" y="1676400"/>
            <a:ext cx="7772400" cy="4318000"/>
          </a:xfrm>
          <a:prstGeom prst="rect">
            <a:avLst/>
          </a:prstGeom>
          <a:noFill/>
          <a:ln w="57150" cmpd="thinThick">
            <a:solidFill>
              <a:schemeClr val="tx1"/>
            </a:solidFill>
            <a:miter lim="800000"/>
            <a:headEnd/>
            <a:tailEnd/>
          </a:ln>
          <a:effectLst/>
        </p:spPr>
      </p:pic>
      <p:sp>
        <p:nvSpPr>
          <p:cNvPr id="162819" name="Text Box 3"/>
          <p:cNvSpPr txBox="1">
            <a:spLocks noChangeArrowheads="1"/>
          </p:cNvSpPr>
          <p:nvPr/>
        </p:nvSpPr>
        <p:spPr bwMode="auto">
          <a:xfrm>
            <a:off x="381000" y="385763"/>
            <a:ext cx="8229600" cy="528637"/>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AND Operator: Syntax</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a:srcRect l="13551" t="13780" r="12369" b="20320"/>
          <a:stretch>
            <a:fillRect/>
          </a:stretch>
        </p:blipFill>
        <p:spPr bwMode="auto">
          <a:xfrm>
            <a:off x="609600" y="990600"/>
            <a:ext cx="7772400" cy="5181600"/>
          </a:xfrm>
          <a:prstGeom prst="rect">
            <a:avLst/>
          </a:prstGeom>
          <a:noFill/>
          <a:ln w="9525">
            <a:noFill/>
            <a:miter lim="800000"/>
            <a:headEnd/>
            <a:tailEnd/>
          </a:ln>
          <a:effectLst/>
        </p:spPr>
      </p:pic>
      <p:sp>
        <p:nvSpPr>
          <p:cNvPr id="165891"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AND Operator: Example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a:srcRect l="1003" t="5351" r="752" b="5017"/>
          <a:stretch>
            <a:fillRect/>
          </a:stretch>
        </p:blipFill>
        <p:spPr bwMode="auto">
          <a:xfrm>
            <a:off x="0" y="304800"/>
            <a:ext cx="9144000" cy="6251575"/>
          </a:xfrm>
          <a:prstGeom prst="rect">
            <a:avLst/>
          </a:prstGeom>
          <a:noFill/>
          <a:ln w="6350">
            <a:solidFill>
              <a:schemeClr val="tx1"/>
            </a:solid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ChangeAspect="1" noChangeArrowheads="1"/>
          </p:cNvPicPr>
          <p:nvPr/>
        </p:nvPicPr>
        <p:blipFill>
          <a:blip r:embed="rId2"/>
          <a:srcRect l="877" t="4515" r="877" b="4515"/>
          <a:stretch>
            <a:fillRect/>
          </a:stretch>
        </p:blipFill>
        <p:spPr bwMode="auto">
          <a:xfrm>
            <a:off x="0" y="228600"/>
            <a:ext cx="9144000" cy="6345238"/>
          </a:xfrm>
          <a:prstGeom prst="rect">
            <a:avLst/>
          </a:prstGeom>
          <a:noFill/>
          <a:ln w="6350">
            <a:solidFill>
              <a:schemeClr val="tx1"/>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6" name="Picture 4"/>
          <p:cNvPicPr>
            <a:picLocks noChangeAspect="1" noChangeArrowheads="1"/>
          </p:cNvPicPr>
          <p:nvPr/>
        </p:nvPicPr>
        <p:blipFill>
          <a:blip r:embed="rId2"/>
          <a:srcRect t="24281" r="752" b="17892"/>
          <a:stretch>
            <a:fillRect/>
          </a:stretch>
        </p:blipFill>
        <p:spPr bwMode="auto">
          <a:xfrm>
            <a:off x="0" y="1447800"/>
            <a:ext cx="9144000" cy="3992563"/>
          </a:xfrm>
          <a:prstGeom prst="rect">
            <a:avLst/>
          </a:prstGeom>
          <a:noFill/>
          <a:ln w="9525">
            <a:noFill/>
            <a:miter lim="800000"/>
            <a:headEnd/>
            <a:tailEnd/>
          </a:ln>
          <a:effectLst/>
        </p:spPr>
      </p:pic>
      <p:sp>
        <p:nvSpPr>
          <p:cNvPr id="177157" name="Text Box 5"/>
          <p:cNvSpPr txBox="1">
            <a:spLocks noChangeArrowheads="1"/>
          </p:cNvSpPr>
          <p:nvPr/>
        </p:nvSpPr>
        <p:spPr bwMode="auto">
          <a:xfrm>
            <a:off x="381000" y="990600"/>
            <a:ext cx="2209800" cy="457200"/>
          </a:xfrm>
          <a:prstGeom prst="rect">
            <a:avLst/>
          </a:prstGeom>
          <a:noFill/>
          <a:ln w="9525">
            <a:noFill/>
            <a:miter lim="800000"/>
            <a:headEnd/>
            <a:tailEnd/>
          </a:ln>
          <a:effectLst/>
        </p:spPr>
        <p:txBody>
          <a:bodyPr>
            <a:spAutoFit/>
          </a:bodyPr>
          <a:lstStyle/>
          <a:p>
            <a:pPr>
              <a:spcBef>
                <a:spcPct val="50000"/>
              </a:spcBef>
            </a:pPr>
            <a:r>
              <a:rPr lang="en-US" sz="2400" b="1"/>
              <a:t>OR Operator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l="22041" t="28889" r="37302" b="40533"/>
          <a:stretch>
            <a:fillRect/>
          </a:stretch>
        </p:blipFill>
        <p:spPr bwMode="auto">
          <a:xfrm>
            <a:off x="838200" y="1524000"/>
            <a:ext cx="7620000" cy="4295775"/>
          </a:xfrm>
          <a:prstGeom prst="rect">
            <a:avLst/>
          </a:prstGeom>
          <a:noFill/>
          <a:ln w="57150" cmpd="thinThick">
            <a:solidFill>
              <a:schemeClr val="tx1"/>
            </a:solidFill>
            <a:miter lim="800000"/>
            <a:headEnd/>
            <a:tailEnd/>
          </a:ln>
          <a:effectLst/>
        </p:spPr>
      </p:pic>
      <p:sp>
        <p:nvSpPr>
          <p:cNvPr id="167939"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OR Operator: Syntax</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l="14426" t="13271" r="12665" b="19231"/>
          <a:stretch>
            <a:fillRect/>
          </a:stretch>
        </p:blipFill>
        <p:spPr bwMode="auto">
          <a:xfrm>
            <a:off x="457200" y="990600"/>
            <a:ext cx="8229600" cy="5710238"/>
          </a:xfrm>
          <a:prstGeom prst="rect">
            <a:avLst/>
          </a:prstGeom>
          <a:noFill/>
          <a:ln w="9525">
            <a:noFill/>
            <a:miter lim="800000"/>
            <a:headEnd/>
            <a:tailEnd/>
          </a:ln>
          <a:effectLst/>
        </p:spPr>
      </p:pic>
      <p:sp>
        <p:nvSpPr>
          <p:cNvPr id="171011"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OR Operator: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srcRect l="15038" t="26175" r="9775" b="19873"/>
          <a:stretch>
            <a:fillRect/>
          </a:stretch>
        </p:blipFill>
        <p:spPr bwMode="auto">
          <a:xfrm>
            <a:off x="0" y="1066800"/>
            <a:ext cx="9121775" cy="4905375"/>
          </a:xfrm>
          <a:prstGeom prst="rect">
            <a:avLst/>
          </a:prstGeom>
          <a:noFill/>
          <a:ln w="3175">
            <a:solidFill>
              <a:schemeClr val="tx1"/>
            </a:solidFill>
            <a:miter lim="800000"/>
            <a:headEnd/>
            <a:tailEnd/>
          </a:ln>
          <a:effectLst/>
        </p:spPr>
      </p:pic>
      <p:sp>
        <p:nvSpPr>
          <p:cNvPr id="54277" name="Text Box 5"/>
          <p:cNvSpPr txBox="1">
            <a:spLocks noChangeArrowheads="1"/>
          </p:cNvSpPr>
          <p:nvPr/>
        </p:nvSpPr>
        <p:spPr bwMode="auto">
          <a:xfrm>
            <a:off x="1524000" y="219075"/>
            <a:ext cx="61722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SELECT Statements: Syntax</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t="4515" r="752" b="4515"/>
          <a:stretch>
            <a:fillRect/>
          </a:stretch>
        </p:blipFill>
        <p:spPr bwMode="auto">
          <a:xfrm>
            <a:off x="0" y="228600"/>
            <a:ext cx="9144000" cy="6281738"/>
          </a:xfrm>
          <a:prstGeom prst="rect">
            <a:avLst/>
          </a:prstGeom>
          <a:noFill/>
          <a:ln w="6350">
            <a:solidFill>
              <a:schemeClr val="tx1"/>
            </a:solid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l="1880" t="5853" r="1880" b="4515"/>
          <a:stretch>
            <a:fillRect/>
          </a:stretch>
        </p:blipFill>
        <p:spPr bwMode="auto">
          <a:xfrm>
            <a:off x="0" y="304800"/>
            <a:ext cx="9144000" cy="63817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t="17892" b="17892"/>
          <a:stretch>
            <a:fillRect/>
          </a:stretch>
        </p:blipFill>
        <p:spPr bwMode="auto">
          <a:xfrm>
            <a:off x="0" y="1219200"/>
            <a:ext cx="9144000" cy="44005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p:cNvPicPr>
            <a:picLocks noChangeAspect="1" noChangeArrowheads="1"/>
          </p:cNvPicPr>
          <p:nvPr/>
        </p:nvPicPr>
        <p:blipFill>
          <a:blip r:embed="rId2"/>
          <a:srcRect l="23190" t="30356" r="28333" b="39262"/>
          <a:stretch>
            <a:fillRect/>
          </a:stretch>
        </p:blipFill>
        <p:spPr bwMode="auto">
          <a:xfrm>
            <a:off x="533400" y="1447800"/>
            <a:ext cx="8001000" cy="3757613"/>
          </a:xfrm>
          <a:prstGeom prst="rect">
            <a:avLst/>
          </a:prstGeom>
          <a:noFill/>
          <a:ln w="57150" cmpd="thinThick">
            <a:solidFill>
              <a:schemeClr val="tx1"/>
            </a:solidFill>
            <a:miter lim="800000"/>
            <a:headEnd/>
            <a:tailEnd/>
          </a:ln>
          <a:effectLst/>
        </p:spPr>
      </p:pic>
      <p:sp>
        <p:nvSpPr>
          <p:cNvPr id="173059" name="Text Box 3"/>
          <p:cNvSpPr txBox="1">
            <a:spLocks noChangeArrowheads="1"/>
          </p:cNvSpPr>
          <p:nvPr/>
        </p:nvSpPr>
        <p:spPr bwMode="auto">
          <a:xfrm>
            <a:off x="381000" y="3048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NOT Operator: Syntax</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a:srcRect l="40140" t="27820" r="39517" b="35268"/>
          <a:stretch>
            <a:fillRect/>
          </a:stretch>
        </p:blipFill>
        <p:spPr bwMode="auto">
          <a:xfrm>
            <a:off x="2971800" y="1143000"/>
            <a:ext cx="3810000" cy="5181600"/>
          </a:xfrm>
          <a:prstGeom prst="rect">
            <a:avLst/>
          </a:prstGeom>
          <a:noFill/>
          <a:ln w="57150" cmpd="thinThick">
            <a:solidFill>
              <a:schemeClr val="tx1"/>
            </a:solidFill>
            <a:miter lim="800000"/>
            <a:headEnd/>
            <a:tailEnd/>
          </a:ln>
          <a:effectLst/>
        </p:spPr>
      </p:pic>
      <p:sp>
        <p:nvSpPr>
          <p:cNvPr id="175107"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NOT Operator: Placement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p:cNvPicPr>
            <a:picLocks noChangeAspect="1" noChangeArrowheads="1"/>
          </p:cNvPicPr>
          <p:nvPr/>
        </p:nvPicPr>
        <p:blipFill>
          <a:blip r:embed="rId2"/>
          <a:srcRect l="877" t="4515" r="877" b="4811"/>
          <a:stretch>
            <a:fillRect/>
          </a:stretch>
        </p:blipFill>
        <p:spPr bwMode="auto">
          <a:xfrm>
            <a:off x="0" y="304800"/>
            <a:ext cx="9144000" cy="6324600"/>
          </a:xfrm>
          <a:prstGeom prst="rect">
            <a:avLst/>
          </a:prstGeom>
          <a:noFill/>
          <a:ln w="6350">
            <a:solidFill>
              <a:schemeClr val="tx1"/>
            </a:solid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2"/>
          <a:srcRect t="4515" b="4515"/>
          <a:stretch>
            <a:fillRect/>
          </a:stretch>
        </p:blipFill>
        <p:spPr bwMode="auto">
          <a:xfrm>
            <a:off x="0" y="381000"/>
            <a:ext cx="9144000" cy="6232525"/>
          </a:xfrm>
          <a:prstGeom prst="rect">
            <a:avLst/>
          </a:prstGeom>
          <a:noFill/>
          <a:ln w="9525">
            <a:solidFill>
              <a:schemeClr val="tx1"/>
            </a:solid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2"/>
          <a:srcRect t="17892" r="-125" b="17892"/>
          <a:stretch>
            <a:fillRect/>
          </a:stretch>
        </p:blipFill>
        <p:spPr bwMode="auto">
          <a:xfrm>
            <a:off x="0" y="914400"/>
            <a:ext cx="9144000" cy="43942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Rules Of Precedence</a:t>
            </a:r>
          </a:p>
        </p:txBody>
      </p:sp>
      <p:sp>
        <p:nvSpPr>
          <p:cNvPr id="179205" name="Rectangle 5"/>
          <p:cNvSpPr>
            <a:spLocks noChangeArrowheads="1"/>
          </p:cNvSpPr>
          <p:nvPr/>
        </p:nvSpPr>
        <p:spPr bwMode="auto">
          <a:xfrm>
            <a:off x="228600" y="990600"/>
            <a:ext cx="8610600" cy="1311275"/>
          </a:xfrm>
          <a:prstGeom prst="rect">
            <a:avLst/>
          </a:prstGeom>
          <a:noFill/>
          <a:ln w="9525">
            <a:noFill/>
            <a:miter lim="800000"/>
            <a:headEnd/>
            <a:tailEnd/>
          </a:ln>
          <a:effectLst/>
        </p:spPr>
        <p:txBody>
          <a:bodyPr anchor="ctr">
            <a:spAutoFit/>
          </a:bodyPr>
          <a:lstStyle/>
          <a:p>
            <a:pPr algn="just"/>
            <a:r>
              <a:rPr lang="en-US" sz="2000"/>
              <a:t>The rules of precedence determine the order in which expressions are evaluated and calculated. The table below lists the default order of precedence. You can override the default order by using parentheses around the expressions you want to calculate first.</a:t>
            </a:r>
          </a:p>
        </p:txBody>
      </p:sp>
      <p:graphicFrame>
        <p:nvGraphicFramePr>
          <p:cNvPr id="179322" name="Group 122"/>
          <p:cNvGraphicFramePr>
            <a:graphicFrameLocks noGrp="1"/>
          </p:cNvGraphicFramePr>
          <p:nvPr/>
        </p:nvGraphicFramePr>
        <p:xfrm>
          <a:off x="1600200" y="2667000"/>
          <a:ext cx="6200775" cy="3597275"/>
        </p:xfrm>
        <a:graphic>
          <a:graphicData uri="http://schemas.openxmlformats.org/drawingml/2006/table">
            <a:tbl>
              <a:tblPr/>
              <a:tblGrid>
                <a:gridCol w="2293938"/>
                <a:gridCol w="3906837"/>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Order Evaluated</a:t>
                      </a:r>
                      <a:endParaRPr kumimoji="0" lang="en-US" sz="2000" b="0" i="0" u="none" strike="noStrike" cap="none" normalizeH="0" baseline="0" smtClean="0">
                        <a:ln>
                          <a:noFill/>
                        </a:ln>
                        <a:solidFill>
                          <a:srgbClr val="008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00"/>
                          </a:solidFill>
                          <a:effectLst/>
                          <a:latin typeface="Arial" charset="0"/>
                          <a:ea typeface="Times New Roman" pitchFamily="18" charset="0"/>
                          <a:cs typeface="Arial" charset="0"/>
                        </a:rPr>
                        <a:t>Operator</a:t>
                      </a:r>
                      <a:endParaRPr kumimoji="0" lang="en-US" sz="2000" b="0" i="0" u="none" strike="noStrike" cap="none" normalizeH="0" baseline="0" smtClean="0">
                        <a:ln>
                          <a:noFill/>
                        </a:ln>
                        <a:solidFill>
                          <a:srgbClr val="008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Arithmetic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Concatenation 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Comparison Conditions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IS [NOT] NULL, LIKE, [NOT] IN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[NOT] BETWEEN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NOT logical condition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AND logical condition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charset="0"/>
                          <a:ea typeface="Times New Roman" pitchFamily="18" charset="0"/>
                          <a:cs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OR logical condition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a:srcRect t="4515" r="-125" b="7190"/>
          <a:stretch>
            <a:fillRect/>
          </a:stretch>
        </p:blipFill>
        <p:spPr bwMode="auto">
          <a:xfrm>
            <a:off x="0" y="457200"/>
            <a:ext cx="9144000" cy="6042025"/>
          </a:xfrm>
          <a:prstGeom prst="rect">
            <a:avLst/>
          </a:prstGeom>
          <a:noFill/>
          <a:ln w="63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Text Box 4"/>
          <p:cNvSpPr txBox="1">
            <a:spLocks noChangeArrowheads="1"/>
          </p:cNvSpPr>
          <p:nvPr/>
        </p:nvSpPr>
        <p:spPr bwMode="auto">
          <a:xfrm>
            <a:off x="1524000" y="111125"/>
            <a:ext cx="6172200" cy="466725"/>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400" b="1">
                <a:solidFill>
                  <a:schemeClr val="bg1"/>
                </a:solidFill>
              </a:rPr>
              <a:t>SELECT Statements: Syntax</a:t>
            </a:r>
          </a:p>
        </p:txBody>
      </p:sp>
      <p:sp>
        <p:nvSpPr>
          <p:cNvPr id="115717" name="Text Box 5"/>
          <p:cNvSpPr txBox="1">
            <a:spLocks noChangeArrowheads="1"/>
          </p:cNvSpPr>
          <p:nvPr/>
        </p:nvSpPr>
        <p:spPr bwMode="auto">
          <a:xfrm>
            <a:off x="152400" y="762000"/>
            <a:ext cx="8839200" cy="5426075"/>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q"/>
            </a:pPr>
            <a:r>
              <a:rPr lang="en-US" sz="2000"/>
              <a:t>The SELECT statement must include a </a:t>
            </a:r>
            <a:r>
              <a:rPr lang="en-US" sz="2000" b="1">
                <a:solidFill>
                  <a:srgbClr val="008000"/>
                </a:solidFill>
              </a:rPr>
              <a:t>SELECT clause</a:t>
            </a:r>
            <a:r>
              <a:rPr lang="en-US" sz="2000"/>
              <a:t> and a </a:t>
            </a:r>
            <a:r>
              <a:rPr lang="en-US" sz="2000" b="1">
                <a:solidFill>
                  <a:srgbClr val="008000"/>
                </a:solidFill>
              </a:rPr>
              <a:t>FROM clause</a:t>
            </a:r>
            <a:r>
              <a:rPr lang="en-US" sz="2000"/>
              <a:t>.</a:t>
            </a:r>
          </a:p>
          <a:p>
            <a:pPr marL="338138" indent="-338138" algn="just">
              <a:spcBef>
                <a:spcPct val="50000"/>
              </a:spcBef>
              <a:buFont typeface="Wingdings" pitchFamily="2" charset="2"/>
              <a:buChar char="q"/>
            </a:pPr>
            <a:r>
              <a:rPr lang="en-US" sz="2000"/>
              <a:t>The words SELECT and FROM are called </a:t>
            </a:r>
            <a:r>
              <a:rPr lang="en-US" sz="2000" b="1" i="1">
                <a:solidFill>
                  <a:srgbClr val="008000"/>
                </a:solidFill>
              </a:rPr>
              <a:t>keywords</a:t>
            </a:r>
            <a:r>
              <a:rPr lang="en-US" sz="2000"/>
              <a:t>. A keyword starts an individual SQL clause or an element</a:t>
            </a:r>
          </a:p>
          <a:p>
            <a:pPr marL="338138" indent="-338138" algn="just">
              <a:spcBef>
                <a:spcPct val="50000"/>
              </a:spcBef>
              <a:buFont typeface="Wingdings" pitchFamily="2" charset="2"/>
              <a:buChar char="q"/>
            </a:pPr>
            <a:r>
              <a:rPr lang="en-US" sz="2000"/>
              <a:t>The SELECT clause specifies the </a:t>
            </a:r>
            <a:r>
              <a:rPr lang="en-US" sz="2000" b="1">
                <a:solidFill>
                  <a:srgbClr val="008000"/>
                </a:solidFill>
              </a:rPr>
              <a:t>columns</a:t>
            </a:r>
            <a:r>
              <a:rPr lang="en-US" sz="2000"/>
              <a:t> that you want to display. </a:t>
            </a:r>
          </a:p>
          <a:p>
            <a:pPr marL="338138" indent="-338138" algn="just">
              <a:spcBef>
                <a:spcPct val="50000"/>
              </a:spcBef>
              <a:buFont typeface="Wingdings" pitchFamily="2" charset="2"/>
              <a:buChar char="q"/>
            </a:pPr>
            <a:r>
              <a:rPr lang="en-US" sz="2000"/>
              <a:t>The FROM clause specifies the </a:t>
            </a:r>
            <a:r>
              <a:rPr lang="en-US" sz="2000" b="1">
                <a:solidFill>
                  <a:srgbClr val="008000"/>
                </a:solidFill>
              </a:rPr>
              <a:t>tables</a:t>
            </a:r>
            <a:r>
              <a:rPr lang="en-US" sz="2000"/>
              <a:t> that contain those columns.</a:t>
            </a:r>
          </a:p>
          <a:p>
            <a:pPr marL="338138" indent="-338138" algn="just">
              <a:spcBef>
                <a:spcPct val="50000"/>
              </a:spcBef>
              <a:buFont typeface="Wingdings" pitchFamily="2" charset="2"/>
              <a:buChar char="q"/>
            </a:pPr>
            <a:r>
              <a:rPr lang="en-US" sz="2000"/>
              <a:t>The DISTINCT clause is </a:t>
            </a:r>
            <a:r>
              <a:rPr lang="en-US" sz="2000" b="1" i="1">
                <a:solidFill>
                  <a:srgbClr val="008000"/>
                </a:solidFill>
              </a:rPr>
              <a:t>optional</a:t>
            </a:r>
            <a:r>
              <a:rPr lang="en-US" sz="2000"/>
              <a:t>. You use the DISTINCT clause only when you need to eliminate the display of duplicate rows.</a:t>
            </a:r>
          </a:p>
          <a:p>
            <a:pPr marL="338138" indent="-338138" algn="just">
              <a:spcBef>
                <a:spcPct val="50000"/>
              </a:spcBef>
              <a:buFont typeface="Wingdings" pitchFamily="2" charset="2"/>
              <a:buChar char="q"/>
            </a:pPr>
            <a:r>
              <a:rPr lang="en-US" sz="2000"/>
              <a:t>A </a:t>
            </a:r>
            <a:r>
              <a:rPr lang="en-US" sz="2000" b="1">
                <a:solidFill>
                  <a:srgbClr val="008000"/>
                </a:solidFill>
              </a:rPr>
              <a:t>clause</a:t>
            </a:r>
            <a:r>
              <a:rPr lang="en-US" sz="2000" b="1" i="1"/>
              <a:t> </a:t>
            </a:r>
            <a:r>
              <a:rPr lang="en-US" sz="2000"/>
              <a:t>refers to part of a SQL statement. In the example given below, the SQL statement has two clauses. One of the clauses is the </a:t>
            </a:r>
            <a:r>
              <a:rPr lang="en-US" sz="2000" b="1" i="1"/>
              <a:t>SELECT *</a:t>
            </a:r>
            <a:r>
              <a:rPr lang="en-US" sz="2000"/>
              <a:t> statement and the other clause is the </a:t>
            </a:r>
            <a:r>
              <a:rPr lang="en-US" sz="2000" b="1" i="1"/>
              <a:t>FROM employees;</a:t>
            </a:r>
            <a:r>
              <a:rPr lang="en-US" sz="2000"/>
              <a:t> statement.</a:t>
            </a:r>
          </a:p>
          <a:p>
            <a:pPr marL="338138" indent="-338138" algn="just">
              <a:spcBef>
                <a:spcPct val="50000"/>
              </a:spcBef>
              <a:buFont typeface="Wingdings" pitchFamily="2" charset="2"/>
              <a:buChar char="q"/>
            </a:pPr>
            <a:r>
              <a:rPr lang="en-US" sz="2000"/>
              <a:t>A </a:t>
            </a:r>
            <a:r>
              <a:rPr lang="en-US" sz="2000" b="1">
                <a:solidFill>
                  <a:srgbClr val="008000"/>
                </a:solidFill>
              </a:rPr>
              <a:t>statement</a:t>
            </a:r>
            <a:r>
              <a:rPr lang="en-US" sz="2000"/>
              <a:t> is a combination of clauses placed in a specific order.</a:t>
            </a:r>
          </a:p>
          <a:p>
            <a:pPr marL="338138" indent="-338138" algn="just">
              <a:spcBef>
                <a:spcPct val="50000"/>
              </a:spcBef>
              <a:buFont typeface="Wingdings" pitchFamily="2" charset="2"/>
              <a:buChar char="q"/>
            </a:pPr>
            <a:r>
              <a:rPr lang="en-US" sz="2000"/>
              <a:t>Placing a semi-colon at the end of the statement is the way of </a:t>
            </a:r>
            <a:r>
              <a:rPr lang="en-US" sz="2000" b="1">
                <a:solidFill>
                  <a:srgbClr val="008000"/>
                </a:solidFill>
              </a:rPr>
              <a:t>executing a SQL statement</a:t>
            </a:r>
            <a:r>
              <a:rPr lang="en-US" sz="2000">
                <a:solidFill>
                  <a:srgbClr val="008000"/>
                </a:solidFill>
              </a:rPr>
              <a:t>.  </a:t>
            </a:r>
          </a:p>
        </p:txBody>
      </p:sp>
      <p:sp>
        <p:nvSpPr>
          <p:cNvPr id="115718" name="Text Box 6"/>
          <p:cNvSpPr txBox="1">
            <a:spLocks noChangeArrowheads="1"/>
          </p:cNvSpPr>
          <p:nvPr/>
        </p:nvSpPr>
        <p:spPr bwMode="auto">
          <a:xfrm>
            <a:off x="3657600" y="5918200"/>
            <a:ext cx="2514600" cy="861774"/>
          </a:xfrm>
          <a:prstGeom prst="rect">
            <a:avLst/>
          </a:prstGeom>
          <a:noFill/>
          <a:ln w="9525">
            <a:solidFill>
              <a:schemeClr val="tx1"/>
            </a:solidFill>
            <a:miter lim="800000"/>
            <a:headEnd/>
            <a:tailEnd/>
          </a:ln>
          <a:effectLst/>
        </p:spPr>
        <p:txBody>
          <a:bodyPr wrap="square">
            <a:spAutoFit/>
          </a:bodyPr>
          <a:lstStyle/>
          <a:p>
            <a:pPr>
              <a:spcBef>
                <a:spcPct val="50000"/>
              </a:spcBef>
            </a:pPr>
            <a:r>
              <a:rPr lang="en-US" sz="2000" b="1" dirty="0"/>
              <a:t>SELECT *</a:t>
            </a:r>
          </a:p>
          <a:p>
            <a:pPr>
              <a:spcBef>
                <a:spcPct val="50000"/>
              </a:spcBef>
            </a:pPr>
            <a:r>
              <a:rPr lang="en-US" sz="2000" b="1" dirty="0"/>
              <a:t>FROM employees;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p:cNvPicPr>
            <a:picLocks noChangeAspect="1" noChangeArrowheads="1"/>
          </p:cNvPicPr>
          <p:nvPr/>
        </p:nvPicPr>
        <p:blipFill>
          <a:blip r:embed="rId2"/>
          <a:srcRect t="4515" b="12541"/>
          <a:stretch>
            <a:fillRect/>
          </a:stretch>
        </p:blipFill>
        <p:spPr bwMode="auto">
          <a:xfrm>
            <a:off x="0" y="381000"/>
            <a:ext cx="9144000" cy="5902325"/>
          </a:xfrm>
          <a:prstGeom prst="rect">
            <a:avLst/>
          </a:prstGeom>
          <a:noFill/>
          <a:ln w="63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p:cNvPicPr>
            <a:picLocks noChangeAspect="1" noChangeArrowheads="1"/>
          </p:cNvPicPr>
          <p:nvPr/>
        </p:nvPicPr>
        <p:blipFill>
          <a:blip r:embed="rId2"/>
          <a:srcRect t="16556" r="877" b="17892"/>
          <a:stretch>
            <a:fillRect/>
          </a:stretch>
        </p:blipFill>
        <p:spPr bwMode="auto">
          <a:xfrm>
            <a:off x="0" y="914400"/>
            <a:ext cx="9144000" cy="4532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a:srcRect l="17271" t="29524" r="36182" b="39520"/>
          <a:stretch>
            <a:fillRect/>
          </a:stretch>
        </p:blipFill>
        <p:spPr bwMode="auto">
          <a:xfrm>
            <a:off x="1828800" y="3124200"/>
            <a:ext cx="6096000" cy="3238500"/>
          </a:xfrm>
          <a:prstGeom prst="rect">
            <a:avLst/>
          </a:prstGeom>
          <a:noFill/>
          <a:ln w="57150" cmpd="thinThick">
            <a:solidFill>
              <a:schemeClr val="tx1"/>
            </a:solidFill>
            <a:miter lim="800000"/>
            <a:headEnd/>
            <a:tailEnd/>
          </a:ln>
          <a:effectLst/>
        </p:spPr>
      </p:pic>
      <p:sp>
        <p:nvSpPr>
          <p:cNvPr id="186371" name="Rectangle 3"/>
          <p:cNvSpPr>
            <a:spLocks noChangeArrowheads="1"/>
          </p:cNvSpPr>
          <p:nvPr/>
        </p:nvSpPr>
        <p:spPr bwMode="auto">
          <a:xfrm>
            <a:off x="304800" y="1143000"/>
            <a:ext cx="8534400" cy="1570038"/>
          </a:xfrm>
          <a:prstGeom prst="rect">
            <a:avLst/>
          </a:prstGeom>
          <a:noFill/>
          <a:ln w="9525">
            <a:noFill/>
            <a:miter lim="800000"/>
            <a:headEnd/>
            <a:tailEnd/>
          </a:ln>
          <a:effectLst/>
        </p:spPr>
        <p:txBody>
          <a:bodyPr tIns="0" bIns="0" anchor="ctr">
            <a:spAutoFit/>
          </a:bodyPr>
          <a:lstStyle/>
          <a:p>
            <a:pPr marL="338138" indent="-338138" algn="just">
              <a:spcBef>
                <a:spcPct val="30000"/>
              </a:spcBef>
              <a:buFont typeface="Wingdings" pitchFamily="2" charset="2"/>
              <a:buChar char="q"/>
            </a:pPr>
            <a:r>
              <a:rPr lang="en-US" sz="2400"/>
              <a:t>The ORDER BY Clause can be used in a SELECT statement </a:t>
            </a:r>
            <a:r>
              <a:rPr lang="en-US" sz="2400" b="1">
                <a:solidFill>
                  <a:srgbClr val="008000"/>
                </a:solidFill>
              </a:rPr>
              <a:t>to</a:t>
            </a:r>
            <a:r>
              <a:rPr lang="en-US" sz="2400">
                <a:solidFill>
                  <a:srgbClr val="008000"/>
                </a:solidFill>
              </a:rPr>
              <a:t> </a:t>
            </a:r>
            <a:r>
              <a:rPr lang="en-US" sz="2400" b="1">
                <a:solidFill>
                  <a:srgbClr val="008000"/>
                </a:solidFill>
              </a:rPr>
              <a:t>restrict the number of rows. </a:t>
            </a:r>
          </a:p>
          <a:p>
            <a:pPr marL="338138" indent="-338138" algn="just">
              <a:spcBef>
                <a:spcPct val="30000"/>
              </a:spcBef>
              <a:buFont typeface="Wingdings" pitchFamily="2" charset="2"/>
              <a:buChar char="q"/>
            </a:pPr>
            <a:r>
              <a:rPr lang="en-US" sz="2400"/>
              <a:t>If you use the ORDER BY clause, it must be the last clause of the SQL statement. </a:t>
            </a:r>
          </a:p>
        </p:txBody>
      </p:sp>
      <p:sp>
        <p:nvSpPr>
          <p:cNvPr id="186372" name="Text Box 4"/>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ORDER BY Clause: Syntax</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ORDER BY Clause: Example</a:t>
            </a:r>
          </a:p>
        </p:txBody>
      </p:sp>
      <p:sp>
        <p:nvSpPr>
          <p:cNvPr id="189445" name="Rectangle 5"/>
          <p:cNvSpPr>
            <a:spLocks noChangeArrowheads="1"/>
          </p:cNvSpPr>
          <p:nvPr/>
        </p:nvSpPr>
        <p:spPr bwMode="auto">
          <a:xfrm>
            <a:off x="228600" y="885825"/>
            <a:ext cx="8458200" cy="1431925"/>
          </a:xfrm>
          <a:prstGeom prst="rect">
            <a:avLst/>
          </a:prstGeom>
          <a:noFill/>
          <a:ln w="9525">
            <a:noFill/>
            <a:miter lim="800000"/>
            <a:headEnd/>
            <a:tailEnd/>
          </a:ln>
          <a:effectLst/>
        </p:spPr>
        <p:txBody>
          <a:bodyPr anchor="ctr">
            <a:spAutoFit/>
          </a:bodyPr>
          <a:lstStyle/>
          <a:p>
            <a:pPr algn="just"/>
            <a:r>
              <a:rPr lang="en-US" sz="2200"/>
              <a:t>In the first example, the rows are sorted in ascending order (this is the default order) and in the second example, </a:t>
            </a:r>
            <a:r>
              <a:rPr lang="en-US" sz="2200" b="1">
                <a:solidFill>
                  <a:srgbClr val="008000"/>
                </a:solidFill>
              </a:rPr>
              <a:t>DESC</a:t>
            </a:r>
            <a:r>
              <a:rPr lang="en-US" sz="2200"/>
              <a:t> orders the rows in descending order.</a:t>
            </a:r>
          </a:p>
          <a:p>
            <a:pPr algn="just" eaLnBrk="0" hangingPunct="0"/>
            <a:endParaRPr lang="en-US" sz="2200"/>
          </a:p>
        </p:txBody>
      </p:sp>
      <p:sp>
        <p:nvSpPr>
          <p:cNvPr id="189446" name="Rectangle 6"/>
          <p:cNvSpPr>
            <a:spLocks noChangeArrowheads="1"/>
          </p:cNvSpPr>
          <p:nvPr/>
        </p:nvSpPr>
        <p:spPr bwMode="auto">
          <a:xfrm>
            <a:off x="2590800" y="2590800"/>
            <a:ext cx="3962400" cy="11430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altLang="ko-KR" sz="2400" b="1">
                <a:ea typeface="굴림" charset="-127"/>
              </a:rPr>
              <a:t>SELECT * </a:t>
            </a:r>
          </a:p>
          <a:p>
            <a:r>
              <a:rPr lang="en-US" altLang="ko-KR" sz="2400" b="1">
                <a:ea typeface="굴림" charset="-127"/>
              </a:rPr>
              <a:t>FROM Employees</a:t>
            </a:r>
          </a:p>
          <a:p>
            <a:r>
              <a:rPr lang="en-US" altLang="ko-KR" sz="2400" b="1">
                <a:ea typeface="굴림" charset="-127"/>
              </a:rPr>
              <a:t>ORDER BY salary;</a:t>
            </a:r>
            <a:endParaRPr lang="en-US" sz="2400"/>
          </a:p>
        </p:txBody>
      </p:sp>
      <p:sp>
        <p:nvSpPr>
          <p:cNvPr id="189447" name="Rectangle 7"/>
          <p:cNvSpPr>
            <a:spLocks noChangeArrowheads="1"/>
          </p:cNvSpPr>
          <p:nvPr/>
        </p:nvSpPr>
        <p:spPr bwMode="auto">
          <a:xfrm>
            <a:off x="2667000" y="4343400"/>
            <a:ext cx="3962400" cy="129540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r>
              <a:rPr lang="en-US" altLang="ko-KR" sz="2400" b="1">
                <a:ea typeface="굴림" charset="-127"/>
              </a:rPr>
              <a:t>SELECT * </a:t>
            </a:r>
          </a:p>
          <a:p>
            <a:r>
              <a:rPr lang="en-US" altLang="ko-KR" sz="2400" b="1">
                <a:ea typeface="굴림" charset="-127"/>
              </a:rPr>
              <a:t>FROM Employees</a:t>
            </a:r>
          </a:p>
          <a:p>
            <a:r>
              <a:rPr lang="en-US" altLang="ko-KR" sz="2400" b="1">
                <a:ea typeface="굴림" charset="-127"/>
              </a:rPr>
              <a:t>ORDER BY salary DESC;</a:t>
            </a:r>
            <a:endParaRPr lang="en-US" sz="240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2"/>
          <a:srcRect t="4515" b="4515"/>
          <a:stretch>
            <a:fillRect/>
          </a:stretch>
        </p:blipFill>
        <p:spPr bwMode="auto">
          <a:xfrm>
            <a:off x="0" y="152400"/>
            <a:ext cx="9144000" cy="6459538"/>
          </a:xfrm>
          <a:prstGeom prst="rect">
            <a:avLst/>
          </a:prstGeom>
          <a:noFill/>
          <a:ln w="63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8" name="Picture 4"/>
          <p:cNvPicPr>
            <a:picLocks noChangeAspect="1" noChangeArrowheads="1"/>
          </p:cNvPicPr>
          <p:nvPr/>
        </p:nvPicPr>
        <p:blipFill>
          <a:blip r:embed="rId2"/>
          <a:srcRect t="4515" b="4515"/>
          <a:stretch>
            <a:fillRect/>
          </a:stretch>
        </p:blipFill>
        <p:spPr bwMode="auto">
          <a:xfrm>
            <a:off x="0" y="304800"/>
            <a:ext cx="9144000" cy="6234113"/>
          </a:xfrm>
          <a:prstGeom prst="rect">
            <a:avLst/>
          </a:prstGeom>
          <a:noFill/>
          <a:ln w="6350">
            <a:solidFill>
              <a:schemeClr val="tx1"/>
            </a:solid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a:srcRect t="17892" r="877" b="17892"/>
          <a:stretch>
            <a:fillRect/>
          </a:stretch>
        </p:blipFill>
        <p:spPr bwMode="auto">
          <a:xfrm>
            <a:off x="0" y="838200"/>
            <a:ext cx="9144000" cy="45720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2"/>
          <p:cNvPicPr>
            <a:picLocks noChangeAspect="1" noChangeArrowheads="1"/>
          </p:cNvPicPr>
          <p:nvPr/>
        </p:nvPicPr>
        <p:blipFill>
          <a:blip r:embed="rId2"/>
          <a:srcRect l="17380" t="32515" r="40283" b="38666"/>
          <a:stretch>
            <a:fillRect/>
          </a:stretch>
        </p:blipFill>
        <p:spPr bwMode="auto">
          <a:xfrm>
            <a:off x="685800" y="1447800"/>
            <a:ext cx="7772400" cy="4202113"/>
          </a:xfrm>
          <a:prstGeom prst="rect">
            <a:avLst/>
          </a:prstGeom>
          <a:noFill/>
          <a:ln w="57150" cmpd="thinThick">
            <a:solidFill>
              <a:schemeClr val="tx1"/>
            </a:solidFill>
            <a:miter lim="800000"/>
            <a:headEnd/>
            <a:tailEnd/>
          </a:ln>
          <a:effectLst/>
        </p:spPr>
      </p:pic>
      <p:sp>
        <p:nvSpPr>
          <p:cNvPr id="192515" name="Text Box 3"/>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Sorting By Multiple Columns: Syntax</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2"/>
          <p:cNvPicPr>
            <a:picLocks noChangeAspect="1" noChangeArrowheads="1"/>
          </p:cNvPicPr>
          <p:nvPr/>
        </p:nvPicPr>
        <p:blipFill>
          <a:blip r:embed="rId2"/>
          <a:srcRect l="25076" t="15218" r="25610" b="28888"/>
          <a:stretch>
            <a:fillRect/>
          </a:stretch>
        </p:blipFill>
        <p:spPr bwMode="auto">
          <a:xfrm>
            <a:off x="2209800" y="2438400"/>
            <a:ext cx="5105400" cy="4335463"/>
          </a:xfrm>
          <a:prstGeom prst="rect">
            <a:avLst/>
          </a:prstGeom>
          <a:noFill/>
          <a:ln w="9525">
            <a:noFill/>
            <a:miter lim="800000"/>
            <a:headEnd/>
            <a:tailEnd/>
          </a:ln>
          <a:effectLst/>
        </p:spPr>
      </p:pic>
      <p:pic>
        <p:nvPicPr>
          <p:cNvPr id="193539" name="Picture 3"/>
          <p:cNvPicPr>
            <a:picLocks noChangeAspect="1" noChangeArrowheads="1"/>
          </p:cNvPicPr>
          <p:nvPr/>
        </p:nvPicPr>
        <p:blipFill>
          <a:blip r:embed="rId3"/>
          <a:srcRect l="3604" t="17128" r="43243" b="72232"/>
          <a:stretch>
            <a:fillRect/>
          </a:stretch>
        </p:blipFill>
        <p:spPr bwMode="auto">
          <a:xfrm>
            <a:off x="0" y="1066800"/>
            <a:ext cx="9144000" cy="1371600"/>
          </a:xfrm>
          <a:prstGeom prst="rect">
            <a:avLst/>
          </a:prstGeom>
          <a:noFill/>
          <a:ln w="6350">
            <a:solidFill>
              <a:schemeClr val="tx1"/>
            </a:solidFill>
            <a:miter lim="800000"/>
            <a:headEnd/>
            <a:tailEnd/>
          </a:ln>
          <a:effectLst/>
        </p:spPr>
      </p:pic>
      <p:sp>
        <p:nvSpPr>
          <p:cNvPr id="193540" name="Text Box 4"/>
          <p:cNvSpPr txBox="1">
            <a:spLocks noChangeArrowheads="1"/>
          </p:cNvSpPr>
          <p:nvPr/>
        </p:nvSpPr>
        <p:spPr bwMode="auto">
          <a:xfrm>
            <a:off x="381000" y="152400"/>
            <a:ext cx="8229600" cy="528638"/>
          </a:xfrm>
          <a:prstGeom prst="rect">
            <a:avLst/>
          </a:prstGeom>
          <a:solidFill>
            <a:srgbClr val="660066"/>
          </a:solidFill>
          <a:ln w="9525">
            <a:solidFill>
              <a:schemeClr val="tx1"/>
            </a:solidFill>
            <a:miter lim="800000"/>
            <a:headEnd/>
            <a:tailEnd/>
          </a:ln>
          <a:effectLst/>
        </p:spPr>
        <p:txBody>
          <a:bodyPr>
            <a:spAutoFit/>
          </a:bodyPr>
          <a:lstStyle/>
          <a:p>
            <a:pPr algn="ctr">
              <a:spcBef>
                <a:spcPct val="50000"/>
              </a:spcBef>
            </a:pPr>
            <a:r>
              <a:rPr lang="en-US" sz="2800" b="1">
                <a:solidFill>
                  <a:schemeClr val="bg1"/>
                </a:solidFill>
              </a:rPr>
              <a:t>Sorting By Multiple Columns: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l="1880" t="4515" r="6230" b="4515"/>
          <a:stretch>
            <a:fillRect/>
          </a:stretch>
        </p:blipFill>
        <p:spPr bwMode="auto">
          <a:xfrm>
            <a:off x="0" y="0"/>
            <a:ext cx="9144000" cy="6858000"/>
          </a:xfrm>
          <a:prstGeom prst="rect">
            <a:avLst/>
          </a:prstGeom>
          <a:noFill/>
          <a:ln w="6350">
            <a:solidFill>
              <a:schemeClr val="tx1"/>
            </a:solid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TotalTime>
  <Words>1717</Words>
  <Application>Microsoft Office PowerPoint</Application>
  <PresentationFormat>On-screen Show (4:3)</PresentationFormat>
  <Paragraphs>213</Paragraphs>
  <Slides>88</Slides>
  <Notes>21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NEHU-CA</dc:creator>
  <cp:lastModifiedBy>NEHU</cp:lastModifiedBy>
  <cp:revision>5</cp:revision>
  <dcterms:created xsi:type="dcterms:W3CDTF">2016-04-06T05:53:28Z</dcterms:created>
  <dcterms:modified xsi:type="dcterms:W3CDTF">2020-02-18T08:18:44Z</dcterms:modified>
</cp:coreProperties>
</file>