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66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B8E1C5C-C6BB-41E9-B211-1F912A1B1190}" type="datetimeFigureOut">
              <a:rPr lang="en-US" smtClean="0"/>
              <a:pPr/>
              <a:t>3/16/2017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3EBCB748-A248-4AF2-B573-8B7F3DD6E10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8E1C5C-C6BB-41E9-B211-1F912A1B1190}" type="datetimeFigureOut">
              <a:rPr lang="en-US" smtClean="0"/>
              <a:pPr/>
              <a:t>3/16/2017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CB748-A248-4AF2-B573-8B7F3DD6E10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8E1C5C-C6BB-41E9-B211-1F912A1B1190}" type="datetimeFigureOut">
              <a:rPr lang="en-US" smtClean="0"/>
              <a:pPr/>
              <a:t>3/16/2017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CB748-A248-4AF2-B573-8B7F3DD6E10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8E1C5C-C6BB-41E9-B211-1F912A1B1190}" type="datetimeFigureOut">
              <a:rPr lang="en-US" smtClean="0"/>
              <a:pPr/>
              <a:t>3/16/2017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CB748-A248-4AF2-B573-8B7F3DD6E10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8E1C5C-C6BB-41E9-B211-1F912A1B1190}" type="datetimeFigureOut">
              <a:rPr lang="en-US" smtClean="0"/>
              <a:pPr/>
              <a:t>3/16/2017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CB748-A248-4AF2-B573-8B7F3DD6E10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B8E1C5C-C6BB-41E9-B211-1F912A1B1190}" type="datetimeFigureOut">
              <a:rPr lang="en-US" smtClean="0"/>
              <a:pPr/>
              <a:t>3/16/2017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BCB748-A248-4AF2-B573-8B7F3DD6E10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B8E1C5C-C6BB-41E9-B211-1F912A1B1190}" type="datetimeFigureOut">
              <a:rPr lang="en-US" smtClean="0"/>
              <a:pPr/>
              <a:t>3/16/2017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BCB748-A248-4AF2-B573-8B7F3DD6E10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B8E1C5C-C6BB-41E9-B211-1F912A1B1190}" type="datetimeFigureOut">
              <a:rPr lang="en-US" smtClean="0"/>
              <a:pPr/>
              <a:t>3/16/2017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BCB748-A248-4AF2-B573-8B7F3DD6E10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E1C5C-C6BB-41E9-B211-1F912A1B1190}" type="datetimeFigureOut">
              <a:rPr lang="en-US" smtClean="0"/>
              <a:pPr/>
              <a:t>3/16/2017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BCB748-A248-4AF2-B573-8B7F3DD6E10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B8E1C5C-C6BB-41E9-B211-1F912A1B1190}" type="datetimeFigureOut">
              <a:rPr lang="en-US" smtClean="0"/>
              <a:pPr/>
              <a:t>3/16/2017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BCB748-A248-4AF2-B573-8B7F3DD6E10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8E1C5C-C6BB-41E9-B211-1F912A1B1190}" type="datetimeFigureOut">
              <a:rPr lang="en-US" smtClean="0"/>
              <a:pPr/>
              <a:t>3/16/2017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3EBCB748-A248-4AF2-B573-8B7F3DD6E10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B8E1C5C-C6BB-41E9-B211-1F912A1B1190}" type="datetimeFigureOut">
              <a:rPr lang="en-US" smtClean="0"/>
              <a:pPr/>
              <a:t>3/16/2017</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EBCB748-A248-4AF2-B573-8B7F3DD6E10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6600" dirty="0" smtClean="0"/>
              <a:t>CREATE TABLE</a:t>
            </a:r>
            <a:endParaRPr lang="en-IN"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p:cNvSpPr>
          <p:nvPr/>
        </p:nvSpPr>
        <p:spPr bwMode="auto">
          <a:xfrm>
            <a:off x="0" y="1524000"/>
            <a:ext cx="9144000" cy="4762520"/>
          </a:xfrm>
          <a:prstGeom prst="rect">
            <a:avLst/>
          </a:prstGeom>
          <a:solidFill>
            <a:srgbClr val="002060"/>
          </a:solidFill>
          <a:ln w="38100" cmpd="dbl">
            <a:solidFill>
              <a:srgbClr val="000000"/>
            </a:solidFill>
            <a:miter lim="800000"/>
            <a:headEnd/>
            <a:tailEnd/>
          </a:ln>
        </p:spPr>
        <p:txBody>
          <a:bodyPr/>
          <a:lstStyle/>
          <a:p>
            <a:r>
              <a:rPr lang="en-US" altLang="ko-KR" sz="2000" b="1" dirty="0">
                <a:solidFill>
                  <a:schemeClr val="accent4">
                    <a:lumMod val="40000"/>
                    <a:lumOff val="60000"/>
                  </a:schemeClr>
                </a:solidFill>
                <a:ea typeface="굴림" charset="-127"/>
              </a:rPr>
              <a:t>CREATE TABLE Employees</a:t>
            </a:r>
          </a:p>
          <a:p>
            <a:pPr>
              <a:spcBef>
                <a:spcPts val="200"/>
              </a:spcBef>
              <a:spcAft>
                <a:spcPts val="200"/>
              </a:spcAft>
            </a:pPr>
            <a:r>
              <a:rPr lang="en-US" altLang="ko-KR" sz="2000" b="1" dirty="0">
                <a:solidFill>
                  <a:schemeClr val="accent4">
                    <a:lumMod val="40000"/>
                    <a:lumOff val="60000"/>
                  </a:schemeClr>
                </a:solidFill>
                <a:ea typeface="굴림" charset="-127"/>
              </a:rPr>
              <a:t>   (</a:t>
            </a:r>
          </a:p>
          <a:p>
            <a:pPr>
              <a:spcBef>
                <a:spcPts val="200"/>
              </a:spcBef>
              <a:spcAft>
                <a:spcPts val="200"/>
              </a:spcAft>
            </a:pPr>
            <a:r>
              <a:rPr lang="en-US" altLang="ko-KR" sz="2000" b="1" dirty="0">
                <a:solidFill>
                  <a:schemeClr val="accent4">
                    <a:lumMod val="40000"/>
                    <a:lumOff val="60000"/>
                  </a:schemeClr>
                </a:solidFill>
                <a:ea typeface="굴림" charset="-127"/>
              </a:rPr>
              <a:t>     </a:t>
            </a:r>
            <a:r>
              <a:rPr lang="en-US" altLang="ko-KR" sz="2000" b="1" dirty="0" err="1">
                <a:solidFill>
                  <a:schemeClr val="accent4">
                    <a:lumMod val="40000"/>
                    <a:lumOff val="60000"/>
                  </a:schemeClr>
                </a:solidFill>
                <a:ea typeface="굴림" charset="-127"/>
              </a:rPr>
              <a:t>employee_id</a:t>
            </a:r>
            <a:r>
              <a:rPr lang="en-US" altLang="ko-KR" sz="2000" b="1" dirty="0">
                <a:solidFill>
                  <a:schemeClr val="accent4">
                    <a:lumMod val="40000"/>
                    <a:lumOff val="60000"/>
                  </a:schemeClr>
                </a:solidFill>
                <a:ea typeface="굴림" charset="-127"/>
              </a:rPr>
              <a:t> </a:t>
            </a:r>
            <a:r>
              <a:rPr lang="en-US" altLang="ko-KR" sz="2000" b="1" dirty="0">
                <a:solidFill>
                  <a:srgbClr val="FFFF00"/>
                </a:solidFill>
                <a:ea typeface="굴림" charset="-127"/>
              </a:rPr>
              <a:t>NUMBER(6) </a:t>
            </a:r>
            <a:r>
              <a:rPr lang="en-US" altLang="ko-KR" sz="2000" b="1" dirty="0">
                <a:solidFill>
                  <a:schemeClr val="accent2"/>
                </a:solidFill>
                <a:ea typeface="굴림" charset="-127"/>
              </a:rPr>
              <a:t>PRIMARY KEY</a:t>
            </a:r>
            <a:r>
              <a:rPr lang="en-US" altLang="ko-KR" sz="2000" b="1" dirty="0">
                <a:ea typeface="굴림" charset="-127"/>
              </a:rPr>
              <a:t>,</a:t>
            </a:r>
          </a:p>
          <a:p>
            <a:pPr>
              <a:spcBef>
                <a:spcPts val="200"/>
              </a:spcBef>
              <a:spcAft>
                <a:spcPts val="200"/>
              </a:spcAft>
            </a:pPr>
            <a:r>
              <a:rPr lang="en-US" altLang="ko-KR" sz="2000" b="1" dirty="0">
                <a:solidFill>
                  <a:schemeClr val="accent4">
                    <a:lumMod val="40000"/>
                    <a:lumOff val="60000"/>
                  </a:schemeClr>
                </a:solidFill>
                <a:ea typeface="굴림" charset="-127"/>
              </a:rPr>
              <a:t>     </a:t>
            </a:r>
            <a:r>
              <a:rPr lang="en-US" altLang="ko-KR" sz="2000" b="1" dirty="0" err="1">
                <a:solidFill>
                  <a:schemeClr val="accent4">
                    <a:lumMod val="40000"/>
                    <a:lumOff val="60000"/>
                  </a:schemeClr>
                </a:solidFill>
                <a:ea typeface="굴림" charset="-127"/>
              </a:rPr>
              <a:t>first_name</a:t>
            </a:r>
            <a:r>
              <a:rPr lang="en-US" altLang="ko-KR" sz="2000" b="1" dirty="0">
                <a:solidFill>
                  <a:schemeClr val="accent4">
                    <a:lumMod val="40000"/>
                    <a:lumOff val="60000"/>
                  </a:schemeClr>
                </a:solidFill>
                <a:ea typeface="굴림" charset="-127"/>
              </a:rPr>
              <a:t> </a:t>
            </a:r>
            <a:r>
              <a:rPr lang="en-US" altLang="ko-KR" sz="2000" b="1" dirty="0">
                <a:solidFill>
                  <a:srgbClr val="FFFF00"/>
                </a:solidFill>
                <a:ea typeface="굴림" charset="-127"/>
              </a:rPr>
              <a:t>VARCHAR2(35),</a:t>
            </a:r>
          </a:p>
          <a:p>
            <a:pPr>
              <a:spcBef>
                <a:spcPts val="200"/>
              </a:spcBef>
              <a:spcAft>
                <a:spcPts val="200"/>
              </a:spcAft>
            </a:pPr>
            <a:r>
              <a:rPr lang="en-US" altLang="ko-KR" sz="2000" b="1" dirty="0">
                <a:solidFill>
                  <a:schemeClr val="accent4">
                    <a:lumMod val="40000"/>
                    <a:lumOff val="60000"/>
                  </a:schemeClr>
                </a:solidFill>
                <a:ea typeface="굴림" charset="-127"/>
              </a:rPr>
              <a:t>     </a:t>
            </a:r>
            <a:r>
              <a:rPr lang="en-US" altLang="ko-KR" sz="2000" b="1" dirty="0" err="1">
                <a:solidFill>
                  <a:schemeClr val="accent4">
                    <a:lumMod val="40000"/>
                    <a:lumOff val="60000"/>
                  </a:schemeClr>
                </a:solidFill>
                <a:ea typeface="굴림" charset="-127"/>
              </a:rPr>
              <a:t>last_name</a:t>
            </a:r>
            <a:r>
              <a:rPr lang="en-US" altLang="ko-KR" sz="2000" b="1" dirty="0">
                <a:solidFill>
                  <a:schemeClr val="accent4">
                    <a:lumMod val="40000"/>
                    <a:lumOff val="60000"/>
                  </a:schemeClr>
                </a:solidFill>
                <a:ea typeface="굴림" charset="-127"/>
              </a:rPr>
              <a:t> </a:t>
            </a:r>
            <a:r>
              <a:rPr lang="en-US" altLang="ko-KR" sz="2000" b="1" dirty="0">
                <a:solidFill>
                  <a:srgbClr val="FFFF00"/>
                </a:solidFill>
                <a:ea typeface="굴림" charset="-127"/>
              </a:rPr>
              <a:t>VARCHAR2(30),</a:t>
            </a:r>
          </a:p>
          <a:p>
            <a:pPr>
              <a:spcBef>
                <a:spcPts val="200"/>
              </a:spcBef>
              <a:spcAft>
                <a:spcPts val="200"/>
              </a:spcAft>
            </a:pPr>
            <a:r>
              <a:rPr lang="en-US" altLang="ko-KR" sz="2000" b="1" dirty="0">
                <a:solidFill>
                  <a:schemeClr val="accent4">
                    <a:lumMod val="40000"/>
                    <a:lumOff val="60000"/>
                  </a:schemeClr>
                </a:solidFill>
                <a:ea typeface="굴림" charset="-127"/>
              </a:rPr>
              <a:t>     </a:t>
            </a:r>
            <a:r>
              <a:rPr lang="en-US" altLang="ko-KR" sz="2000" b="1" dirty="0" err="1">
                <a:solidFill>
                  <a:schemeClr val="accent4">
                    <a:lumMod val="40000"/>
                    <a:lumOff val="60000"/>
                  </a:schemeClr>
                </a:solidFill>
                <a:ea typeface="굴림" charset="-127"/>
              </a:rPr>
              <a:t>job_id</a:t>
            </a:r>
            <a:r>
              <a:rPr lang="en-US" altLang="ko-KR" sz="2000" b="1" dirty="0">
                <a:solidFill>
                  <a:schemeClr val="accent4">
                    <a:lumMod val="40000"/>
                    <a:lumOff val="60000"/>
                  </a:schemeClr>
                </a:solidFill>
                <a:ea typeface="굴림" charset="-127"/>
              </a:rPr>
              <a:t> </a:t>
            </a:r>
            <a:r>
              <a:rPr lang="en-US" altLang="ko-KR" sz="2000" b="1" dirty="0">
                <a:solidFill>
                  <a:srgbClr val="FFFF00"/>
                </a:solidFill>
                <a:ea typeface="굴림" charset="-127"/>
              </a:rPr>
              <a:t>VARCHAR2(10) </a:t>
            </a:r>
            <a:r>
              <a:rPr lang="en-US" altLang="ko-KR" sz="2000" b="1" dirty="0">
                <a:solidFill>
                  <a:schemeClr val="accent2"/>
                </a:solidFill>
                <a:ea typeface="굴림" charset="-127"/>
              </a:rPr>
              <a:t>NOT NULL</a:t>
            </a:r>
            <a:r>
              <a:rPr lang="en-US" altLang="ko-KR" sz="2000" b="1" dirty="0">
                <a:ea typeface="굴림" charset="-127"/>
              </a:rPr>
              <a:t>,</a:t>
            </a:r>
          </a:p>
          <a:p>
            <a:pPr>
              <a:spcBef>
                <a:spcPts val="200"/>
              </a:spcBef>
              <a:spcAft>
                <a:spcPts val="200"/>
              </a:spcAft>
            </a:pPr>
            <a:r>
              <a:rPr lang="en-US" altLang="ko-KR" sz="2000" b="1" dirty="0">
                <a:solidFill>
                  <a:schemeClr val="accent4">
                    <a:lumMod val="40000"/>
                    <a:lumOff val="60000"/>
                  </a:schemeClr>
                </a:solidFill>
                <a:ea typeface="굴림" charset="-127"/>
              </a:rPr>
              <a:t>     salary </a:t>
            </a:r>
            <a:r>
              <a:rPr lang="en-US" altLang="ko-KR" sz="2000" b="1" dirty="0">
                <a:solidFill>
                  <a:srgbClr val="FFFF00"/>
                </a:solidFill>
                <a:ea typeface="굴림" charset="-127"/>
              </a:rPr>
              <a:t>NUMBER(2</a:t>
            </a:r>
            <a:r>
              <a:rPr lang="en-US" altLang="ko-KR" sz="2000" b="1" dirty="0">
                <a:solidFill>
                  <a:srgbClr val="800000"/>
                </a:solidFill>
                <a:ea typeface="굴림" charset="-127"/>
              </a:rPr>
              <a:t>)</a:t>
            </a:r>
            <a:r>
              <a:rPr lang="en-US" altLang="ko-KR" sz="2000" b="1" dirty="0">
                <a:ea typeface="굴림" charset="-127"/>
              </a:rPr>
              <a:t> </a:t>
            </a:r>
            <a:r>
              <a:rPr lang="en-US" altLang="ko-KR" sz="2000" b="1" dirty="0">
                <a:solidFill>
                  <a:schemeClr val="accent2"/>
                </a:solidFill>
                <a:ea typeface="굴림" charset="-127"/>
              </a:rPr>
              <a:t>CHECK</a:t>
            </a:r>
            <a:r>
              <a:rPr lang="en-US" altLang="ko-KR" sz="2000" b="1" dirty="0">
                <a:ea typeface="굴림" charset="-127"/>
              </a:rPr>
              <a:t>(salary &gt; 0),</a:t>
            </a:r>
          </a:p>
          <a:p>
            <a:pPr>
              <a:spcBef>
                <a:spcPts val="200"/>
              </a:spcBef>
              <a:spcAft>
                <a:spcPts val="200"/>
              </a:spcAft>
            </a:pPr>
            <a:r>
              <a:rPr lang="en-US" altLang="ko-KR" sz="2000" b="1" dirty="0">
                <a:ea typeface="굴림" charset="-127"/>
              </a:rPr>
              <a:t>     </a:t>
            </a:r>
            <a:r>
              <a:rPr lang="en-US" altLang="ko-KR" sz="2000" b="1" dirty="0">
                <a:solidFill>
                  <a:schemeClr val="accent4">
                    <a:lumMod val="40000"/>
                    <a:lumOff val="60000"/>
                  </a:schemeClr>
                </a:solidFill>
                <a:ea typeface="굴림" charset="-127"/>
              </a:rPr>
              <a:t>email</a:t>
            </a:r>
            <a:r>
              <a:rPr lang="en-US" altLang="ko-KR" sz="2000" b="1" dirty="0">
                <a:ea typeface="굴림" charset="-127"/>
              </a:rPr>
              <a:t> </a:t>
            </a:r>
            <a:r>
              <a:rPr lang="en-US" altLang="ko-KR" sz="2000" b="1" dirty="0">
                <a:solidFill>
                  <a:srgbClr val="FFFF00"/>
                </a:solidFill>
                <a:ea typeface="굴림" charset="-127"/>
              </a:rPr>
              <a:t>VARCHAR2(25) </a:t>
            </a:r>
            <a:r>
              <a:rPr lang="fr-FR" altLang="ko-KR" sz="2000" b="1" dirty="0">
                <a:solidFill>
                  <a:schemeClr val="accent2"/>
                </a:solidFill>
                <a:ea typeface="굴림" charset="-127"/>
              </a:rPr>
              <a:t>UNIQUE</a:t>
            </a:r>
            <a:r>
              <a:rPr lang="fr-FR" altLang="ko-KR" sz="2000" b="1" dirty="0">
                <a:ea typeface="굴림" charset="-127"/>
              </a:rPr>
              <a:t>,</a:t>
            </a:r>
          </a:p>
          <a:p>
            <a:pPr>
              <a:spcBef>
                <a:spcPts val="200"/>
              </a:spcBef>
              <a:spcAft>
                <a:spcPts val="200"/>
              </a:spcAft>
            </a:pPr>
            <a:r>
              <a:rPr lang="en-US" altLang="ko-KR" sz="2000" b="1" dirty="0">
                <a:solidFill>
                  <a:schemeClr val="accent4">
                    <a:lumMod val="40000"/>
                    <a:lumOff val="60000"/>
                  </a:schemeClr>
                </a:solidFill>
                <a:ea typeface="굴림" charset="-127"/>
              </a:rPr>
              <a:t>     </a:t>
            </a:r>
            <a:r>
              <a:rPr lang="en-US" altLang="ko-KR" sz="2000" b="1" dirty="0" err="1">
                <a:solidFill>
                  <a:schemeClr val="accent4">
                    <a:lumMod val="40000"/>
                    <a:lumOff val="60000"/>
                  </a:schemeClr>
                </a:solidFill>
                <a:ea typeface="굴림" charset="-127"/>
              </a:rPr>
              <a:t>department_id</a:t>
            </a:r>
            <a:r>
              <a:rPr lang="en-US" altLang="ko-KR" sz="2000" b="1" dirty="0">
                <a:solidFill>
                  <a:schemeClr val="accent4">
                    <a:lumMod val="40000"/>
                    <a:lumOff val="60000"/>
                  </a:schemeClr>
                </a:solidFill>
                <a:ea typeface="굴림" charset="-127"/>
              </a:rPr>
              <a:t> </a:t>
            </a:r>
            <a:r>
              <a:rPr lang="en-US" altLang="ko-KR" sz="2000" b="1" dirty="0">
                <a:solidFill>
                  <a:srgbClr val="FFFF00"/>
                </a:solidFill>
                <a:ea typeface="굴림" charset="-127"/>
              </a:rPr>
              <a:t>NUMBER(5</a:t>
            </a:r>
            <a:r>
              <a:rPr lang="en-US" altLang="ko-KR" sz="2000" b="1" dirty="0">
                <a:solidFill>
                  <a:srgbClr val="800000"/>
                </a:solidFill>
                <a:ea typeface="굴림" charset="-127"/>
              </a:rPr>
              <a:t>),</a:t>
            </a:r>
          </a:p>
          <a:p>
            <a:pPr>
              <a:spcBef>
                <a:spcPts val="200"/>
              </a:spcBef>
              <a:spcAft>
                <a:spcPts val="200"/>
              </a:spcAft>
            </a:pPr>
            <a:r>
              <a:rPr lang="en-US" altLang="ko-KR" sz="2000" b="1" dirty="0">
                <a:solidFill>
                  <a:schemeClr val="accent2"/>
                </a:solidFill>
                <a:ea typeface="굴림" charset="-127"/>
              </a:rPr>
              <a:t>     FOREIGN KEY</a:t>
            </a:r>
            <a:r>
              <a:rPr lang="en-US" altLang="ko-KR" sz="2000" b="1" dirty="0">
                <a:ea typeface="굴림" charset="-127"/>
              </a:rPr>
              <a:t>(</a:t>
            </a:r>
            <a:r>
              <a:rPr lang="en-US" altLang="ko-KR" sz="2000" b="1" dirty="0" err="1">
                <a:ea typeface="굴림" charset="-127"/>
              </a:rPr>
              <a:t>department_id</a:t>
            </a:r>
            <a:r>
              <a:rPr lang="en-US" altLang="ko-KR" sz="2000" b="1" dirty="0">
                <a:ea typeface="굴림" charset="-127"/>
              </a:rPr>
              <a:t>) </a:t>
            </a:r>
            <a:r>
              <a:rPr lang="en-US" altLang="ko-KR" sz="2000" b="1" dirty="0">
                <a:solidFill>
                  <a:schemeClr val="accent2"/>
                </a:solidFill>
                <a:ea typeface="굴림" charset="-127"/>
              </a:rPr>
              <a:t>REFERENCES</a:t>
            </a:r>
            <a:r>
              <a:rPr lang="en-US" altLang="ko-KR" sz="2000" b="1" dirty="0">
                <a:ea typeface="굴림" charset="-127"/>
              </a:rPr>
              <a:t> </a:t>
            </a:r>
            <a:r>
              <a:rPr lang="en-US" altLang="ko-KR" sz="2000" b="1" dirty="0" smtClean="0">
                <a:ea typeface="굴림" charset="-127"/>
              </a:rPr>
              <a:t>Departments(</a:t>
            </a:r>
            <a:r>
              <a:rPr lang="en-US" altLang="ko-KR" sz="2000" b="1" dirty="0" err="1" smtClean="0">
                <a:ea typeface="굴림" charset="-127"/>
              </a:rPr>
              <a:t>department_id</a:t>
            </a:r>
            <a:r>
              <a:rPr lang="en-US" altLang="ko-KR" sz="2000" b="1" dirty="0" smtClean="0">
                <a:ea typeface="굴림" charset="-127"/>
              </a:rPr>
              <a:t>) </a:t>
            </a:r>
            <a:endParaRPr lang="en-US" altLang="ko-KR" sz="2000" b="1" dirty="0">
              <a:ea typeface="굴림" charset="-127"/>
            </a:endParaRPr>
          </a:p>
          <a:p>
            <a:pPr>
              <a:spcBef>
                <a:spcPts val="200"/>
              </a:spcBef>
              <a:spcAft>
                <a:spcPts val="200"/>
              </a:spcAft>
            </a:pPr>
            <a:r>
              <a:rPr lang="en-US" altLang="ko-KR" sz="2000" b="1" dirty="0">
                <a:solidFill>
                  <a:srgbClr val="800080"/>
                </a:solidFill>
                <a:ea typeface="굴림" charset="-127"/>
              </a:rPr>
              <a:t>);</a:t>
            </a:r>
            <a:endParaRPr lang="en-US" sz="2000" b="1" dirty="0">
              <a:solidFill>
                <a:srgbClr val="800080"/>
              </a:solidFill>
              <a:ea typeface="굴림" charset="-127"/>
            </a:endParaRPr>
          </a:p>
        </p:txBody>
      </p:sp>
      <p:sp>
        <p:nvSpPr>
          <p:cNvPr id="176131" name="Text Box 3"/>
          <p:cNvSpPr txBox="1">
            <a:spLocks noChangeArrowheads="1"/>
          </p:cNvSpPr>
          <p:nvPr/>
        </p:nvSpPr>
        <p:spPr bwMode="auto">
          <a:xfrm>
            <a:off x="457200" y="233363"/>
            <a:ext cx="8305800" cy="528637"/>
          </a:xfrm>
          <a:prstGeom prst="rect">
            <a:avLst/>
          </a:prstGeom>
          <a:solidFill>
            <a:schemeClr val="accent2">
              <a:lumMod val="20000"/>
              <a:lumOff val="80000"/>
            </a:schemeClr>
          </a:solidFill>
          <a:ln w="9525">
            <a:solidFill>
              <a:schemeClr val="tx1"/>
            </a:solidFill>
            <a:miter lim="800000"/>
            <a:headEnd/>
            <a:tailEnd/>
          </a:ln>
          <a:effectLst/>
        </p:spPr>
        <p:txBody>
          <a:bodyPr>
            <a:spAutoFit/>
          </a:bodyPr>
          <a:lstStyle/>
          <a:p>
            <a:pPr algn="ctr"/>
            <a:r>
              <a:rPr lang="en-US" sz="2800" b="1" dirty="0">
                <a:solidFill>
                  <a:schemeClr val="bg1"/>
                </a:solidFill>
              </a:rPr>
              <a:t>Defining Constraints: An Example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457200" y="76200"/>
            <a:ext cx="8305800" cy="528638"/>
          </a:xfrm>
          <a:prstGeom prst="rect">
            <a:avLst/>
          </a:prstGeom>
          <a:solidFill>
            <a:schemeClr val="accent2">
              <a:lumMod val="20000"/>
              <a:lumOff val="80000"/>
            </a:schemeClr>
          </a:solidFill>
          <a:ln w="9525">
            <a:solidFill>
              <a:schemeClr val="tx1"/>
            </a:solidFill>
            <a:miter lim="800000"/>
            <a:headEnd/>
            <a:tailEnd/>
          </a:ln>
          <a:effectLst/>
        </p:spPr>
        <p:txBody>
          <a:bodyPr>
            <a:spAutoFit/>
          </a:bodyPr>
          <a:lstStyle/>
          <a:p>
            <a:pPr algn="ctr"/>
            <a:r>
              <a:rPr lang="en-US" sz="2800" b="1" dirty="0">
                <a:solidFill>
                  <a:schemeClr val="bg1"/>
                </a:solidFill>
              </a:rPr>
              <a:t>FOREIGN KEY Constraint Keywords</a:t>
            </a:r>
          </a:p>
        </p:txBody>
      </p:sp>
      <p:sp>
        <p:nvSpPr>
          <p:cNvPr id="175107" name="Rectangle 3"/>
          <p:cNvSpPr>
            <a:spLocks noChangeArrowheads="1"/>
          </p:cNvSpPr>
          <p:nvPr/>
        </p:nvSpPr>
        <p:spPr bwMode="auto">
          <a:xfrm>
            <a:off x="381000" y="701675"/>
            <a:ext cx="8534400" cy="6075509"/>
          </a:xfrm>
          <a:prstGeom prst="rect">
            <a:avLst/>
          </a:prstGeom>
          <a:noFill/>
          <a:ln w="9525">
            <a:noFill/>
            <a:miter lim="800000"/>
            <a:headEnd/>
            <a:tailEnd/>
          </a:ln>
          <a:effectLst/>
        </p:spPr>
        <p:txBody>
          <a:bodyPr anchor="ctr">
            <a:spAutoFit/>
          </a:bodyPr>
          <a:lstStyle/>
          <a:p>
            <a:pPr algn="just">
              <a:spcBef>
                <a:spcPct val="20000"/>
              </a:spcBef>
              <a:tabLst>
                <a:tab pos="228600" algn="l"/>
              </a:tabLst>
            </a:pPr>
            <a:r>
              <a:rPr lang="en-US" sz="2400" dirty="0">
                <a:solidFill>
                  <a:schemeClr val="accent2">
                    <a:lumMod val="20000"/>
                    <a:lumOff val="80000"/>
                  </a:schemeClr>
                </a:solidFill>
                <a:latin typeface="+mj-lt"/>
              </a:rPr>
              <a:t>The foreign key is defined using a combination of the following keywords:</a:t>
            </a:r>
          </a:p>
          <a:p>
            <a:pPr algn="just">
              <a:spcBef>
                <a:spcPct val="20000"/>
              </a:spcBef>
              <a:buFont typeface="Wingdings" pitchFamily="2" charset="2"/>
              <a:buChar char="ü"/>
              <a:tabLst>
                <a:tab pos="228600" algn="l"/>
              </a:tabLst>
            </a:pPr>
            <a:r>
              <a:rPr lang="en-US" sz="2400" b="1" dirty="0">
                <a:solidFill>
                  <a:schemeClr val="accent2">
                    <a:lumMod val="20000"/>
                    <a:lumOff val="80000"/>
                  </a:schemeClr>
                </a:solidFill>
                <a:latin typeface="+mj-lt"/>
              </a:rPr>
              <a:t> </a:t>
            </a:r>
            <a:r>
              <a:rPr lang="en-US" sz="2400" b="1" dirty="0">
                <a:solidFill>
                  <a:srgbClr val="92D050"/>
                </a:solidFill>
                <a:latin typeface="+mj-lt"/>
              </a:rPr>
              <a:t>FOREIGN KEY</a:t>
            </a:r>
            <a:r>
              <a:rPr lang="en-US" sz="2400" dirty="0">
                <a:solidFill>
                  <a:schemeClr val="accent2">
                    <a:lumMod val="20000"/>
                    <a:lumOff val="80000"/>
                  </a:schemeClr>
                </a:solidFill>
                <a:latin typeface="+mj-lt"/>
              </a:rPr>
              <a:t> is used to define the column in the child table at the table constraint level</a:t>
            </a:r>
          </a:p>
          <a:p>
            <a:pPr algn="just">
              <a:spcBef>
                <a:spcPct val="20000"/>
              </a:spcBef>
              <a:buFont typeface="Wingdings" pitchFamily="2" charset="2"/>
              <a:buChar char="ü"/>
              <a:tabLst>
                <a:tab pos="228600" algn="l"/>
              </a:tabLst>
            </a:pPr>
            <a:r>
              <a:rPr lang="en-US" sz="2400" b="1" dirty="0">
                <a:solidFill>
                  <a:schemeClr val="accent2">
                    <a:lumMod val="20000"/>
                    <a:lumOff val="80000"/>
                  </a:schemeClr>
                </a:solidFill>
                <a:latin typeface="+mj-lt"/>
              </a:rPr>
              <a:t> </a:t>
            </a:r>
            <a:r>
              <a:rPr lang="en-US" sz="2400" b="1" dirty="0">
                <a:solidFill>
                  <a:srgbClr val="92D050"/>
                </a:solidFill>
                <a:latin typeface="+mj-lt"/>
              </a:rPr>
              <a:t>REFERENCES</a:t>
            </a:r>
            <a:r>
              <a:rPr lang="en-US" sz="2400" dirty="0">
                <a:solidFill>
                  <a:schemeClr val="accent2">
                    <a:lumMod val="20000"/>
                    <a:lumOff val="80000"/>
                  </a:schemeClr>
                </a:solidFill>
                <a:latin typeface="+mj-lt"/>
              </a:rPr>
              <a:t> identifies the table and column in the parent table</a:t>
            </a:r>
          </a:p>
          <a:p>
            <a:pPr algn="just">
              <a:spcBef>
                <a:spcPct val="20000"/>
              </a:spcBef>
              <a:buFont typeface="Wingdings" pitchFamily="2" charset="2"/>
              <a:buChar char="ü"/>
              <a:tabLst>
                <a:tab pos="228600" algn="l"/>
              </a:tabLst>
            </a:pPr>
            <a:r>
              <a:rPr lang="en-US" sz="2400" b="1" dirty="0">
                <a:solidFill>
                  <a:schemeClr val="accent2">
                    <a:lumMod val="20000"/>
                    <a:lumOff val="80000"/>
                  </a:schemeClr>
                </a:solidFill>
                <a:latin typeface="+mj-lt"/>
              </a:rPr>
              <a:t> </a:t>
            </a:r>
            <a:r>
              <a:rPr lang="en-US" sz="2400" b="1" dirty="0">
                <a:solidFill>
                  <a:srgbClr val="92D050"/>
                </a:solidFill>
                <a:latin typeface="+mj-lt"/>
              </a:rPr>
              <a:t>ON DELETE CASCADE</a:t>
            </a:r>
            <a:r>
              <a:rPr lang="en-US" sz="2400" dirty="0">
                <a:solidFill>
                  <a:srgbClr val="92D050"/>
                </a:solidFill>
                <a:latin typeface="+mj-lt"/>
              </a:rPr>
              <a:t> </a:t>
            </a:r>
            <a:r>
              <a:rPr lang="en-US" sz="2400" dirty="0">
                <a:solidFill>
                  <a:schemeClr val="accent2">
                    <a:lumMod val="20000"/>
                    <a:lumOff val="80000"/>
                  </a:schemeClr>
                </a:solidFill>
                <a:latin typeface="+mj-lt"/>
              </a:rPr>
              <a:t>indicates that when the row in the parent table is deleted, the dependent rows in the child table will also be deleted.</a:t>
            </a:r>
          </a:p>
          <a:p>
            <a:pPr algn="just">
              <a:spcBef>
                <a:spcPct val="20000"/>
              </a:spcBef>
              <a:buFont typeface="Wingdings" pitchFamily="2" charset="2"/>
              <a:buChar char="ü"/>
              <a:tabLst>
                <a:tab pos="228600" algn="l"/>
              </a:tabLst>
            </a:pPr>
            <a:r>
              <a:rPr lang="en-US" sz="2400" b="1" dirty="0">
                <a:solidFill>
                  <a:schemeClr val="accent2">
                    <a:lumMod val="20000"/>
                    <a:lumOff val="80000"/>
                  </a:schemeClr>
                </a:solidFill>
                <a:latin typeface="+mj-lt"/>
              </a:rPr>
              <a:t> </a:t>
            </a:r>
            <a:r>
              <a:rPr lang="en-US" sz="2400" b="1" dirty="0">
                <a:solidFill>
                  <a:srgbClr val="92D050"/>
                </a:solidFill>
                <a:latin typeface="+mj-lt"/>
              </a:rPr>
              <a:t>ON DELETE SET NULL</a:t>
            </a:r>
            <a:r>
              <a:rPr lang="en-US" sz="2400" dirty="0">
                <a:solidFill>
                  <a:srgbClr val="92D050"/>
                </a:solidFill>
                <a:latin typeface="+mj-lt"/>
              </a:rPr>
              <a:t> </a:t>
            </a:r>
            <a:r>
              <a:rPr lang="en-US" sz="2400" dirty="0">
                <a:solidFill>
                  <a:schemeClr val="accent2">
                    <a:lumMod val="20000"/>
                    <a:lumOff val="80000"/>
                  </a:schemeClr>
                </a:solidFill>
                <a:latin typeface="+mj-lt"/>
              </a:rPr>
              <a:t>converts foreign key values to null when the parent value is removed.</a:t>
            </a:r>
          </a:p>
          <a:p>
            <a:pPr lvl="1" algn="just">
              <a:spcBef>
                <a:spcPct val="20000"/>
              </a:spcBef>
              <a:tabLst>
                <a:tab pos="228600" algn="l"/>
              </a:tabLst>
            </a:pPr>
            <a:r>
              <a:rPr lang="en-US" sz="2400" dirty="0">
                <a:solidFill>
                  <a:schemeClr val="accent2">
                    <a:lumMod val="20000"/>
                    <a:lumOff val="80000"/>
                  </a:schemeClr>
                </a:solidFill>
                <a:latin typeface="+mj-lt"/>
              </a:rPr>
              <a:t>The default </a:t>
            </a:r>
            <a:r>
              <a:rPr lang="en-US" sz="2400" dirty="0" smtClean="0">
                <a:solidFill>
                  <a:schemeClr val="accent2">
                    <a:lumMod val="20000"/>
                    <a:lumOff val="80000"/>
                  </a:schemeClr>
                </a:solidFill>
                <a:latin typeface="+mj-lt"/>
              </a:rPr>
              <a:t>behavior </a:t>
            </a:r>
            <a:r>
              <a:rPr lang="en-US" sz="2400" dirty="0">
                <a:solidFill>
                  <a:schemeClr val="accent2">
                    <a:lumMod val="20000"/>
                    <a:lumOff val="80000"/>
                  </a:schemeClr>
                </a:solidFill>
                <a:latin typeface="+mj-lt"/>
              </a:rPr>
              <a:t>is called the </a:t>
            </a:r>
            <a:r>
              <a:rPr lang="en-US" sz="2400" b="1" u="sng" dirty="0">
                <a:solidFill>
                  <a:schemeClr val="accent2">
                    <a:lumMod val="20000"/>
                    <a:lumOff val="80000"/>
                  </a:schemeClr>
                </a:solidFill>
                <a:latin typeface="+mj-lt"/>
              </a:rPr>
              <a:t>restrict rule</a:t>
            </a:r>
            <a:r>
              <a:rPr lang="en-US" sz="2400" dirty="0">
                <a:solidFill>
                  <a:schemeClr val="accent2">
                    <a:lumMod val="20000"/>
                    <a:lumOff val="80000"/>
                  </a:schemeClr>
                </a:solidFill>
                <a:latin typeface="+mj-lt"/>
              </a:rPr>
              <a:t>, which </a:t>
            </a:r>
            <a:r>
              <a:rPr lang="en-US" sz="2400" b="1" dirty="0">
                <a:solidFill>
                  <a:schemeClr val="accent2">
                    <a:lumMod val="20000"/>
                    <a:lumOff val="80000"/>
                  </a:schemeClr>
                </a:solidFill>
                <a:latin typeface="+mj-lt"/>
              </a:rPr>
              <a:t>disallows the update or deletion of referenced data</a:t>
            </a:r>
            <a:r>
              <a:rPr lang="en-US" sz="2400" dirty="0">
                <a:solidFill>
                  <a:schemeClr val="accent2">
                    <a:lumMod val="20000"/>
                    <a:lumOff val="80000"/>
                  </a:schemeClr>
                </a:solidFill>
                <a:latin typeface="+mj-lt"/>
              </a:rPr>
              <a:t>.</a:t>
            </a:r>
          </a:p>
          <a:p>
            <a:pPr lvl="1" algn="just">
              <a:spcBef>
                <a:spcPct val="20000"/>
              </a:spcBef>
              <a:tabLst>
                <a:tab pos="228600" algn="l"/>
              </a:tabLst>
            </a:pPr>
            <a:r>
              <a:rPr lang="en-US" sz="2400" dirty="0">
                <a:solidFill>
                  <a:schemeClr val="accent2">
                    <a:lumMod val="20000"/>
                    <a:lumOff val="80000"/>
                  </a:schemeClr>
                </a:solidFill>
                <a:latin typeface="+mj-lt"/>
              </a:rPr>
              <a:t>Without the ON DELETE CASCADE or the ON DELETE SET NULL options, the </a:t>
            </a:r>
            <a:r>
              <a:rPr lang="en-US" sz="2400" b="1" dirty="0">
                <a:solidFill>
                  <a:schemeClr val="accent2">
                    <a:lumMod val="20000"/>
                    <a:lumOff val="80000"/>
                  </a:schemeClr>
                </a:solidFill>
                <a:latin typeface="+mj-lt"/>
              </a:rPr>
              <a:t>row in the parent table cannot be deleted</a:t>
            </a:r>
            <a:r>
              <a:rPr lang="en-US" sz="2400" dirty="0">
                <a:solidFill>
                  <a:schemeClr val="accent2">
                    <a:lumMod val="20000"/>
                    <a:lumOff val="80000"/>
                  </a:schemeClr>
                </a:solidFill>
                <a:latin typeface="+mj-lt"/>
              </a:rPr>
              <a:t> if it is referenced in the child table.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457200" y="309563"/>
            <a:ext cx="8305800" cy="528637"/>
          </a:xfrm>
          <a:prstGeom prst="rect">
            <a:avLst/>
          </a:prstGeom>
          <a:solidFill>
            <a:schemeClr val="accent2">
              <a:lumMod val="20000"/>
              <a:lumOff val="80000"/>
            </a:schemeClr>
          </a:solidFill>
          <a:ln w="9525">
            <a:solidFill>
              <a:schemeClr val="tx1"/>
            </a:solidFill>
            <a:miter lim="800000"/>
            <a:headEnd/>
            <a:tailEnd/>
          </a:ln>
          <a:effectLst/>
        </p:spPr>
        <p:txBody>
          <a:bodyPr>
            <a:spAutoFit/>
          </a:bodyPr>
          <a:lstStyle/>
          <a:p>
            <a:pPr algn="ctr"/>
            <a:r>
              <a:rPr lang="en-US" sz="2800" b="1" dirty="0">
                <a:solidFill>
                  <a:schemeClr val="bg1"/>
                </a:solidFill>
              </a:rPr>
              <a:t>Viewing Table Information</a:t>
            </a:r>
          </a:p>
        </p:txBody>
      </p:sp>
      <p:sp>
        <p:nvSpPr>
          <p:cNvPr id="173059" name="Text Box 3"/>
          <p:cNvSpPr txBox="1">
            <a:spLocks noChangeArrowheads="1"/>
          </p:cNvSpPr>
          <p:nvPr/>
        </p:nvSpPr>
        <p:spPr bwMode="auto">
          <a:xfrm>
            <a:off x="0" y="856357"/>
            <a:ext cx="8610600" cy="6001643"/>
          </a:xfrm>
          <a:prstGeom prst="rect">
            <a:avLst/>
          </a:prstGeom>
          <a:noFill/>
          <a:ln w="9525">
            <a:noFill/>
            <a:miter lim="800000"/>
            <a:headEnd/>
            <a:tailEnd/>
          </a:ln>
          <a:effectLst/>
        </p:spPr>
        <p:txBody>
          <a:bodyPr>
            <a:spAutoFit/>
          </a:bodyPr>
          <a:lstStyle/>
          <a:p>
            <a:pPr marL="338138" indent="-338138" algn="just">
              <a:spcBef>
                <a:spcPct val="50000"/>
              </a:spcBef>
              <a:buFont typeface="Courier New" pitchFamily="49" charset="0"/>
              <a:buChar char="o"/>
            </a:pPr>
            <a:r>
              <a:rPr lang="en-US" sz="2400" dirty="0">
                <a:latin typeface="+mj-lt"/>
              </a:rPr>
              <a:t>Once the tables for your database exist, you may wish to </a:t>
            </a:r>
            <a:r>
              <a:rPr lang="en-US" sz="2400" b="1" dirty="0">
                <a:latin typeface="+mj-lt"/>
              </a:rPr>
              <a:t>view</a:t>
            </a:r>
            <a:r>
              <a:rPr lang="en-US" sz="2400" dirty="0">
                <a:latin typeface="+mj-lt"/>
              </a:rPr>
              <a:t> a variety of </a:t>
            </a:r>
            <a:r>
              <a:rPr lang="en-US" sz="2400" b="1" dirty="0">
                <a:latin typeface="+mj-lt"/>
              </a:rPr>
              <a:t>information about the tables</a:t>
            </a:r>
            <a:r>
              <a:rPr lang="en-US" sz="2400" dirty="0">
                <a:latin typeface="+mj-lt"/>
              </a:rPr>
              <a:t>. </a:t>
            </a:r>
          </a:p>
          <a:p>
            <a:pPr marL="338138" indent="-338138" algn="just">
              <a:spcBef>
                <a:spcPct val="50000"/>
              </a:spcBef>
              <a:buFont typeface="Courier New" pitchFamily="49" charset="0"/>
              <a:buChar char="o"/>
            </a:pPr>
            <a:r>
              <a:rPr lang="en-US" sz="2400" dirty="0">
                <a:latin typeface="+mj-lt"/>
              </a:rPr>
              <a:t>For example, you may need to check the spelling of a column name, or view constraint information.</a:t>
            </a:r>
          </a:p>
          <a:p>
            <a:pPr marL="338138" indent="-338138" algn="just">
              <a:spcBef>
                <a:spcPct val="50000"/>
              </a:spcBef>
              <a:buFont typeface="Courier New" pitchFamily="49" charset="0"/>
              <a:buChar char="o"/>
            </a:pPr>
            <a:r>
              <a:rPr lang="en-US" sz="2400" dirty="0">
                <a:latin typeface="+mj-lt"/>
              </a:rPr>
              <a:t>The </a:t>
            </a:r>
            <a:r>
              <a:rPr lang="en-US" sz="2400" b="1" dirty="0">
                <a:solidFill>
                  <a:srgbClr val="FFC000"/>
                </a:solidFill>
                <a:latin typeface="+mj-lt"/>
              </a:rPr>
              <a:t>DESCRIBE </a:t>
            </a:r>
            <a:r>
              <a:rPr lang="en-US" sz="2400" b="1" dirty="0" smtClean="0">
                <a:solidFill>
                  <a:srgbClr val="FFC000"/>
                </a:solidFill>
                <a:latin typeface="+mj-lt"/>
              </a:rPr>
              <a:t>command</a:t>
            </a:r>
            <a:r>
              <a:rPr lang="en-US" sz="2400" dirty="0" smtClean="0">
                <a:latin typeface="+mj-lt"/>
              </a:rPr>
              <a:t> </a:t>
            </a:r>
            <a:r>
              <a:rPr lang="en-US" sz="2400" dirty="0">
                <a:latin typeface="+mj-lt"/>
              </a:rPr>
              <a:t>allows you to view information about the columns in any database table.</a:t>
            </a:r>
          </a:p>
          <a:p>
            <a:pPr marL="338138" indent="-338138" algn="just">
              <a:spcBef>
                <a:spcPct val="50000"/>
              </a:spcBef>
              <a:buFont typeface="Courier New" pitchFamily="49" charset="0"/>
              <a:buChar char="o"/>
            </a:pPr>
            <a:r>
              <a:rPr lang="en-US" sz="2400" dirty="0">
                <a:latin typeface="+mj-lt"/>
              </a:rPr>
              <a:t>The syntax of the DESCRIBE command is straightforward and is shown below:</a:t>
            </a:r>
          </a:p>
          <a:p>
            <a:pPr marL="338138" indent="-338138" algn="ctr">
              <a:spcBef>
                <a:spcPct val="50000"/>
              </a:spcBef>
            </a:pPr>
            <a:r>
              <a:rPr lang="en-US" sz="2400" b="1" dirty="0">
                <a:solidFill>
                  <a:srgbClr val="FFC000"/>
                </a:solidFill>
                <a:latin typeface="+mj-lt"/>
              </a:rPr>
              <a:t>DESCRIBE </a:t>
            </a:r>
            <a:r>
              <a:rPr lang="en-US" sz="2400" b="1" dirty="0" err="1">
                <a:solidFill>
                  <a:srgbClr val="FFC000"/>
                </a:solidFill>
                <a:latin typeface="+mj-lt"/>
              </a:rPr>
              <a:t>database_object</a:t>
            </a:r>
            <a:endParaRPr lang="en-US" sz="2400" b="1" dirty="0">
              <a:solidFill>
                <a:srgbClr val="FFC000"/>
              </a:solidFill>
              <a:latin typeface="+mj-lt"/>
            </a:endParaRPr>
          </a:p>
          <a:p>
            <a:pPr marL="338138" indent="-338138" algn="just">
              <a:spcBef>
                <a:spcPct val="50000"/>
              </a:spcBef>
              <a:buFont typeface="Courier New" pitchFamily="49" charset="0"/>
              <a:buChar char="o"/>
            </a:pPr>
            <a:r>
              <a:rPr lang="en-US" sz="2400" dirty="0">
                <a:latin typeface="+mj-lt"/>
              </a:rPr>
              <a:t>Since DESCRIBE is an </a:t>
            </a:r>
            <a:r>
              <a:rPr lang="en-US" sz="2400" u="sng" dirty="0" smtClean="0">
                <a:latin typeface="+mj-lt"/>
              </a:rPr>
              <a:t>SQL Plus </a:t>
            </a:r>
            <a:r>
              <a:rPr lang="en-US" sz="2400" u="sng" dirty="0">
                <a:latin typeface="+mj-lt"/>
              </a:rPr>
              <a:t>command</a:t>
            </a:r>
            <a:r>
              <a:rPr lang="en-US" sz="2400" dirty="0">
                <a:latin typeface="+mj-lt"/>
              </a:rPr>
              <a:t>, as opposed to an </a:t>
            </a:r>
            <a:r>
              <a:rPr lang="en-US" sz="2400" u="sng" dirty="0">
                <a:latin typeface="+mj-lt"/>
              </a:rPr>
              <a:t>SQL statement</a:t>
            </a:r>
            <a:r>
              <a:rPr lang="en-US" sz="2400" dirty="0">
                <a:latin typeface="+mj-lt"/>
              </a:rPr>
              <a:t>, it does not go into the buffer and is executed immediately </a:t>
            </a:r>
            <a:r>
              <a:rPr lang="en-US" sz="2400" b="1" dirty="0">
                <a:solidFill>
                  <a:schemeClr val="accent2"/>
                </a:solidFill>
                <a:latin typeface="+mj-lt"/>
              </a:rPr>
              <a:t>without needing a semi-colon at the end</a:t>
            </a:r>
            <a:r>
              <a:rPr lang="en-US" sz="2400" dirty="0">
                <a:latin typeface="+mj-lt"/>
              </a:rPr>
              <a:t>.</a:t>
            </a:r>
          </a:p>
          <a:p>
            <a:pPr marL="338138" indent="-338138" algn="just">
              <a:spcBef>
                <a:spcPct val="50000"/>
              </a:spcBef>
              <a:buFont typeface="Courier New" pitchFamily="49" charset="0"/>
              <a:buChar char="o"/>
            </a:pPr>
            <a:r>
              <a:rPr lang="en-US" sz="2400" b="1" dirty="0">
                <a:latin typeface="+mj-lt"/>
              </a:rPr>
              <a:t>Example:</a:t>
            </a:r>
            <a:r>
              <a:rPr lang="en-US" sz="2400" dirty="0">
                <a:latin typeface="+mj-lt"/>
              </a:rPr>
              <a:t>		</a:t>
            </a:r>
            <a:r>
              <a:rPr lang="en-US" sz="2400" b="1" dirty="0">
                <a:solidFill>
                  <a:srgbClr val="FFC000"/>
                </a:solidFill>
                <a:latin typeface="+mj-lt"/>
              </a:rPr>
              <a:t>DESCRIBE employees </a:t>
            </a:r>
            <a:r>
              <a:rPr lang="en-US" sz="2400" b="1" dirty="0" smtClean="0">
                <a:solidFill>
                  <a:srgbClr val="FFC000"/>
                </a:solidFill>
                <a:latin typeface="+mj-lt"/>
              </a:rPr>
              <a:t>  Or   DESC employees</a:t>
            </a:r>
            <a:endParaRPr lang="en-US" sz="2400" b="1" dirty="0">
              <a:solidFill>
                <a:srgbClr val="FFC000"/>
              </a:solidFill>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457200" y="76200"/>
            <a:ext cx="8305800" cy="528638"/>
          </a:xfrm>
          <a:prstGeom prst="rect">
            <a:avLst/>
          </a:prstGeom>
          <a:solidFill>
            <a:schemeClr val="accent2">
              <a:lumMod val="20000"/>
              <a:lumOff val="80000"/>
            </a:schemeClr>
          </a:solidFill>
          <a:ln w="9525">
            <a:solidFill>
              <a:schemeClr val="tx1"/>
            </a:solidFill>
            <a:miter lim="800000"/>
            <a:headEnd/>
            <a:tailEnd/>
          </a:ln>
          <a:effectLst/>
        </p:spPr>
        <p:txBody>
          <a:bodyPr>
            <a:spAutoFit/>
          </a:bodyPr>
          <a:lstStyle/>
          <a:p>
            <a:pPr algn="ctr"/>
            <a:r>
              <a:rPr lang="en-US" sz="2800" b="1" dirty="0">
                <a:solidFill>
                  <a:schemeClr val="bg1"/>
                </a:solidFill>
              </a:rPr>
              <a:t>Modifying Tables</a:t>
            </a:r>
          </a:p>
        </p:txBody>
      </p:sp>
      <p:sp>
        <p:nvSpPr>
          <p:cNvPr id="172035" name="Text Box 3"/>
          <p:cNvSpPr txBox="1">
            <a:spLocks noChangeArrowheads="1"/>
          </p:cNvSpPr>
          <p:nvPr/>
        </p:nvSpPr>
        <p:spPr bwMode="auto">
          <a:xfrm>
            <a:off x="228600" y="1066800"/>
            <a:ext cx="8610600" cy="3231654"/>
          </a:xfrm>
          <a:prstGeom prst="rect">
            <a:avLst/>
          </a:prstGeom>
          <a:noFill/>
          <a:ln w="9525">
            <a:noFill/>
            <a:miter lim="800000"/>
            <a:headEnd/>
            <a:tailEnd/>
          </a:ln>
          <a:effectLst/>
        </p:spPr>
        <p:txBody>
          <a:bodyPr>
            <a:spAutoFit/>
          </a:bodyPr>
          <a:lstStyle/>
          <a:p>
            <a:pPr marL="338138" indent="-338138" algn="just">
              <a:spcBef>
                <a:spcPct val="50000"/>
              </a:spcBef>
              <a:buFont typeface="Courier New" pitchFamily="49" charset="0"/>
              <a:buChar char="o"/>
            </a:pPr>
            <a:r>
              <a:rPr lang="en-US" sz="2400" dirty="0">
                <a:latin typeface="+mj-lt"/>
              </a:rPr>
              <a:t>Sometimes you may need to change a table; for example, you might need to add a column or change a data type. </a:t>
            </a:r>
          </a:p>
          <a:p>
            <a:pPr marL="338138" indent="-338138" algn="just">
              <a:spcBef>
                <a:spcPct val="50000"/>
              </a:spcBef>
              <a:buFont typeface="Courier New" pitchFamily="49" charset="0"/>
              <a:buChar char="o"/>
            </a:pPr>
            <a:r>
              <a:rPr lang="en-US" sz="2400" dirty="0">
                <a:latin typeface="+mj-lt"/>
              </a:rPr>
              <a:t>Some changes can be made easily, while others require getting rid of the current table and then completely recreating it.</a:t>
            </a:r>
          </a:p>
          <a:p>
            <a:pPr marL="338138" indent="-338138" algn="just">
              <a:spcBef>
                <a:spcPct val="50000"/>
              </a:spcBef>
              <a:buFont typeface="Courier New" pitchFamily="49" charset="0"/>
              <a:buChar char="o"/>
            </a:pPr>
            <a:r>
              <a:rPr lang="en-US" sz="2400" dirty="0">
                <a:latin typeface="+mj-lt"/>
              </a:rPr>
              <a:t>We can use the </a:t>
            </a:r>
            <a:r>
              <a:rPr lang="en-US" sz="2400" b="1" dirty="0">
                <a:solidFill>
                  <a:schemeClr val="accent6">
                    <a:lumMod val="60000"/>
                    <a:lumOff val="40000"/>
                  </a:schemeClr>
                </a:solidFill>
                <a:latin typeface="+mj-lt"/>
              </a:rPr>
              <a:t>ALTER TABLE</a:t>
            </a:r>
            <a:r>
              <a:rPr lang="en-US" sz="2400" b="1" dirty="0">
                <a:latin typeface="+mj-lt"/>
              </a:rPr>
              <a:t> statement</a:t>
            </a:r>
            <a:r>
              <a:rPr lang="en-US" sz="2400" dirty="0">
                <a:latin typeface="+mj-lt"/>
              </a:rPr>
              <a:t> to change a table without removing it from the database.</a:t>
            </a:r>
          </a:p>
          <a:p>
            <a:pPr marL="338138" indent="-338138" algn="just">
              <a:spcBef>
                <a:spcPct val="50000"/>
              </a:spcBef>
              <a:buFont typeface="Courier New" pitchFamily="49" charset="0"/>
              <a:buChar char="o"/>
            </a:pPr>
            <a:r>
              <a:rPr lang="en-US" sz="2400" dirty="0">
                <a:latin typeface="+mj-lt"/>
              </a:rPr>
              <a:t>Among other things, the ALTER TABLE statement can be used to:</a:t>
            </a:r>
          </a:p>
        </p:txBody>
      </p:sp>
      <p:sp>
        <p:nvSpPr>
          <p:cNvPr id="172036" name="Rectangle 4"/>
          <p:cNvSpPr>
            <a:spLocks noChangeArrowheads="1"/>
          </p:cNvSpPr>
          <p:nvPr/>
        </p:nvSpPr>
        <p:spPr bwMode="auto">
          <a:xfrm>
            <a:off x="609600" y="4419600"/>
            <a:ext cx="6934200" cy="1107996"/>
          </a:xfrm>
          <a:prstGeom prst="rect">
            <a:avLst/>
          </a:prstGeom>
          <a:noFill/>
          <a:ln w="9525">
            <a:noFill/>
            <a:miter lim="800000"/>
            <a:headEnd/>
            <a:tailEnd/>
          </a:ln>
          <a:effectLst/>
        </p:spPr>
        <p:txBody>
          <a:bodyPr>
            <a:spAutoFit/>
          </a:bodyPr>
          <a:lstStyle/>
          <a:p>
            <a:pPr marL="338138" indent="-338138">
              <a:buFont typeface="Wingdings" pitchFamily="2" charset="2"/>
              <a:buChar char="Ø"/>
            </a:pPr>
            <a:r>
              <a:rPr lang="en-US" sz="2200" b="1" dirty="0">
                <a:solidFill>
                  <a:schemeClr val="accent6">
                    <a:lumMod val="60000"/>
                    <a:lumOff val="40000"/>
                  </a:schemeClr>
                </a:solidFill>
              </a:rPr>
              <a:t>Add a column or integrity constraint</a:t>
            </a:r>
          </a:p>
          <a:p>
            <a:pPr marL="338138" indent="-338138">
              <a:buFont typeface="Wingdings" pitchFamily="2" charset="2"/>
              <a:buChar char="Ø"/>
            </a:pPr>
            <a:r>
              <a:rPr lang="en-US" sz="2200" b="1" dirty="0">
                <a:solidFill>
                  <a:schemeClr val="accent6">
                    <a:lumMod val="60000"/>
                    <a:lumOff val="40000"/>
                  </a:schemeClr>
                </a:solidFill>
              </a:rPr>
              <a:t>Redefine a column’s data type or size</a:t>
            </a:r>
          </a:p>
          <a:p>
            <a:pPr marL="338138" indent="-338138">
              <a:buFont typeface="Wingdings" pitchFamily="2" charset="2"/>
              <a:buChar char="Ø"/>
            </a:pPr>
            <a:r>
              <a:rPr lang="en-US" sz="2200" b="1" dirty="0">
                <a:solidFill>
                  <a:schemeClr val="accent6">
                    <a:lumMod val="60000"/>
                    <a:lumOff val="40000"/>
                  </a:schemeClr>
                </a:solidFill>
              </a:rPr>
              <a:t>Delete a column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457200" y="76200"/>
            <a:ext cx="8305800" cy="528638"/>
          </a:xfrm>
          <a:prstGeom prst="rect">
            <a:avLst/>
          </a:prstGeom>
          <a:solidFill>
            <a:schemeClr val="accent2">
              <a:lumMod val="20000"/>
              <a:lumOff val="80000"/>
            </a:schemeClr>
          </a:solidFill>
          <a:ln w="9525">
            <a:solidFill>
              <a:schemeClr val="tx1"/>
            </a:solidFill>
            <a:miter lim="800000"/>
            <a:headEnd/>
            <a:tailEnd/>
          </a:ln>
          <a:effectLst/>
        </p:spPr>
        <p:txBody>
          <a:bodyPr>
            <a:spAutoFit/>
          </a:bodyPr>
          <a:lstStyle/>
          <a:p>
            <a:pPr algn="ctr"/>
            <a:r>
              <a:rPr lang="en-US" sz="2800" b="1" dirty="0">
                <a:solidFill>
                  <a:schemeClr val="bg1"/>
                </a:solidFill>
              </a:rPr>
              <a:t>Adding a Column</a:t>
            </a:r>
          </a:p>
        </p:txBody>
      </p:sp>
      <p:sp>
        <p:nvSpPr>
          <p:cNvPr id="183299" name="Rectangle 3"/>
          <p:cNvSpPr>
            <a:spLocks noChangeArrowheads="1"/>
          </p:cNvSpPr>
          <p:nvPr/>
        </p:nvSpPr>
        <p:spPr bwMode="auto">
          <a:xfrm>
            <a:off x="304800" y="990600"/>
            <a:ext cx="8534400" cy="830997"/>
          </a:xfrm>
          <a:prstGeom prst="rect">
            <a:avLst/>
          </a:prstGeom>
          <a:noFill/>
          <a:ln w="9525">
            <a:noFill/>
            <a:miter lim="800000"/>
            <a:headEnd/>
            <a:tailEnd/>
          </a:ln>
          <a:effectLst/>
        </p:spPr>
        <p:txBody>
          <a:bodyPr anchor="ctr">
            <a:spAutoFit/>
          </a:bodyPr>
          <a:lstStyle/>
          <a:p>
            <a:pPr algn="just"/>
            <a:r>
              <a:rPr lang="en-US" sz="2400" dirty="0">
                <a:latin typeface="+mj-lt"/>
                <a:ea typeface="Times New Roman" pitchFamily="18" charset="0"/>
                <a:cs typeface="Arial" charset="0"/>
              </a:rPr>
              <a:t>You can add a column for existing tables by using the ALTER TABLE statement with the ADD clause. The syntax is given below:</a:t>
            </a:r>
          </a:p>
        </p:txBody>
      </p:sp>
      <p:sp>
        <p:nvSpPr>
          <p:cNvPr id="183300" name="Rectangle 4"/>
          <p:cNvSpPr>
            <a:spLocks noChangeArrowheads="1"/>
          </p:cNvSpPr>
          <p:nvPr/>
        </p:nvSpPr>
        <p:spPr bwMode="auto">
          <a:xfrm>
            <a:off x="1828800" y="2209800"/>
            <a:ext cx="5410200" cy="846138"/>
          </a:xfrm>
          <a:prstGeom prst="rect">
            <a:avLst/>
          </a:prstGeom>
          <a:solidFill>
            <a:srgbClr val="FFFFFF"/>
          </a:solidFill>
          <a:ln w="38100" cmpd="dbl">
            <a:solidFill>
              <a:srgbClr val="000000"/>
            </a:solidFill>
            <a:miter lim="800000"/>
            <a:headEnd/>
            <a:tailEnd/>
          </a:ln>
        </p:spPr>
        <p:txBody>
          <a:bodyPr/>
          <a:lstStyle/>
          <a:p>
            <a:r>
              <a:rPr lang="en-US" sz="2400" b="1" dirty="0">
                <a:solidFill>
                  <a:schemeClr val="accent2">
                    <a:lumMod val="75000"/>
                  </a:schemeClr>
                </a:solidFill>
                <a:latin typeface="+mj-lt"/>
                <a:ea typeface="Times New Roman" pitchFamily="18" charset="0"/>
                <a:cs typeface="Arial" charset="0"/>
              </a:rPr>
              <a:t>ALTER TABLE </a:t>
            </a:r>
            <a:r>
              <a:rPr lang="en-US" sz="2400" b="1" dirty="0" err="1">
                <a:solidFill>
                  <a:schemeClr val="accent2">
                    <a:lumMod val="75000"/>
                  </a:schemeClr>
                </a:solidFill>
                <a:latin typeface="+mj-lt"/>
                <a:ea typeface="Times New Roman" pitchFamily="18" charset="0"/>
                <a:cs typeface="Arial" charset="0"/>
              </a:rPr>
              <a:t>table_name</a:t>
            </a:r>
            <a:endParaRPr lang="en-US" sz="2400" dirty="0">
              <a:solidFill>
                <a:schemeClr val="accent2">
                  <a:lumMod val="75000"/>
                </a:schemeClr>
              </a:solidFill>
              <a:latin typeface="+mj-lt"/>
              <a:ea typeface="Times New Roman" pitchFamily="18" charset="0"/>
              <a:cs typeface="Arial" charset="0"/>
            </a:endParaRPr>
          </a:p>
          <a:p>
            <a:pPr eaLnBrk="0" hangingPunct="0"/>
            <a:r>
              <a:rPr lang="en-US" sz="2400" b="1" dirty="0">
                <a:solidFill>
                  <a:schemeClr val="accent2">
                    <a:lumMod val="75000"/>
                  </a:schemeClr>
                </a:solidFill>
                <a:latin typeface="+mj-lt"/>
                <a:ea typeface="Times New Roman" pitchFamily="18" charset="0"/>
                <a:cs typeface="Arial" charset="0"/>
              </a:rPr>
              <a:t>ADD </a:t>
            </a:r>
            <a:r>
              <a:rPr lang="en-US" sz="2400" b="1" dirty="0" err="1">
                <a:solidFill>
                  <a:schemeClr val="accent2">
                    <a:lumMod val="75000"/>
                  </a:schemeClr>
                </a:solidFill>
                <a:latin typeface="+mj-lt"/>
                <a:ea typeface="Times New Roman" pitchFamily="18" charset="0"/>
                <a:cs typeface="Arial" charset="0"/>
              </a:rPr>
              <a:t>column_name</a:t>
            </a:r>
            <a:r>
              <a:rPr lang="en-US" sz="2400" b="1" dirty="0">
                <a:solidFill>
                  <a:schemeClr val="accent2">
                    <a:lumMod val="75000"/>
                  </a:schemeClr>
                </a:solidFill>
                <a:latin typeface="+mj-lt"/>
                <a:ea typeface="Times New Roman" pitchFamily="18" charset="0"/>
                <a:cs typeface="Arial" charset="0"/>
              </a:rPr>
              <a:t> </a:t>
            </a:r>
            <a:r>
              <a:rPr lang="en-US" sz="2400" b="1" dirty="0" err="1">
                <a:solidFill>
                  <a:schemeClr val="accent2">
                    <a:lumMod val="75000"/>
                  </a:schemeClr>
                </a:solidFill>
                <a:latin typeface="+mj-lt"/>
                <a:ea typeface="Times New Roman" pitchFamily="18" charset="0"/>
                <a:cs typeface="Arial" charset="0"/>
              </a:rPr>
              <a:t>data_type</a:t>
            </a:r>
            <a:r>
              <a:rPr lang="en-US" sz="2400" b="1" dirty="0">
                <a:solidFill>
                  <a:schemeClr val="accent2">
                    <a:lumMod val="75000"/>
                  </a:schemeClr>
                </a:solidFill>
                <a:latin typeface="+mj-lt"/>
                <a:ea typeface="Times New Roman" pitchFamily="18" charset="0"/>
                <a:cs typeface="Arial" charset="0"/>
              </a:rPr>
              <a:t>;</a:t>
            </a:r>
            <a:endParaRPr lang="en-US" sz="2400" dirty="0">
              <a:solidFill>
                <a:schemeClr val="accent2">
                  <a:lumMod val="75000"/>
                </a:schemeClr>
              </a:solidFill>
              <a:latin typeface="+mj-lt"/>
              <a:ea typeface="Times New Roman" pitchFamily="18" charset="0"/>
              <a:cs typeface="Arial" charset="0"/>
            </a:endParaRPr>
          </a:p>
        </p:txBody>
      </p:sp>
      <p:sp>
        <p:nvSpPr>
          <p:cNvPr id="183301" name="Rectangle 5"/>
          <p:cNvSpPr>
            <a:spLocks noChangeArrowheads="1"/>
          </p:cNvSpPr>
          <p:nvPr/>
        </p:nvSpPr>
        <p:spPr bwMode="auto">
          <a:xfrm>
            <a:off x="457200" y="3810000"/>
            <a:ext cx="4876800" cy="461665"/>
          </a:xfrm>
          <a:prstGeom prst="rect">
            <a:avLst/>
          </a:prstGeom>
          <a:noFill/>
          <a:ln w="9525">
            <a:noFill/>
            <a:miter lim="800000"/>
            <a:headEnd/>
            <a:tailEnd/>
          </a:ln>
          <a:effectLst/>
        </p:spPr>
        <p:txBody>
          <a:bodyPr anchor="ctr">
            <a:spAutoFit/>
          </a:bodyPr>
          <a:lstStyle/>
          <a:p>
            <a:r>
              <a:rPr lang="en-US" sz="2400" b="1" dirty="0">
                <a:latin typeface="+mj-lt"/>
                <a:ea typeface="Times New Roman" pitchFamily="18" charset="0"/>
                <a:cs typeface="Arial" charset="0"/>
              </a:rPr>
              <a:t>Adding a Column: Example</a:t>
            </a:r>
            <a:endParaRPr lang="en-US" sz="2400" dirty="0">
              <a:latin typeface="+mj-lt"/>
              <a:ea typeface="Times New Roman" pitchFamily="18" charset="0"/>
              <a:cs typeface="Arial" charset="0"/>
            </a:endParaRPr>
          </a:p>
        </p:txBody>
      </p:sp>
      <p:sp>
        <p:nvSpPr>
          <p:cNvPr id="183302" name="Rectangle 6"/>
          <p:cNvSpPr>
            <a:spLocks noChangeArrowheads="1"/>
          </p:cNvSpPr>
          <p:nvPr/>
        </p:nvSpPr>
        <p:spPr bwMode="auto">
          <a:xfrm>
            <a:off x="2133600" y="4572000"/>
            <a:ext cx="4648200" cy="990600"/>
          </a:xfrm>
          <a:prstGeom prst="rect">
            <a:avLst/>
          </a:prstGeom>
          <a:solidFill>
            <a:srgbClr val="FFFFFF"/>
          </a:solidFill>
          <a:ln w="38100" cmpd="dbl">
            <a:solidFill>
              <a:srgbClr val="000000"/>
            </a:solidFill>
            <a:miter lim="800000"/>
            <a:headEnd/>
            <a:tailEnd/>
          </a:ln>
        </p:spPr>
        <p:txBody>
          <a:bodyPr/>
          <a:lstStyle/>
          <a:p>
            <a:r>
              <a:rPr lang="en-US" sz="2400" b="1" dirty="0">
                <a:solidFill>
                  <a:schemeClr val="accent2">
                    <a:lumMod val="75000"/>
                  </a:schemeClr>
                </a:solidFill>
                <a:latin typeface="+mj-lt"/>
                <a:ea typeface="Times New Roman" pitchFamily="18" charset="0"/>
                <a:cs typeface="Arial" charset="0"/>
              </a:rPr>
              <a:t>ALTER TABLE employees</a:t>
            </a:r>
            <a:endParaRPr lang="en-US" sz="2400" dirty="0">
              <a:solidFill>
                <a:schemeClr val="accent2">
                  <a:lumMod val="75000"/>
                </a:schemeClr>
              </a:solidFill>
              <a:latin typeface="+mj-lt"/>
              <a:ea typeface="Times New Roman" pitchFamily="18" charset="0"/>
              <a:cs typeface="Arial" charset="0"/>
            </a:endParaRPr>
          </a:p>
          <a:p>
            <a:pPr eaLnBrk="0" hangingPunct="0"/>
            <a:r>
              <a:rPr lang="en-US" sz="2400" b="1" dirty="0">
                <a:solidFill>
                  <a:schemeClr val="accent2">
                    <a:lumMod val="75000"/>
                  </a:schemeClr>
                </a:solidFill>
                <a:latin typeface="+mj-lt"/>
                <a:ea typeface="Times New Roman" pitchFamily="18" charset="0"/>
                <a:cs typeface="Arial" charset="0"/>
              </a:rPr>
              <a:t>ADD age NUMBER(2);</a:t>
            </a:r>
            <a:endParaRPr lang="en-US" sz="2400" dirty="0">
              <a:solidFill>
                <a:schemeClr val="accent2">
                  <a:lumMod val="75000"/>
                </a:schemeClr>
              </a:solidFill>
              <a:latin typeface="+mj-lt"/>
              <a:ea typeface="Times New Roman" pitchFamily="18" charset="0"/>
              <a:cs typeface="Arial" charset="0"/>
            </a:endParaRPr>
          </a:p>
          <a:p>
            <a:pPr eaLnBrk="0" hangingPunct="0"/>
            <a:r>
              <a:rPr lang="en-US" sz="2400" b="1" dirty="0">
                <a:solidFill>
                  <a:schemeClr val="accent2">
                    <a:lumMod val="75000"/>
                  </a:schemeClr>
                </a:solidFill>
                <a:latin typeface="+mj-lt"/>
                <a:ea typeface="Times New Roman" pitchFamily="18" charset="0"/>
                <a:cs typeface="Arial" charset="0"/>
              </a:rPr>
              <a:t>	</a:t>
            </a:r>
            <a:endParaRPr lang="en-US" sz="2400" dirty="0">
              <a:solidFill>
                <a:schemeClr val="accent2">
                  <a:lumMod val="75000"/>
                </a:schemeClr>
              </a:solidFill>
              <a:latin typeface="+mj-lt"/>
              <a:ea typeface="Times New Roman" pitchFamily="18" charset="0"/>
              <a:cs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457200" y="76200"/>
            <a:ext cx="8305800" cy="528638"/>
          </a:xfrm>
          <a:prstGeom prst="rect">
            <a:avLst/>
          </a:prstGeom>
          <a:solidFill>
            <a:schemeClr val="accent2">
              <a:lumMod val="20000"/>
              <a:lumOff val="80000"/>
            </a:schemeClr>
          </a:solidFill>
          <a:ln w="9525">
            <a:solidFill>
              <a:schemeClr val="tx1"/>
            </a:solidFill>
            <a:miter lim="800000"/>
            <a:headEnd/>
            <a:tailEnd/>
          </a:ln>
          <a:effectLst/>
        </p:spPr>
        <p:txBody>
          <a:bodyPr>
            <a:spAutoFit/>
          </a:bodyPr>
          <a:lstStyle/>
          <a:p>
            <a:pPr algn="ctr"/>
            <a:r>
              <a:rPr lang="en-US" sz="2800" b="1" dirty="0">
                <a:solidFill>
                  <a:schemeClr val="bg1"/>
                </a:solidFill>
              </a:rPr>
              <a:t>Dropping a Column</a:t>
            </a:r>
          </a:p>
        </p:txBody>
      </p:sp>
      <p:sp>
        <p:nvSpPr>
          <p:cNvPr id="184323" name="Rectangle 3"/>
          <p:cNvSpPr>
            <a:spLocks noChangeArrowheads="1"/>
          </p:cNvSpPr>
          <p:nvPr/>
        </p:nvSpPr>
        <p:spPr bwMode="auto">
          <a:xfrm>
            <a:off x="304800" y="823913"/>
            <a:ext cx="8534400" cy="830997"/>
          </a:xfrm>
          <a:prstGeom prst="rect">
            <a:avLst/>
          </a:prstGeom>
          <a:noFill/>
          <a:ln w="9525">
            <a:noFill/>
            <a:miter lim="800000"/>
            <a:headEnd/>
            <a:tailEnd/>
          </a:ln>
          <a:effectLst/>
        </p:spPr>
        <p:txBody>
          <a:bodyPr anchor="ctr">
            <a:spAutoFit/>
          </a:bodyPr>
          <a:lstStyle/>
          <a:p>
            <a:pPr algn="just"/>
            <a:r>
              <a:rPr lang="en-US" sz="2400" dirty="0">
                <a:solidFill>
                  <a:schemeClr val="accent2">
                    <a:lumMod val="20000"/>
                    <a:lumOff val="80000"/>
                  </a:schemeClr>
                </a:solidFill>
                <a:latin typeface="+mj-lt"/>
                <a:ea typeface="Times New Roman" pitchFamily="18" charset="0"/>
                <a:cs typeface="Arial" charset="0"/>
              </a:rPr>
              <a:t>You can drop a column for existing tables by using the ALTER TABLE statement with the DROP clause. The syntax is given below:</a:t>
            </a:r>
          </a:p>
        </p:txBody>
      </p:sp>
      <p:sp>
        <p:nvSpPr>
          <p:cNvPr id="184324" name="Rectangle 4"/>
          <p:cNvSpPr>
            <a:spLocks noChangeArrowheads="1"/>
          </p:cNvSpPr>
          <p:nvPr/>
        </p:nvSpPr>
        <p:spPr bwMode="auto">
          <a:xfrm>
            <a:off x="357158" y="1643050"/>
            <a:ext cx="8572560" cy="846138"/>
          </a:xfrm>
          <a:prstGeom prst="rect">
            <a:avLst/>
          </a:prstGeom>
          <a:solidFill>
            <a:srgbClr val="FFFFFF"/>
          </a:solidFill>
          <a:ln w="38100" cmpd="dbl">
            <a:solidFill>
              <a:srgbClr val="000000"/>
            </a:solidFill>
            <a:miter lim="800000"/>
            <a:headEnd/>
            <a:tailEnd/>
          </a:ln>
        </p:spPr>
        <p:txBody>
          <a:bodyPr/>
          <a:lstStyle/>
          <a:p>
            <a:r>
              <a:rPr lang="en-US" sz="2400" b="1" dirty="0">
                <a:solidFill>
                  <a:schemeClr val="accent2">
                    <a:lumMod val="75000"/>
                  </a:schemeClr>
                </a:solidFill>
                <a:ea typeface="Times New Roman" pitchFamily="18" charset="0"/>
                <a:cs typeface="Arial" charset="0"/>
              </a:rPr>
              <a:t>ALTER TABLE </a:t>
            </a:r>
            <a:r>
              <a:rPr lang="en-US" sz="2400" b="1" dirty="0" err="1">
                <a:solidFill>
                  <a:schemeClr val="accent2">
                    <a:lumMod val="75000"/>
                  </a:schemeClr>
                </a:solidFill>
                <a:ea typeface="Times New Roman" pitchFamily="18" charset="0"/>
                <a:cs typeface="Arial" charset="0"/>
              </a:rPr>
              <a:t>table_name</a:t>
            </a:r>
            <a:endParaRPr lang="en-US" sz="2400" dirty="0">
              <a:solidFill>
                <a:schemeClr val="accent2">
                  <a:lumMod val="75000"/>
                </a:schemeClr>
              </a:solidFill>
              <a:ea typeface="Times New Roman" pitchFamily="18" charset="0"/>
              <a:cs typeface="Arial" charset="0"/>
            </a:endParaRPr>
          </a:p>
          <a:p>
            <a:pPr eaLnBrk="0" hangingPunct="0"/>
            <a:r>
              <a:rPr lang="en-US" sz="2400" b="1" dirty="0">
                <a:solidFill>
                  <a:schemeClr val="accent2">
                    <a:lumMod val="75000"/>
                  </a:schemeClr>
                </a:solidFill>
                <a:ea typeface="Times New Roman" pitchFamily="18" charset="0"/>
                <a:cs typeface="Arial" charset="0"/>
              </a:rPr>
              <a:t>DROP </a:t>
            </a:r>
            <a:r>
              <a:rPr lang="en-US" sz="2400" b="1" dirty="0" smtClean="0">
                <a:solidFill>
                  <a:schemeClr val="accent2">
                    <a:lumMod val="75000"/>
                  </a:schemeClr>
                </a:solidFill>
                <a:ea typeface="Times New Roman" pitchFamily="18" charset="0"/>
                <a:cs typeface="Arial" charset="0"/>
              </a:rPr>
              <a:t>COLUMN (</a:t>
            </a:r>
            <a:r>
              <a:rPr lang="en-US" sz="2400" b="1" dirty="0" err="1" smtClean="0">
                <a:solidFill>
                  <a:schemeClr val="accent2">
                    <a:lumMod val="75000"/>
                  </a:schemeClr>
                </a:solidFill>
                <a:ea typeface="Times New Roman" pitchFamily="18" charset="0"/>
                <a:cs typeface="Arial" charset="0"/>
              </a:rPr>
              <a:t>column_name</a:t>
            </a:r>
            <a:r>
              <a:rPr lang="en-US" sz="2400" b="1" dirty="0">
                <a:solidFill>
                  <a:schemeClr val="accent2">
                    <a:lumMod val="75000"/>
                  </a:schemeClr>
                </a:solidFill>
                <a:ea typeface="Times New Roman" pitchFamily="18" charset="0"/>
                <a:cs typeface="Arial" charset="0"/>
              </a:rPr>
              <a:t>) [CASCADE | RESTRICT</a:t>
            </a:r>
            <a:r>
              <a:rPr lang="en-US" sz="2400" b="1" dirty="0">
                <a:ea typeface="Times New Roman" pitchFamily="18" charset="0"/>
                <a:cs typeface="Arial" charset="0"/>
              </a:rPr>
              <a:t>];</a:t>
            </a:r>
            <a:endParaRPr lang="en-US" sz="2400" dirty="0">
              <a:ea typeface="Times New Roman" pitchFamily="18" charset="0"/>
              <a:cs typeface="Arial" charset="0"/>
            </a:endParaRPr>
          </a:p>
        </p:txBody>
      </p:sp>
      <p:sp>
        <p:nvSpPr>
          <p:cNvPr id="184325" name="Rectangle 5"/>
          <p:cNvSpPr>
            <a:spLocks noChangeArrowheads="1"/>
          </p:cNvSpPr>
          <p:nvPr/>
        </p:nvSpPr>
        <p:spPr bwMode="auto">
          <a:xfrm>
            <a:off x="500034" y="2786058"/>
            <a:ext cx="4876800" cy="461665"/>
          </a:xfrm>
          <a:prstGeom prst="rect">
            <a:avLst/>
          </a:prstGeom>
          <a:noFill/>
          <a:ln w="9525">
            <a:noFill/>
            <a:miter lim="800000"/>
            <a:headEnd/>
            <a:tailEnd/>
          </a:ln>
          <a:effectLst/>
        </p:spPr>
        <p:txBody>
          <a:bodyPr anchor="ctr">
            <a:spAutoFit/>
          </a:bodyPr>
          <a:lstStyle/>
          <a:p>
            <a:r>
              <a:rPr lang="en-US" sz="2400" b="1" dirty="0">
                <a:solidFill>
                  <a:schemeClr val="accent2">
                    <a:lumMod val="20000"/>
                    <a:lumOff val="80000"/>
                  </a:schemeClr>
                </a:solidFill>
                <a:latin typeface="+mj-lt"/>
                <a:ea typeface="Times New Roman" pitchFamily="18" charset="0"/>
                <a:cs typeface="Arial" charset="0"/>
              </a:rPr>
              <a:t>Dropping a Column: Example</a:t>
            </a:r>
            <a:endParaRPr lang="en-US" sz="2400" dirty="0">
              <a:solidFill>
                <a:schemeClr val="accent2">
                  <a:lumMod val="20000"/>
                  <a:lumOff val="80000"/>
                </a:schemeClr>
              </a:solidFill>
              <a:latin typeface="+mj-lt"/>
              <a:ea typeface="Times New Roman" pitchFamily="18" charset="0"/>
              <a:cs typeface="Arial" charset="0"/>
            </a:endParaRPr>
          </a:p>
        </p:txBody>
      </p:sp>
      <p:sp>
        <p:nvSpPr>
          <p:cNvPr id="184326" name="Rectangle 6"/>
          <p:cNvSpPr>
            <a:spLocks noChangeArrowheads="1"/>
          </p:cNvSpPr>
          <p:nvPr/>
        </p:nvSpPr>
        <p:spPr bwMode="auto">
          <a:xfrm>
            <a:off x="1857356" y="3286124"/>
            <a:ext cx="5105400" cy="990600"/>
          </a:xfrm>
          <a:prstGeom prst="rect">
            <a:avLst/>
          </a:prstGeom>
          <a:solidFill>
            <a:srgbClr val="FFFFFF"/>
          </a:solidFill>
          <a:ln w="38100" cmpd="dbl">
            <a:solidFill>
              <a:srgbClr val="000000"/>
            </a:solidFill>
            <a:miter lim="800000"/>
            <a:headEnd/>
            <a:tailEnd/>
          </a:ln>
        </p:spPr>
        <p:txBody>
          <a:bodyPr/>
          <a:lstStyle/>
          <a:p>
            <a:r>
              <a:rPr lang="en-US" sz="2400" b="1" dirty="0">
                <a:solidFill>
                  <a:schemeClr val="accent2">
                    <a:lumMod val="75000"/>
                  </a:schemeClr>
                </a:solidFill>
                <a:ea typeface="Times New Roman" pitchFamily="18" charset="0"/>
                <a:cs typeface="Arial" charset="0"/>
              </a:rPr>
              <a:t>ALTER TABLE employees</a:t>
            </a:r>
            <a:endParaRPr lang="en-US" sz="2400" dirty="0">
              <a:solidFill>
                <a:schemeClr val="accent2">
                  <a:lumMod val="75000"/>
                </a:schemeClr>
              </a:solidFill>
              <a:ea typeface="Times New Roman" pitchFamily="18" charset="0"/>
              <a:cs typeface="Arial" charset="0"/>
            </a:endParaRPr>
          </a:p>
          <a:p>
            <a:pPr eaLnBrk="0" hangingPunct="0"/>
            <a:r>
              <a:rPr lang="en-US" sz="2400" b="1" dirty="0" smtClean="0">
                <a:solidFill>
                  <a:schemeClr val="accent2">
                    <a:lumMod val="75000"/>
                  </a:schemeClr>
                </a:solidFill>
                <a:ea typeface="Times New Roman" pitchFamily="18" charset="0"/>
                <a:cs typeface="Arial" charset="0"/>
              </a:rPr>
              <a:t>DROP COLUMN age;</a:t>
            </a:r>
            <a:endParaRPr lang="en-US" sz="2400" dirty="0">
              <a:solidFill>
                <a:schemeClr val="accent2">
                  <a:lumMod val="75000"/>
                </a:schemeClr>
              </a:solidFill>
              <a:ea typeface="Times New Roman" pitchFamily="18" charset="0"/>
              <a:cs typeface="Arial" charset="0"/>
            </a:endParaRPr>
          </a:p>
        </p:txBody>
      </p:sp>
      <p:sp>
        <p:nvSpPr>
          <p:cNvPr id="184327" name="Text Box 7"/>
          <p:cNvSpPr txBox="1">
            <a:spLocks noChangeArrowheads="1"/>
          </p:cNvSpPr>
          <p:nvPr/>
        </p:nvSpPr>
        <p:spPr bwMode="auto">
          <a:xfrm>
            <a:off x="228600" y="4429132"/>
            <a:ext cx="8610600" cy="2308324"/>
          </a:xfrm>
          <a:prstGeom prst="rect">
            <a:avLst/>
          </a:prstGeom>
          <a:noFill/>
          <a:ln w="9525">
            <a:noFill/>
            <a:miter lim="800000"/>
            <a:headEnd/>
            <a:tailEnd/>
          </a:ln>
          <a:effectLst/>
        </p:spPr>
        <p:txBody>
          <a:bodyPr wrap="square">
            <a:spAutoFit/>
          </a:bodyPr>
          <a:lstStyle/>
          <a:p>
            <a:pPr algn="just" eaLnBrk="0" hangingPunct="0">
              <a:spcBef>
                <a:spcPct val="50000"/>
              </a:spcBef>
            </a:pPr>
            <a:r>
              <a:rPr lang="en-US" sz="2400" dirty="0">
                <a:solidFill>
                  <a:schemeClr val="accent2">
                    <a:lumMod val="20000"/>
                    <a:lumOff val="80000"/>
                  </a:schemeClr>
                </a:solidFill>
                <a:latin typeface="+mj-lt"/>
              </a:rPr>
              <a:t>To drop a column, we must either choose </a:t>
            </a:r>
            <a:r>
              <a:rPr lang="en-US" sz="2400" b="1" dirty="0">
                <a:solidFill>
                  <a:srgbClr val="FFC000"/>
                </a:solidFill>
                <a:latin typeface="+mj-lt"/>
              </a:rPr>
              <a:t>CASCADE</a:t>
            </a:r>
            <a:r>
              <a:rPr lang="en-US" sz="2400" dirty="0">
                <a:solidFill>
                  <a:schemeClr val="accent2">
                    <a:lumMod val="20000"/>
                    <a:lumOff val="80000"/>
                  </a:schemeClr>
                </a:solidFill>
                <a:latin typeface="+mj-lt"/>
              </a:rPr>
              <a:t> or </a:t>
            </a:r>
            <a:r>
              <a:rPr lang="en-US" sz="2400" b="1" dirty="0">
                <a:solidFill>
                  <a:srgbClr val="FFC000"/>
                </a:solidFill>
                <a:latin typeface="+mj-lt"/>
              </a:rPr>
              <a:t>RESTRICT</a:t>
            </a:r>
            <a:r>
              <a:rPr lang="en-US" sz="2400" dirty="0">
                <a:solidFill>
                  <a:schemeClr val="accent2">
                    <a:lumMod val="20000"/>
                    <a:lumOff val="80000"/>
                  </a:schemeClr>
                </a:solidFill>
                <a:latin typeface="+mj-lt"/>
              </a:rPr>
              <a:t> for drop </a:t>
            </a:r>
            <a:r>
              <a:rPr lang="en-US" sz="2400" dirty="0" err="1">
                <a:solidFill>
                  <a:schemeClr val="accent2">
                    <a:lumMod val="20000"/>
                    <a:lumOff val="80000"/>
                  </a:schemeClr>
                </a:solidFill>
                <a:latin typeface="+mj-lt"/>
              </a:rPr>
              <a:t>behaviour</a:t>
            </a:r>
            <a:r>
              <a:rPr lang="en-US" sz="2400" dirty="0">
                <a:solidFill>
                  <a:schemeClr val="accent2">
                    <a:lumMod val="20000"/>
                    <a:lumOff val="80000"/>
                  </a:schemeClr>
                </a:solidFill>
                <a:latin typeface="+mj-lt"/>
              </a:rPr>
              <a:t>. If CASCADE is chosen, all constraints and views that references the column are dropped automatically from the schema, along with the column. If RESTRICT is chosen, the command is successful only if no views or constraints (or other elements) references the column.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457200" y="76200"/>
            <a:ext cx="8305800" cy="528638"/>
          </a:xfrm>
          <a:prstGeom prst="rect">
            <a:avLst/>
          </a:prstGeom>
          <a:solidFill>
            <a:schemeClr val="accent2">
              <a:lumMod val="20000"/>
              <a:lumOff val="80000"/>
            </a:schemeClr>
          </a:solidFill>
          <a:ln w="9525">
            <a:solidFill>
              <a:schemeClr val="tx1"/>
            </a:solidFill>
            <a:miter lim="800000"/>
            <a:headEnd/>
            <a:tailEnd/>
          </a:ln>
          <a:effectLst/>
        </p:spPr>
        <p:txBody>
          <a:bodyPr>
            <a:spAutoFit/>
          </a:bodyPr>
          <a:lstStyle/>
          <a:p>
            <a:pPr algn="ctr"/>
            <a:r>
              <a:rPr lang="en-US" sz="2800" b="1" dirty="0">
                <a:solidFill>
                  <a:schemeClr val="bg1"/>
                </a:solidFill>
              </a:rPr>
              <a:t>Redefining a Column</a:t>
            </a:r>
          </a:p>
        </p:txBody>
      </p:sp>
      <p:sp>
        <p:nvSpPr>
          <p:cNvPr id="185347" name="Rectangle 3"/>
          <p:cNvSpPr>
            <a:spLocks noChangeArrowheads="1"/>
          </p:cNvSpPr>
          <p:nvPr/>
        </p:nvSpPr>
        <p:spPr bwMode="auto">
          <a:xfrm>
            <a:off x="304800" y="823913"/>
            <a:ext cx="8534400" cy="830997"/>
          </a:xfrm>
          <a:prstGeom prst="rect">
            <a:avLst/>
          </a:prstGeom>
          <a:noFill/>
          <a:ln w="9525">
            <a:noFill/>
            <a:miter lim="800000"/>
            <a:headEnd/>
            <a:tailEnd/>
          </a:ln>
          <a:effectLst/>
        </p:spPr>
        <p:txBody>
          <a:bodyPr anchor="ctr">
            <a:spAutoFit/>
          </a:bodyPr>
          <a:lstStyle/>
          <a:p>
            <a:pPr algn="just"/>
            <a:r>
              <a:rPr lang="en-US" sz="2400" dirty="0">
                <a:solidFill>
                  <a:schemeClr val="accent2">
                    <a:lumMod val="20000"/>
                    <a:lumOff val="80000"/>
                  </a:schemeClr>
                </a:solidFill>
                <a:latin typeface="+mj-lt"/>
                <a:ea typeface="Times New Roman" pitchFamily="18" charset="0"/>
                <a:cs typeface="Arial" charset="0"/>
              </a:rPr>
              <a:t>You can redefine a column for existing tables by using the ALTER TABLE statement with the ALTER clause. The syntax is given below:</a:t>
            </a:r>
          </a:p>
        </p:txBody>
      </p:sp>
      <p:sp>
        <p:nvSpPr>
          <p:cNvPr id="185348" name="Rectangle 4"/>
          <p:cNvSpPr>
            <a:spLocks noChangeArrowheads="1"/>
          </p:cNvSpPr>
          <p:nvPr/>
        </p:nvSpPr>
        <p:spPr bwMode="auto">
          <a:xfrm>
            <a:off x="990600" y="2209800"/>
            <a:ext cx="6934200" cy="846138"/>
          </a:xfrm>
          <a:prstGeom prst="rect">
            <a:avLst/>
          </a:prstGeom>
          <a:solidFill>
            <a:srgbClr val="FFFFFF"/>
          </a:solidFill>
          <a:ln w="38100" cmpd="dbl">
            <a:solidFill>
              <a:srgbClr val="000000"/>
            </a:solidFill>
            <a:miter lim="800000"/>
            <a:headEnd/>
            <a:tailEnd/>
          </a:ln>
        </p:spPr>
        <p:txBody>
          <a:bodyPr/>
          <a:lstStyle/>
          <a:p>
            <a:r>
              <a:rPr lang="en-US" sz="2400" b="1" dirty="0">
                <a:solidFill>
                  <a:schemeClr val="accent1">
                    <a:lumMod val="50000"/>
                  </a:schemeClr>
                </a:solidFill>
                <a:ea typeface="Times New Roman" pitchFamily="18" charset="0"/>
                <a:cs typeface="Arial" charset="0"/>
              </a:rPr>
              <a:t>ALTER TABLE </a:t>
            </a:r>
            <a:r>
              <a:rPr lang="en-US" sz="2400" b="1" dirty="0" err="1">
                <a:solidFill>
                  <a:schemeClr val="accent1">
                    <a:lumMod val="50000"/>
                  </a:schemeClr>
                </a:solidFill>
                <a:ea typeface="Times New Roman" pitchFamily="18" charset="0"/>
                <a:cs typeface="Arial" charset="0"/>
              </a:rPr>
              <a:t>table_name</a:t>
            </a:r>
            <a:endParaRPr lang="en-US" sz="2400" dirty="0">
              <a:solidFill>
                <a:schemeClr val="accent1">
                  <a:lumMod val="50000"/>
                </a:schemeClr>
              </a:solidFill>
              <a:ea typeface="Times New Roman" pitchFamily="18" charset="0"/>
              <a:cs typeface="Arial" charset="0"/>
            </a:endParaRPr>
          </a:p>
          <a:p>
            <a:pPr eaLnBrk="0" hangingPunct="0"/>
            <a:r>
              <a:rPr lang="en-US" sz="2400" b="1" dirty="0">
                <a:solidFill>
                  <a:schemeClr val="accent1">
                    <a:lumMod val="50000"/>
                  </a:schemeClr>
                </a:solidFill>
                <a:ea typeface="Times New Roman" pitchFamily="18" charset="0"/>
                <a:cs typeface="Arial" charset="0"/>
              </a:rPr>
              <a:t>ALTER </a:t>
            </a:r>
            <a:r>
              <a:rPr lang="en-US" sz="2400" b="1" dirty="0" err="1">
                <a:solidFill>
                  <a:schemeClr val="accent1">
                    <a:lumMod val="50000"/>
                  </a:schemeClr>
                </a:solidFill>
                <a:ea typeface="Times New Roman" pitchFamily="18" charset="0"/>
                <a:cs typeface="Arial" charset="0"/>
              </a:rPr>
              <a:t>column_name</a:t>
            </a:r>
            <a:r>
              <a:rPr lang="en-US" sz="2400" b="1" dirty="0">
                <a:solidFill>
                  <a:schemeClr val="accent1">
                    <a:lumMod val="50000"/>
                  </a:schemeClr>
                </a:solidFill>
                <a:ea typeface="Times New Roman" pitchFamily="18" charset="0"/>
                <a:cs typeface="Arial" charset="0"/>
              </a:rPr>
              <a:t> </a:t>
            </a:r>
            <a:r>
              <a:rPr lang="en-US" sz="2400" b="1" dirty="0" err="1">
                <a:solidFill>
                  <a:schemeClr val="accent1">
                    <a:lumMod val="50000"/>
                  </a:schemeClr>
                </a:solidFill>
                <a:ea typeface="Times New Roman" pitchFamily="18" charset="0"/>
                <a:cs typeface="Arial" charset="0"/>
              </a:rPr>
              <a:t>data_type</a:t>
            </a:r>
            <a:r>
              <a:rPr lang="en-US" sz="2400" b="1" dirty="0">
                <a:solidFill>
                  <a:schemeClr val="accent1">
                    <a:lumMod val="50000"/>
                  </a:schemeClr>
                </a:solidFill>
                <a:ea typeface="Times New Roman" pitchFamily="18" charset="0"/>
                <a:cs typeface="Arial" charset="0"/>
              </a:rPr>
              <a:t>(size) ;</a:t>
            </a:r>
            <a:endParaRPr lang="en-US" sz="2400" dirty="0">
              <a:solidFill>
                <a:schemeClr val="accent1">
                  <a:lumMod val="50000"/>
                </a:schemeClr>
              </a:solidFill>
              <a:ea typeface="Times New Roman" pitchFamily="18" charset="0"/>
              <a:cs typeface="Arial" charset="0"/>
            </a:endParaRPr>
          </a:p>
        </p:txBody>
      </p:sp>
      <p:sp>
        <p:nvSpPr>
          <p:cNvPr id="185349" name="Rectangle 5"/>
          <p:cNvSpPr>
            <a:spLocks noChangeArrowheads="1"/>
          </p:cNvSpPr>
          <p:nvPr/>
        </p:nvSpPr>
        <p:spPr bwMode="auto">
          <a:xfrm>
            <a:off x="457200" y="3657600"/>
            <a:ext cx="4876800" cy="461665"/>
          </a:xfrm>
          <a:prstGeom prst="rect">
            <a:avLst/>
          </a:prstGeom>
          <a:noFill/>
          <a:ln w="9525">
            <a:noFill/>
            <a:miter lim="800000"/>
            <a:headEnd/>
            <a:tailEnd/>
          </a:ln>
          <a:effectLst/>
        </p:spPr>
        <p:txBody>
          <a:bodyPr anchor="ctr">
            <a:spAutoFit/>
          </a:bodyPr>
          <a:lstStyle/>
          <a:p>
            <a:r>
              <a:rPr lang="en-US" sz="2400" b="1" dirty="0">
                <a:solidFill>
                  <a:schemeClr val="accent2">
                    <a:lumMod val="20000"/>
                    <a:lumOff val="80000"/>
                  </a:schemeClr>
                </a:solidFill>
                <a:latin typeface="+mj-lt"/>
                <a:ea typeface="Times New Roman" pitchFamily="18" charset="0"/>
                <a:cs typeface="Arial" charset="0"/>
              </a:rPr>
              <a:t>Redefining a Column: Example</a:t>
            </a:r>
            <a:endParaRPr lang="en-US" sz="2400" dirty="0">
              <a:solidFill>
                <a:schemeClr val="accent2">
                  <a:lumMod val="20000"/>
                  <a:lumOff val="80000"/>
                </a:schemeClr>
              </a:solidFill>
              <a:latin typeface="+mj-lt"/>
              <a:ea typeface="Times New Roman" pitchFamily="18" charset="0"/>
              <a:cs typeface="Arial" charset="0"/>
            </a:endParaRPr>
          </a:p>
        </p:txBody>
      </p:sp>
      <p:sp>
        <p:nvSpPr>
          <p:cNvPr id="185350" name="Rectangle 6"/>
          <p:cNvSpPr>
            <a:spLocks noChangeArrowheads="1"/>
          </p:cNvSpPr>
          <p:nvPr/>
        </p:nvSpPr>
        <p:spPr bwMode="auto">
          <a:xfrm>
            <a:off x="1905000" y="4191000"/>
            <a:ext cx="5105400" cy="990600"/>
          </a:xfrm>
          <a:prstGeom prst="rect">
            <a:avLst/>
          </a:prstGeom>
          <a:solidFill>
            <a:srgbClr val="FFFFFF"/>
          </a:solidFill>
          <a:ln w="38100" cmpd="dbl">
            <a:solidFill>
              <a:srgbClr val="000000"/>
            </a:solidFill>
            <a:miter lim="800000"/>
            <a:headEnd/>
            <a:tailEnd/>
          </a:ln>
        </p:spPr>
        <p:txBody>
          <a:bodyPr/>
          <a:lstStyle/>
          <a:p>
            <a:r>
              <a:rPr lang="en-US" sz="2400" b="1" dirty="0">
                <a:solidFill>
                  <a:schemeClr val="accent1">
                    <a:lumMod val="50000"/>
                  </a:schemeClr>
                </a:solidFill>
                <a:ea typeface="Times New Roman" pitchFamily="18" charset="0"/>
                <a:cs typeface="Arial" charset="0"/>
              </a:rPr>
              <a:t>ALTER TABLE employees</a:t>
            </a:r>
            <a:endParaRPr lang="en-US" sz="2400" dirty="0">
              <a:solidFill>
                <a:schemeClr val="accent1">
                  <a:lumMod val="50000"/>
                </a:schemeClr>
              </a:solidFill>
              <a:ea typeface="Times New Roman" pitchFamily="18" charset="0"/>
              <a:cs typeface="Arial" charset="0"/>
            </a:endParaRPr>
          </a:p>
          <a:p>
            <a:pPr eaLnBrk="0" hangingPunct="0"/>
            <a:r>
              <a:rPr lang="en-US" sz="2400" b="1" dirty="0">
                <a:solidFill>
                  <a:schemeClr val="accent1">
                    <a:lumMod val="50000"/>
                  </a:schemeClr>
                </a:solidFill>
                <a:ea typeface="Times New Roman" pitchFamily="18" charset="0"/>
                <a:cs typeface="Arial" charset="0"/>
              </a:rPr>
              <a:t>MODIFY age NUMBER(3);</a:t>
            </a:r>
            <a:endParaRPr lang="en-US" sz="2400" dirty="0">
              <a:solidFill>
                <a:schemeClr val="accent1">
                  <a:lumMod val="50000"/>
                </a:schemeClr>
              </a:solidFill>
              <a:ea typeface="Times New Roman" pitchFamily="18" charset="0"/>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457200" y="76200"/>
            <a:ext cx="8305800" cy="528638"/>
          </a:xfrm>
          <a:prstGeom prst="rect">
            <a:avLst/>
          </a:prstGeom>
          <a:solidFill>
            <a:schemeClr val="accent2">
              <a:lumMod val="20000"/>
              <a:lumOff val="80000"/>
            </a:schemeClr>
          </a:solidFill>
          <a:ln w="9525">
            <a:solidFill>
              <a:schemeClr val="tx1"/>
            </a:solidFill>
            <a:miter lim="800000"/>
            <a:headEnd/>
            <a:tailEnd/>
          </a:ln>
          <a:effectLst/>
        </p:spPr>
        <p:txBody>
          <a:bodyPr>
            <a:spAutoFit/>
          </a:bodyPr>
          <a:lstStyle/>
          <a:p>
            <a:pPr algn="ctr"/>
            <a:r>
              <a:rPr lang="en-US" sz="2800" b="1">
                <a:solidFill>
                  <a:schemeClr val="bg1"/>
                </a:solidFill>
              </a:rPr>
              <a:t>Adding a Constraint</a:t>
            </a:r>
          </a:p>
        </p:txBody>
      </p:sp>
      <p:sp>
        <p:nvSpPr>
          <p:cNvPr id="171012" name="Rectangle 4"/>
          <p:cNvSpPr>
            <a:spLocks noChangeArrowheads="1"/>
          </p:cNvSpPr>
          <p:nvPr/>
        </p:nvSpPr>
        <p:spPr bwMode="auto">
          <a:xfrm>
            <a:off x="304800" y="990600"/>
            <a:ext cx="8534400" cy="830997"/>
          </a:xfrm>
          <a:prstGeom prst="rect">
            <a:avLst/>
          </a:prstGeom>
          <a:noFill/>
          <a:ln w="9525">
            <a:noFill/>
            <a:miter lim="800000"/>
            <a:headEnd/>
            <a:tailEnd/>
          </a:ln>
          <a:effectLst/>
        </p:spPr>
        <p:txBody>
          <a:bodyPr anchor="ctr">
            <a:spAutoFit/>
          </a:bodyPr>
          <a:lstStyle/>
          <a:p>
            <a:pPr algn="just"/>
            <a:r>
              <a:rPr lang="en-US" sz="2400" dirty="0">
                <a:solidFill>
                  <a:schemeClr val="accent2">
                    <a:lumMod val="20000"/>
                    <a:lumOff val="80000"/>
                  </a:schemeClr>
                </a:solidFill>
                <a:latin typeface="+mj-lt"/>
                <a:ea typeface="Times New Roman" pitchFamily="18" charset="0"/>
                <a:cs typeface="Arial" charset="0"/>
              </a:rPr>
              <a:t>You can add a constraint for existing tables by using the ALTER TABLE statement with the ADD clause. The syntax is given below:</a:t>
            </a:r>
          </a:p>
        </p:txBody>
      </p:sp>
      <p:sp>
        <p:nvSpPr>
          <p:cNvPr id="171011" name="Rectangle 3"/>
          <p:cNvSpPr>
            <a:spLocks noChangeArrowheads="1"/>
          </p:cNvSpPr>
          <p:nvPr/>
        </p:nvSpPr>
        <p:spPr bwMode="auto">
          <a:xfrm>
            <a:off x="990600" y="2201863"/>
            <a:ext cx="7353300" cy="846137"/>
          </a:xfrm>
          <a:prstGeom prst="rect">
            <a:avLst/>
          </a:prstGeom>
          <a:solidFill>
            <a:srgbClr val="FFFFFF"/>
          </a:solidFill>
          <a:ln w="38100" cmpd="dbl">
            <a:solidFill>
              <a:srgbClr val="000000"/>
            </a:solidFill>
            <a:miter lim="800000"/>
            <a:headEnd/>
            <a:tailEnd/>
          </a:ln>
        </p:spPr>
        <p:txBody>
          <a:bodyPr/>
          <a:lstStyle/>
          <a:p>
            <a:r>
              <a:rPr lang="en-US" sz="2400" b="1" dirty="0">
                <a:solidFill>
                  <a:schemeClr val="accent2">
                    <a:lumMod val="75000"/>
                  </a:schemeClr>
                </a:solidFill>
                <a:ea typeface="Times New Roman" pitchFamily="18" charset="0"/>
                <a:cs typeface="Arial" charset="0"/>
              </a:rPr>
              <a:t>ALTER TABLE </a:t>
            </a:r>
            <a:r>
              <a:rPr lang="en-US" sz="2400" b="1" dirty="0" err="1">
                <a:solidFill>
                  <a:schemeClr val="accent2">
                    <a:lumMod val="75000"/>
                  </a:schemeClr>
                </a:solidFill>
                <a:ea typeface="Times New Roman" pitchFamily="18" charset="0"/>
                <a:cs typeface="Arial" charset="0"/>
              </a:rPr>
              <a:t>table_name</a:t>
            </a:r>
            <a:endParaRPr lang="en-US" sz="2400" dirty="0">
              <a:solidFill>
                <a:schemeClr val="accent2">
                  <a:lumMod val="75000"/>
                </a:schemeClr>
              </a:solidFill>
              <a:ea typeface="Times New Roman" pitchFamily="18" charset="0"/>
              <a:cs typeface="Arial" charset="0"/>
            </a:endParaRPr>
          </a:p>
          <a:p>
            <a:pPr eaLnBrk="0" hangingPunct="0"/>
            <a:r>
              <a:rPr lang="en-US" sz="2400" b="1" dirty="0">
                <a:solidFill>
                  <a:schemeClr val="accent2">
                    <a:lumMod val="75000"/>
                  </a:schemeClr>
                </a:solidFill>
                <a:ea typeface="Times New Roman" pitchFamily="18" charset="0"/>
                <a:cs typeface="Arial" charset="0"/>
              </a:rPr>
              <a:t>ADD [CONSTRAINT </a:t>
            </a:r>
            <a:r>
              <a:rPr lang="en-US" sz="2400" b="1" dirty="0" err="1">
                <a:solidFill>
                  <a:schemeClr val="accent2">
                    <a:lumMod val="75000"/>
                  </a:schemeClr>
                </a:solidFill>
                <a:ea typeface="Times New Roman" pitchFamily="18" charset="0"/>
                <a:cs typeface="Arial" charset="0"/>
              </a:rPr>
              <a:t>constraint</a:t>
            </a:r>
            <a:r>
              <a:rPr lang="en-US" sz="2400" b="1" dirty="0">
                <a:solidFill>
                  <a:schemeClr val="accent2">
                    <a:lumMod val="75000"/>
                  </a:schemeClr>
                </a:solidFill>
                <a:ea typeface="Times New Roman" pitchFamily="18" charset="0"/>
                <a:cs typeface="Arial" charset="0"/>
              </a:rPr>
              <a:t>] type (column);</a:t>
            </a:r>
            <a:endParaRPr lang="en-US" sz="2400" dirty="0">
              <a:solidFill>
                <a:schemeClr val="accent2">
                  <a:lumMod val="75000"/>
                </a:schemeClr>
              </a:solidFill>
              <a:ea typeface="Times New Roman" pitchFamily="18" charset="0"/>
              <a:cs typeface="Arial" charset="0"/>
            </a:endParaRPr>
          </a:p>
        </p:txBody>
      </p:sp>
      <p:sp>
        <p:nvSpPr>
          <p:cNvPr id="171016" name="Rectangle 8"/>
          <p:cNvSpPr>
            <a:spLocks noChangeArrowheads="1"/>
          </p:cNvSpPr>
          <p:nvPr/>
        </p:nvSpPr>
        <p:spPr bwMode="auto">
          <a:xfrm>
            <a:off x="500034" y="3143248"/>
            <a:ext cx="4876800" cy="427038"/>
          </a:xfrm>
          <a:prstGeom prst="rect">
            <a:avLst/>
          </a:prstGeom>
          <a:noFill/>
          <a:ln w="9525">
            <a:noFill/>
            <a:miter lim="800000"/>
            <a:headEnd/>
            <a:tailEnd/>
          </a:ln>
          <a:effectLst/>
        </p:spPr>
        <p:txBody>
          <a:bodyPr anchor="ctr">
            <a:spAutoFit/>
          </a:bodyPr>
          <a:lstStyle/>
          <a:p>
            <a:r>
              <a:rPr lang="en-US" sz="2200" b="1" dirty="0">
                <a:solidFill>
                  <a:schemeClr val="accent2">
                    <a:lumMod val="20000"/>
                    <a:lumOff val="80000"/>
                  </a:schemeClr>
                </a:solidFill>
                <a:ea typeface="Times New Roman" pitchFamily="18" charset="0"/>
                <a:cs typeface="Arial" charset="0"/>
              </a:rPr>
              <a:t>Adding a Constraint: Example</a:t>
            </a:r>
            <a:endParaRPr lang="en-US" sz="2200" dirty="0">
              <a:solidFill>
                <a:schemeClr val="accent2">
                  <a:lumMod val="20000"/>
                  <a:lumOff val="80000"/>
                </a:schemeClr>
              </a:solidFill>
              <a:ea typeface="Times New Roman" pitchFamily="18" charset="0"/>
              <a:cs typeface="Arial" charset="0"/>
            </a:endParaRPr>
          </a:p>
        </p:txBody>
      </p:sp>
      <p:sp>
        <p:nvSpPr>
          <p:cNvPr id="171015" name="Rectangle 7"/>
          <p:cNvSpPr>
            <a:spLocks noChangeArrowheads="1"/>
          </p:cNvSpPr>
          <p:nvPr/>
        </p:nvSpPr>
        <p:spPr bwMode="auto">
          <a:xfrm>
            <a:off x="214282" y="4857760"/>
            <a:ext cx="8763000" cy="1714488"/>
          </a:xfrm>
          <a:prstGeom prst="rect">
            <a:avLst/>
          </a:prstGeom>
          <a:solidFill>
            <a:srgbClr val="FFFFFF"/>
          </a:solidFill>
          <a:ln w="38100" cmpd="dbl">
            <a:solidFill>
              <a:srgbClr val="000000"/>
            </a:solidFill>
            <a:miter lim="800000"/>
            <a:headEnd/>
            <a:tailEnd/>
          </a:ln>
        </p:spPr>
        <p:txBody>
          <a:bodyPr/>
          <a:lstStyle/>
          <a:p>
            <a:r>
              <a:rPr lang="en-US" sz="2400" b="1" dirty="0">
                <a:solidFill>
                  <a:schemeClr val="accent2">
                    <a:lumMod val="75000"/>
                  </a:schemeClr>
                </a:solidFill>
                <a:ea typeface="Times New Roman" pitchFamily="18" charset="0"/>
                <a:cs typeface="Arial" charset="0"/>
              </a:rPr>
              <a:t>ALTER TABLE employees</a:t>
            </a:r>
            <a:endParaRPr lang="en-US" sz="2400" dirty="0">
              <a:solidFill>
                <a:schemeClr val="accent2">
                  <a:lumMod val="75000"/>
                </a:schemeClr>
              </a:solidFill>
              <a:ea typeface="Times New Roman" pitchFamily="18" charset="0"/>
              <a:cs typeface="Arial" charset="0"/>
            </a:endParaRPr>
          </a:p>
          <a:p>
            <a:pPr eaLnBrk="0" hangingPunct="0"/>
            <a:r>
              <a:rPr lang="en-US" sz="2400" b="1" dirty="0" smtClean="0">
                <a:solidFill>
                  <a:schemeClr val="accent2">
                    <a:lumMod val="75000"/>
                  </a:schemeClr>
                </a:solidFill>
                <a:ea typeface="Times New Roman" pitchFamily="18" charset="0"/>
                <a:cs typeface="Arial" charset="0"/>
              </a:rPr>
              <a:t>ADD</a:t>
            </a:r>
            <a:r>
              <a:rPr lang="en-US" sz="2400" b="1" dirty="0">
                <a:solidFill>
                  <a:schemeClr val="accent2">
                    <a:lumMod val="75000"/>
                  </a:schemeClr>
                </a:solidFill>
                <a:ea typeface="Times New Roman" pitchFamily="18" charset="0"/>
                <a:cs typeface="Arial" charset="0"/>
              </a:rPr>
              <a:t> </a:t>
            </a:r>
            <a:r>
              <a:rPr lang="en-US" sz="2400" b="1" dirty="0" smtClean="0">
                <a:solidFill>
                  <a:schemeClr val="accent2">
                    <a:lumMod val="75000"/>
                  </a:schemeClr>
                </a:solidFill>
                <a:ea typeface="Times New Roman" pitchFamily="18" charset="0"/>
                <a:cs typeface="Arial" charset="0"/>
              </a:rPr>
              <a:t>  FOREIGN </a:t>
            </a:r>
            <a:r>
              <a:rPr lang="en-US" sz="2400" b="1" dirty="0">
                <a:solidFill>
                  <a:schemeClr val="accent2">
                    <a:lumMod val="75000"/>
                  </a:schemeClr>
                </a:solidFill>
                <a:ea typeface="Times New Roman" pitchFamily="18" charset="0"/>
                <a:cs typeface="Arial" charset="0"/>
              </a:rPr>
              <a:t>KEY (</a:t>
            </a:r>
            <a:r>
              <a:rPr lang="en-US" sz="2400" b="1" dirty="0" err="1">
                <a:solidFill>
                  <a:schemeClr val="accent2">
                    <a:lumMod val="75000"/>
                  </a:schemeClr>
                </a:solidFill>
                <a:ea typeface="Times New Roman" pitchFamily="18" charset="0"/>
                <a:cs typeface="Arial" charset="0"/>
              </a:rPr>
              <a:t>manager_id</a:t>
            </a:r>
            <a:r>
              <a:rPr lang="en-US" sz="2400" b="1" dirty="0">
                <a:solidFill>
                  <a:schemeClr val="accent2">
                    <a:lumMod val="75000"/>
                  </a:schemeClr>
                </a:solidFill>
                <a:ea typeface="Times New Roman" pitchFamily="18" charset="0"/>
                <a:cs typeface="Arial" charset="0"/>
              </a:rPr>
              <a:t>)</a:t>
            </a:r>
            <a:endParaRPr lang="en-US" sz="2400" dirty="0">
              <a:solidFill>
                <a:schemeClr val="accent2">
                  <a:lumMod val="75000"/>
                </a:schemeClr>
              </a:solidFill>
              <a:ea typeface="Times New Roman" pitchFamily="18" charset="0"/>
              <a:cs typeface="Arial" charset="0"/>
            </a:endParaRPr>
          </a:p>
          <a:p>
            <a:pPr eaLnBrk="0" hangingPunct="0"/>
            <a:r>
              <a:rPr lang="en-US" sz="2400" b="1" dirty="0">
                <a:solidFill>
                  <a:schemeClr val="accent2">
                    <a:lumMod val="75000"/>
                  </a:schemeClr>
                </a:solidFill>
                <a:ea typeface="Times New Roman" pitchFamily="18" charset="0"/>
                <a:cs typeface="Arial" charset="0"/>
              </a:rPr>
              <a:t> </a:t>
            </a:r>
            <a:r>
              <a:rPr lang="en-US" sz="2400" b="1" dirty="0" smtClean="0">
                <a:solidFill>
                  <a:schemeClr val="accent2">
                    <a:lumMod val="75000"/>
                  </a:schemeClr>
                </a:solidFill>
                <a:ea typeface="Times New Roman" pitchFamily="18" charset="0"/>
                <a:cs typeface="Arial" charset="0"/>
              </a:rPr>
              <a:t> 	REFERENCES </a:t>
            </a:r>
            <a:r>
              <a:rPr lang="en-US" sz="2400" b="1" dirty="0">
                <a:solidFill>
                  <a:schemeClr val="accent2">
                    <a:lumMod val="75000"/>
                  </a:schemeClr>
                </a:solidFill>
                <a:ea typeface="Times New Roman" pitchFamily="18" charset="0"/>
                <a:cs typeface="Arial" charset="0"/>
              </a:rPr>
              <a:t>employees (</a:t>
            </a:r>
            <a:r>
              <a:rPr lang="en-US" sz="2400" b="1" dirty="0" err="1">
                <a:solidFill>
                  <a:schemeClr val="accent2">
                    <a:lumMod val="75000"/>
                  </a:schemeClr>
                </a:solidFill>
                <a:ea typeface="Times New Roman" pitchFamily="18" charset="0"/>
                <a:cs typeface="Arial" charset="0"/>
              </a:rPr>
              <a:t>employee_id</a:t>
            </a:r>
            <a:r>
              <a:rPr lang="en-US" sz="2400" b="1" dirty="0">
                <a:solidFill>
                  <a:schemeClr val="accent2">
                    <a:lumMod val="75000"/>
                  </a:schemeClr>
                </a:solidFill>
                <a:ea typeface="Times New Roman" pitchFamily="18" charset="0"/>
                <a:cs typeface="Arial" charset="0"/>
              </a:rPr>
              <a:t>);	</a:t>
            </a:r>
            <a:endParaRPr lang="en-US" sz="2400" dirty="0">
              <a:solidFill>
                <a:schemeClr val="accent2">
                  <a:lumMod val="75000"/>
                </a:schemeClr>
              </a:solidFill>
              <a:ea typeface="Times New Roman" pitchFamily="18" charset="0"/>
              <a:cs typeface="Arial" charset="0"/>
            </a:endParaRPr>
          </a:p>
        </p:txBody>
      </p:sp>
      <p:sp>
        <p:nvSpPr>
          <p:cNvPr id="7" name="Rectangle 3"/>
          <p:cNvSpPr>
            <a:spLocks noChangeArrowheads="1"/>
          </p:cNvSpPr>
          <p:nvPr/>
        </p:nvSpPr>
        <p:spPr bwMode="auto">
          <a:xfrm>
            <a:off x="857224" y="3857628"/>
            <a:ext cx="7353300" cy="846137"/>
          </a:xfrm>
          <a:prstGeom prst="rect">
            <a:avLst/>
          </a:prstGeom>
          <a:solidFill>
            <a:srgbClr val="FFFFFF"/>
          </a:solidFill>
          <a:ln w="38100" cmpd="dbl">
            <a:solidFill>
              <a:srgbClr val="000000"/>
            </a:solidFill>
            <a:miter lim="800000"/>
            <a:headEnd/>
            <a:tailEnd/>
          </a:ln>
        </p:spPr>
        <p:txBody>
          <a:bodyPr/>
          <a:lstStyle/>
          <a:p>
            <a:r>
              <a:rPr lang="en-US" sz="2400" b="1" dirty="0">
                <a:solidFill>
                  <a:schemeClr val="accent2">
                    <a:lumMod val="75000"/>
                  </a:schemeClr>
                </a:solidFill>
                <a:ea typeface="Times New Roman" pitchFamily="18" charset="0"/>
                <a:cs typeface="Arial" charset="0"/>
              </a:rPr>
              <a:t>ALTER TABLE </a:t>
            </a:r>
            <a:r>
              <a:rPr lang="en-US" sz="2400" b="1" dirty="0" err="1">
                <a:solidFill>
                  <a:schemeClr val="accent2">
                    <a:lumMod val="75000"/>
                  </a:schemeClr>
                </a:solidFill>
                <a:ea typeface="Times New Roman" pitchFamily="18" charset="0"/>
                <a:cs typeface="Arial" charset="0"/>
              </a:rPr>
              <a:t>table_name</a:t>
            </a:r>
            <a:endParaRPr lang="en-US" sz="2400" dirty="0">
              <a:solidFill>
                <a:schemeClr val="accent2">
                  <a:lumMod val="75000"/>
                </a:schemeClr>
              </a:solidFill>
              <a:ea typeface="Times New Roman" pitchFamily="18" charset="0"/>
              <a:cs typeface="Arial" charset="0"/>
            </a:endParaRPr>
          </a:p>
          <a:p>
            <a:pPr eaLnBrk="0" hangingPunct="0"/>
            <a:r>
              <a:rPr lang="en-US" sz="2400" b="1" dirty="0">
                <a:solidFill>
                  <a:schemeClr val="accent2">
                    <a:lumMod val="75000"/>
                  </a:schemeClr>
                </a:solidFill>
                <a:ea typeface="Times New Roman" pitchFamily="18" charset="0"/>
                <a:cs typeface="Arial" charset="0"/>
              </a:rPr>
              <a:t>ADD </a:t>
            </a:r>
            <a:r>
              <a:rPr lang="en-US" sz="2400" b="1" dirty="0" smtClean="0">
                <a:solidFill>
                  <a:schemeClr val="accent2">
                    <a:lumMod val="75000"/>
                  </a:schemeClr>
                </a:solidFill>
                <a:ea typeface="Times New Roman" pitchFamily="18" charset="0"/>
                <a:cs typeface="Arial" charset="0"/>
              </a:rPr>
              <a:t>PRIMARY  KEY(column</a:t>
            </a:r>
            <a:r>
              <a:rPr lang="en-US" sz="2400" b="1" dirty="0">
                <a:solidFill>
                  <a:schemeClr val="accent2">
                    <a:lumMod val="75000"/>
                  </a:schemeClr>
                </a:solidFill>
                <a:ea typeface="Times New Roman" pitchFamily="18" charset="0"/>
                <a:cs typeface="Arial" charset="0"/>
              </a:rPr>
              <a:t>);</a:t>
            </a:r>
            <a:endParaRPr lang="en-US" sz="2400" dirty="0">
              <a:solidFill>
                <a:schemeClr val="accent2">
                  <a:lumMod val="75000"/>
                </a:schemeClr>
              </a:solidFill>
              <a:ea typeface="Times New Roman" pitchFamily="18" charset="0"/>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457200" y="157163"/>
            <a:ext cx="8305800" cy="528637"/>
          </a:xfrm>
          <a:prstGeom prst="rect">
            <a:avLst/>
          </a:prstGeom>
          <a:solidFill>
            <a:schemeClr val="accent2">
              <a:lumMod val="20000"/>
              <a:lumOff val="80000"/>
            </a:schemeClr>
          </a:solidFill>
          <a:ln w="9525">
            <a:solidFill>
              <a:schemeClr val="tx1"/>
            </a:solidFill>
            <a:miter lim="800000"/>
            <a:headEnd/>
            <a:tailEnd/>
          </a:ln>
          <a:effectLst/>
        </p:spPr>
        <p:txBody>
          <a:bodyPr>
            <a:spAutoFit/>
          </a:bodyPr>
          <a:lstStyle/>
          <a:p>
            <a:pPr algn="ctr"/>
            <a:r>
              <a:rPr lang="en-US" sz="2800" b="1" dirty="0">
                <a:solidFill>
                  <a:schemeClr val="bg1"/>
                </a:solidFill>
              </a:rPr>
              <a:t>Dropping a Constraint</a:t>
            </a:r>
          </a:p>
        </p:txBody>
      </p:sp>
      <p:sp>
        <p:nvSpPr>
          <p:cNvPr id="169989" name="Rectangle 5"/>
          <p:cNvSpPr>
            <a:spLocks noChangeArrowheads="1"/>
          </p:cNvSpPr>
          <p:nvPr/>
        </p:nvSpPr>
        <p:spPr bwMode="auto">
          <a:xfrm>
            <a:off x="609600" y="1981200"/>
            <a:ext cx="8229600" cy="1295400"/>
          </a:xfrm>
          <a:prstGeom prst="rect">
            <a:avLst/>
          </a:prstGeom>
          <a:solidFill>
            <a:srgbClr val="FFFFFF"/>
          </a:solidFill>
          <a:ln w="38100" cmpd="dbl">
            <a:solidFill>
              <a:srgbClr val="000000"/>
            </a:solidFill>
            <a:miter lim="800000"/>
            <a:headEnd/>
            <a:tailEnd/>
          </a:ln>
        </p:spPr>
        <p:txBody>
          <a:bodyPr/>
          <a:lstStyle/>
          <a:p>
            <a:r>
              <a:rPr lang="en-US" sz="2400" b="1" dirty="0">
                <a:solidFill>
                  <a:schemeClr val="accent4">
                    <a:lumMod val="50000"/>
                  </a:schemeClr>
                </a:solidFill>
                <a:ea typeface="Times New Roman" pitchFamily="18" charset="0"/>
                <a:cs typeface="Arial" charset="0"/>
              </a:rPr>
              <a:t>ALTER TABLE </a:t>
            </a:r>
            <a:r>
              <a:rPr lang="en-US" sz="2400" b="1" dirty="0" err="1">
                <a:solidFill>
                  <a:schemeClr val="accent4">
                    <a:lumMod val="50000"/>
                  </a:schemeClr>
                </a:solidFill>
                <a:ea typeface="Times New Roman" pitchFamily="18" charset="0"/>
                <a:cs typeface="Arial" charset="0"/>
              </a:rPr>
              <a:t>table_name</a:t>
            </a:r>
            <a:endParaRPr lang="en-US" sz="2400" dirty="0">
              <a:solidFill>
                <a:schemeClr val="accent4">
                  <a:lumMod val="50000"/>
                </a:schemeClr>
              </a:solidFill>
              <a:ea typeface="Times New Roman" pitchFamily="18" charset="0"/>
              <a:cs typeface="Arial" charset="0"/>
            </a:endParaRPr>
          </a:p>
          <a:p>
            <a:pPr eaLnBrk="0" hangingPunct="0"/>
            <a:r>
              <a:rPr lang="en-US" sz="2400" b="1" dirty="0">
                <a:solidFill>
                  <a:schemeClr val="accent4">
                    <a:lumMod val="50000"/>
                  </a:schemeClr>
                </a:solidFill>
                <a:ea typeface="Times New Roman" pitchFamily="18" charset="0"/>
                <a:cs typeface="Arial" charset="0"/>
              </a:rPr>
              <a:t>DROP PRIMARY KEY | UNIQUE (column) | CONSTRAINT </a:t>
            </a:r>
            <a:r>
              <a:rPr lang="en-US" sz="2400" b="1" dirty="0" err="1">
                <a:solidFill>
                  <a:schemeClr val="accent4">
                    <a:lumMod val="50000"/>
                  </a:schemeClr>
                </a:solidFill>
                <a:ea typeface="Times New Roman" pitchFamily="18" charset="0"/>
                <a:cs typeface="Arial" charset="0"/>
              </a:rPr>
              <a:t>constraint</a:t>
            </a:r>
            <a:r>
              <a:rPr lang="en-US" sz="2400" b="1" dirty="0">
                <a:solidFill>
                  <a:schemeClr val="accent4">
                    <a:lumMod val="50000"/>
                  </a:schemeClr>
                </a:solidFill>
                <a:ea typeface="Times New Roman" pitchFamily="18" charset="0"/>
                <a:cs typeface="Arial" charset="0"/>
              </a:rPr>
              <a:t> [CASCADE];</a:t>
            </a:r>
            <a:endParaRPr lang="en-US" sz="2400" dirty="0">
              <a:solidFill>
                <a:schemeClr val="accent4">
                  <a:lumMod val="50000"/>
                </a:schemeClr>
              </a:solidFill>
              <a:ea typeface="Times New Roman" pitchFamily="18" charset="0"/>
              <a:cs typeface="Arial" charset="0"/>
            </a:endParaRPr>
          </a:p>
        </p:txBody>
      </p:sp>
      <p:sp>
        <p:nvSpPr>
          <p:cNvPr id="169988" name="Rectangle 4"/>
          <p:cNvSpPr>
            <a:spLocks noChangeArrowheads="1"/>
          </p:cNvSpPr>
          <p:nvPr/>
        </p:nvSpPr>
        <p:spPr bwMode="auto">
          <a:xfrm>
            <a:off x="2057400" y="4800600"/>
            <a:ext cx="4495800" cy="762000"/>
          </a:xfrm>
          <a:prstGeom prst="rect">
            <a:avLst/>
          </a:prstGeom>
          <a:solidFill>
            <a:srgbClr val="FFFFFF"/>
          </a:solidFill>
          <a:ln w="38100" cmpd="dbl">
            <a:solidFill>
              <a:srgbClr val="000000"/>
            </a:solidFill>
            <a:miter lim="800000"/>
            <a:headEnd/>
            <a:tailEnd/>
          </a:ln>
        </p:spPr>
        <p:txBody>
          <a:bodyPr/>
          <a:lstStyle/>
          <a:p>
            <a:r>
              <a:rPr lang="en-US" sz="2000" b="1" dirty="0">
                <a:solidFill>
                  <a:schemeClr val="accent4">
                    <a:lumMod val="50000"/>
                  </a:schemeClr>
                </a:solidFill>
                <a:ea typeface="Times New Roman" pitchFamily="18" charset="0"/>
                <a:cs typeface="Arial" charset="0"/>
              </a:rPr>
              <a:t>ALTER TABLE employees</a:t>
            </a:r>
            <a:endParaRPr lang="en-US" sz="2000" dirty="0">
              <a:solidFill>
                <a:schemeClr val="accent4">
                  <a:lumMod val="50000"/>
                </a:schemeClr>
              </a:solidFill>
              <a:ea typeface="Times New Roman" pitchFamily="18" charset="0"/>
              <a:cs typeface="Arial" charset="0"/>
            </a:endParaRPr>
          </a:p>
          <a:p>
            <a:pPr eaLnBrk="0" hangingPunct="0"/>
            <a:r>
              <a:rPr lang="en-US" sz="2000" b="1" dirty="0">
                <a:solidFill>
                  <a:schemeClr val="accent4">
                    <a:lumMod val="50000"/>
                  </a:schemeClr>
                </a:solidFill>
                <a:ea typeface="Times New Roman" pitchFamily="18" charset="0"/>
                <a:cs typeface="Arial" charset="0"/>
              </a:rPr>
              <a:t>DROP PRIMARY KEY CASCADE;</a:t>
            </a:r>
            <a:endParaRPr lang="en-US" sz="2000" dirty="0">
              <a:solidFill>
                <a:schemeClr val="accent4">
                  <a:lumMod val="50000"/>
                </a:schemeClr>
              </a:solidFill>
              <a:ea typeface="Times New Roman" pitchFamily="18" charset="0"/>
              <a:cs typeface="Arial" charset="0"/>
            </a:endParaRPr>
          </a:p>
        </p:txBody>
      </p:sp>
      <p:sp>
        <p:nvSpPr>
          <p:cNvPr id="169987" name="Rectangle 3"/>
          <p:cNvSpPr>
            <a:spLocks noChangeArrowheads="1"/>
          </p:cNvSpPr>
          <p:nvPr/>
        </p:nvSpPr>
        <p:spPr bwMode="auto">
          <a:xfrm>
            <a:off x="1905000" y="5791200"/>
            <a:ext cx="5105400" cy="762000"/>
          </a:xfrm>
          <a:prstGeom prst="rect">
            <a:avLst/>
          </a:prstGeom>
          <a:solidFill>
            <a:srgbClr val="FFFFFF"/>
          </a:solidFill>
          <a:ln w="38100" cmpd="dbl">
            <a:solidFill>
              <a:srgbClr val="000000"/>
            </a:solidFill>
            <a:miter lim="800000"/>
            <a:headEnd/>
            <a:tailEnd/>
          </a:ln>
        </p:spPr>
        <p:txBody>
          <a:bodyPr/>
          <a:lstStyle/>
          <a:p>
            <a:r>
              <a:rPr lang="en-US" sz="2000" b="1" dirty="0">
                <a:solidFill>
                  <a:schemeClr val="accent4">
                    <a:lumMod val="50000"/>
                  </a:schemeClr>
                </a:solidFill>
                <a:ea typeface="Times New Roman" pitchFamily="18" charset="0"/>
                <a:cs typeface="Arial" charset="0"/>
              </a:rPr>
              <a:t>ALTER TABLE employees</a:t>
            </a:r>
            <a:endParaRPr lang="en-US" sz="2000" dirty="0">
              <a:solidFill>
                <a:schemeClr val="accent4">
                  <a:lumMod val="50000"/>
                </a:schemeClr>
              </a:solidFill>
              <a:ea typeface="Times New Roman" pitchFamily="18" charset="0"/>
              <a:cs typeface="Arial" charset="0"/>
            </a:endParaRPr>
          </a:p>
          <a:p>
            <a:pPr eaLnBrk="0" hangingPunct="0"/>
            <a:r>
              <a:rPr lang="en-US" sz="2000" b="1" dirty="0">
                <a:solidFill>
                  <a:schemeClr val="accent4">
                    <a:lumMod val="50000"/>
                  </a:schemeClr>
                </a:solidFill>
                <a:ea typeface="Times New Roman" pitchFamily="18" charset="0"/>
                <a:cs typeface="Arial" charset="0"/>
              </a:rPr>
              <a:t>DROP CONSTRAINT </a:t>
            </a:r>
            <a:r>
              <a:rPr lang="en-US" sz="2000" b="1" dirty="0" err="1">
                <a:solidFill>
                  <a:schemeClr val="accent4">
                    <a:lumMod val="50000"/>
                  </a:schemeClr>
                </a:solidFill>
                <a:ea typeface="Times New Roman" pitchFamily="18" charset="0"/>
                <a:cs typeface="Arial" charset="0"/>
              </a:rPr>
              <a:t>emp_manager_fk</a:t>
            </a:r>
            <a:r>
              <a:rPr lang="en-US" sz="2000" b="1" dirty="0">
                <a:solidFill>
                  <a:schemeClr val="accent4">
                    <a:lumMod val="50000"/>
                  </a:schemeClr>
                </a:solidFill>
                <a:ea typeface="Times New Roman" pitchFamily="18" charset="0"/>
                <a:cs typeface="Arial" charset="0"/>
              </a:rPr>
              <a:t>;</a:t>
            </a:r>
            <a:endParaRPr lang="en-US" sz="2000" dirty="0">
              <a:solidFill>
                <a:schemeClr val="accent4">
                  <a:lumMod val="50000"/>
                </a:schemeClr>
              </a:solidFill>
              <a:ea typeface="Times New Roman" pitchFamily="18" charset="0"/>
              <a:cs typeface="Arial" charset="0"/>
            </a:endParaRPr>
          </a:p>
        </p:txBody>
      </p:sp>
      <p:sp>
        <p:nvSpPr>
          <p:cNvPr id="169990" name="Rectangle 6"/>
          <p:cNvSpPr>
            <a:spLocks noChangeArrowheads="1"/>
          </p:cNvSpPr>
          <p:nvPr/>
        </p:nvSpPr>
        <p:spPr bwMode="auto">
          <a:xfrm>
            <a:off x="304800" y="914400"/>
            <a:ext cx="8534400" cy="830997"/>
          </a:xfrm>
          <a:prstGeom prst="rect">
            <a:avLst/>
          </a:prstGeom>
          <a:noFill/>
          <a:ln w="9525">
            <a:noFill/>
            <a:miter lim="800000"/>
            <a:headEnd/>
            <a:tailEnd/>
          </a:ln>
          <a:effectLst/>
        </p:spPr>
        <p:txBody>
          <a:bodyPr anchor="ctr">
            <a:spAutoFit/>
          </a:bodyPr>
          <a:lstStyle/>
          <a:p>
            <a:pPr algn="just"/>
            <a:r>
              <a:rPr lang="en-US" sz="2400" dirty="0">
                <a:solidFill>
                  <a:schemeClr val="accent2">
                    <a:lumMod val="20000"/>
                    <a:lumOff val="80000"/>
                  </a:schemeClr>
                </a:solidFill>
                <a:latin typeface="+mj-lt"/>
                <a:ea typeface="Times New Roman" pitchFamily="18" charset="0"/>
                <a:cs typeface="Arial" charset="0"/>
              </a:rPr>
              <a:t>The ALTER TABLE statement can also be used to delete a column by using the DROP option. The syntax is given below:</a:t>
            </a:r>
          </a:p>
        </p:txBody>
      </p:sp>
      <p:sp>
        <p:nvSpPr>
          <p:cNvPr id="169992" name="Rectangle 8"/>
          <p:cNvSpPr>
            <a:spLocks noChangeArrowheads="1"/>
          </p:cNvSpPr>
          <p:nvPr/>
        </p:nvSpPr>
        <p:spPr bwMode="auto">
          <a:xfrm>
            <a:off x="381000" y="4038600"/>
            <a:ext cx="4338816" cy="461665"/>
          </a:xfrm>
          <a:prstGeom prst="rect">
            <a:avLst/>
          </a:prstGeom>
          <a:noFill/>
          <a:ln w="9525">
            <a:noFill/>
            <a:miter lim="800000"/>
            <a:headEnd/>
            <a:tailEnd/>
          </a:ln>
          <a:effectLst/>
        </p:spPr>
        <p:txBody>
          <a:bodyPr wrap="none" anchor="ctr">
            <a:spAutoFit/>
          </a:bodyPr>
          <a:lstStyle/>
          <a:p>
            <a:r>
              <a:rPr lang="en-US" sz="2400" b="1" dirty="0">
                <a:solidFill>
                  <a:schemeClr val="accent2">
                    <a:lumMod val="20000"/>
                    <a:lumOff val="80000"/>
                  </a:schemeClr>
                </a:solidFill>
                <a:latin typeface="+mj-lt"/>
                <a:ea typeface="Times New Roman" pitchFamily="18" charset="0"/>
                <a:cs typeface="Arial" charset="0"/>
              </a:rPr>
              <a:t>Dropping a Constraint: Examples</a:t>
            </a:r>
            <a:endParaRPr lang="en-US" sz="2400" dirty="0">
              <a:solidFill>
                <a:schemeClr val="accent2">
                  <a:lumMod val="20000"/>
                  <a:lumOff val="80000"/>
                </a:schemeClr>
              </a:solidFill>
              <a:latin typeface="+mj-lt"/>
              <a:ea typeface="Times New Roman" pitchFamily="18" charset="0"/>
              <a:cs typeface="Arial" charset="0"/>
            </a:endParaRPr>
          </a:p>
        </p:txBody>
      </p:sp>
      <p:sp>
        <p:nvSpPr>
          <p:cNvPr id="169995" name="Rectangle 11"/>
          <p:cNvSpPr>
            <a:spLocks noChangeArrowheads="1"/>
          </p:cNvSpPr>
          <p:nvPr/>
        </p:nvSpPr>
        <p:spPr bwMode="auto">
          <a:xfrm>
            <a:off x="0" y="4999038"/>
            <a:ext cx="184150" cy="366712"/>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457200" y="76200"/>
            <a:ext cx="8305800" cy="528638"/>
          </a:xfrm>
          <a:prstGeom prst="rect">
            <a:avLst/>
          </a:prstGeom>
          <a:solidFill>
            <a:schemeClr val="accent2">
              <a:lumMod val="20000"/>
              <a:lumOff val="80000"/>
            </a:schemeClr>
          </a:solidFill>
          <a:ln w="9525">
            <a:solidFill>
              <a:schemeClr val="tx1"/>
            </a:solidFill>
            <a:miter lim="800000"/>
            <a:headEnd/>
            <a:tailEnd/>
          </a:ln>
          <a:effectLst/>
        </p:spPr>
        <p:txBody>
          <a:bodyPr>
            <a:spAutoFit/>
          </a:bodyPr>
          <a:lstStyle/>
          <a:p>
            <a:pPr algn="ctr"/>
            <a:r>
              <a:rPr lang="en-US" sz="2800" b="1" dirty="0">
                <a:solidFill>
                  <a:schemeClr val="bg1"/>
                </a:solidFill>
              </a:rPr>
              <a:t>Disabling a Constraint</a:t>
            </a:r>
          </a:p>
        </p:txBody>
      </p:sp>
      <p:sp>
        <p:nvSpPr>
          <p:cNvPr id="168963" name="Rectangle 3"/>
          <p:cNvSpPr>
            <a:spLocks noChangeArrowheads="1"/>
          </p:cNvSpPr>
          <p:nvPr/>
        </p:nvSpPr>
        <p:spPr bwMode="auto">
          <a:xfrm>
            <a:off x="304800" y="763588"/>
            <a:ext cx="8534400" cy="1200329"/>
          </a:xfrm>
          <a:prstGeom prst="rect">
            <a:avLst/>
          </a:prstGeom>
          <a:noFill/>
          <a:ln w="9525">
            <a:noFill/>
            <a:miter lim="800000"/>
            <a:headEnd/>
            <a:tailEnd/>
          </a:ln>
          <a:effectLst/>
        </p:spPr>
        <p:txBody>
          <a:bodyPr anchor="ctr">
            <a:spAutoFit/>
          </a:bodyPr>
          <a:lstStyle/>
          <a:p>
            <a:pPr algn="just"/>
            <a:r>
              <a:rPr lang="en-US" sz="2400" dirty="0">
                <a:solidFill>
                  <a:schemeClr val="accent2">
                    <a:lumMod val="20000"/>
                    <a:lumOff val="80000"/>
                  </a:schemeClr>
                </a:solidFill>
                <a:latin typeface="+mj-lt"/>
              </a:rPr>
              <a:t>You can disable a constraint without dropping it or recreating it by using the ALTER TABLE statement with the DISABLE clause. The syntax is given below:</a:t>
            </a:r>
          </a:p>
        </p:txBody>
      </p:sp>
      <p:sp>
        <p:nvSpPr>
          <p:cNvPr id="168964" name="Rectangle 4"/>
          <p:cNvSpPr>
            <a:spLocks noChangeArrowheads="1"/>
          </p:cNvSpPr>
          <p:nvPr/>
        </p:nvSpPr>
        <p:spPr bwMode="auto">
          <a:xfrm>
            <a:off x="914400" y="2057400"/>
            <a:ext cx="7467600" cy="914400"/>
          </a:xfrm>
          <a:prstGeom prst="rect">
            <a:avLst/>
          </a:prstGeom>
          <a:solidFill>
            <a:srgbClr val="FFFFFF"/>
          </a:solidFill>
          <a:ln w="38100" cmpd="dbl">
            <a:solidFill>
              <a:srgbClr val="000000"/>
            </a:solidFill>
            <a:miter lim="800000"/>
            <a:headEnd/>
            <a:tailEnd/>
          </a:ln>
        </p:spPr>
        <p:txBody>
          <a:bodyPr/>
          <a:lstStyle/>
          <a:p>
            <a:r>
              <a:rPr lang="en-US" altLang="ko-KR" sz="2400" b="1" dirty="0">
                <a:solidFill>
                  <a:schemeClr val="accent5">
                    <a:lumMod val="50000"/>
                  </a:schemeClr>
                </a:solidFill>
                <a:ea typeface="굴림" charset="-127"/>
              </a:rPr>
              <a:t>ALTER TABLE </a:t>
            </a:r>
            <a:r>
              <a:rPr lang="en-US" altLang="ko-KR" sz="2400" b="1" dirty="0" err="1">
                <a:solidFill>
                  <a:schemeClr val="accent5">
                    <a:lumMod val="50000"/>
                  </a:schemeClr>
                </a:solidFill>
                <a:ea typeface="굴림" charset="-127"/>
              </a:rPr>
              <a:t>table_name</a:t>
            </a:r>
            <a:endParaRPr lang="en-US" altLang="ko-KR" sz="2400" b="1" dirty="0">
              <a:solidFill>
                <a:schemeClr val="accent5">
                  <a:lumMod val="50000"/>
                </a:schemeClr>
              </a:solidFill>
              <a:ea typeface="굴림" charset="-127"/>
            </a:endParaRPr>
          </a:p>
          <a:p>
            <a:r>
              <a:rPr lang="en-US" altLang="ko-KR" sz="2400" b="1" dirty="0">
                <a:solidFill>
                  <a:schemeClr val="accent5">
                    <a:lumMod val="50000"/>
                  </a:schemeClr>
                </a:solidFill>
                <a:ea typeface="굴림" charset="-127"/>
              </a:rPr>
              <a:t>DISABLE CONSTRAINT </a:t>
            </a:r>
            <a:r>
              <a:rPr lang="en-US" altLang="ko-KR" sz="2400" b="1" dirty="0" err="1">
                <a:solidFill>
                  <a:schemeClr val="accent5">
                    <a:lumMod val="50000"/>
                  </a:schemeClr>
                </a:solidFill>
                <a:ea typeface="굴림" charset="-127"/>
              </a:rPr>
              <a:t>constraint</a:t>
            </a:r>
            <a:r>
              <a:rPr lang="en-US" altLang="ko-KR" sz="2400" b="1" dirty="0">
                <a:solidFill>
                  <a:schemeClr val="accent5">
                    <a:lumMod val="50000"/>
                  </a:schemeClr>
                </a:solidFill>
                <a:ea typeface="굴림" charset="-127"/>
              </a:rPr>
              <a:t> [CASCADE];</a:t>
            </a:r>
            <a:endParaRPr lang="en-US" sz="2400" dirty="0">
              <a:solidFill>
                <a:schemeClr val="accent5">
                  <a:lumMod val="50000"/>
                </a:schemeClr>
              </a:solidFill>
            </a:endParaRPr>
          </a:p>
        </p:txBody>
      </p:sp>
      <p:sp>
        <p:nvSpPr>
          <p:cNvPr id="168966" name="Rectangle 6"/>
          <p:cNvSpPr>
            <a:spLocks noChangeArrowheads="1"/>
          </p:cNvSpPr>
          <p:nvPr/>
        </p:nvSpPr>
        <p:spPr bwMode="auto">
          <a:xfrm>
            <a:off x="304800" y="3186113"/>
            <a:ext cx="8534400" cy="1938992"/>
          </a:xfrm>
          <a:prstGeom prst="rect">
            <a:avLst/>
          </a:prstGeom>
          <a:noFill/>
          <a:ln w="9525">
            <a:noFill/>
            <a:miter lim="800000"/>
            <a:headEnd/>
            <a:tailEnd/>
          </a:ln>
          <a:effectLst/>
        </p:spPr>
        <p:txBody>
          <a:bodyPr anchor="ctr">
            <a:spAutoFit/>
          </a:bodyPr>
          <a:lstStyle/>
          <a:p>
            <a:pPr algn="just"/>
            <a:r>
              <a:rPr lang="en-US" sz="2400" dirty="0">
                <a:solidFill>
                  <a:schemeClr val="accent2">
                    <a:lumMod val="20000"/>
                    <a:lumOff val="80000"/>
                  </a:schemeClr>
                </a:solidFill>
                <a:latin typeface="+mj-lt"/>
                <a:ea typeface="Times New Roman" pitchFamily="18" charset="0"/>
                <a:cs typeface="Arial" charset="0"/>
              </a:rPr>
              <a:t>Apply the CASCADE option to disable dependent integrity constraints.</a:t>
            </a:r>
          </a:p>
          <a:p>
            <a:pPr algn="just"/>
            <a:endParaRPr lang="en-US" sz="2400" dirty="0">
              <a:solidFill>
                <a:schemeClr val="accent2">
                  <a:lumMod val="20000"/>
                  <a:lumOff val="80000"/>
                </a:schemeClr>
              </a:solidFill>
              <a:latin typeface="+mj-lt"/>
              <a:ea typeface="Times New Roman" pitchFamily="18" charset="0"/>
              <a:cs typeface="Arial" charset="0"/>
            </a:endParaRPr>
          </a:p>
          <a:p>
            <a:pPr algn="just"/>
            <a:endParaRPr lang="en-US" sz="2400" dirty="0">
              <a:solidFill>
                <a:schemeClr val="accent2">
                  <a:lumMod val="20000"/>
                  <a:lumOff val="80000"/>
                </a:schemeClr>
              </a:solidFill>
              <a:latin typeface="+mj-lt"/>
              <a:ea typeface="Times New Roman" pitchFamily="18" charset="0"/>
              <a:cs typeface="Arial" charset="0"/>
            </a:endParaRPr>
          </a:p>
          <a:p>
            <a:pPr algn="just" eaLnBrk="0" hangingPunct="0"/>
            <a:r>
              <a:rPr lang="en-US" sz="2400" b="1" dirty="0">
                <a:solidFill>
                  <a:schemeClr val="accent2">
                    <a:lumMod val="20000"/>
                    <a:lumOff val="80000"/>
                  </a:schemeClr>
                </a:solidFill>
                <a:latin typeface="+mj-lt"/>
                <a:ea typeface="Times New Roman" pitchFamily="18" charset="0"/>
                <a:cs typeface="Arial" charset="0"/>
              </a:rPr>
              <a:t>Disabling a Constraint: Example</a:t>
            </a:r>
            <a:endParaRPr lang="en-US" sz="2400" dirty="0">
              <a:solidFill>
                <a:schemeClr val="accent2">
                  <a:lumMod val="20000"/>
                  <a:lumOff val="80000"/>
                </a:schemeClr>
              </a:solidFill>
              <a:latin typeface="+mj-lt"/>
              <a:ea typeface="Times New Roman" pitchFamily="18" charset="0"/>
              <a:cs typeface="Arial" charset="0"/>
            </a:endParaRPr>
          </a:p>
        </p:txBody>
      </p:sp>
      <p:sp>
        <p:nvSpPr>
          <p:cNvPr id="168965" name="Rectangle 5"/>
          <p:cNvSpPr>
            <a:spLocks noChangeArrowheads="1"/>
          </p:cNvSpPr>
          <p:nvPr/>
        </p:nvSpPr>
        <p:spPr bwMode="auto">
          <a:xfrm>
            <a:off x="685800" y="5181600"/>
            <a:ext cx="7924800" cy="990600"/>
          </a:xfrm>
          <a:prstGeom prst="rect">
            <a:avLst/>
          </a:prstGeom>
          <a:solidFill>
            <a:srgbClr val="FFFFFF"/>
          </a:solidFill>
          <a:ln w="38100" cmpd="dbl">
            <a:solidFill>
              <a:srgbClr val="000000"/>
            </a:solidFill>
            <a:miter lim="800000"/>
            <a:headEnd/>
            <a:tailEnd/>
          </a:ln>
        </p:spPr>
        <p:txBody>
          <a:bodyPr/>
          <a:lstStyle/>
          <a:p>
            <a:r>
              <a:rPr lang="en-US" sz="2400" b="1" dirty="0">
                <a:solidFill>
                  <a:schemeClr val="accent5">
                    <a:lumMod val="50000"/>
                  </a:schemeClr>
                </a:solidFill>
                <a:ea typeface="Times New Roman" pitchFamily="18" charset="0"/>
                <a:cs typeface="Arial" charset="0"/>
              </a:rPr>
              <a:t>ALTER TABLE employees</a:t>
            </a:r>
            <a:endParaRPr lang="en-US" sz="2400" dirty="0">
              <a:solidFill>
                <a:schemeClr val="accent5">
                  <a:lumMod val="50000"/>
                </a:schemeClr>
              </a:solidFill>
              <a:ea typeface="Times New Roman" pitchFamily="18" charset="0"/>
              <a:cs typeface="Arial" charset="0"/>
            </a:endParaRPr>
          </a:p>
          <a:p>
            <a:pPr eaLnBrk="0" hangingPunct="0"/>
            <a:r>
              <a:rPr lang="en-US" sz="2400" b="1" dirty="0">
                <a:solidFill>
                  <a:schemeClr val="accent5">
                    <a:lumMod val="50000"/>
                  </a:schemeClr>
                </a:solidFill>
                <a:ea typeface="Times New Roman" pitchFamily="18" charset="0"/>
                <a:cs typeface="Arial" charset="0"/>
              </a:rPr>
              <a:t>DISABLE CONSTRAINT </a:t>
            </a:r>
            <a:r>
              <a:rPr lang="en-US" sz="2400" b="1" dirty="0" err="1">
                <a:solidFill>
                  <a:schemeClr val="accent5">
                    <a:lumMod val="50000"/>
                  </a:schemeClr>
                </a:solidFill>
                <a:ea typeface="Times New Roman" pitchFamily="18" charset="0"/>
                <a:cs typeface="Arial" charset="0"/>
              </a:rPr>
              <a:t>emp_emo_id_pk</a:t>
            </a:r>
            <a:r>
              <a:rPr lang="en-US" sz="2400" b="1" dirty="0">
                <a:solidFill>
                  <a:schemeClr val="accent5">
                    <a:lumMod val="50000"/>
                  </a:schemeClr>
                </a:solidFill>
                <a:ea typeface="Times New Roman" pitchFamily="18" charset="0"/>
                <a:cs typeface="Arial" charset="0"/>
              </a:rPr>
              <a:t> CASCADE;</a:t>
            </a:r>
            <a:endParaRPr lang="en-US" sz="2400" dirty="0">
              <a:solidFill>
                <a:schemeClr val="accent5">
                  <a:lumMod val="50000"/>
                </a:schemeClr>
              </a:solidFill>
              <a:ea typeface="Times New Roman" pitchFamily="18" charset="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Rectangle 4"/>
          <p:cNvSpPr>
            <a:spLocks noChangeArrowheads="1"/>
          </p:cNvSpPr>
          <p:nvPr/>
        </p:nvSpPr>
        <p:spPr bwMode="auto">
          <a:xfrm>
            <a:off x="214282" y="856357"/>
            <a:ext cx="8686800" cy="6001643"/>
          </a:xfrm>
          <a:prstGeom prst="rect">
            <a:avLst/>
          </a:prstGeom>
          <a:noFill/>
          <a:ln w="9525">
            <a:noFill/>
            <a:miter lim="800000"/>
            <a:headEnd/>
            <a:tailEnd/>
          </a:ln>
          <a:effectLst/>
        </p:spPr>
        <p:txBody>
          <a:bodyPr anchor="ctr">
            <a:spAutoFit/>
          </a:bodyPr>
          <a:lstStyle/>
          <a:p>
            <a:pPr marL="338138" indent="-338138" algn="just">
              <a:spcBef>
                <a:spcPct val="20000"/>
              </a:spcBef>
              <a:tabLst>
                <a:tab pos="457200" algn="l"/>
              </a:tabLst>
            </a:pPr>
            <a:r>
              <a:rPr lang="en-US" sz="2400" dirty="0">
                <a:solidFill>
                  <a:schemeClr val="accent3">
                    <a:lumMod val="20000"/>
                    <a:lumOff val="80000"/>
                  </a:schemeClr>
                </a:solidFill>
                <a:latin typeface="+mj-lt"/>
              </a:rPr>
              <a:t>The Oracle server can contain multiple data structures. The main Oracle data structures are:</a:t>
            </a:r>
          </a:p>
          <a:p>
            <a:pPr marL="338138" indent="-338138" algn="just">
              <a:spcBef>
                <a:spcPct val="20000"/>
              </a:spcBef>
              <a:buFont typeface="Wingdings" pitchFamily="2" charset="2"/>
              <a:buChar char="ü"/>
              <a:tabLst>
                <a:tab pos="457200" algn="l"/>
              </a:tabLst>
            </a:pPr>
            <a:r>
              <a:rPr lang="en-US" sz="2400" b="1" u="sng" dirty="0">
                <a:solidFill>
                  <a:schemeClr val="accent3">
                    <a:lumMod val="20000"/>
                    <a:lumOff val="80000"/>
                  </a:schemeClr>
                </a:solidFill>
                <a:latin typeface="+mj-lt"/>
              </a:rPr>
              <a:t>Tables</a:t>
            </a:r>
            <a:r>
              <a:rPr lang="en-US" sz="2400" dirty="0">
                <a:solidFill>
                  <a:schemeClr val="accent3">
                    <a:lumMod val="20000"/>
                    <a:lumOff val="80000"/>
                  </a:schemeClr>
                </a:solidFill>
                <a:latin typeface="+mj-lt"/>
              </a:rPr>
              <a:t>: The most common structure in a database is the table. A table consists of </a:t>
            </a:r>
            <a:r>
              <a:rPr lang="en-US" sz="2400" b="1" u="sng" dirty="0">
                <a:solidFill>
                  <a:schemeClr val="accent3">
                    <a:lumMod val="20000"/>
                    <a:lumOff val="80000"/>
                  </a:schemeClr>
                </a:solidFill>
                <a:latin typeface="+mj-lt"/>
              </a:rPr>
              <a:t>columns</a:t>
            </a:r>
            <a:r>
              <a:rPr lang="en-US" sz="2400" dirty="0">
                <a:solidFill>
                  <a:schemeClr val="accent3">
                    <a:lumMod val="20000"/>
                    <a:lumOff val="80000"/>
                  </a:schemeClr>
                </a:solidFill>
                <a:latin typeface="+mj-lt"/>
              </a:rPr>
              <a:t> and </a:t>
            </a:r>
            <a:r>
              <a:rPr lang="en-US" sz="2400" b="1" u="sng" dirty="0">
                <a:solidFill>
                  <a:schemeClr val="accent3">
                    <a:lumMod val="20000"/>
                    <a:lumOff val="80000"/>
                  </a:schemeClr>
                </a:solidFill>
                <a:latin typeface="+mj-lt"/>
              </a:rPr>
              <a:t>rows</a:t>
            </a:r>
            <a:r>
              <a:rPr lang="en-US" sz="2400" dirty="0">
                <a:solidFill>
                  <a:schemeClr val="accent3">
                    <a:lumMod val="20000"/>
                    <a:lumOff val="80000"/>
                  </a:schemeClr>
                </a:solidFill>
                <a:latin typeface="+mj-lt"/>
              </a:rPr>
              <a:t> in which data is stored. The intersection of a column and a row is called a </a:t>
            </a:r>
            <a:r>
              <a:rPr lang="en-US" sz="2400" b="1" u="sng" dirty="0">
                <a:solidFill>
                  <a:schemeClr val="accent3">
                    <a:lumMod val="20000"/>
                    <a:lumOff val="80000"/>
                  </a:schemeClr>
                </a:solidFill>
                <a:latin typeface="+mj-lt"/>
              </a:rPr>
              <a:t>field</a:t>
            </a:r>
            <a:r>
              <a:rPr lang="en-US" sz="2400" dirty="0">
                <a:solidFill>
                  <a:schemeClr val="accent3">
                    <a:lumMod val="20000"/>
                    <a:lumOff val="80000"/>
                  </a:schemeClr>
                </a:solidFill>
                <a:latin typeface="+mj-lt"/>
              </a:rPr>
              <a:t> or a </a:t>
            </a:r>
            <a:r>
              <a:rPr lang="en-US" sz="2400" b="1" u="sng" dirty="0">
                <a:solidFill>
                  <a:schemeClr val="accent3">
                    <a:lumMod val="20000"/>
                    <a:lumOff val="80000"/>
                  </a:schemeClr>
                </a:solidFill>
                <a:latin typeface="+mj-lt"/>
              </a:rPr>
              <a:t>cell</a:t>
            </a:r>
            <a:r>
              <a:rPr lang="en-US" sz="2400" dirty="0">
                <a:solidFill>
                  <a:schemeClr val="accent3">
                    <a:lumMod val="20000"/>
                    <a:lumOff val="80000"/>
                  </a:schemeClr>
                </a:solidFill>
                <a:latin typeface="+mj-lt"/>
              </a:rPr>
              <a:t>.</a:t>
            </a:r>
          </a:p>
          <a:p>
            <a:pPr marL="338138" indent="-338138" algn="just">
              <a:spcBef>
                <a:spcPct val="20000"/>
              </a:spcBef>
              <a:buFont typeface="Wingdings" pitchFamily="2" charset="2"/>
              <a:buChar char="ü"/>
              <a:tabLst>
                <a:tab pos="457200" algn="l"/>
              </a:tabLst>
            </a:pPr>
            <a:r>
              <a:rPr lang="en-US" sz="2400" b="1" u="sng" dirty="0">
                <a:solidFill>
                  <a:schemeClr val="accent3">
                    <a:lumMod val="20000"/>
                    <a:lumOff val="80000"/>
                  </a:schemeClr>
                </a:solidFill>
                <a:latin typeface="+mj-lt"/>
              </a:rPr>
              <a:t>Views</a:t>
            </a:r>
            <a:r>
              <a:rPr lang="en-US" sz="2400" b="1" dirty="0">
                <a:solidFill>
                  <a:schemeClr val="accent3">
                    <a:lumMod val="20000"/>
                    <a:lumOff val="80000"/>
                  </a:schemeClr>
                </a:solidFill>
                <a:latin typeface="+mj-lt"/>
              </a:rPr>
              <a:t>: </a:t>
            </a:r>
            <a:r>
              <a:rPr lang="en-US" sz="2400" dirty="0">
                <a:solidFill>
                  <a:schemeClr val="accent3">
                    <a:lumMod val="20000"/>
                    <a:lumOff val="80000"/>
                  </a:schemeClr>
                </a:solidFill>
                <a:latin typeface="+mj-lt"/>
              </a:rPr>
              <a:t>A view is a logical representation of subsets of data from one or more base tables.</a:t>
            </a:r>
          </a:p>
          <a:p>
            <a:pPr marL="338138" indent="-338138" algn="just">
              <a:spcBef>
                <a:spcPct val="20000"/>
              </a:spcBef>
              <a:buFont typeface="Wingdings" pitchFamily="2" charset="2"/>
              <a:buChar char="ü"/>
              <a:tabLst>
                <a:tab pos="457200" algn="l"/>
              </a:tabLst>
            </a:pPr>
            <a:r>
              <a:rPr lang="en-US" sz="2400" b="1" u="sng" dirty="0">
                <a:solidFill>
                  <a:schemeClr val="accent3">
                    <a:lumMod val="20000"/>
                    <a:lumOff val="80000"/>
                  </a:schemeClr>
                </a:solidFill>
                <a:latin typeface="+mj-lt"/>
              </a:rPr>
              <a:t>Indexes</a:t>
            </a:r>
            <a:r>
              <a:rPr lang="en-US" sz="2400" b="1" dirty="0">
                <a:solidFill>
                  <a:schemeClr val="accent3">
                    <a:lumMod val="20000"/>
                    <a:lumOff val="80000"/>
                  </a:schemeClr>
                </a:solidFill>
                <a:latin typeface="+mj-lt"/>
              </a:rPr>
              <a:t>: </a:t>
            </a:r>
            <a:r>
              <a:rPr lang="en-US" sz="2400" dirty="0">
                <a:solidFill>
                  <a:schemeClr val="accent3">
                    <a:lumMod val="20000"/>
                    <a:lumOff val="80000"/>
                  </a:schemeClr>
                </a:solidFill>
                <a:latin typeface="+mj-lt"/>
              </a:rPr>
              <a:t>The index structure is useful in organizing data. The index also provides faster access to rows in the table. </a:t>
            </a:r>
          </a:p>
          <a:p>
            <a:pPr marL="338138" indent="-338138" algn="just">
              <a:spcBef>
                <a:spcPct val="20000"/>
              </a:spcBef>
              <a:buFont typeface="Wingdings" pitchFamily="2" charset="2"/>
              <a:buChar char="ü"/>
              <a:tabLst>
                <a:tab pos="457200" algn="l"/>
              </a:tabLst>
            </a:pPr>
            <a:r>
              <a:rPr lang="en-US" sz="2400" b="1" u="sng" dirty="0">
                <a:solidFill>
                  <a:schemeClr val="accent3">
                    <a:lumMod val="20000"/>
                    <a:lumOff val="80000"/>
                  </a:schemeClr>
                </a:solidFill>
                <a:latin typeface="+mj-lt"/>
              </a:rPr>
              <a:t>Sequences</a:t>
            </a:r>
            <a:r>
              <a:rPr lang="en-US" sz="2400" b="1" dirty="0">
                <a:solidFill>
                  <a:schemeClr val="accent3">
                    <a:lumMod val="20000"/>
                    <a:lumOff val="80000"/>
                  </a:schemeClr>
                </a:solidFill>
                <a:latin typeface="+mj-lt"/>
              </a:rPr>
              <a:t>: </a:t>
            </a:r>
            <a:r>
              <a:rPr lang="en-US" sz="2400" dirty="0">
                <a:solidFill>
                  <a:schemeClr val="accent3">
                    <a:lumMod val="20000"/>
                    <a:lumOff val="80000"/>
                  </a:schemeClr>
                </a:solidFill>
                <a:latin typeface="+mj-lt"/>
              </a:rPr>
              <a:t>A sequence automatically generates unique numbers. You can use a sequence to generate primary key values for a column in a table.</a:t>
            </a:r>
            <a:r>
              <a:rPr lang="en-US" sz="2400" b="1" dirty="0">
                <a:solidFill>
                  <a:schemeClr val="accent3">
                    <a:lumMod val="20000"/>
                    <a:lumOff val="80000"/>
                  </a:schemeClr>
                </a:solidFill>
                <a:latin typeface="+mj-lt"/>
              </a:rPr>
              <a:t> </a:t>
            </a:r>
            <a:endParaRPr lang="en-US" sz="2400" dirty="0">
              <a:solidFill>
                <a:schemeClr val="accent3">
                  <a:lumMod val="20000"/>
                  <a:lumOff val="80000"/>
                </a:schemeClr>
              </a:solidFill>
              <a:latin typeface="+mj-lt"/>
            </a:endParaRPr>
          </a:p>
          <a:p>
            <a:pPr marL="338138" indent="-338138" algn="just">
              <a:spcBef>
                <a:spcPct val="20000"/>
              </a:spcBef>
              <a:buFont typeface="Wingdings" pitchFamily="2" charset="2"/>
              <a:buChar char="ü"/>
              <a:tabLst>
                <a:tab pos="457200" algn="l"/>
              </a:tabLst>
            </a:pPr>
            <a:r>
              <a:rPr lang="en-US" sz="2400" b="1" u="sng" dirty="0">
                <a:solidFill>
                  <a:schemeClr val="accent3">
                    <a:lumMod val="20000"/>
                    <a:lumOff val="80000"/>
                  </a:schemeClr>
                </a:solidFill>
                <a:latin typeface="+mj-lt"/>
              </a:rPr>
              <a:t>Synonyms</a:t>
            </a:r>
            <a:r>
              <a:rPr lang="en-US" sz="2400" b="1" dirty="0">
                <a:solidFill>
                  <a:schemeClr val="accent3">
                    <a:lumMod val="20000"/>
                    <a:lumOff val="80000"/>
                  </a:schemeClr>
                </a:solidFill>
                <a:latin typeface="+mj-lt"/>
              </a:rPr>
              <a:t>: </a:t>
            </a:r>
            <a:r>
              <a:rPr lang="en-US" sz="2400" dirty="0">
                <a:solidFill>
                  <a:schemeClr val="accent3">
                    <a:lumMod val="20000"/>
                    <a:lumOff val="80000"/>
                  </a:schemeClr>
                </a:solidFill>
                <a:latin typeface="+mj-lt"/>
              </a:rPr>
              <a:t>Synonyms are alternative names for database objects, including tables. This data structure often refers to tables owned by other users. </a:t>
            </a:r>
          </a:p>
        </p:txBody>
      </p:sp>
      <p:sp>
        <p:nvSpPr>
          <p:cNvPr id="165893" name="Text Box 5"/>
          <p:cNvSpPr txBox="1">
            <a:spLocks noChangeArrowheads="1"/>
          </p:cNvSpPr>
          <p:nvPr/>
        </p:nvSpPr>
        <p:spPr bwMode="auto">
          <a:xfrm>
            <a:off x="457200" y="157163"/>
            <a:ext cx="8305800" cy="523220"/>
          </a:xfrm>
          <a:prstGeom prst="rect">
            <a:avLst/>
          </a:prstGeom>
          <a:solidFill>
            <a:schemeClr val="accent2">
              <a:lumMod val="20000"/>
              <a:lumOff val="80000"/>
            </a:schemeClr>
          </a:solidFill>
          <a:ln w="9525">
            <a:solidFill>
              <a:schemeClr val="tx1"/>
            </a:solidFill>
            <a:miter lim="800000"/>
            <a:headEnd/>
            <a:tailEnd/>
          </a:ln>
          <a:effectLst/>
        </p:spPr>
        <p:txBody>
          <a:bodyPr wrap="square">
            <a:spAutoFit/>
          </a:bodyPr>
          <a:lstStyle/>
          <a:p>
            <a:pPr algn="ctr"/>
            <a:r>
              <a:rPr lang="en-US" sz="2800" b="1" dirty="0">
                <a:solidFill>
                  <a:schemeClr val="bg1"/>
                </a:solidFill>
              </a:rPr>
              <a:t>Oracle Data Structures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457200" y="76200"/>
            <a:ext cx="8305800" cy="528638"/>
          </a:xfrm>
          <a:prstGeom prst="rect">
            <a:avLst/>
          </a:prstGeom>
          <a:solidFill>
            <a:schemeClr val="accent2">
              <a:lumMod val="20000"/>
              <a:lumOff val="80000"/>
            </a:schemeClr>
          </a:solidFill>
          <a:ln w="9525">
            <a:solidFill>
              <a:schemeClr val="tx1"/>
            </a:solidFill>
            <a:miter lim="800000"/>
            <a:headEnd/>
            <a:tailEnd/>
          </a:ln>
          <a:effectLst/>
        </p:spPr>
        <p:txBody>
          <a:bodyPr>
            <a:spAutoFit/>
          </a:bodyPr>
          <a:lstStyle/>
          <a:p>
            <a:pPr algn="ctr"/>
            <a:r>
              <a:rPr lang="en-US" sz="2800" b="1" dirty="0">
                <a:solidFill>
                  <a:schemeClr val="bg1"/>
                </a:solidFill>
              </a:rPr>
              <a:t>Enabling a Constraint</a:t>
            </a:r>
          </a:p>
        </p:txBody>
      </p:sp>
      <p:sp>
        <p:nvSpPr>
          <p:cNvPr id="167939" name="Rectangle 3"/>
          <p:cNvSpPr>
            <a:spLocks noChangeArrowheads="1"/>
          </p:cNvSpPr>
          <p:nvPr/>
        </p:nvSpPr>
        <p:spPr bwMode="auto">
          <a:xfrm>
            <a:off x="304800" y="990600"/>
            <a:ext cx="8534400" cy="1200329"/>
          </a:xfrm>
          <a:prstGeom prst="rect">
            <a:avLst/>
          </a:prstGeom>
          <a:noFill/>
          <a:ln w="9525">
            <a:noFill/>
            <a:miter lim="800000"/>
            <a:headEnd/>
            <a:tailEnd/>
          </a:ln>
          <a:effectLst/>
        </p:spPr>
        <p:txBody>
          <a:bodyPr anchor="ctr">
            <a:spAutoFit/>
          </a:bodyPr>
          <a:lstStyle/>
          <a:p>
            <a:pPr algn="just"/>
            <a:r>
              <a:rPr lang="en-US" sz="2400" dirty="0">
                <a:latin typeface="+mj-lt"/>
              </a:rPr>
              <a:t>You can enable a constraint without dropping it or recreating it by using the ALTER TABLE statement with the ENABLE clause. The syntax is given below:</a:t>
            </a:r>
          </a:p>
        </p:txBody>
      </p:sp>
      <p:sp>
        <p:nvSpPr>
          <p:cNvPr id="167940" name="Rectangle 4"/>
          <p:cNvSpPr>
            <a:spLocks noChangeArrowheads="1"/>
          </p:cNvSpPr>
          <p:nvPr/>
        </p:nvSpPr>
        <p:spPr bwMode="auto">
          <a:xfrm>
            <a:off x="1981200" y="2286000"/>
            <a:ext cx="5638800" cy="914400"/>
          </a:xfrm>
          <a:prstGeom prst="rect">
            <a:avLst/>
          </a:prstGeom>
          <a:solidFill>
            <a:srgbClr val="FFFFFF"/>
          </a:solidFill>
          <a:ln w="38100" cmpd="dbl">
            <a:solidFill>
              <a:srgbClr val="000000"/>
            </a:solidFill>
            <a:miter lim="800000"/>
            <a:headEnd/>
            <a:tailEnd/>
          </a:ln>
        </p:spPr>
        <p:txBody>
          <a:bodyPr/>
          <a:lstStyle/>
          <a:p>
            <a:r>
              <a:rPr lang="en-US" altLang="ko-KR" sz="2400" b="1" dirty="0">
                <a:solidFill>
                  <a:schemeClr val="accent1"/>
                </a:solidFill>
                <a:ea typeface="굴림" charset="-127"/>
              </a:rPr>
              <a:t>ALTER TABLE </a:t>
            </a:r>
            <a:r>
              <a:rPr lang="en-US" altLang="ko-KR" sz="2400" b="1" dirty="0" err="1">
                <a:solidFill>
                  <a:schemeClr val="accent1"/>
                </a:solidFill>
                <a:ea typeface="굴림" charset="-127"/>
              </a:rPr>
              <a:t>table_name</a:t>
            </a:r>
            <a:endParaRPr lang="en-US" altLang="ko-KR" sz="2400" b="1" dirty="0">
              <a:solidFill>
                <a:schemeClr val="accent1"/>
              </a:solidFill>
              <a:ea typeface="굴림" charset="-127"/>
            </a:endParaRPr>
          </a:p>
          <a:p>
            <a:r>
              <a:rPr lang="en-US" altLang="ko-KR" sz="2400" b="1" dirty="0">
                <a:solidFill>
                  <a:schemeClr val="accent1"/>
                </a:solidFill>
                <a:ea typeface="굴림" charset="-127"/>
              </a:rPr>
              <a:t>ENABLE CONSTRAINT </a:t>
            </a:r>
            <a:r>
              <a:rPr lang="en-US" altLang="ko-KR" sz="2400" b="1" dirty="0" err="1">
                <a:solidFill>
                  <a:schemeClr val="accent1"/>
                </a:solidFill>
                <a:ea typeface="굴림" charset="-127"/>
              </a:rPr>
              <a:t>constraint</a:t>
            </a:r>
            <a:r>
              <a:rPr lang="en-US" altLang="ko-KR" sz="2400" b="1" dirty="0">
                <a:solidFill>
                  <a:schemeClr val="accent1"/>
                </a:solidFill>
                <a:ea typeface="굴림" charset="-127"/>
              </a:rPr>
              <a:t>;</a:t>
            </a:r>
            <a:endParaRPr lang="en-US" sz="2400" dirty="0">
              <a:solidFill>
                <a:schemeClr val="accent1"/>
              </a:solidFill>
            </a:endParaRPr>
          </a:p>
        </p:txBody>
      </p:sp>
      <p:sp>
        <p:nvSpPr>
          <p:cNvPr id="167942" name="Rectangle 6"/>
          <p:cNvSpPr>
            <a:spLocks noChangeArrowheads="1"/>
          </p:cNvSpPr>
          <p:nvPr/>
        </p:nvSpPr>
        <p:spPr bwMode="auto">
          <a:xfrm>
            <a:off x="304800" y="3810000"/>
            <a:ext cx="5257800" cy="457200"/>
          </a:xfrm>
          <a:prstGeom prst="rect">
            <a:avLst/>
          </a:prstGeom>
          <a:noFill/>
          <a:ln w="9525">
            <a:noFill/>
            <a:miter lim="800000"/>
            <a:headEnd/>
            <a:tailEnd/>
          </a:ln>
          <a:effectLst/>
        </p:spPr>
        <p:txBody>
          <a:bodyPr anchor="ctr">
            <a:spAutoFit/>
          </a:bodyPr>
          <a:lstStyle/>
          <a:p>
            <a:r>
              <a:rPr lang="en-US" sz="2400" b="1" dirty="0">
                <a:solidFill>
                  <a:schemeClr val="tx2"/>
                </a:solidFill>
                <a:latin typeface="+mj-lt"/>
                <a:ea typeface="Times New Roman" pitchFamily="18" charset="0"/>
                <a:cs typeface="Arial" charset="0"/>
              </a:rPr>
              <a:t>Enabling a Constraint: Example</a:t>
            </a:r>
          </a:p>
        </p:txBody>
      </p:sp>
      <p:sp>
        <p:nvSpPr>
          <p:cNvPr id="167941" name="Rectangle 5"/>
          <p:cNvSpPr>
            <a:spLocks noChangeArrowheads="1"/>
          </p:cNvSpPr>
          <p:nvPr/>
        </p:nvSpPr>
        <p:spPr bwMode="auto">
          <a:xfrm>
            <a:off x="1828800" y="4495800"/>
            <a:ext cx="6553200" cy="914400"/>
          </a:xfrm>
          <a:prstGeom prst="rect">
            <a:avLst/>
          </a:prstGeom>
          <a:solidFill>
            <a:srgbClr val="FFFFFF"/>
          </a:solidFill>
          <a:ln w="38100" cmpd="dbl">
            <a:solidFill>
              <a:srgbClr val="000000"/>
            </a:solidFill>
            <a:miter lim="800000"/>
            <a:headEnd/>
            <a:tailEnd/>
          </a:ln>
        </p:spPr>
        <p:txBody>
          <a:bodyPr/>
          <a:lstStyle/>
          <a:p>
            <a:r>
              <a:rPr lang="en-US" sz="2400" b="1" dirty="0">
                <a:solidFill>
                  <a:schemeClr val="accent1"/>
                </a:solidFill>
                <a:ea typeface="Times New Roman" pitchFamily="18" charset="0"/>
                <a:cs typeface="Arial" charset="0"/>
              </a:rPr>
              <a:t>ALTER TABLE </a:t>
            </a:r>
            <a:r>
              <a:rPr lang="en-US" sz="2400" b="1" dirty="0" err="1">
                <a:solidFill>
                  <a:schemeClr val="accent1"/>
                </a:solidFill>
                <a:ea typeface="Times New Roman" pitchFamily="18" charset="0"/>
                <a:cs typeface="Arial" charset="0"/>
              </a:rPr>
              <a:t>employes</a:t>
            </a:r>
            <a:endParaRPr lang="en-US" sz="2400" dirty="0">
              <a:solidFill>
                <a:schemeClr val="accent1"/>
              </a:solidFill>
              <a:ea typeface="Times New Roman" pitchFamily="18" charset="0"/>
              <a:cs typeface="Arial" charset="0"/>
            </a:endParaRPr>
          </a:p>
          <a:p>
            <a:pPr eaLnBrk="0" hangingPunct="0"/>
            <a:r>
              <a:rPr lang="en-US" sz="2400" b="1" dirty="0">
                <a:solidFill>
                  <a:schemeClr val="accent1"/>
                </a:solidFill>
                <a:ea typeface="Times New Roman" pitchFamily="18" charset="0"/>
                <a:cs typeface="Arial" charset="0"/>
              </a:rPr>
              <a:t>ENABLE CONSTRAINT </a:t>
            </a:r>
            <a:r>
              <a:rPr lang="en-US" sz="2400" b="1" dirty="0" err="1">
                <a:solidFill>
                  <a:schemeClr val="accent1"/>
                </a:solidFill>
                <a:ea typeface="Times New Roman" pitchFamily="18" charset="0"/>
                <a:cs typeface="Arial" charset="0"/>
              </a:rPr>
              <a:t>emp_emo_id_pk</a:t>
            </a:r>
            <a:r>
              <a:rPr lang="en-US" sz="2400" b="1" dirty="0">
                <a:solidFill>
                  <a:schemeClr val="accent1"/>
                </a:solidFill>
                <a:ea typeface="Times New Roman" pitchFamily="18" charset="0"/>
                <a:cs typeface="Arial" charset="0"/>
              </a:rPr>
              <a:t>;</a:t>
            </a:r>
            <a:endParaRPr lang="en-US" sz="2400" dirty="0">
              <a:solidFill>
                <a:schemeClr val="accent1"/>
              </a:solidFill>
              <a:ea typeface="Times New Roman" pitchFamily="18" charset="0"/>
              <a:cs typeface="Arial" charset="0"/>
            </a:endParaRPr>
          </a:p>
        </p:txBody>
      </p:sp>
      <p:sp>
        <p:nvSpPr>
          <p:cNvPr id="167944" name="Rectangle 8"/>
          <p:cNvSpPr>
            <a:spLocks noChangeArrowheads="1"/>
          </p:cNvSpPr>
          <p:nvPr/>
        </p:nvSpPr>
        <p:spPr bwMode="auto">
          <a:xfrm>
            <a:off x="0" y="3444875"/>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457200" y="76200"/>
            <a:ext cx="8305800" cy="528638"/>
          </a:xfrm>
          <a:prstGeom prst="rect">
            <a:avLst/>
          </a:prstGeom>
          <a:solidFill>
            <a:schemeClr val="accent2">
              <a:lumMod val="20000"/>
              <a:lumOff val="80000"/>
            </a:schemeClr>
          </a:solidFill>
          <a:ln w="9525">
            <a:solidFill>
              <a:schemeClr val="tx1"/>
            </a:solidFill>
            <a:miter lim="800000"/>
            <a:headEnd/>
            <a:tailEnd/>
          </a:ln>
          <a:effectLst/>
        </p:spPr>
        <p:txBody>
          <a:bodyPr>
            <a:spAutoFit/>
          </a:bodyPr>
          <a:lstStyle/>
          <a:p>
            <a:pPr algn="ctr"/>
            <a:r>
              <a:rPr lang="en-US" sz="2800" b="1" dirty="0">
                <a:solidFill>
                  <a:schemeClr val="bg1"/>
                </a:solidFill>
              </a:rPr>
              <a:t>Removing Tables From The Database</a:t>
            </a:r>
          </a:p>
        </p:txBody>
      </p:sp>
      <p:sp>
        <p:nvSpPr>
          <p:cNvPr id="180227" name="Text Box 3"/>
          <p:cNvSpPr txBox="1">
            <a:spLocks noChangeArrowheads="1"/>
          </p:cNvSpPr>
          <p:nvPr/>
        </p:nvSpPr>
        <p:spPr bwMode="auto">
          <a:xfrm>
            <a:off x="304800" y="990600"/>
            <a:ext cx="8534400" cy="3859518"/>
          </a:xfrm>
          <a:prstGeom prst="rect">
            <a:avLst/>
          </a:prstGeom>
          <a:noFill/>
          <a:ln w="9525">
            <a:noFill/>
            <a:miter lim="800000"/>
            <a:headEnd/>
            <a:tailEnd/>
          </a:ln>
          <a:effectLst/>
        </p:spPr>
        <p:txBody>
          <a:bodyPr>
            <a:spAutoFit/>
          </a:bodyPr>
          <a:lstStyle/>
          <a:p>
            <a:pPr marL="338138" indent="-338138">
              <a:spcBef>
                <a:spcPct val="30000"/>
              </a:spcBef>
              <a:buFont typeface="Wingdings" pitchFamily="2" charset="2"/>
              <a:buChar char="v"/>
            </a:pPr>
            <a:r>
              <a:rPr lang="en-US" sz="2400" dirty="0">
                <a:solidFill>
                  <a:schemeClr val="accent2">
                    <a:lumMod val="20000"/>
                    <a:lumOff val="80000"/>
                  </a:schemeClr>
                </a:solidFill>
                <a:latin typeface="+mj-lt"/>
              </a:rPr>
              <a:t>Sometimes it is necessary to completely </a:t>
            </a:r>
            <a:r>
              <a:rPr lang="en-US" sz="2400" b="1" dirty="0">
                <a:solidFill>
                  <a:schemeClr val="accent2">
                    <a:lumMod val="20000"/>
                    <a:lumOff val="80000"/>
                  </a:schemeClr>
                </a:solidFill>
                <a:latin typeface="+mj-lt"/>
              </a:rPr>
              <a:t>remove a table from the database</a:t>
            </a:r>
            <a:r>
              <a:rPr lang="en-US" sz="2400" dirty="0">
                <a:solidFill>
                  <a:schemeClr val="accent2">
                    <a:lumMod val="20000"/>
                    <a:lumOff val="80000"/>
                  </a:schemeClr>
                </a:solidFill>
                <a:latin typeface="+mj-lt"/>
              </a:rPr>
              <a:t>. There are a number of reasons why this may be necessary. </a:t>
            </a:r>
          </a:p>
          <a:p>
            <a:pPr marL="338138" indent="-338138">
              <a:spcBef>
                <a:spcPct val="30000"/>
              </a:spcBef>
              <a:buFont typeface="Wingdings" pitchFamily="2" charset="2"/>
              <a:buChar char="v"/>
            </a:pPr>
            <a:r>
              <a:rPr lang="en-US" sz="2400" dirty="0">
                <a:solidFill>
                  <a:schemeClr val="accent2">
                    <a:lumMod val="20000"/>
                    <a:lumOff val="80000"/>
                  </a:schemeClr>
                </a:solidFill>
                <a:latin typeface="+mj-lt"/>
              </a:rPr>
              <a:t>You simply may not need the table any longer. </a:t>
            </a:r>
          </a:p>
          <a:p>
            <a:pPr marL="338138" indent="-338138" algn="just">
              <a:spcBef>
                <a:spcPct val="30000"/>
              </a:spcBef>
              <a:buFont typeface="Wingdings" pitchFamily="2" charset="2"/>
              <a:buChar char="v"/>
            </a:pPr>
            <a:r>
              <a:rPr lang="en-US" sz="2400" dirty="0">
                <a:solidFill>
                  <a:schemeClr val="accent2">
                    <a:lumMod val="20000"/>
                    <a:lumOff val="80000"/>
                  </a:schemeClr>
                </a:solidFill>
                <a:latin typeface="+mj-lt"/>
              </a:rPr>
              <a:t>One of the more common reasons is that modifications need to be made to the table that </a:t>
            </a:r>
            <a:r>
              <a:rPr lang="en-US" sz="2400" b="1" dirty="0">
                <a:solidFill>
                  <a:schemeClr val="accent2">
                    <a:lumMod val="20000"/>
                    <a:lumOff val="80000"/>
                  </a:schemeClr>
                </a:solidFill>
                <a:latin typeface="+mj-lt"/>
              </a:rPr>
              <a:t>cannot be accomplished</a:t>
            </a:r>
            <a:r>
              <a:rPr lang="en-US" sz="2400" dirty="0">
                <a:solidFill>
                  <a:schemeClr val="accent2">
                    <a:lumMod val="20000"/>
                    <a:lumOff val="80000"/>
                  </a:schemeClr>
                </a:solidFill>
                <a:latin typeface="+mj-lt"/>
              </a:rPr>
              <a:t> with the </a:t>
            </a:r>
            <a:r>
              <a:rPr lang="en-US" sz="2400" b="1" dirty="0">
                <a:solidFill>
                  <a:schemeClr val="accent2">
                    <a:lumMod val="20000"/>
                    <a:lumOff val="80000"/>
                  </a:schemeClr>
                </a:solidFill>
                <a:latin typeface="+mj-lt"/>
              </a:rPr>
              <a:t>ALTER TABLE statement</a:t>
            </a:r>
            <a:r>
              <a:rPr lang="en-US" sz="2400" dirty="0">
                <a:solidFill>
                  <a:schemeClr val="accent2">
                    <a:lumMod val="20000"/>
                    <a:lumOff val="80000"/>
                  </a:schemeClr>
                </a:solidFill>
                <a:latin typeface="+mj-lt"/>
              </a:rPr>
              <a:t>.</a:t>
            </a:r>
          </a:p>
          <a:p>
            <a:pPr marL="338138" indent="-338138" algn="just">
              <a:spcBef>
                <a:spcPct val="30000"/>
              </a:spcBef>
              <a:buFont typeface="Wingdings" pitchFamily="2" charset="2"/>
              <a:buChar char="v"/>
            </a:pPr>
            <a:r>
              <a:rPr lang="en-US" sz="2400" dirty="0">
                <a:solidFill>
                  <a:schemeClr val="accent2">
                    <a:lumMod val="20000"/>
                    <a:lumOff val="80000"/>
                  </a:schemeClr>
                </a:solidFill>
                <a:latin typeface="+mj-lt"/>
              </a:rPr>
              <a:t>Removing a table is accomplished with the </a:t>
            </a:r>
            <a:r>
              <a:rPr lang="en-US" sz="2400" b="1" dirty="0">
                <a:solidFill>
                  <a:schemeClr val="accent2">
                    <a:lumMod val="20000"/>
                    <a:lumOff val="80000"/>
                  </a:schemeClr>
                </a:solidFill>
                <a:latin typeface="+mj-lt"/>
              </a:rPr>
              <a:t>DROP statement</a:t>
            </a:r>
            <a:r>
              <a:rPr lang="en-US" sz="2400" dirty="0">
                <a:solidFill>
                  <a:schemeClr val="accent2">
                    <a:lumMod val="20000"/>
                    <a:lumOff val="80000"/>
                  </a:schemeClr>
                </a:solidFill>
                <a:latin typeface="+mj-lt"/>
              </a:rPr>
              <a:t>.</a:t>
            </a:r>
          </a:p>
          <a:p>
            <a:pPr marL="338138" indent="-338138" algn="just">
              <a:spcBef>
                <a:spcPct val="30000"/>
              </a:spcBef>
              <a:buFont typeface="Wingdings" pitchFamily="2" charset="2"/>
              <a:buChar char="v"/>
            </a:pPr>
            <a:r>
              <a:rPr lang="en-US" sz="2400" dirty="0">
                <a:solidFill>
                  <a:schemeClr val="accent2">
                    <a:lumMod val="20000"/>
                    <a:lumOff val="80000"/>
                  </a:schemeClr>
                </a:solidFill>
                <a:latin typeface="+mj-lt"/>
              </a:rPr>
              <a:t>The syntax of the DROP statement is given below:</a:t>
            </a:r>
          </a:p>
        </p:txBody>
      </p:sp>
      <p:sp>
        <p:nvSpPr>
          <p:cNvPr id="180228" name="Rectangle 4"/>
          <p:cNvSpPr>
            <a:spLocks noChangeArrowheads="1"/>
          </p:cNvSpPr>
          <p:nvPr/>
        </p:nvSpPr>
        <p:spPr bwMode="auto">
          <a:xfrm>
            <a:off x="2428860" y="4929198"/>
            <a:ext cx="4114800" cy="533400"/>
          </a:xfrm>
          <a:prstGeom prst="rect">
            <a:avLst/>
          </a:prstGeom>
          <a:solidFill>
            <a:srgbClr val="FFFFFF"/>
          </a:solidFill>
          <a:ln w="38100" cmpd="dbl">
            <a:solidFill>
              <a:srgbClr val="000000"/>
            </a:solidFill>
            <a:miter lim="800000"/>
            <a:headEnd/>
            <a:tailEnd/>
          </a:ln>
        </p:spPr>
        <p:txBody>
          <a:bodyPr/>
          <a:lstStyle/>
          <a:p>
            <a:r>
              <a:rPr lang="en-US" altLang="ko-KR" sz="2400" b="1" dirty="0">
                <a:solidFill>
                  <a:schemeClr val="accent2">
                    <a:lumMod val="50000"/>
                  </a:schemeClr>
                </a:solidFill>
                <a:ea typeface="굴림" charset="-127"/>
              </a:rPr>
              <a:t>DROP TABLE </a:t>
            </a:r>
            <a:r>
              <a:rPr lang="en-US" altLang="ko-KR" sz="2400" b="1" dirty="0" err="1">
                <a:solidFill>
                  <a:schemeClr val="accent2">
                    <a:lumMod val="50000"/>
                  </a:schemeClr>
                </a:solidFill>
                <a:ea typeface="굴림" charset="-127"/>
              </a:rPr>
              <a:t>table_name</a:t>
            </a:r>
            <a:r>
              <a:rPr lang="en-US" altLang="ko-KR" sz="2400" b="1" dirty="0">
                <a:solidFill>
                  <a:schemeClr val="accent2">
                    <a:lumMod val="50000"/>
                  </a:schemeClr>
                </a:solidFill>
                <a:ea typeface="굴림" charset="-127"/>
              </a:rPr>
              <a:t>;</a:t>
            </a:r>
          </a:p>
        </p:txBody>
      </p:sp>
      <p:sp>
        <p:nvSpPr>
          <p:cNvPr id="180229" name="Text Box 5"/>
          <p:cNvSpPr txBox="1">
            <a:spLocks noChangeArrowheads="1"/>
          </p:cNvSpPr>
          <p:nvPr/>
        </p:nvSpPr>
        <p:spPr bwMode="auto">
          <a:xfrm>
            <a:off x="381000" y="5562600"/>
            <a:ext cx="6553200" cy="427038"/>
          </a:xfrm>
          <a:prstGeom prst="rect">
            <a:avLst/>
          </a:prstGeom>
          <a:noFill/>
          <a:ln w="9525">
            <a:noFill/>
            <a:miter lim="800000"/>
            <a:headEnd/>
            <a:tailEnd/>
          </a:ln>
          <a:effectLst/>
        </p:spPr>
        <p:txBody>
          <a:bodyPr>
            <a:spAutoFit/>
          </a:bodyPr>
          <a:lstStyle/>
          <a:p>
            <a:pPr marL="338138" indent="-338138">
              <a:spcBef>
                <a:spcPct val="50000"/>
              </a:spcBef>
              <a:buFont typeface="Wingdings" pitchFamily="2" charset="2"/>
              <a:buChar char="v"/>
            </a:pPr>
            <a:r>
              <a:rPr lang="en-US" sz="2200" b="1" dirty="0">
                <a:solidFill>
                  <a:schemeClr val="accent2">
                    <a:lumMod val="20000"/>
                    <a:lumOff val="80000"/>
                  </a:schemeClr>
                </a:solidFill>
              </a:rPr>
              <a:t>Example:		DROP TABLE Employees;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Text Box 4"/>
          <p:cNvSpPr txBox="1">
            <a:spLocks noChangeArrowheads="1"/>
          </p:cNvSpPr>
          <p:nvPr/>
        </p:nvSpPr>
        <p:spPr bwMode="auto">
          <a:xfrm>
            <a:off x="457200" y="76200"/>
            <a:ext cx="8305800" cy="528638"/>
          </a:xfrm>
          <a:prstGeom prst="rect">
            <a:avLst/>
          </a:prstGeom>
          <a:solidFill>
            <a:schemeClr val="accent2">
              <a:lumMod val="20000"/>
              <a:lumOff val="80000"/>
            </a:schemeClr>
          </a:solidFill>
          <a:ln w="9525">
            <a:solidFill>
              <a:schemeClr val="tx1"/>
            </a:solidFill>
            <a:miter lim="800000"/>
            <a:headEnd/>
            <a:tailEnd/>
          </a:ln>
          <a:effectLst/>
        </p:spPr>
        <p:txBody>
          <a:bodyPr>
            <a:spAutoFit/>
          </a:bodyPr>
          <a:lstStyle/>
          <a:p>
            <a:pPr algn="ctr"/>
            <a:r>
              <a:rPr lang="en-US" sz="2800" b="1" dirty="0">
                <a:solidFill>
                  <a:schemeClr val="bg1"/>
                </a:solidFill>
              </a:rPr>
              <a:t>Renaming Tables</a:t>
            </a:r>
          </a:p>
        </p:txBody>
      </p:sp>
      <p:sp>
        <p:nvSpPr>
          <p:cNvPr id="186373" name="Text Box 5"/>
          <p:cNvSpPr txBox="1">
            <a:spLocks noChangeArrowheads="1"/>
          </p:cNvSpPr>
          <p:nvPr/>
        </p:nvSpPr>
        <p:spPr bwMode="auto">
          <a:xfrm>
            <a:off x="304800" y="990600"/>
            <a:ext cx="8534400" cy="3010055"/>
          </a:xfrm>
          <a:prstGeom prst="rect">
            <a:avLst/>
          </a:prstGeom>
          <a:noFill/>
          <a:ln w="9525">
            <a:noFill/>
            <a:miter lim="800000"/>
            <a:headEnd/>
            <a:tailEnd/>
          </a:ln>
          <a:effectLst/>
        </p:spPr>
        <p:txBody>
          <a:bodyPr>
            <a:spAutoFit/>
          </a:bodyPr>
          <a:lstStyle/>
          <a:p>
            <a:pPr marL="338138" indent="-338138" algn="just">
              <a:spcBef>
                <a:spcPct val="30000"/>
              </a:spcBef>
              <a:buFont typeface="Wingdings" pitchFamily="2" charset="2"/>
              <a:buChar char="q"/>
            </a:pPr>
            <a:r>
              <a:rPr lang="en-US" sz="2400" dirty="0">
                <a:solidFill>
                  <a:schemeClr val="accent2">
                    <a:lumMod val="20000"/>
                    <a:lumOff val="80000"/>
                  </a:schemeClr>
                </a:solidFill>
                <a:latin typeface="+mj-lt"/>
              </a:rPr>
              <a:t>Sometimes it is necessary to </a:t>
            </a:r>
            <a:r>
              <a:rPr lang="en-US" sz="2400" b="1" dirty="0">
                <a:solidFill>
                  <a:schemeClr val="accent2">
                    <a:lumMod val="20000"/>
                    <a:lumOff val="80000"/>
                  </a:schemeClr>
                </a:solidFill>
                <a:latin typeface="+mj-lt"/>
              </a:rPr>
              <a:t>rename a table to a new table name.</a:t>
            </a:r>
            <a:r>
              <a:rPr lang="en-US" sz="2400" dirty="0">
                <a:solidFill>
                  <a:schemeClr val="accent2">
                    <a:lumMod val="20000"/>
                    <a:lumOff val="80000"/>
                  </a:schemeClr>
                </a:solidFill>
                <a:latin typeface="+mj-lt"/>
              </a:rPr>
              <a:t> </a:t>
            </a:r>
          </a:p>
          <a:p>
            <a:pPr marL="338138" indent="-338138" algn="just">
              <a:spcBef>
                <a:spcPct val="30000"/>
              </a:spcBef>
              <a:buFont typeface="Wingdings" pitchFamily="2" charset="2"/>
              <a:buChar char="q"/>
            </a:pPr>
            <a:r>
              <a:rPr lang="en-US" sz="2400" dirty="0">
                <a:solidFill>
                  <a:schemeClr val="accent2">
                    <a:lumMod val="20000"/>
                    <a:lumOff val="80000"/>
                  </a:schemeClr>
                </a:solidFill>
                <a:latin typeface="+mj-lt"/>
              </a:rPr>
              <a:t>There are a number of reasons why this may be necessary. For example, you may have made a mistake with the table name while creating it.</a:t>
            </a:r>
          </a:p>
          <a:p>
            <a:pPr marL="338138" indent="-338138" algn="just">
              <a:spcBef>
                <a:spcPct val="30000"/>
              </a:spcBef>
              <a:buFont typeface="Wingdings" pitchFamily="2" charset="2"/>
              <a:buChar char="q"/>
            </a:pPr>
            <a:r>
              <a:rPr lang="en-US" sz="2400" dirty="0">
                <a:solidFill>
                  <a:schemeClr val="accent2">
                    <a:lumMod val="20000"/>
                    <a:lumOff val="80000"/>
                  </a:schemeClr>
                </a:solidFill>
                <a:latin typeface="+mj-lt"/>
              </a:rPr>
              <a:t>Renaming a table is accomplished with the </a:t>
            </a:r>
            <a:r>
              <a:rPr lang="en-US" sz="2400" b="1" dirty="0">
                <a:solidFill>
                  <a:schemeClr val="accent2">
                    <a:lumMod val="20000"/>
                    <a:lumOff val="80000"/>
                  </a:schemeClr>
                </a:solidFill>
                <a:latin typeface="+mj-lt"/>
              </a:rPr>
              <a:t>RENAME statement</a:t>
            </a:r>
            <a:r>
              <a:rPr lang="en-US" sz="2400" dirty="0">
                <a:solidFill>
                  <a:schemeClr val="accent2">
                    <a:lumMod val="20000"/>
                    <a:lumOff val="80000"/>
                  </a:schemeClr>
                </a:solidFill>
                <a:latin typeface="+mj-lt"/>
              </a:rPr>
              <a:t>.</a:t>
            </a:r>
          </a:p>
          <a:p>
            <a:pPr marL="338138" indent="-338138" algn="just">
              <a:spcBef>
                <a:spcPct val="30000"/>
              </a:spcBef>
              <a:buFont typeface="Wingdings" pitchFamily="2" charset="2"/>
              <a:buChar char="q"/>
            </a:pPr>
            <a:r>
              <a:rPr lang="en-US" sz="2400" dirty="0">
                <a:solidFill>
                  <a:schemeClr val="accent2">
                    <a:lumMod val="20000"/>
                    <a:lumOff val="80000"/>
                  </a:schemeClr>
                </a:solidFill>
                <a:latin typeface="+mj-lt"/>
              </a:rPr>
              <a:t>The syntax of the RENAME statement is given below:</a:t>
            </a:r>
          </a:p>
        </p:txBody>
      </p:sp>
      <p:sp>
        <p:nvSpPr>
          <p:cNvPr id="186374" name="Rectangle 6"/>
          <p:cNvSpPr>
            <a:spLocks noChangeArrowheads="1"/>
          </p:cNvSpPr>
          <p:nvPr/>
        </p:nvSpPr>
        <p:spPr bwMode="auto">
          <a:xfrm>
            <a:off x="381000" y="4267200"/>
            <a:ext cx="8382000" cy="533400"/>
          </a:xfrm>
          <a:prstGeom prst="rect">
            <a:avLst/>
          </a:prstGeom>
          <a:solidFill>
            <a:srgbClr val="FFFFFF"/>
          </a:solidFill>
          <a:ln w="38100" cmpd="dbl">
            <a:solidFill>
              <a:srgbClr val="000000"/>
            </a:solidFill>
            <a:miter lim="800000"/>
            <a:headEnd/>
            <a:tailEnd/>
          </a:ln>
        </p:spPr>
        <p:txBody>
          <a:bodyPr/>
          <a:lstStyle/>
          <a:p>
            <a:r>
              <a:rPr lang="en-US" altLang="ko-KR" sz="2400" b="1" dirty="0">
                <a:solidFill>
                  <a:srgbClr val="0070C0"/>
                </a:solidFill>
                <a:ea typeface="굴림" charset="-127"/>
              </a:rPr>
              <a:t>RENAME </a:t>
            </a:r>
            <a:r>
              <a:rPr lang="en-US" altLang="ko-KR" sz="2400" b="1" dirty="0" smtClean="0">
                <a:solidFill>
                  <a:srgbClr val="0070C0"/>
                </a:solidFill>
                <a:ea typeface="굴림" charset="-127"/>
              </a:rPr>
              <a:t> </a:t>
            </a:r>
            <a:r>
              <a:rPr lang="en-US" altLang="ko-KR" sz="2400" b="1" dirty="0" err="1">
                <a:solidFill>
                  <a:srgbClr val="0070C0"/>
                </a:solidFill>
                <a:ea typeface="굴림" charset="-127"/>
              </a:rPr>
              <a:t>old_table_name</a:t>
            </a:r>
            <a:r>
              <a:rPr lang="en-US" altLang="ko-KR" sz="2400" b="1" dirty="0">
                <a:solidFill>
                  <a:srgbClr val="0070C0"/>
                </a:solidFill>
                <a:ea typeface="굴림" charset="-127"/>
              </a:rPr>
              <a:t> TO </a:t>
            </a:r>
            <a:r>
              <a:rPr lang="en-US" altLang="ko-KR" sz="2400" b="1" dirty="0" err="1">
                <a:solidFill>
                  <a:srgbClr val="0070C0"/>
                </a:solidFill>
                <a:ea typeface="굴림" charset="-127"/>
              </a:rPr>
              <a:t>new_table_name</a:t>
            </a:r>
            <a:r>
              <a:rPr lang="en-US" altLang="ko-KR" sz="2400" b="1" dirty="0">
                <a:solidFill>
                  <a:srgbClr val="0070C0"/>
                </a:solidFill>
                <a:ea typeface="굴림" charset="-127"/>
              </a:rPr>
              <a:t>;</a:t>
            </a:r>
          </a:p>
        </p:txBody>
      </p:sp>
      <p:sp>
        <p:nvSpPr>
          <p:cNvPr id="186375" name="Text Box 7"/>
          <p:cNvSpPr txBox="1">
            <a:spLocks noChangeArrowheads="1"/>
          </p:cNvSpPr>
          <p:nvPr/>
        </p:nvSpPr>
        <p:spPr bwMode="auto">
          <a:xfrm>
            <a:off x="381000" y="5562600"/>
            <a:ext cx="8458200" cy="461665"/>
          </a:xfrm>
          <a:prstGeom prst="rect">
            <a:avLst/>
          </a:prstGeom>
          <a:noFill/>
          <a:ln w="9525">
            <a:noFill/>
            <a:miter lim="800000"/>
            <a:headEnd/>
            <a:tailEnd/>
          </a:ln>
          <a:effectLst/>
        </p:spPr>
        <p:txBody>
          <a:bodyPr>
            <a:spAutoFit/>
          </a:bodyPr>
          <a:lstStyle/>
          <a:p>
            <a:pPr marL="338138" indent="-338138">
              <a:spcBef>
                <a:spcPct val="50000"/>
              </a:spcBef>
              <a:buFont typeface="Wingdings" pitchFamily="2" charset="2"/>
              <a:buChar char="q"/>
            </a:pPr>
            <a:r>
              <a:rPr lang="en-US" sz="2400" b="1" dirty="0">
                <a:solidFill>
                  <a:schemeClr val="accent2">
                    <a:lumMod val="20000"/>
                    <a:lumOff val="80000"/>
                  </a:schemeClr>
                </a:solidFill>
                <a:latin typeface="+mj-lt"/>
              </a:rPr>
              <a:t>Example:		RENAME </a:t>
            </a:r>
            <a:r>
              <a:rPr lang="en-US" sz="2400" b="1" dirty="0" err="1">
                <a:solidFill>
                  <a:schemeClr val="accent2">
                    <a:lumMod val="20000"/>
                    <a:lumOff val="80000"/>
                  </a:schemeClr>
                </a:solidFill>
                <a:latin typeface="+mj-lt"/>
              </a:rPr>
              <a:t>Emoplyees</a:t>
            </a:r>
            <a:r>
              <a:rPr lang="en-US" sz="2400" b="1" dirty="0">
                <a:solidFill>
                  <a:schemeClr val="accent2">
                    <a:lumMod val="20000"/>
                    <a:lumOff val="80000"/>
                  </a:schemeClr>
                </a:solidFill>
                <a:latin typeface="+mj-lt"/>
              </a:rPr>
              <a:t> TO Employees;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304800" y="852488"/>
            <a:ext cx="8458200" cy="4493538"/>
          </a:xfrm>
          <a:prstGeom prst="rect">
            <a:avLst/>
          </a:prstGeom>
          <a:noFill/>
          <a:ln w="9525">
            <a:noFill/>
            <a:miter lim="800000"/>
            <a:headEnd/>
            <a:tailEnd/>
          </a:ln>
          <a:effectLst/>
        </p:spPr>
        <p:txBody>
          <a:bodyPr anchor="ctr">
            <a:spAutoFit/>
          </a:bodyPr>
          <a:lstStyle/>
          <a:p>
            <a:pPr marL="457200" indent="-457200" algn="just">
              <a:spcBef>
                <a:spcPct val="20000"/>
              </a:spcBef>
              <a:buFont typeface="Wingdings" pitchFamily="2" charset="2"/>
              <a:buChar char="ü"/>
              <a:tabLst>
                <a:tab pos="457200" algn="l"/>
              </a:tabLst>
            </a:pPr>
            <a:r>
              <a:rPr lang="en-US" sz="2400" dirty="0">
                <a:solidFill>
                  <a:schemeClr val="accent3">
                    <a:lumMod val="20000"/>
                    <a:lumOff val="80000"/>
                  </a:schemeClr>
                </a:solidFill>
                <a:latin typeface="+mj-lt"/>
              </a:rPr>
              <a:t>Table names and column names must begin with an alphabetic character (not a number) and be 1-30 characters long. </a:t>
            </a:r>
          </a:p>
          <a:p>
            <a:pPr marL="457200" indent="-457200" algn="just">
              <a:spcBef>
                <a:spcPct val="20000"/>
              </a:spcBef>
              <a:buFont typeface="Wingdings" pitchFamily="2" charset="2"/>
              <a:buChar char="ü"/>
              <a:tabLst>
                <a:tab pos="457200" algn="l"/>
              </a:tabLst>
            </a:pPr>
            <a:r>
              <a:rPr lang="en-US" sz="2400" dirty="0">
                <a:solidFill>
                  <a:schemeClr val="accent3">
                    <a:lumMod val="20000"/>
                    <a:lumOff val="80000"/>
                  </a:schemeClr>
                </a:solidFill>
                <a:latin typeface="+mj-lt"/>
              </a:rPr>
              <a:t>Names must contain only the characters A-Z, a-z, 0-9, _ (underscore), $ and # (legal characters, but their use is discouraged).</a:t>
            </a:r>
          </a:p>
          <a:p>
            <a:pPr marL="457200" indent="-457200" algn="just">
              <a:spcBef>
                <a:spcPct val="20000"/>
              </a:spcBef>
              <a:buFont typeface="Wingdings" pitchFamily="2" charset="2"/>
              <a:buChar char="ü"/>
              <a:tabLst>
                <a:tab pos="457200" algn="l"/>
              </a:tabLst>
            </a:pPr>
            <a:r>
              <a:rPr lang="en-US" sz="2400" dirty="0">
                <a:solidFill>
                  <a:schemeClr val="accent3">
                    <a:lumMod val="20000"/>
                    <a:lumOff val="80000"/>
                  </a:schemeClr>
                </a:solidFill>
                <a:latin typeface="+mj-lt"/>
              </a:rPr>
              <a:t>Quotation marks are not allowed in names.</a:t>
            </a:r>
          </a:p>
          <a:p>
            <a:pPr marL="457200" indent="-457200" algn="just">
              <a:spcBef>
                <a:spcPct val="20000"/>
              </a:spcBef>
              <a:buFont typeface="Wingdings" pitchFamily="2" charset="2"/>
              <a:buChar char="ü"/>
              <a:tabLst>
                <a:tab pos="457200" algn="l"/>
              </a:tabLst>
            </a:pPr>
            <a:r>
              <a:rPr lang="en-US" sz="2400" dirty="0">
                <a:solidFill>
                  <a:schemeClr val="accent3">
                    <a:lumMod val="20000"/>
                    <a:lumOff val="80000"/>
                  </a:schemeClr>
                </a:solidFill>
                <a:latin typeface="+mj-lt"/>
              </a:rPr>
              <a:t>Names are not case sensitive.</a:t>
            </a:r>
          </a:p>
          <a:p>
            <a:pPr marL="457200" indent="-457200" algn="just">
              <a:spcBef>
                <a:spcPct val="20000"/>
              </a:spcBef>
              <a:buFont typeface="Wingdings" pitchFamily="2" charset="2"/>
              <a:buChar char="ü"/>
              <a:tabLst>
                <a:tab pos="457200" algn="l"/>
              </a:tabLst>
            </a:pPr>
            <a:r>
              <a:rPr lang="en-US" sz="2400" dirty="0">
                <a:solidFill>
                  <a:schemeClr val="accent3">
                    <a:lumMod val="20000"/>
                    <a:lumOff val="80000"/>
                  </a:schemeClr>
                </a:solidFill>
                <a:latin typeface="+mj-lt"/>
              </a:rPr>
              <a:t>Names must not duplicate the name of another object owned by the same Oracle server user. </a:t>
            </a:r>
          </a:p>
          <a:p>
            <a:pPr marL="457200" indent="-457200" algn="just">
              <a:spcBef>
                <a:spcPct val="20000"/>
              </a:spcBef>
              <a:buFont typeface="Wingdings" pitchFamily="2" charset="2"/>
              <a:buChar char="ü"/>
              <a:tabLst>
                <a:tab pos="457200" algn="l"/>
              </a:tabLst>
            </a:pPr>
            <a:r>
              <a:rPr lang="en-US" sz="2400" dirty="0">
                <a:solidFill>
                  <a:schemeClr val="accent3">
                    <a:lumMod val="20000"/>
                    <a:lumOff val="80000"/>
                  </a:schemeClr>
                </a:solidFill>
                <a:latin typeface="+mj-lt"/>
              </a:rPr>
              <a:t>Names must not be an Oracle server reserved word.</a:t>
            </a:r>
          </a:p>
          <a:p>
            <a:pPr marL="457200" indent="-457200" algn="just">
              <a:tabLst>
                <a:tab pos="457200" algn="l"/>
              </a:tabLst>
            </a:pPr>
            <a:endParaRPr lang="en-US" sz="2200" dirty="0">
              <a:solidFill>
                <a:schemeClr val="accent3">
                  <a:lumMod val="20000"/>
                  <a:lumOff val="80000"/>
                </a:schemeClr>
              </a:solidFill>
            </a:endParaRPr>
          </a:p>
        </p:txBody>
      </p:sp>
      <p:sp>
        <p:nvSpPr>
          <p:cNvPr id="163843" name="Text Box 3"/>
          <p:cNvSpPr txBox="1">
            <a:spLocks noChangeArrowheads="1"/>
          </p:cNvSpPr>
          <p:nvPr/>
        </p:nvSpPr>
        <p:spPr bwMode="auto">
          <a:xfrm>
            <a:off x="457200" y="157163"/>
            <a:ext cx="8305800" cy="528637"/>
          </a:xfrm>
          <a:prstGeom prst="rect">
            <a:avLst/>
          </a:prstGeom>
          <a:solidFill>
            <a:schemeClr val="accent2">
              <a:lumMod val="20000"/>
              <a:lumOff val="80000"/>
            </a:schemeClr>
          </a:solidFill>
          <a:ln w="9525">
            <a:solidFill>
              <a:schemeClr val="tx1"/>
            </a:solidFill>
            <a:miter lim="800000"/>
            <a:headEnd/>
            <a:tailEnd/>
          </a:ln>
          <a:effectLst/>
        </p:spPr>
        <p:txBody>
          <a:bodyPr>
            <a:spAutoFit/>
          </a:bodyPr>
          <a:lstStyle/>
          <a:p>
            <a:pPr algn="ctr"/>
            <a:r>
              <a:rPr lang="en-US" sz="2800" b="1" dirty="0">
                <a:solidFill>
                  <a:schemeClr val="bg1"/>
                </a:solidFill>
              </a:rPr>
              <a:t>Table Naming Conventions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457200" y="157163"/>
            <a:ext cx="8305800" cy="466725"/>
          </a:xfrm>
          <a:prstGeom prst="rect">
            <a:avLst/>
          </a:prstGeom>
          <a:solidFill>
            <a:schemeClr val="accent2">
              <a:lumMod val="20000"/>
              <a:lumOff val="80000"/>
            </a:schemeClr>
          </a:solidFill>
          <a:ln w="9525">
            <a:solidFill>
              <a:schemeClr val="tx1"/>
            </a:solidFill>
            <a:miter lim="800000"/>
            <a:headEnd/>
            <a:tailEnd/>
          </a:ln>
          <a:effectLst/>
        </p:spPr>
        <p:txBody>
          <a:bodyPr>
            <a:spAutoFit/>
          </a:bodyPr>
          <a:lstStyle/>
          <a:p>
            <a:pPr algn="ctr"/>
            <a:r>
              <a:rPr lang="en-US" sz="2400" b="1" dirty="0">
                <a:solidFill>
                  <a:schemeClr val="bg1"/>
                </a:solidFill>
              </a:rPr>
              <a:t>The CREATE TABLE Statement</a:t>
            </a:r>
          </a:p>
        </p:txBody>
      </p:sp>
      <p:sp>
        <p:nvSpPr>
          <p:cNvPr id="162819" name="Rectangle 3"/>
          <p:cNvSpPr>
            <a:spLocks noChangeArrowheads="1"/>
          </p:cNvSpPr>
          <p:nvPr/>
        </p:nvSpPr>
        <p:spPr bwMode="auto">
          <a:xfrm>
            <a:off x="304800" y="838200"/>
            <a:ext cx="8534400" cy="1754326"/>
          </a:xfrm>
          <a:prstGeom prst="rect">
            <a:avLst/>
          </a:prstGeom>
          <a:noFill/>
          <a:ln w="9525">
            <a:noFill/>
            <a:miter lim="800000"/>
            <a:headEnd/>
            <a:tailEnd/>
          </a:ln>
          <a:effectLst/>
        </p:spPr>
        <p:txBody>
          <a:bodyPr anchor="ctr">
            <a:spAutoFit/>
          </a:bodyPr>
          <a:lstStyle/>
          <a:p>
            <a:pPr marL="396875" indent="-396875" algn="just">
              <a:spcBef>
                <a:spcPct val="20000"/>
              </a:spcBef>
              <a:buFont typeface="Wingdings" pitchFamily="2" charset="2"/>
              <a:buChar char="§"/>
              <a:tabLst>
                <a:tab pos="457200" algn="l"/>
              </a:tabLst>
            </a:pPr>
            <a:r>
              <a:rPr lang="en-US" sz="2000" dirty="0">
                <a:solidFill>
                  <a:schemeClr val="accent3">
                    <a:lumMod val="20000"/>
                    <a:lumOff val="80000"/>
                  </a:schemeClr>
                </a:solidFill>
                <a:latin typeface="+mj-lt"/>
              </a:rPr>
              <a:t>The CREATE TABLE statement is one of the </a:t>
            </a:r>
            <a:r>
              <a:rPr lang="en-US" sz="2000" b="1" dirty="0">
                <a:solidFill>
                  <a:schemeClr val="accent3">
                    <a:lumMod val="20000"/>
                    <a:lumOff val="80000"/>
                  </a:schemeClr>
                </a:solidFill>
                <a:latin typeface="+mj-lt"/>
              </a:rPr>
              <a:t>Data Definition Language (DDL) statements. </a:t>
            </a:r>
          </a:p>
          <a:p>
            <a:pPr marL="396875" indent="-396875" algn="just">
              <a:spcBef>
                <a:spcPct val="20000"/>
              </a:spcBef>
              <a:buFont typeface="Wingdings" pitchFamily="2" charset="2"/>
              <a:buChar char="§"/>
              <a:tabLst>
                <a:tab pos="457200" algn="l"/>
              </a:tabLst>
            </a:pPr>
            <a:r>
              <a:rPr lang="en-US" sz="2000" dirty="0">
                <a:solidFill>
                  <a:schemeClr val="accent3">
                    <a:lumMod val="20000"/>
                    <a:lumOff val="80000"/>
                  </a:schemeClr>
                </a:solidFill>
                <a:latin typeface="+mj-lt"/>
              </a:rPr>
              <a:t>To create a table, a user must have the CREATE TABLE privilege and enough storage area to save the object. </a:t>
            </a:r>
          </a:p>
          <a:p>
            <a:pPr marL="396875" indent="-396875" algn="just">
              <a:spcBef>
                <a:spcPct val="20000"/>
              </a:spcBef>
              <a:buFont typeface="Wingdings" pitchFamily="2" charset="2"/>
              <a:buChar char="§"/>
              <a:tabLst>
                <a:tab pos="457200" algn="l"/>
              </a:tabLst>
            </a:pPr>
            <a:r>
              <a:rPr lang="en-US" sz="2000" dirty="0">
                <a:solidFill>
                  <a:schemeClr val="accent3">
                    <a:lumMod val="20000"/>
                    <a:lumOff val="80000"/>
                  </a:schemeClr>
                </a:solidFill>
                <a:latin typeface="+mj-lt"/>
              </a:rPr>
              <a:t>The </a:t>
            </a:r>
            <a:r>
              <a:rPr lang="en-US" sz="2000" b="1" dirty="0">
                <a:solidFill>
                  <a:schemeClr val="accent3">
                    <a:lumMod val="20000"/>
                    <a:lumOff val="80000"/>
                  </a:schemeClr>
                </a:solidFill>
                <a:latin typeface="+mj-lt"/>
              </a:rPr>
              <a:t>syntax</a:t>
            </a:r>
            <a:r>
              <a:rPr lang="en-US" sz="2000" dirty="0">
                <a:solidFill>
                  <a:schemeClr val="accent3">
                    <a:lumMod val="20000"/>
                    <a:lumOff val="80000"/>
                  </a:schemeClr>
                </a:solidFill>
                <a:latin typeface="+mj-lt"/>
              </a:rPr>
              <a:t> to create a table is displayed below:</a:t>
            </a:r>
          </a:p>
        </p:txBody>
      </p:sp>
      <p:sp>
        <p:nvSpPr>
          <p:cNvPr id="162820" name="Rectangle 4"/>
          <p:cNvSpPr>
            <a:spLocks noChangeArrowheads="1"/>
          </p:cNvSpPr>
          <p:nvPr/>
        </p:nvSpPr>
        <p:spPr bwMode="auto">
          <a:xfrm>
            <a:off x="1143000" y="2743200"/>
            <a:ext cx="7239000" cy="762000"/>
          </a:xfrm>
          <a:prstGeom prst="rect">
            <a:avLst/>
          </a:prstGeom>
          <a:solidFill>
            <a:srgbClr val="FFFFFF"/>
          </a:solidFill>
          <a:ln w="57150" cmpd="thinThick">
            <a:solidFill>
              <a:srgbClr val="000000"/>
            </a:solidFill>
            <a:miter lim="800000"/>
            <a:headEnd/>
            <a:tailEnd/>
          </a:ln>
        </p:spPr>
        <p:txBody>
          <a:bodyPr/>
          <a:lstStyle/>
          <a:p>
            <a:r>
              <a:rPr lang="en-US" altLang="ko-KR" sz="2000" b="1" dirty="0">
                <a:solidFill>
                  <a:schemeClr val="bg2"/>
                </a:solidFill>
                <a:ea typeface="굴림" charset="-127"/>
              </a:rPr>
              <a:t>CREATE TABLE [schema.] table-name</a:t>
            </a:r>
          </a:p>
          <a:p>
            <a:r>
              <a:rPr lang="en-US" altLang="ko-KR" sz="2000" b="1" dirty="0">
                <a:solidFill>
                  <a:schemeClr val="bg2"/>
                </a:solidFill>
                <a:ea typeface="굴림" charset="-127"/>
              </a:rPr>
              <a:t>	(column-name data-type [column-constraint], … );</a:t>
            </a:r>
            <a:endParaRPr lang="en-US" sz="2000" dirty="0">
              <a:solidFill>
                <a:schemeClr val="bg2"/>
              </a:solidFill>
            </a:endParaRPr>
          </a:p>
        </p:txBody>
      </p:sp>
      <p:sp>
        <p:nvSpPr>
          <p:cNvPr id="162821" name="Rectangle 5"/>
          <p:cNvSpPr>
            <a:spLocks noChangeArrowheads="1"/>
          </p:cNvSpPr>
          <p:nvPr/>
        </p:nvSpPr>
        <p:spPr bwMode="auto">
          <a:xfrm>
            <a:off x="304800" y="3522663"/>
            <a:ext cx="8534400" cy="2031325"/>
          </a:xfrm>
          <a:prstGeom prst="rect">
            <a:avLst/>
          </a:prstGeom>
          <a:noFill/>
          <a:ln w="9525">
            <a:noFill/>
            <a:miter lim="800000"/>
            <a:headEnd/>
            <a:tailEnd/>
          </a:ln>
          <a:effectLst/>
        </p:spPr>
        <p:txBody>
          <a:bodyPr anchor="ctr">
            <a:spAutoFit/>
          </a:bodyPr>
          <a:lstStyle/>
          <a:p>
            <a:pPr marL="338138" indent="-338138" algn="just">
              <a:spcBef>
                <a:spcPct val="10000"/>
              </a:spcBef>
            </a:pPr>
            <a:r>
              <a:rPr lang="en-US" sz="2000" dirty="0">
                <a:solidFill>
                  <a:schemeClr val="accent3">
                    <a:lumMod val="20000"/>
                    <a:lumOff val="80000"/>
                  </a:schemeClr>
                </a:solidFill>
                <a:latin typeface="+mj-lt"/>
              </a:rPr>
              <a:t>In the syntax, </a:t>
            </a:r>
          </a:p>
          <a:p>
            <a:pPr marL="338138" indent="-338138" algn="just">
              <a:spcBef>
                <a:spcPct val="10000"/>
              </a:spcBef>
              <a:buFont typeface="Wingdings" pitchFamily="2" charset="2"/>
              <a:buChar char="§"/>
            </a:pPr>
            <a:r>
              <a:rPr lang="en-US" sz="2000" b="1" i="1" dirty="0">
                <a:solidFill>
                  <a:schemeClr val="accent3">
                    <a:lumMod val="20000"/>
                    <a:lumOff val="80000"/>
                  </a:schemeClr>
                </a:solidFill>
                <a:latin typeface="+mj-lt"/>
              </a:rPr>
              <a:t>schema</a:t>
            </a:r>
            <a:r>
              <a:rPr lang="en-US" sz="2000" dirty="0">
                <a:solidFill>
                  <a:schemeClr val="accent3">
                    <a:lumMod val="20000"/>
                    <a:lumOff val="80000"/>
                  </a:schemeClr>
                </a:solidFill>
                <a:latin typeface="+mj-lt"/>
              </a:rPr>
              <a:t> is the same as the owner’s name and </a:t>
            </a:r>
            <a:r>
              <a:rPr lang="en-US" sz="2000" b="1" i="1" dirty="0">
                <a:solidFill>
                  <a:schemeClr val="accent3">
                    <a:lumMod val="20000"/>
                    <a:lumOff val="80000"/>
                  </a:schemeClr>
                </a:solidFill>
                <a:latin typeface="+mj-lt"/>
              </a:rPr>
              <a:t>table-name</a:t>
            </a:r>
            <a:r>
              <a:rPr lang="en-US" sz="2000" dirty="0">
                <a:solidFill>
                  <a:schemeClr val="accent3">
                    <a:lumMod val="20000"/>
                    <a:lumOff val="80000"/>
                  </a:schemeClr>
                </a:solidFill>
                <a:latin typeface="+mj-lt"/>
              </a:rPr>
              <a:t> is the name of the table. </a:t>
            </a:r>
          </a:p>
          <a:p>
            <a:pPr marL="338138" indent="-338138" algn="just">
              <a:spcBef>
                <a:spcPct val="10000"/>
              </a:spcBef>
              <a:buFont typeface="Wingdings" pitchFamily="2" charset="2"/>
              <a:buChar char="§"/>
            </a:pPr>
            <a:r>
              <a:rPr lang="en-US" sz="2000" b="1" i="1" dirty="0">
                <a:solidFill>
                  <a:schemeClr val="accent3">
                    <a:lumMod val="20000"/>
                    <a:lumOff val="80000"/>
                  </a:schemeClr>
                </a:solidFill>
                <a:latin typeface="+mj-lt"/>
              </a:rPr>
              <a:t>column-name</a:t>
            </a:r>
            <a:r>
              <a:rPr lang="en-US" sz="2000" dirty="0">
                <a:solidFill>
                  <a:schemeClr val="accent3">
                    <a:lumMod val="20000"/>
                    <a:lumOff val="80000"/>
                  </a:schemeClr>
                </a:solidFill>
                <a:latin typeface="+mj-lt"/>
              </a:rPr>
              <a:t> is the name of the column and </a:t>
            </a:r>
            <a:r>
              <a:rPr lang="en-US" sz="2000" b="1" i="1" dirty="0">
                <a:solidFill>
                  <a:schemeClr val="accent3">
                    <a:lumMod val="20000"/>
                    <a:lumOff val="80000"/>
                  </a:schemeClr>
                </a:solidFill>
                <a:latin typeface="+mj-lt"/>
              </a:rPr>
              <a:t>data-type</a:t>
            </a:r>
            <a:r>
              <a:rPr lang="en-US" sz="2000" dirty="0">
                <a:solidFill>
                  <a:schemeClr val="accent3">
                    <a:lumMod val="20000"/>
                    <a:lumOff val="80000"/>
                  </a:schemeClr>
                </a:solidFill>
                <a:latin typeface="+mj-lt"/>
              </a:rPr>
              <a:t> is the column’s data type and length.</a:t>
            </a:r>
          </a:p>
          <a:p>
            <a:pPr marL="338138" indent="-338138" algn="just">
              <a:spcBef>
                <a:spcPct val="10000"/>
              </a:spcBef>
              <a:buFont typeface="Wingdings" pitchFamily="2" charset="2"/>
              <a:buChar char="§"/>
            </a:pPr>
            <a:r>
              <a:rPr lang="en-US" sz="2000" dirty="0">
                <a:solidFill>
                  <a:schemeClr val="accent3">
                    <a:lumMod val="20000"/>
                    <a:lumOff val="80000"/>
                  </a:schemeClr>
                </a:solidFill>
                <a:latin typeface="+mj-lt"/>
              </a:rPr>
              <a:t>An optional </a:t>
            </a:r>
            <a:r>
              <a:rPr lang="en-US" sz="2000" b="1" i="1" dirty="0">
                <a:solidFill>
                  <a:schemeClr val="accent3">
                    <a:lumMod val="20000"/>
                    <a:lumOff val="80000"/>
                  </a:schemeClr>
                </a:solidFill>
                <a:latin typeface="+mj-lt"/>
              </a:rPr>
              <a:t>column-constraint </a:t>
            </a:r>
            <a:r>
              <a:rPr lang="en-US" sz="2000" dirty="0">
                <a:solidFill>
                  <a:schemeClr val="accent3">
                    <a:lumMod val="20000"/>
                    <a:lumOff val="80000"/>
                  </a:schemeClr>
                </a:solidFill>
                <a:latin typeface="+mj-lt"/>
              </a:rPr>
              <a:t>can also be specified.</a:t>
            </a:r>
          </a:p>
        </p:txBody>
      </p:sp>
      <p:sp>
        <p:nvSpPr>
          <p:cNvPr id="162822" name="Rectangle 6"/>
          <p:cNvSpPr>
            <a:spLocks noChangeArrowheads="1"/>
          </p:cNvSpPr>
          <p:nvPr/>
        </p:nvSpPr>
        <p:spPr bwMode="auto">
          <a:xfrm>
            <a:off x="1295400" y="5572140"/>
            <a:ext cx="7391400" cy="981060"/>
          </a:xfrm>
          <a:prstGeom prst="rect">
            <a:avLst/>
          </a:prstGeom>
          <a:solidFill>
            <a:srgbClr val="FFFFFF"/>
          </a:solidFill>
          <a:ln w="57150" cmpd="thinThick">
            <a:solidFill>
              <a:srgbClr val="000000"/>
            </a:solidFill>
            <a:miter lim="800000"/>
            <a:headEnd/>
            <a:tailEnd/>
          </a:ln>
        </p:spPr>
        <p:txBody>
          <a:bodyPr/>
          <a:lstStyle/>
          <a:p>
            <a:r>
              <a:rPr lang="en-US" altLang="ko-KR" sz="2000" b="1" dirty="0">
                <a:solidFill>
                  <a:schemeClr val="bg2"/>
                </a:solidFill>
                <a:ea typeface="굴림" charset="-127"/>
              </a:rPr>
              <a:t>CREATE TABLE </a:t>
            </a:r>
            <a:r>
              <a:rPr lang="en-US" altLang="ko-KR" sz="2000" b="1" dirty="0" err="1">
                <a:solidFill>
                  <a:schemeClr val="bg2"/>
                </a:solidFill>
                <a:ea typeface="굴림" charset="-127"/>
              </a:rPr>
              <a:t>imp_employee</a:t>
            </a:r>
            <a:r>
              <a:rPr lang="en-US" altLang="ko-KR" sz="2000" b="1" dirty="0">
                <a:solidFill>
                  <a:schemeClr val="bg2"/>
                </a:solidFill>
                <a:ea typeface="굴림" charset="-127"/>
              </a:rPr>
              <a:t> </a:t>
            </a:r>
          </a:p>
          <a:p>
            <a:r>
              <a:rPr lang="en-US" altLang="ko-KR" sz="2000" b="1" dirty="0">
                <a:solidFill>
                  <a:schemeClr val="bg2"/>
                </a:solidFill>
                <a:ea typeface="굴림" charset="-127"/>
              </a:rPr>
              <a:t>	(</a:t>
            </a:r>
            <a:r>
              <a:rPr lang="en-US" altLang="ko-KR" sz="2000" b="1" dirty="0" err="1">
                <a:solidFill>
                  <a:schemeClr val="bg2"/>
                </a:solidFill>
                <a:ea typeface="굴림" charset="-127"/>
              </a:rPr>
              <a:t>employee_id</a:t>
            </a:r>
            <a:r>
              <a:rPr lang="en-US" altLang="ko-KR" sz="2000" b="1" dirty="0">
                <a:solidFill>
                  <a:schemeClr val="bg2"/>
                </a:solidFill>
                <a:ea typeface="굴림" charset="-127"/>
              </a:rPr>
              <a:t> NUMBER(2) PRIMARY KEY, </a:t>
            </a:r>
          </a:p>
          <a:p>
            <a:r>
              <a:rPr lang="en-US" altLang="ko-KR" sz="2000" b="1" dirty="0">
                <a:solidFill>
                  <a:schemeClr val="bg2"/>
                </a:solidFill>
                <a:ea typeface="굴림" charset="-127"/>
              </a:rPr>
              <a:t>	</a:t>
            </a:r>
            <a:r>
              <a:rPr lang="en-US" altLang="ko-KR" sz="2000" b="1" dirty="0" err="1">
                <a:solidFill>
                  <a:schemeClr val="bg2"/>
                </a:solidFill>
                <a:ea typeface="굴림" charset="-127"/>
              </a:rPr>
              <a:t>first_name</a:t>
            </a:r>
            <a:r>
              <a:rPr lang="en-US" altLang="ko-KR" sz="2000" b="1" dirty="0">
                <a:solidFill>
                  <a:schemeClr val="bg2"/>
                </a:solidFill>
                <a:ea typeface="굴림" charset="-127"/>
              </a:rPr>
              <a:t> VARCHAR2(25));</a:t>
            </a:r>
            <a:endParaRPr lang="en-US" sz="2000" dirty="0">
              <a:solidFill>
                <a:schemeClr val="bg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Text Box 4"/>
          <p:cNvSpPr txBox="1">
            <a:spLocks noChangeArrowheads="1"/>
          </p:cNvSpPr>
          <p:nvPr/>
        </p:nvSpPr>
        <p:spPr bwMode="auto">
          <a:xfrm>
            <a:off x="457200" y="157163"/>
            <a:ext cx="8305800" cy="466725"/>
          </a:xfrm>
          <a:prstGeom prst="rect">
            <a:avLst/>
          </a:prstGeom>
          <a:solidFill>
            <a:schemeClr val="accent2">
              <a:lumMod val="20000"/>
              <a:lumOff val="80000"/>
            </a:schemeClr>
          </a:solidFill>
          <a:ln w="9525">
            <a:solidFill>
              <a:schemeClr val="tx1"/>
            </a:solidFill>
            <a:miter lim="800000"/>
            <a:headEnd/>
            <a:tailEnd/>
          </a:ln>
          <a:effectLst/>
        </p:spPr>
        <p:txBody>
          <a:bodyPr>
            <a:spAutoFit/>
          </a:bodyPr>
          <a:lstStyle/>
          <a:p>
            <a:pPr algn="ctr"/>
            <a:r>
              <a:rPr lang="en-US" sz="2400" b="1" dirty="0">
                <a:solidFill>
                  <a:schemeClr val="bg1"/>
                </a:solidFill>
              </a:rPr>
              <a:t>Constraint Clauses</a:t>
            </a:r>
          </a:p>
        </p:txBody>
      </p:sp>
      <p:sp>
        <p:nvSpPr>
          <p:cNvPr id="182277" name="Text Box 5"/>
          <p:cNvSpPr txBox="1">
            <a:spLocks noChangeArrowheads="1"/>
          </p:cNvSpPr>
          <p:nvPr/>
        </p:nvSpPr>
        <p:spPr bwMode="auto">
          <a:xfrm>
            <a:off x="381000" y="990600"/>
            <a:ext cx="8305800" cy="3647152"/>
          </a:xfrm>
          <a:prstGeom prst="rect">
            <a:avLst/>
          </a:prstGeom>
          <a:noFill/>
          <a:ln w="9525">
            <a:noFill/>
            <a:miter lim="800000"/>
            <a:headEnd/>
            <a:tailEnd/>
          </a:ln>
          <a:effectLst/>
        </p:spPr>
        <p:txBody>
          <a:bodyPr>
            <a:spAutoFit/>
          </a:bodyPr>
          <a:lstStyle/>
          <a:p>
            <a:pPr marL="338138" indent="-338138" algn="just">
              <a:spcBef>
                <a:spcPct val="50000"/>
              </a:spcBef>
              <a:buFont typeface="Wingdings" pitchFamily="2" charset="2"/>
              <a:buChar char="§"/>
            </a:pPr>
            <a:r>
              <a:rPr lang="en-US" sz="2200" dirty="0">
                <a:solidFill>
                  <a:schemeClr val="accent2">
                    <a:lumMod val="20000"/>
                    <a:lumOff val="80000"/>
                  </a:schemeClr>
                </a:solidFill>
              </a:rPr>
              <a:t>Sometimes, the constraints used in the CREATE TABLE statement </a:t>
            </a:r>
            <a:r>
              <a:rPr lang="en-US" sz="2200" b="1" dirty="0">
                <a:solidFill>
                  <a:schemeClr val="accent2">
                    <a:lumMod val="20000"/>
                    <a:lumOff val="80000"/>
                  </a:schemeClr>
                </a:solidFill>
              </a:rPr>
              <a:t>pertain to combination of columns</a:t>
            </a:r>
            <a:r>
              <a:rPr lang="en-US" sz="2200" dirty="0">
                <a:solidFill>
                  <a:schemeClr val="accent2">
                    <a:lumMod val="20000"/>
                    <a:lumOff val="80000"/>
                  </a:schemeClr>
                </a:solidFill>
              </a:rPr>
              <a:t> . </a:t>
            </a:r>
          </a:p>
          <a:p>
            <a:pPr marL="338138" indent="-338138" algn="just">
              <a:spcBef>
                <a:spcPct val="50000"/>
              </a:spcBef>
              <a:buFont typeface="Wingdings" pitchFamily="2" charset="2"/>
              <a:buChar char="§"/>
            </a:pPr>
            <a:r>
              <a:rPr lang="en-US" sz="2200" dirty="0">
                <a:solidFill>
                  <a:schemeClr val="accent2">
                    <a:lumMod val="20000"/>
                    <a:lumOff val="80000"/>
                  </a:schemeClr>
                </a:solidFill>
              </a:rPr>
              <a:t>One instance in which the constraint must be written in a separate clause is when a table has a concatenated primary key.</a:t>
            </a:r>
          </a:p>
          <a:p>
            <a:pPr marL="338138" indent="-338138" algn="just">
              <a:spcBef>
                <a:spcPct val="50000"/>
              </a:spcBef>
              <a:buFont typeface="Wingdings" pitchFamily="2" charset="2"/>
              <a:buChar char="§"/>
            </a:pPr>
            <a:r>
              <a:rPr lang="en-US" sz="2200" dirty="0">
                <a:solidFill>
                  <a:schemeClr val="accent2">
                    <a:lumMod val="20000"/>
                    <a:lumOff val="80000"/>
                  </a:schemeClr>
                </a:solidFill>
              </a:rPr>
              <a:t>In such cases, it is necessary to place the constraint in a separate </a:t>
            </a:r>
            <a:r>
              <a:rPr lang="en-US" sz="2200" b="1" i="1" dirty="0">
                <a:solidFill>
                  <a:schemeClr val="accent2">
                    <a:lumMod val="20000"/>
                    <a:lumOff val="80000"/>
                  </a:schemeClr>
                </a:solidFill>
              </a:rPr>
              <a:t>CONSTRAINT </a:t>
            </a:r>
            <a:r>
              <a:rPr lang="en-US" sz="2200" b="1" dirty="0">
                <a:solidFill>
                  <a:schemeClr val="accent2">
                    <a:lumMod val="20000"/>
                    <a:lumOff val="80000"/>
                  </a:schemeClr>
                </a:solidFill>
              </a:rPr>
              <a:t>clause</a:t>
            </a:r>
            <a:r>
              <a:rPr lang="en-US" sz="2200" dirty="0">
                <a:solidFill>
                  <a:schemeClr val="accent2">
                    <a:lumMod val="20000"/>
                    <a:lumOff val="80000"/>
                  </a:schemeClr>
                </a:solidFill>
              </a:rPr>
              <a:t>, rather than simple adding the constraint after the name and data-type of the column.</a:t>
            </a:r>
          </a:p>
          <a:p>
            <a:pPr marL="338138" indent="-338138" algn="just">
              <a:spcBef>
                <a:spcPct val="50000"/>
              </a:spcBef>
              <a:buFont typeface="Wingdings" pitchFamily="2" charset="2"/>
              <a:buChar char="§"/>
            </a:pPr>
            <a:r>
              <a:rPr lang="en-US" sz="2200" dirty="0">
                <a:solidFill>
                  <a:schemeClr val="accent2">
                    <a:lumMod val="20000"/>
                    <a:lumOff val="80000"/>
                  </a:schemeClr>
                </a:solidFill>
              </a:rPr>
              <a:t>An</a:t>
            </a:r>
            <a:r>
              <a:rPr lang="en-US" sz="2200" b="1" dirty="0">
                <a:solidFill>
                  <a:schemeClr val="accent2">
                    <a:lumMod val="20000"/>
                    <a:lumOff val="80000"/>
                  </a:schemeClr>
                </a:solidFill>
              </a:rPr>
              <a:t> example of concatenated primary key constraint </a:t>
            </a:r>
            <a:r>
              <a:rPr lang="en-US" sz="2200" dirty="0">
                <a:solidFill>
                  <a:schemeClr val="accent2">
                    <a:lumMod val="20000"/>
                    <a:lumOff val="80000"/>
                  </a:schemeClr>
                </a:solidFill>
              </a:rPr>
              <a:t>is shown below:</a:t>
            </a:r>
          </a:p>
        </p:txBody>
      </p:sp>
      <p:sp>
        <p:nvSpPr>
          <p:cNvPr id="182278" name="Rectangle 6"/>
          <p:cNvSpPr>
            <a:spLocks noChangeArrowheads="1"/>
          </p:cNvSpPr>
          <p:nvPr/>
        </p:nvSpPr>
        <p:spPr bwMode="auto">
          <a:xfrm>
            <a:off x="1066800" y="5029200"/>
            <a:ext cx="7696200" cy="1447800"/>
          </a:xfrm>
          <a:prstGeom prst="rect">
            <a:avLst/>
          </a:prstGeom>
          <a:solidFill>
            <a:srgbClr val="FFFFFF"/>
          </a:solidFill>
          <a:ln w="57150" cmpd="thinThick">
            <a:solidFill>
              <a:srgbClr val="000000"/>
            </a:solidFill>
            <a:miter lim="800000"/>
            <a:headEnd/>
            <a:tailEnd/>
          </a:ln>
        </p:spPr>
        <p:txBody>
          <a:bodyPr/>
          <a:lstStyle/>
          <a:p>
            <a:r>
              <a:rPr lang="en-US" altLang="ko-KR" sz="2000" b="1" dirty="0">
                <a:solidFill>
                  <a:schemeClr val="bg2"/>
                </a:solidFill>
                <a:ea typeface="굴림" charset="-127"/>
              </a:rPr>
              <a:t>CREATE TABLE </a:t>
            </a:r>
            <a:r>
              <a:rPr lang="en-US" altLang="ko-KR" sz="2000" b="1" dirty="0" err="1">
                <a:solidFill>
                  <a:schemeClr val="bg2"/>
                </a:solidFill>
                <a:ea typeface="굴림" charset="-127"/>
              </a:rPr>
              <a:t>imp_employee</a:t>
            </a:r>
            <a:r>
              <a:rPr lang="en-US" altLang="ko-KR" sz="2000" b="1" dirty="0">
                <a:solidFill>
                  <a:schemeClr val="bg2"/>
                </a:solidFill>
                <a:ea typeface="굴림" charset="-127"/>
              </a:rPr>
              <a:t> </a:t>
            </a:r>
          </a:p>
          <a:p>
            <a:r>
              <a:rPr lang="en-US" altLang="ko-KR" sz="2000" b="1" dirty="0">
                <a:solidFill>
                  <a:schemeClr val="bg2"/>
                </a:solidFill>
                <a:ea typeface="굴림" charset="-127"/>
              </a:rPr>
              <a:t>	(</a:t>
            </a:r>
            <a:r>
              <a:rPr lang="en-US" altLang="ko-KR" sz="2000" b="1" dirty="0" err="1">
                <a:solidFill>
                  <a:schemeClr val="bg2"/>
                </a:solidFill>
                <a:ea typeface="굴림" charset="-127"/>
              </a:rPr>
              <a:t>employee_id</a:t>
            </a:r>
            <a:r>
              <a:rPr lang="en-US" altLang="ko-KR" sz="2000" b="1" dirty="0">
                <a:solidFill>
                  <a:schemeClr val="bg2"/>
                </a:solidFill>
                <a:ea typeface="굴림" charset="-127"/>
              </a:rPr>
              <a:t> NUMBER(2), </a:t>
            </a:r>
          </a:p>
          <a:p>
            <a:r>
              <a:rPr lang="en-US" altLang="ko-KR" sz="2000" b="1" dirty="0">
                <a:solidFill>
                  <a:schemeClr val="bg2"/>
                </a:solidFill>
                <a:ea typeface="굴림" charset="-127"/>
              </a:rPr>
              <a:t>	</a:t>
            </a:r>
            <a:r>
              <a:rPr lang="en-US" altLang="ko-KR" sz="2000" b="1" dirty="0" err="1">
                <a:solidFill>
                  <a:schemeClr val="bg2"/>
                </a:solidFill>
                <a:ea typeface="굴림" charset="-127"/>
              </a:rPr>
              <a:t>first_name</a:t>
            </a:r>
            <a:r>
              <a:rPr lang="en-US" altLang="ko-KR" sz="2000" b="1" dirty="0">
                <a:solidFill>
                  <a:schemeClr val="bg2"/>
                </a:solidFill>
                <a:ea typeface="굴림" charset="-127"/>
              </a:rPr>
              <a:t> VARCHAR2(25),</a:t>
            </a:r>
          </a:p>
          <a:p>
            <a:r>
              <a:rPr lang="en-US" altLang="ko-KR" sz="2000" b="1" dirty="0">
                <a:solidFill>
                  <a:schemeClr val="bg2"/>
                </a:solidFill>
                <a:ea typeface="굴림" charset="-127"/>
              </a:rPr>
              <a:t>	</a:t>
            </a:r>
            <a:r>
              <a:rPr lang="en-US" altLang="ko-KR" b="1" dirty="0">
                <a:solidFill>
                  <a:schemeClr val="bg2"/>
                </a:solidFill>
                <a:ea typeface="굴림" charset="-127"/>
              </a:rPr>
              <a:t>PRIMARY KEY (</a:t>
            </a:r>
            <a:r>
              <a:rPr lang="en-US" altLang="ko-KR" b="1" dirty="0" err="1">
                <a:solidFill>
                  <a:schemeClr val="bg2"/>
                </a:solidFill>
                <a:ea typeface="굴림" charset="-127"/>
              </a:rPr>
              <a:t>employee_id</a:t>
            </a:r>
            <a:r>
              <a:rPr lang="en-US" altLang="ko-KR" b="1" dirty="0">
                <a:solidFill>
                  <a:schemeClr val="bg2"/>
                </a:solidFill>
                <a:ea typeface="굴림" charset="-127"/>
              </a:rPr>
              <a:t>, </a:t>
            </a:r>
            <a:r>
              <a:rPr lang="en-US" altLang="ko-KR" b="1" dirty="0" err="1">
                <a:solidFill>
                  <a:schemeClr val="bg2"/>
                </a:solidFill>
                <a:ea typeface="굴림" charset="-127"/>
              </a:rPr>
              <a:t>first_name</a:t>
            </a:r>
            <a:r>
              <a:rPr lang="en-US" altLang="ko-KR" b="1" dirty="0">
                <a:solidFill>
                  <a:schemeClr val="bg2"/>
                </a:solidFill>
                <a:ea typeface="굴림" charset="-127"/>
              </a:rPr>
              <a:t>)</a:t>
            </a:r>
            <a:r>
              <a:rPr lang="en-US" altLang="ko-KR" sz="2000" b="1" dirty="0">
                <a:solidFill>
                  <a:schemeClr val="bg2"/>
                </a:solidFill>
                <a:ea typeface="굴림" charset="-127"/>
              </a:rPr>
              <a:t>);</a:t>
            </a:r>
            <a:endParaRPr lang="en-US" sz="2000" b="1" dirty="0">
              <a:solidFill>
                <a:schemeClr val="bg2"/>
              </a:solidFill>
              <a:ea typeface="굴림" charset="-127"/>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457200" y="111125"/>
            <a:ext cx="8305800" cy="466725"/>
          </a:xfrm>
          <a:prstGeom prst="rect">
            <a:avLst/>
          </a:prstGeom>
          <a:solidFill>
            <a:schemeClr val="accent2">
              <a:lumMod val="20000"/>
              <a:lumOff val="80000"/>
            </a:schemeClr>
          </a:solidFill>
          <a:ln w="9525">
            <a:solidFill>
              <a:schemeClr val="tx1"/>
            </a:solidFill>
            <a:miter lim="800000"/>
            <a:headEnd/>
            <a:tailEnd/>
          </a:ln>
          <a:effectLst/>
        </p:spPr>
        <p:txBody>
          <a:bodyPr>
            <a:spAutoFit/>
          </a:bodyPr>
          <a:lstStyle/>
          <a:p>
            <a:pPr algn="ctr"/>
            <a:r>
              <a:rPr lang="en-US" sz="2400" b="1" dirty="0">
                <a:solidFill>
                  <a:schemeClr val="bg1"/>
                </a:solidFill>
              </a:rPr>
              <a:t>Oracle Data Types</a:t>
            </a:r>
          </a:p>
        </p:txBody>
      </p:sp>
      <p:sp>
        <p:nvSpPr>
          <p:cNvPr id="160771" name="Rectangle 3"/>
          <p:cNvSpPr>
            <a:spLocks noChangeArrowheads="1"/>
          </p:cNvSpPr>
          <p:nvPr/>
        </p:nvSpPr>
        <p:spPr bwMode="auto">
          <a:xfrm>
            <a:off x="228600" y="671513"/>
            <a:ext cx="8686800" cy="1646237"/>
          </a:xfrm>
          <a:prstGeom prst="rect">
            <a:avLst/>
          </a:prstGeom>
          <a:noFill/>
          <a:ln w="9525">
            <a:noFill/>
            <a:miter lim="800000"/>
            <a:headEnd/>
            <a:tailEnd/>
          </a:ln>
          <a:effectLst/>
        </p:spPr>
        <p:txBody>
          <a:bodyPr anchor="ctr">
            <a:spAutoFit/>
          </a:bodyPr>
          <a:lstStyle/>
          <a:p>
            <a:pPr marL="338138" indent="-338138" algn="just">
              <a:spcBef>
                <a:spcPct val="10000"/>
              </a:spcBef>
              <a:buFont typeface="Wingdings" pitchFamily="2" charset="2"/>
              <a:buChar char="q"/>
            </a:pPr>
            <a:r>
              <a:rPr lang="en-US" sz="2000" dirty="0">
                <a:solidFill>
                  <a:schemeClr val="accent2">
                    <a:lumMod val="20000"/>
                    <a:lumOff val="80000"/>
                  </a:schemeClr>
                </a:solidFill>
              </a:rPr>
              <a:t>The term </a:t>
            </a:r>
            <a:r>
              <a:rPr lang="en-US" sz="2000" b="1" i="1" dirty="0" err="1">
                <a:solidFill>
                  <a:schemeClr val="accent2">
                    <a:lumMod val="20000"/>
                    <a:lumOff val="80000"/>
                  </a:schemeClr>
                </a:solidFill>
              </a:rPr>
              <a:t>datatype</a:t>
            </a:r>
            <a:r>
              <a:rPr lang="en-US" sz="2000" b="1" i="1" dirty="0">
                <a:solidFill>
                  <a:schemeClr val="accent2">
                    <a:lumMod val="20000"/>
                    <a:lumOff val="80000"/>
                  </a:schemeClr>
                </a:solidFill>
              </a:rPr>
              <a:t> </a:t>
            </a:r>
            <a:r>
              <a:rPr lang="en-US" sz="2000" dirty="0">
                <a:solidFill>
                  <a:schemeClr val="accent2">
                    <a:lumMod val="20000"/>
                    <a:lumOff val="80000"/>
                  </a:schemeClr>
                </a:solidFill>
              </a:rPr>
              <a:t> refers to the kinds of data that can be stored in a particular column. There are different Oracle data types. Each column in a table can be of different </a:t>
            </a:r>
            <a:r>
              <a:rPr lang="en-US" sz="2000" dirty="0" err="1">
                <a:solidFill>
                  <a:schemeClr val="accent2">
                    <a:lumMod val="20000"/>
                    <a:lumOff val="80000"/>
                  </a:schemeClr>
                </a:solidFill>
              </a:rPr>
              <a:t>datatype</a:t>
            </a:r>
            <a:r>
              <a:rPr lang="en-US" sz="2000" dirty="0">
                <a:solidFill>
                  <a:schemeClr val="accent2">
                    <a:lumMod val="20000"/>
                    <a:lumOff val="80000"/>
                  </a:schemeClr>
                </a:solidFill>
              </a:rPr>
              <a:t>. </a:t>
            </a:r>
          </a:p>
          <a:p>
            <a:pPr marL="338138" indent="-338138" algn="just">
              <a:spcBef>
                <a:spcPct val="10000"/>
              </a:spcBef>
              <a:buFont typeface="Wingdings" pitchFamily="2" charset="2"/>
              <a:buChar char="q"/>
            </a:pPr>
            <a:r>
              <a:rPr lang="en-US" sz="2000" dirty="0"/>
              <a:t>The </a:t>
            </a:r>
            <a:r>
              <a:rPr lang="en-US" sz="2000" b="1" dirty="0">
                <a:solidFill>
                  <a:schemeClr val="accent2">
                    <a:lumMod val="60000"/>
                    <a:lumOff val="40000"/>
                  </a:schemeClr>
                </a:solidFill>
              </a:rPr>
              <a:t>most common data types</a:t>
            </a:r>
            <a:r>
              <a:rPr lang="en-US" sz="2000" dirty="0">
                <a:solidFill>
                  <a:schemeClr val="accent2">
                    <a:lumMod val="60000"/>
                    <a:lumOff val="40000"/>
                  </a:schemeClr>
                </a:solidFill>
              </a:rPr>
              <a:t> </a:t>
            </a:r>
            <a:r>
              <a:rPr lang="en-US" sz="2000" dirty="0"/>
              <a:t>are: </a:t>
            </a:r>
            <a:r>
              <a:rPr lang="en-US" sz="2000" b="1" dirty="0">
                <a:solidFill>
                  <a:schemeClr val="accent2"/>
                </a:solidFill>
              </a:rPr>
              <a:t>DATE, NUMBER</a:t>
            </a:r>
            <a:r>
              <a:rPr lang="en-US" sz="2000" dirty="0"/>
              <a:t>, </a:t>
            </a:r>
            <a:r>
              <a:rPr lang="en-US" sz="2000" b="1" dirty="0">
                <a:solidFill>
                  <a:schemeClr val="accent2"/>
                </a:solidFill>
              </a:rPr>
              <a:t>VARCHAR2</a:t>
            </a:r>
            <a:r>
              <a:rPr lang="en-US" sz="2000" dirty="0"/>
              <a:t> and </a:t>
            </a:r>
            <a:r>
              <a:rPr lang="en-US" sz="2000" b="1" dirty="0">
                <a:solidFill>
                  <a:schemeClr val="accent2"/>
                </a:solidFill>
              </a:rPr>
              <a:t>CHAR.</a:t>
            </a:r>
          </a:p>
        </p:txBody>
      </p:sp>
      <p:graphicFrame>
        <p:nvGraphicFramePr>
          <p:cNvPr id="160988" name="Group 220"/>
          <p:cNvGraphicFramePr>
            <a:graphicFrameLocks noGrp="1"/>
          </p:cNvGraphicFramePr>
          <p:nvPr/>
        </p:nvGraphicFramePr>
        <p:xfrm>
          <a:off x="152400" y="2362200"/>
          <a:ext cx="8915400" cy="4419600"/>
        </p:xfrm>
        <a:graphic>
          <a:graphicData uri="http://schemas.openxmlformats.org/drawingml/2006/table">
            <a:tbl>
              <a:tblPr/>
              <a:tblGrid>
                <a:gridCol w="2185988"/>
                <a:gridCol w="6729412"/>
              </a:tblGrid>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2"/>
                          </a:solidFill>
                          <a:effectLst/>
                          <a:latin typeface="Arial Black" pitchFamily="34" charset="0"/>
                          <a:ea typeface="Times New Roman" pitchFamily="18" charset="0"/>
                          <a:cs typeface="Arial" charset="0"/>
                        </a:rPr>
                        <a:t>Data Type </a:t>
                      </a:r>
                      <a:endParaRPr kumimoji="0" lang="en-US" sz="2000" b="0" i="0" u="none" strike="noStrike" cap="none" normalizeH="0" baseline="0" dirty="0" smtClean="0">
                        <a:ln>
                          <a:noFill/>
                        </a:ln>
                        <a:solidFill>
                          <a:schemeClr val="bg2"/>
                        </a:solidFill>
                        <a:effectLst/>
                        <a:latin typeface="Arial Black" pitchFamily="34" charset="0"/>
                        <a:ea typeface="Times New Roman" pitchFamily="18"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2"/>
                          </a:solidFill>
                          <a:effectLst/>
                          <a:latin typeface="Arial Black" pitchFamily="34" charset="0"/>
                          <a:ea typeface="Times New Roman" pitchFamily="18" charset="0"/>
                          <a:cs typeface="Arial" charset="0"/>
                        </a:rPr>
                        <a:t>Description</a:t>
                      </a:r>
                      <a:endParaRPr kumimoji="0" lang="en-US" sz="2000" b="0" i="0" u="none" strike="noStrike" cap="none" normalizeH="0" baseline="0" dirty="0" smtClean="0">
                        <a:ln>
                          <a:noFill/>
                        </a:ln>
                        <a:solidFill>
                          <a:schemeClr val="bg2"/>
                        </a:solidFill>
                        <a:effectLst/>
                        <a:latin typeface="Arial Black"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Arial" charset="0"/>
                          <a:ea typeface="Times New Roman" pitchFamily="18" charset="0"/>
                          <a:cs typeface="Arial" charset="0"/>
                        </a:rPr>
                        <a:t>DATE</a:t>
                      </a:r>
                      <a:endParaRPr kumimoji="0" lang="en-US" sz="1800" b="0" i="0" u="none" strike="noStrike" cap="none" normalizeH="0" baseline="0" dirty="0" smtClean="0">
                        <a:ln>
                          <a:noFill/>
                        </a:ln>
                        <a:solidFill>
                          <a:schemeClr val="accent2"/>
                        </a:solidFill>
                        <a:effectLst/>
                        <a:latin typeface="Arial" charset="0"/>
                        <a:ea typeface="Times New Roman" pitchFamily="18"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The DATE data type stores the date and time information. Default date format is </a:t>
                      </a:r>
                      <a:r>
                        <a:rPr kumimoji="0" lang="en-US" sz="1800" b="1"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DD-MON-RR</a:t>
                      </a:r>
                      <a:r>
                        <a:rPr kumimoji="0" lang="en-US" sz="18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 </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Arial" charset="0"/>
                          <a:ea typeface="Times New Roman" pitchFamily="18" charset="0"/>
                          <a:cs typeface="Arial" charset="0"/>
                        </a:rPr>
                        <a:t>NUMBER(p, s)</a:t>
                      </a:r>
                      <a:endParaRPr kumimoji="0" lang="en-US" sz="1800" b="0" i="0" u="none" strike="noStrike" cap="none" normalizeH="0" baseline="0" dirty="0" smtClean="0">
                        <a:ln>
                          <a:noFill/>
                        </a:ln>
                        <a:solidFill>
                          <a:schemeClr val="accent2"/>
                        </a:solidFill>
                        <a:effectLst/>
                        <a:latin typeface="Arial" charset="0"/>
                        <a:ea typeface="Times New Roman" pitchFamily="18"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Stores variable-length numeric data. Can contain precision (p) and scale (s). </a:t>
                      </a:r>
                      <a:r>
                        <a:rPr kumimoji="0" lang="en-US" sz="1800" b="1"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Precision</a:t>
                      </a:r>
                      <a:r>
                        <a:rPr kumimoji="0" lang="en-US" sz="18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 is the total number of digits and can range from </a:t>
                      </a:r>
                      <a:r>
                        <a:rPr kumimoji="0" lang="en-US" sz="1800" b="1"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1-38.</a:t>
                      </a:r>
                      <a:r>
                        <a:rPr kumimoji="0" lang="en-US" sz="18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 </a:t>
                      </a:r>
                      <a:r>
                        <a:rPr kumimoji="0" lang="en-US" sz="1800" b="1"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Scale</a:t>
                      </a:r>
                      <a:r>
                        <a:rPr kumimoji="0" lang="en-US" sz="18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 is the number of digits to the right of the decimal point.  It can range from. </a:t>
                      </a:r>
                      <a:r>
                        <a:rPr kumimoji="0" lang="en-US" sz="1800" b="1"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-84 to 127</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Arial" charset="0"/>
                          <a:ea typeface="Times New Roman" pitchFamily="18" charset="0"/>
                          <a:cs typeface="Arial" charset="0"/>
                        </a:rPr>
                        <a:t>VARCHAR2(size)</a:t>
                      </a:r>
                      <a:endParaRPr kumimoji="0" lang="en-US" sz="1800" b="0" i="0" u="none" strike="noStrike" cap="none" normalizeH="0" baseline="0" dirty="0" smtClean="0">
                        <a:ln>
                          <a:noFill/>
                        </a:ln>
                        <a:solidFill>
                          <a:schemeClr val="accent2"/>
                        </a:solidFill>
                        <a:effectLst/>
                        <a:latin typeface="Arial" charset="0"/>
                        <a:ea typeface="Times New Roman" pitchFamily="18"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Stores </a:t>
                      </a:r>
                      <a:r>
                        <a:rPr kumimoji="0" lang="en-US" sz="1800" b="1"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variable-length character data</a:t>
                      </a:r>
                      <a:r>
                        <a:rPr kumimoji="0" lang="en-US" sz="18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  A maximum size must be specified. Minimum size is </a:t>
                      </a:r>
                      <a:r>
                        <a:rPr kumimoji="0" lang="en-US" sz="1800" b="1"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1</a:t>
                      </a:r>
                      <a:r>
                        <a:rPr kumimoji="0" lang="en-US" sz="18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 maximum size is </a:t>
                      </a:r>
                      <a:r>
                        <a:rPr kumimoji="0" lang="en-US" sz="1800" b="1"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4000</a:t>
                      </a:r>
                      <a:r>
                        <a:rPr kumimoji="0" lang="en-US" sz="18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Arial" charset="0"/>
                          <a:ea typeface="Times New Roman" pitchFamily="18" charset="0"/>
                          <a:cs typeface="Arial" charset="0"/>
                        </a:rPr>
                        <a:t>CHAR(size)</a:t>
                      </a:r>
                      <a:endParaRPr kumimoji="0" lang="en-US" sz="1800" b="0" i="0" u="none" strike="noStrike" cap="none" normalizeH="0" baseline="0" dirty="0" smtClean="0">
                        <a:ln>
                          <a:noFill/>
                        </a:ln>
                        <a:solidFill>
                          <a:schemeClr val="accent2"/>
                        </a:solidFill>
                        <a:effectLst/>
                        <a:latin typeface="Arial" charset="0"/>
                        <a:ea typeface="Times New Roman" pitchFamily="18"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Stores </a:t>
                      </a:r>
                      <a:r>
                        <a:rPr kumimoji="0" lang="en-US" sz="1800" b="1"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fixed-length character data of size n</a:t>
                      </a:r>
                      <a:r>
                        <a:rPr kumimoji="0" lang="en-US" sz="18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 Default length is </a:t>
                      </a:r>
                      <a:r>
                        <a:rPr kumimoji="0" lang="en-US" sz="1800" b="1"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1</a:t>
                      </a:r>
                      <a:r>
                        <a:rPr kumimoji="0" lang="en-US" sz="18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 maximum size is </a:t>
                      </a:r>
                      <a:r>
                        <a:rPr kumimoji="0" lang="en-US" sz="1800" b="1"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2000</a:t>
                      </a:r>
                      <a:r>
                        <a:rPr kumimoji="0" lang="en-US" sz="18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 </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Arial" charset="0"/>
                          <a:ea typeface="Times New Roman" pitchFamily="18" charset="0"/>
                          <a:cs typeface="Arial" charset="0"/>
                        </a:rPr>
                        <a:t>LONG</a:t>
                      </a:r>
                      <a:endParaRPr kumimoji="0" lang="en-US" sz="1800" b="0" i="0" u="none" strike="noStrike" cap="none" normalizeH="0" baseline="0" dirty="0" smtClean="0">
                        <a:ln>
                          <a:noFill/>
                        </a:ln>
                        <a:solidFill>
                          <a:schemeClr val="accent2"/>
                        </a:solidFill>
                        <a:effectLst/>
                        <a:latin typeface="Arial" charset="0"/>
                        <a:ea typeface="Times New Roman" pitchFamily="18"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Stores </a:t>
                      </a:r>
                      <a:r>
                        <a:rPr kumimoji="0" lang="en-US" sz="1800" b="1"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variable-length character data up to 2 gigabytes</a:t>
                      </a:r>
                      <a:r>
                        <a:rPr kumimoji="0" lang="en-US" sz="18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 Only one LONG column can be used per table. No constraints can be defined on a LONG column.</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892" name="Group 148"/>
          <p:cNvGraphicFramePr>
            <a:graphicFrameLocks noGrp="1"/>
          </p:cNvGraphicFramePr>
          <p:nvPr/>
        </p:nvGraphicFramePr>
        <p:xfrm>
          <a:off x="228600" y="1601788"/>
          <a:ext cx="8686800" cy="3703638"/>
        </p:xfrm>
        <a:graphic>
          <a:graphicData uri="http://schemas.openxmlformats.org/drawingml/2006/table">
            <a:tbl>
              <a:tblPr/>
              <a:tblGrid>
                <a:gridCol w="2130425"/>
                <a:gridCol w="6556375"/>
              </a:tblGrid>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Arial" charset="0"/>
                          <a:ea typeface="Times New Roman" pitchFamily="18" charset="0"/>
                          <a:cs typeface="Arial" charset="0"/>
                        </a:rPr>
                        <a:t>RAW(size)</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Stores raw binary data of length size</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Arial" charset="0"/>
                          <a:ea typeface="Times New Roman" pitchFamily="18" charset="0"/>
                          <a:cs typeface="Arial" charset="0"/>
                        </a:rPr>
                        <a:t>LONG RAW</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Stores raw binary data of variable length up to 2 gigabytes</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Arial" charset="0"/>
                          <a:ea typeface="Times New Roman" pitchFamily="18" charset="0"/>
                          <a:cs typeface="Arial" charset="0"/>
                        </a:rPr>
                        <a:t>BFILE</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Stores binary data stored in an external file</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Arial" charset="0"/>
                          <a:ea typeface="Times New Roman" pitchFamily="18" charset="0"/>
                          <a:cs typeface="Arial" charset="0"/>
                        </a:rPr>
                        <a:t>CLOB</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Stores single-byte and multi-byte character data up to 4 gigabytes</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Arial" charset="0"/>
                          <a:ea typeface="Times New Roman" pitchFamily="18" charset="0"/>
                          <a:cs typeface="Arial" charset="0"/>
                        </a:rPr>
                        <a:t>BLOB</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Stores unstructured binary large objects up to 4 gigabytes</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Arial" charset="0"/>
                          <a:ea typeface="Times New Roman" pitchFamily="18" charset="0"/>
                          <a:cs typeface="Arial" charset="0"/>
                        </a:rPr>
                        <a:t>ROWID</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2">
                              <a:lumMod val="20000"/>
                              <a:lumOff val="80000"/>
                            </a:schemeClr>
                          </a:solidFill>
                          <a:effectLst/>
                          <a:latin typeface="Arial" charset="0"/>
                          <a:ea typeface="Times New Roman" pitchFamily="18" charset="0"/>
                          <a:cs typeface="Arial" charset="0"/>
                        </a:rPr>
                        <a:t>A 64 base number system representing the unique address of a row in its table</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457200" y="233363"/>
            <a:ext cx="8305800" cy="528637"/>
          </a:xfrm>
          <a:prstGeom prst="rect">
            <a:avLst/>
          </a:prstGeom>
          <a:solidFill>
            <a:schemeClr val="accent2"/>
          </a:solidFill>
          <a:ln w="9525">
            <a:solidFill>
              <a:schemeClr val="tx1"/>
            </a:solidFill>
            <a:miter lim="800000"/>
            <a:headEnd/>
            <a:tailEnd/>
          </a:ln>
          <a:effectLst/>
        </p:spPr>
        <p:txBody>
          <a:bodyPr>
            <a:spAutoFit/>
          </a:bodyPr>
          <a:lstStyle/>
          <a:p>
            <a:pPr algn="ctr"/>
            <a:r>
              <a:rPr lang="en-US" sz="2800" b="1" dirty="0">
                <a:solidFill>
                  <a:schemeClr val="bg1"/>
                </a:solidFill>
              </a:rPr>
              <a:t>Constraints</a:t>
            </a:r>
          </a:p>
        </p:txBody>
      </p:sp>
      <p:sp>
        <p:nvSpPr>
          <p:cNvPr id="179203" name="Rectangle 3"/>
          <p:cNvSpPr>
            <a:spLocks noChangeArrowheads="1"/>
          </p:cNvSpPr>
          <p:nvPr/>
        </p:nvSpPr>
        <p:spPr bwMode="auto">
          <a:xfrm>
            <a:off x="381000" y="1543050"/>
            <a:ext cx="8305800" cy="3775075"/>
          </a:xfrm>
          <a:prstGeom prst="rect">
            <a:avLst/>
          </a:prstGeom>
          <a:noFill/>
          <a:ln w="9525">
            <a:noFill/>
            <a:miter lim="800000"/>
            <a:headEnd/>
            <a:tailEnd/>
          </a:ln>
          <a:effectLst/>
        </p:spPr>
        <p:txBody>
          <a:bodyPr anchor="ctr">
            <a:spAutoFit/>
          </a:bodyPr>
          <a:lstStyle/>
          <a:p>
            <a:pPr marL="338138" indent="-338138" algn="just">
              <a:spcBef>
                <a:spcPct val="20000"/>
              </a:spcBef>
              <a:buFont typeface="Wingdings" pitchFamily="2" charset="2"/>
              <a:buChar char="q"/>
              <a:tabLst>
                <a:tab pos="457200" algn="l"/>
              </a:tabLst>
            </a:pPr>
            <a:r>
              <a:rPr lang="en-US" sz="2200" dirty="0"/>
              <a:t>The Oracle server uses </a:t>
            </a:r>
            <a:r>
              <a:rPr lang="en-US" sz="2200" b="1" i="1" dirty="0">
                <a:solidFill>
                  <a:schemeClr val="accent2"/>
                </a:solidFill>
              </a:rPr>
              <a:t>constraints</a:t>
            </a:r>
            <a:r>
              <a:rPr lang="en-US" sz="2200" i="1" dirty="0"/>
              <a:t> </a:t>
            </a:r>
            <a:r>
              <a:rPr lang="en-US" sz="2200" b="1" dirty="0">
                <a:solidFill>
                  <a:srgbClr val="008000"/>
                </a:solidFill>
              </a:rPr>
              <a:t>to </a:t>
            </a:r>
            <a:r>
              <a:rPr lang="en-US" sz="2200" b="1" u="sng" dirty="0">
                <a:solidFill>
                  <a:srgbClr val="008000"/>
                </a:solidFill>
              </a:rPr>
              <a:t>prevent invalid data entry into tables</a:t>
            </a:r>
            <a:r>
              <a:rPr lang="en-US" sz="2200" b="1" dirty="0">
                <a:solidFill>
                  <a:srgbClr val="008000"/>
                </a:solidFill>
              </a:rPr>
              <a:t>. </a:t>
            </a:r>
          </a:p>
          <a:p>
            <a:pPr marL="338138" indent="-338138" algn="just">
              <a:spcBef>
                <a:spcPct val="20000"/>
              </a:spcBef>
              <a:buFont typeface="Wingdings" pitchFamily="2" charset="2"/>
              <a:buChar char="q"/>
              <a:tabLst>
                <a:tab pos="457200" algn="l"/>
              </a:tabLst>
            </a:pPr>
            <a:r>
              <a:rPr lang="en-US" sz="2200" dirty="0"/>
              <a:t>Constraints enforce rules at the database level. </a:t>
            </a:r>
          </a:p>
          <a:p>
            <a:pPr marL="338138" indent="-338138" algn="just">
              <a:spcBef>
                <a:spcPct val="20000"/>
              </a:spcBef>
              <a:buFont typeface="Wingdings" pitchFamily="2" charset="2"/>
              <a:buChar char="q"/>
              <a:tabLst>
                <a:tab pos="457200" algn="l"/>
              </a:tabLst>
            </a:pPr>
            <a:r>
              <a:rPr lang="en-US" sz="2200" dirty="0"/>
              <a:t>It prevents the deletion of a table if there are dependencies.</a:t>
            </a:r>
          </a:p>
          <a:p>
            <a:pPr marL="338138" indent="-338138" algn="just">
              <a:spcBef>
                <a:spcPct val="20000"/>
              </a:spcBef>
              <a:buFont typeface="Wingdings" pitchFamily="2" charset="2"/>
              <a:buChar char="q"/>
              <a:tabLst>
                <a:tab pos="457200" algn="l"/>
              </a:tabLst>
            </a:pPr>
            <a:r>
              <a:rPr lang="en-US" sz="2200" dirty="0"/>
              <a:t>You do not need to define a constraint when you create a table. You can </a:t>
            </a:r>
            <a:r>
              <a:rPr lang="en-US" sz="2200" b="1" dirty="0">
                <a:solidFill>
                  <a:srgbClr val="008000"/>
                </a:solidFill>
              </a:rPr>
              <a:t>later add and remove constraints.</a:t>
            </a:r>
          </a:p>
          <a:p>
            <a:pPr marL="338138" indent="-338138" algn="just">
              <a:spcBef>
                <a:spcPct val="20000"/>
              </a:spcBef>
              <a:buFont typeface="Wingdings" pitchFamily="2" charset="2"/>
              <a:buChar char="q"/>
              <a:tabLst>
                <a:tab pos="457200" algn="l"/>
              </a:tabLst>
            </a:pPr>
            <a:r>
              <a:rPr lang="en-US" sz="2200" dirty="0"/>
              <a:t>In general, constraints ensure that the data in a table adheres to the established business rules. They guarantee a correct insert, update, and delete operation of rows in a table.</a:t>
            </a:r>
          </a:p>
          <a:p>
            <a:pPr marL="338138" indent="-338138" algn="just">
              <a:spcBef>
                <a:spcPct val="20000"/>
              </a:spcBef>
              <a:buFont typeface="Wingdings" pitchFamily="2" charset="2"/>
              <a:buChar char="q"/>
              <a:tabLst>
                <a:tab pos="457200" algn="l"/>
              </a:tabLst>
            </a:pPr>
            <a:r>
              <a:rPr lang="en-US" sz="2200" dirty="0"/>
              <a:t>The constraint types displayed in the next slide are valid.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457200" y="76200"/>
            <a:ext cx="8305800" cy="528638"/>
          </a:xfrm>
          <a:prstGeom prst="rect">
            <a:avLst/>
          </a:prstGeom>
          <a:solidFill>
            <a:schemeClr val="accent3">
              <a:lumMod val="40000"/>
              <a:lumOff val="60000"/>
            </a:schemeClr>
          </a:solidFill>
          <a:ln w="9525">
            <a:solidFill>
              <a:schemeClr val="tx1"/>
            </a:solidFill>
            <a:miter lim="800000"/>
            <a:headEnd/>
            <a:tailEnd/>
          </a:ln>
          <a:effectLst/>
        </p:spPr>
        <p:txBody>
          <a:bodyPr>
            <a:spAutoFit/>
          </a:bodyPr>
          <a:lstStyle/>
          <a:p>
            <a:pPr algn="ctr"/>
            <a:r>
              <a:rPr lang="en-US" sz="2800" b="1" dirty="0">
                <a:solidFill>
                  <a:schemeClr val="bg1"/>
                </a:solidFill>
              </a:rPr>
              <a:t>Constraints</a:t>
            </a:r>
          </a:p>
        </p:txBody>
      </p:sp>
      <p:sp>
        <p:nvSpPr>
          <p:cNvPr id="178179" name="Rectangle 3"/>
          <p:cNvSpPr>
            <a:spLocks noChangeArrowheads="1"/>
          </p:cNvSpPr>
          <p:nvPr/>
        </p:nvSpPr>
        <p:spPr bwMode="auto">
          <a:xfrm>
            <a:off x="228600" y="685800"/>
            <a:ext cx="581025" cy="366713"/>
          </a:xfrm>
          <a:prstGeom prst="rect">
            <a:avLst/>
          </a:prstGeom>
          <a:noFill/>
          <a:ln w="9525">
            <a:noFill/>
            <a:miter lim="800000"/>
            <a:headEnd/>
            <a:tailEnd/>
          </a:ln>
          <a:effectLst/>
        </p:spPr>
        <p:txBody>
          <a:bodyPr wrap="none">
            <a:spAutoFit/>
          </a:bodyPr>
          <a:lstStyle/>
          <a:p>
            <a:pPr marL="396875" indent="-396875">
              <a:spcBef>
                <a:spcPct val="20000"/>
              </a:spcBef>
              <a:buFont typeface="Wingdings" pitchFamily="2" charset="2"/>
              <a:buChar char="q"/>
            </a:pPr>
            <a:endParaRPr lang="en-US"/>
          </a:p>
        </p:txBody>
      </p:sp>
      <p:graphicFrame>
        <p:nvGraphicFramePr>
          <p:cNvPr id="178248" name="Group 72"/>
          <p:cNvGraphicFramePr>
            <a:graphicFrameLocks noGrp="1"/>
          </p:cNvGraphicFramePr>
          <p:nvPr/>
        </p:nvGraphicFramePr>
        <p:xfrm>
          <a:off x="55563" y="809625"/>
          <a:ext cx="9067800" cy="5943600"/>
        </p:xfrm>
        <a:graphic>
          <a:graphicData uri="http://schemas.openxmlformats.org/drawingml/2006/table">
            <a:tbl>
              <a:tblPr/>
              <a:tblGrid>
                <a:gridCol w="2120900"/>
                <a:gridCol w="6946900"/>
              </a:tblGrid>
              <a:tr h="639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Arial" charset="0"/>
                          <a:ea typeface="Times New Roman" pitchFamily="18" charset="0"/>
                          <a:cs typeface="Arial" charset="0"/>
                        </a:rPr>
                        <a:t>NOT NULL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179388" marR="0" lvl="0" indent="-179388" algn="just" defTabSz="914400" rtl="0" eaLnBrk="1" fontAlgn="base" latinLnBrk="0" hangingPunct="1">
                        <a:lnSpc>
                          <a:spcPct val="100000"/>
                        </a:lnSpc>
                        <a:spcBef>
                          <a:spcPct val="0"/>
                        </a:spcBef>
                        <a:spcAft>
                          <a:spcPct val="0"/>
                        </a:spcAft>
                        <a:buClrTx/>
                        <a:buSzTx/>
                        <a:buFont typeface="Symbol" pitchFamily="18" charset="2"/>
                        <a:buChar char=""/>
                        <a:tabLst>
                          <a:tab pos="160338" algn="l"/>
                        </a:tabLst>
                      </a:pPr>
                      <a:r>
                        <a:rPr kumimoji="0" lang="en-US" sz="1800" b="0" i="0" u="none" strike="noStrike" cap="none" normalizeH="0" baseline="0" dirty="0" smtClean="0">
                          <a:ln>
                            <a:noFill/>
                          </a:ln>
                          <a:solidFill>
                            <a:schemeClr val="tx1"/>
                          </a:solidFill>
                          <a:effectLst/>
                          <a:latin typeface="+mj-lt"/>
                          <a:ea typeface="Times New Roman" pitchFamily="18" charset="0"/>
                          <a:cs typeface="Arial" charset="0"/>
                        </a:rPr>
                        <a:t>Specifies that the column cannot contain a null value. </a:t>
                      </a:r>
                    </a:p>
                    <a:p>
                      <a:pPr marL="179388" marR="0" lvl="0" indent="-179388" algn="just" defTabSz="914400" rtl="0" eaLnBrk="0" fontAlgn="base" latinLnBrk="0" hangingPunct="0">
                        <a:lnSpc>
                          <a:spcPct val="100000"/>
                        </a:lnSpc>
                        <a:spcBef>
                          <a:spcPct val="0"/>
                        </a:spcBef>
                        <a:spcAft>
                          <a:spcPct val="0"/>
                        </a:spcAft>
                        <a:buClrTx/>
                        <a:buSzTx/>
                        <a:buFont typeface="Symbol" pitchFamily="18" charset="2"/>
                        <a:buChar char=""/>
                        <a:tabLst>
                          <a:tab pos="160338" algn="l"/>
                        </a:tabLst>
                      </a:pPr>
                      <a:r>
                        <a:rPr kumimoji="0" lang="en-US" sz="1800" b="0" i="0" u="none" strike="noStrike" cap="none" normalizeH="0" baseline="0" dirty="0" smtClean="0">
                          <a:ln>
                            <a:noFill/>
                          </a:ln>
                          <a:solidFill>
                            <a:schemeClr val="tx1"/>
                          </a:solidFill>
                          <a:effectLst/>
                          <a:latin typeface="+mj-lt"/>
                          <a:ea typeface="Times New Roman" pitchFamily="18" charset="0"/>
                          <a:cs typeface="Arial" charset="0"/>
                        </a:rPr>
                        <a:t>Can be specified only at the column level, not at the table level. </a:t>
                      </a:r>
                    </a:p>
                    <a:p>
                      <a:pPr marL="179388" marR="0" lvl="0" indent="-179388" algn="just" defTabSz="914400" rtl="0" eaLnBrk="0" fontAlgn="base" latinLnBrk="0" hangingPunct="0">
                        <a:lnSpc>
                          <a:spcPct val="100000"/>
                        </a:lnSpc>
                        <a:spcBef>
                          <a:spcPct val="0"/>
                        </a:spcBef>
                        <a:spcAft>
                          <a:spcPct val="0"/>
                        </a:spcAft>
                        <a:buClrTx/>
                        <a:buSzTx/>
                        <a:buFont typeface="Symbol" pitchFamily="18" charset="2"/>
                        <a:buChar char=""/>
                        <a:tabLst>
                          <a:tab pos="160338" algn="l"/>
                        </a:tabLst>
                      </a:pPr>
                      <a:r>
                        <a:rPr kumimoji="0" lang="en-US" sz="1800" b="0" i="0" u="none" strike="noStrike" cap="none" normalizeH="0" baseline="0" dirty="0" smtClean="0">
                          <a:ln>
                            <a:noFill/>
                          </a:ln>
                          <a:solidFill>
                            <a:schemeClr val="tx1"/>
                          </a:solidFill>
                          <a:effectLst/>
                          <a:latin typeface="+mj-lt"/>
                          <a:ea typeface="Times New Roman" pitchFamily="18" charset="0"/>
                          <a:cs typeface="Arial" charset="0"/>
                        </a:rPr>
                        <a:t>Is the only constraint displayed by the DESCRIBE command.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ea typeface="Times New Roman" pitchFamily="18" charset="0"/>
                          <a:cs typeface="Arial" charset="0"/>
                        </a:rPr>
                        <a:t>UNIQUE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238125" marR="0" lvl="0" indent="-238125" algn="just" defTabSz="914400" rtl="0" eaLnBrk="1" fontAlgn="base" latinLnBrk="0" hangingPunct="1">
                        <a:lnSpc>
                          <a:spcPct val="100000"/>
                        </a:lnSpc>
                        <a:spcBef>
                          <a:spcPct val="0"/>
                        </a:spcBef>
                        <a:spcAft>
                          <a:spcPct val="0"/>
                        </a:spcAft>
                        <a:buClrTx/>
                        <a:buSzTx/>
                        <a:buFont typeface="Symbol" pitchFamily="18" charset="2"/>
                        <a:buChar char=""/>
                        <a:tabLst>
                          <a:tab pos="160338" algn="l"/>
                        </a:tabLst>
                      </a:pPr>
                      <a:r>
                        <a:rPr kumimoji="0" lang="en-US" sz="1800" b="0" i="0" u="none" strike="noStrike" cap="none" normalizeH="0" baseline="0" dirty="0" smtClean="0">
                          <a:ln>
                            <a:noFill/>
                          </a:ln>
                          <a:solidFill>
                            <a:schemeClr val="tx1"/>
                          </a:solidFill>
                          <a:effectLst/>
                          <a:latin typeface="+mj-lt"/>
                          <a:ea typeface="Times New Roman" pitchFamily="18" charset="0"/>
                          <a:cs typeface="Arial" charset="0"/>
                        </a:rPr>
                        <a:t>Specifies a column or combination of columns whose values must be unique for all rows in the table. </a:t>
                      </a:r>
                    </a:p>
                    <a:p>
                      <a:pPr marL="238125" marR="0" lvl="0" indent="-238125" algn="just" defTabSz="914400" rtl="0" eaLnBrk="0" fontAlgn="base" latinLnBrk="0" hangingPunct="0">
                        <a:lnSpc>
                          <a:spcPct val="100000"/>
                        </a:lnSpc>
                        <a:spcBef>
                          <a:spcPct val="0"/>
                        </a:spcBef>
                        <a:spcAft>
                          <a:spcPct val="0"/>
                        </a:spcAft>
                        <a:buClrTx/>
                        <a:buSzTx/>
                        <a:buFont typeface="Symbol" pitchFamily="18" charset="2"/>
                        <a:buChar char=""/>
                        <a:tabLst>
                          <a:tab pos="160338" algn="l"/>
                        </a:tabLst>
                      </a:pPr>
                      <a:r>
                        <a:rPr kumimoji="0" lang="en-US" sz="1800" b="0" i="0" u="none" strike="noStrike" cap="none" normalizeH="0" baseline="0" dirty="0" smtClean="0">
                          <a:ln>
                            <a:noFill/>
                          </a:ln>
                          <a:solidFill>
                            <a:schemeClr val="tx1"/>
                          </a:solidFill>
                          <a:effectLst/>
                          <a:latin typeface="+mj-lt"/>
                          <a:ea typeface="Times New Roman" pitchFamily="18" charset="0"/>
                          <a:cs typeface="Arial" charset="0"/>
                        </a:rPr>
                        <a:t>Allows the inputs of nulls.</a:t>
                      </a:r>
                    </a:p>
                    <a:p>
                      <a:pPr marL="238125" marR="0" lvl="0" indent="-238125" algn="just" defTabSz="914400" rtl="0" eaLnBrk="0" fontAlgn="base" latinLnBrk="0" hangingPunct="0">
                        <a:lnSpc>
                          <a:spcPct val="100000"/>
                        </a:lnSpc>
                        <a:spcBef>
                          <a:spcPct val="0"/>
                        </a:spcBef>
                        <a:spcAft>
                          <a:spcPct val="0"/>
                        </a:spcAft>
                        <a:buClrTx/>
                        <a:buSzTx/>
                        <a:buFont typeface="Symbol" pitchFamily="18" charset="2"/>
                        <a:buChar char=""/>
                        <a:tabLst>
                          <a:tab pos="160338" algn="l"/>
                        </a:tabLst>
                      </a:pPr>
                      <a:r>
                        <a:rPr kumimoji="0" lang="en-US" sz="1800" b="0" i="0" u="none" strike="noStrike" cap="none" normalizeH="0" baseline="0" dirty="0" smtClean="0">
                          <a:ln>
                            <a:noFill/>
                          </a:ln>
                          <a:solidFill>
                            <a:schemeClr val="tx1"/>
                          </a:solidFill>
                          <a:effectLst/>
                          <a:latin typeface="+mj-lt"/>
                          <a:ea typeface="Times New Roman" pitchFamily="18" charset="0"/>
                          <a:cs typeface="Arial" charset="0"/>
                        </a:rPr>
                        <a:t>Can be defined both at the column level and at the table level. </a:t>
                      </a:r>
                    </a:p>
                    <a:p>
                      <a:pPr marL="238125" marR="0" lvl="0" indent="-238125" algn="just" defTabSz="914400" rtl="0" eaLnBrk="0" fontAlgn="base" latinLnBrk="0" hangingPunct="0">
                        <a:lnSpc>
                          <a:spcPct val="100000"/>
                        </a:lnSpc>
                        <a:spcBef>
                          <a:spcPct val="0"/>
                        </a:spcBef>
                        <a:spcAft>
                          <a:spcPct val="0"/>
                        </a:spcAft>
                        <a:buClrTx/>
                        <a:buSzTx/>
                        <a:buFont typeface="Symbol" pitchFamily="18" charset="2"/>
                        <a:buChar char=""/>
                        <a:tabLst>
                          <a:tab pos="160338" algn="l"/>
                        </a:tabLst>
                      </a:pPr>
                      <a:r>
                        <a:rPr kumimoji="0" lang="en-US" sz="1800" b="0" i="0" u="none" strike="noStrike" cap="none" normalizeH="0" baseline="0" dirty="0" smtClean="0">
                          <a:ln>
                            <a:noFill/>
                          </a:ln>
                          <a:solidFill>
                            <a:schemeClr val="tx1"/>
                          </a:solidFill>
                          <a:effectLst/>
                          <a:latin typeface="+mj-lt"/>
                          <a:ea typeface="Times New Roman" pitchFamily="18" charset="0"/>
                          <a:cs typeface="Arial" charset="0"/>
                        </a:rPr>
                        <a:t>Can comprise of more than one column; the group of columns is called a </a:t>
                      </a:r>
                      <a:r>
                        <a:rPr kumimoji="0" lang="en-US" sz="1800" b="0" i="1" u="none" strike="noStrike" cap="none" normalizeH="0" baseline="0" dirty="0" smtClean="0">
                          <a:ln>
                            <a:noFill/>
                          </a:ln>
                          <a:solidFill>
                            <a:schemeClr val="tx1"/>
                          </a:solidFill>
                          <a:effectLst/>
                          <a:latin typeface="+mj-lt"/>
                          <a:ea typeface="Times New Roman" pitchFamily="18" charset="0"/>
                          <a:cs typeface="Arial" charset="0"/>
                        </a:rPr>
                        <a:t>composite unique key.</a:t>
                      </a:r>
                      <a:endParaRPr kumimoji="0" lang="en-US" sz="1800" b="0" i="0" u="none" strike="noStrike" cap="none" normalizeH="0" baseline="0" dirty="0" smtClean="0">
                        <a:ln>
                          <a:noFill/>
                        </a:ln>
                        <a:solidFill>
                          <a:schemeClr val="tx1"/>
                        </a:solidFill>
                        <a:effectLst/>
                        <a:latin typeface="+mj-lt"/>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ea typeface="Times New Roman" pitchFamily="18" charset="0"/>
                          <a:cs typeface="Arial" charset="0"/>
                        </a:rPr>
                        <a:t>PRIMARY KEY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179388" marR="0" lvl="0" indent="-179388" algn="just" defTabSz="914400" rtl="0" eaLnBrk="1" fontAlgn="base" latinLnBrk="0" hangingPunct="1">
                        <a:lnSpc>
                          <a:spcPct val="100000"/>
                        </a:lnSpc>
                        <a:spcBef>
                          <a:spcPct val="0"/>
                        </a:spcBef>
                        <a:spcAft>
                          <a:spcPct val="0"/>
                        </a:spcAft>
                        <a:buClrTx/>
                        <a:buSzTx/>
                        <a:buFont typeface="Symbol" pitchFamily="18" charset="2"/>
                        <a:buChar char=""/>
                        <a:tabLst>
                          <a:tab pos="160338" algn="l"/>
                        </a:tabLst>
                      </a:pPr>
                      <a:r>
                        <a:rPr kumimoji="0" lang="en-US" sz="1800" b="0" i="0" u="none" strike="noStrike" cap="none" normalizeH="0" baseline="0" dirty="0" smtClean="0">
                          <a:ln>
                            <a:noFill/>
                          </a:ln>
                          <a:solidFill>
                            <a:schemeClr val="tx1"/>
                          </a:solidFill>
                          <a:effectLst/>
                          <a:latin typeface="+mj-lt"/>
                          <a:ea typeface="Times New Roman" pitchFamily="18" charset="0"/>
                          <a:cs typeface="Arial" charset="0"/>
                        </a:rPr>
                        <a:t>Uniquely identifies each row of the table. </a:t>
                      </a:r>
                    </a:p>
                    <a:p>
                      <a:pPr marL="179388" marR="0" lvl="0" indent="-179388" algn="just" defTabSz="914400" rtl="0" eaLnBrk="0" fontAlgn="base" latinLnBrk="0" hangingPunct="0">
                        <a:lnSpc>
                          <a:spcPct val="100000"/>
                        </a:lnSpc>
                        <a:spcBef>
                          <a:spcPct val="0"/>
                        </a:spcBef>
                        <a:spcAft>
                          <a:spcPct val="0"/>
                        </a:spcAft>
                        <a:buClrTx/>
                        <a:buSzTx/>
                        <a:buFont typeface="Symbol" pitchFamily="18" charset="2"/>
                        <a:buChar char=""/>
                        <a:tabLst>
                          <a:tab pos="160338" algn="l"/>
                        </a:tabLst>
                      </a:pPr>
                      <a:r>
                        <a:rPr kumimoji="0" lang="en-US" sz="1800" b="0" i="0" u="none" strike="noStrike" cap="none" normalizeH="0" baseline="0" dirty="0" smtClean="0">
                          <a:ln>
                            <a:noFill/>
                          </a:ln>
                          <a:solidFill>
                            <a:schemeClr val="tx1"/>
                          </a:solidFill>
                          <a:effectLst/>
                          <a:latin typeface="+mj-lt"/>
                          <a:ea typeface="Times New Roman" pitchFamily="18" charset="0"/>
                          <a:cs typeface="Arial" charset="0"/>
                        </a:rPr>
                        <a:t>Cannot contain NULL value. </a:t>
                      </a:r>
                    </a:p>
                    <a:p>
                      <a:pPr marL="179388" marR="0" lvl="0" indent="-179388" algn="just" defTabSz="914400" rtl="0" eaLnBrk="0" fontAlgn="base" latinLnBrk="0" hangingPunct="0">
                        <a:lnSpc>
                          <a:spcPct val="100000"/>
                        </a:lnSpc>
                        <a:spcBef>
                          <a:spcPct val="0"/>
                        </a:spcBef>
                        <a:spcAft>
                          <a:spcPct val="0"/>
                        </a:spcAft>
                        <a:buClrTx/>
                        <a:buSzTx/>
                        <a:buFont typeface="Symbol" pitchFamily="18" charset="2"/>
                        <a:buChar char=""/>
                        <a:tabLst>
                          <a:tab pos="160338" algn="l"/>
                        </a:tabLst>
                      </a:pPr>
                      <a:r>
                        <a:rPr kumimoji="0" lang="en-US" sz="1800" b="0" i="0" u="none" strike="noStrike" cap="none" normalizeH="0" baseline="0" dirty="0" smtClean="0">
                          <a:ln>
                            <a:noFill/>
                          </a:ln>
                          <a:solidFill>
                            <a:schemeClr val="tx1"/>
                          </a:solidFill>
                          <a:effectLst/>
                          <a:latin typeface="+mj-lt"/>
                          <a:ea typeface="Times New Roman" pitchFamily="18" charset="0"/>
                          <a:cs typeface="Arial" charset="0"/>
                        </a:rPr>
                        <a:t>Can be defined both at the column level and at the table level. </a:t>
                      </a:r>
                    </a:p>
                    <a:p>
                      <a:pPr marL="179388" marR="0" lvl="0" indent="-179388" algn="just" defTabSz="914400" rtl="0" eaLnBrk="0" fontAlgn="base" latinLnBrk="0" hangingPunct="0">
                        <a:lnSpc>
                          <a:spcPct val="100000"/>
                        </a:lnSpc>
                        <a:spcBef>
                          <a:spcPct val="0"/>
                        </a:spcBef>
                        <a:spcAft>
                          <a:spcPct val="0"/>
                        </a:spcAft>
                        <a:buClrTx/>
                        <a:buSzTx/>
                        <a:buFont typeface="Symbol" pitchFamily="18" charset="2"/>
                        <a:buChar char=""/>
                        <a:tabLst>
                          <a:tab pos="160338" algn="l"/>
                        </a:tabLst>
                      </a:pPr>
                      <a:r>
                        <a:rPr kumimoji="0" lang="en-US" sz="1800" b="0" i="0" u="none" strike="noStrike" cap="none" normalizeH="0" baseline="0" dirty="0" smtClean="0">
                          <a:ln>
                            <a:noFill/>
                          </a:ln>
                          <a:solidFill>
                            <a:schemeClr val="tx1"/>
                          </a:solidFill>
                          <a:effectLst/>
                          <a:latin typeface="+mj-lt"/>
                          <a:ea typeface="Times New Roman" pitchFamily="18" charset="0"/>
                          <a:cs typeface="Arial" charset="0"/>
                        </a:rPr>
                        <a:t>Only one primary key can be created for each table.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ea typeface="Times New Roman" pitchFamily="18" charset="0"/>
                          <a:cs typeface="Arial" charset="0"/>
                        </a:rPr>
                        <a:t>FOREIGN KEY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179388" marR="0" lvl="0" indent="-179388" algn="just" defTabSz="914400" rtl="0" eaLnBrk="1" fontAlgn="base" latinLnBrk="0" hangingPunct="1">
                        <a:lnSpc>
                          <a:spcPct val="100000"/>
                        </a:lnSpc>
                        <a:spcBef>
                          <a:spcPct val="0"/>
                        </a:spcBef>
                        <a:spcAft>
                          <a:spcPct val="0"/>
                        </a:spcAft>
                        <a:buClrTx/>
                        <a:buSzTx/>
                        <a:buFont typeface="Symbol" pitchFamily="18" charset="2"/>
                        <a:buChar char=""/>
                        <a:tabLst>
                          <a:tab pos="160338" algn="l"/>
                        </a:tabLst>
                      </a:pPr>
                      <a:r>
                        <a:rPr kumimoji="0" lang="en-US" sz="1800" b="0" i="0" u="none" strike="noStrike" cap="none" normalizeH="0" baseline="0" dirty="0" smtClean="0">
                          <a:ln>
                            <a:noFill/>
                          </a:ln>
                          <a:solidFill>
                            <a:schemeClr val="tx1"/>
                          </a:solidFill>
                          <a:effectLst/>
                          <a:latin typeface="+mj-lt"/>
                          <a:ea typeface="Times New Roman" pitchFamily="18" charset="0"/>
                          <a:cs typeface="Arial" charset="0"/>
                        </a:rPr>
                        <a:t>Establishes and enforces a foreign key relationship between the column and a column of the referenced table.</a:t>
                      </a:r>
                    </a:p>
                    <a:p>
                      <a:pPr marL="179388" marR="0" lvl="0" indent="-179388" algn="just" defTabSz="914400" rtl="0" eaLnBrk="0" fontAlgn="base" latinLnBrk="0" hangingPunct="0">
                        <a:lnSpc>
                          <a:spcPct val="100000"/>
                        </a:lnSpc>
                        <a:spcBef>
                          <a:spcPct val="0"/>
                        </a:spcBef>
                        <a:spcAft>
                          <a:spcPct val="0"/>
                        </a:spcAft>
                        <a:buClrTx/>
                        <a:buSzTx/>
                        <a:buFont typeface="Symbol" pitchFamily="18" charset="2"/>
                        <a:buChar char=""/>
                        <a:tabLst>
                          <a:tab pos="160338" algn="l"/>
                        </a:tabLst>
                      </a:pPr>
                      <a:r>
                        <a:rPr kumimoji="0" lang="en-US" sz="1800" b="0" i="0" u="none" strike="noStrike" cap="none" normalizeH="0" baseline="0" dirty="0" smtClean="0">
                          <a:ln>
                            <a:noFill/>
                          </a:ln>
                          <a:solidFill>
                            <a:schemeClr val="tx1"/>
                          </a:solidFill>
                          <a:effectLst/>
                          <a:latin typeface="+mj-lt"/>
                          <a:ea typeface="Times New Roman" pitchFamily="18" charset="0"/>
                          <a:cs typeface="Arial" charset="0"/>
                        </a:rPr>
                        <a:t>A foreign key vale must match an existing value in the parent table or be NULL.</a:t>
                      </a:r>
                    </a:p>
                    <a:p>
                      <a:pPr marL="179388" marR="0" lvl="0" indent="-179388" algn="just" defTabSz="914400" rtl="0" eaLnBrk="0" fontAlgn="base" latinLnBrk="0" hangingPunct="0">
                        <a:lnSpc>
                          <a:spcPct val="100000"/>
                        </a:lnSpc>
                        <a:spcBef>
                          <a:spcPct val="0"/>
                        </a:spcBef>
                        <a:spcAft>
                          <a:spcPct val="0"/>
                        </a:spcAft>
                        <a:buClrTx/>
                        <a:buSzTx/>
                        <a:buFont typeface="Symbol" pitchFamily="18" charset="2"/>
                        <a:buChar char=""/>
                        <a:tabLst>
                          <a:tab pos="160338" algn="l"/>
                        </a:tabLst>
                      </a:pPr>
                      <a:r>
                        <a:rPr kumimoji="0" lang="en-US" sz="1800" b="0" i="0" u="none" strike="noStrike" cap="none" normalizeH="0" baseline="0" dirty="0" smtClean="0">
                          <a:ln>
                            <a:noFill/>
                          </a:ln>
                          <a:solidFill>
                            <a:schemeClr val="tx1"/>
                          </a:solidFill>
                          <a:effectLst/>
                          <a:latin typeface="+mj-lt"/>
                          <a:ea typeface="Times New Roman" pitchFamily="18" charset="0"/>
                          <a:cs typeface="Arial" charset="0"/>
                        </a:rPr>
                        <a:t>Can be defined both at the column level and at the table level.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ea typeface="Times New Roman" pitchFamily="18" charset="0"/>
                          <a:cs typeface="Arial" charset="0"/>
                        </a:rPr>
                        <a:t>CHECK</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179388" marR="0" lvl="0" indent="-179388" algn="just" defTabSz="914400" rtl="0" eaLnBrk="1" fontAlgn="base" latinLnBrk="0" hangingPunct="1">
                        <a:lnSpc>
                          <a:spcPct val="100000"/>
                        </a:lnSpc>
                        <a:spcBef>
                          <a:spcPct val="0"/>
                        </a:spcBef>
                        <a:spcAft>
                          <a:spcPct val="0"/>
                        </a:spcAft>
                        <a:buClrTx/>
                        <a:buSzTx/>
                        <a:buFont typeface="Symbol" pitchFamily="18" charset="2"/>
                        <a:buChar char=""/>
                        <a:tabLst>
                          <a:tab pos="160338" algn="l"/>
                        </a:tabLst>
                      </a:pPr>
                      <a:r>
                        <a:rPr kumimoji="0" lang="en-US" sz="1800" b="0" i="0" u="none" strike="noStrike" cap="none" normalizeH="0" baseline="0" dirty="0" smtClean="0">
                          <a:ln>
                            <a:noFill/>
                          </a:ln>
                          <a:solidFill>
                            <a:schemeClr val="tx1"/>
                          </a:solidFill>
                          <a:effectLst/>
                          <a:latin typeface="+mj-lt"/>
                          <a:ea typeface="Times New Roman" pitchFamily="18" charset="0"/>
                          <a:cs typeface="Arial" charset="0"/>
                        </a:rPr>
                        <a:t>Defines a condition that every row in a table must satisfy.</a:t>
                      </a:r>
                    </a:p>
                    <a:p>
                      <a:pPr marL="179388" marR="0" lvl="0" indent="-179388" algn="just" defTabSz="914400" rtl="0" eaLnBrk="0" fontAlgn="base" latinLnBrk="0" hangingPunct="0">
                        <a:lnSpc>
                          <a:spcPct val="100000"/>
                        </a:lnSpc>
                        <a:spcBef>
                          <a:spcPct val="0"/>
                        </a:spcBef>
                        <a:spcAft>
                          <a:spcPct val="0"/>
                        </a:spcAft>
                        <a:buClrTx/>
                        <a:buSzTx/>
                        <a:buFont typeface="Symbol" pitchFamily="18" charset="2"/>
                        <a:buChar char=""/>
                        <a:tabLst>
                          <a:tab pos="160338" algn="l"/>
                        </a:tabLst>
                      </a:pPr>
                      <a:r>
                        <a:rPr kumimoji="0" lang="en-US" sz="1800" b="0" i="0" u="none" strike="noStrike" cap="none" normalizeH="0" baseline="0" dirty="0" smtClean="0">
                          <a:ln>
                            <a:noFill/>
                          </a:ln>
                          <a:solidFill>
                            <a:schemeClr val="tx1"/>
                          </a:solidFill>
                          <a:effectLst/>
                          <a:latin typeface="+mj-lt"/>
                          <a:ea typeface="Times New Roman" pitchFamily="18" charset="0"/>
                          <a:cs typeface="Arial" charset="0"/>
                        </a:rPr>
                        <a:t>A single column can have multiple CHECK constraints.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73</TotalTime>
  <Words>2053</Words>
  <Application>Microsoft Office PowerPoint</Application>
  <PresentationFormat>On-screen Show (4:3)</PresentationFormat>
  <Paragraphs>203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CREATE TABLE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TABLE</dc:title>
  <dc:creator>NEHU-CA</dc:creator>
  <cp:lastModifiedBy>user</cp:lastModifiedBy>
  <cp:revision>12</cp:revision>
  <dcterms:created xsi:type="dcterms:W3CDTF">2016-03-22T04:56:49Z</dcterms:created>
  <dcterms:modified xsi:type="dcterms:W3CDTF">2017-03-16T09:40:49Z</dcterms:modified>
</cp:coreProperties>
</file>