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58" r:id="rId4"/>
    <p:sldId id="327" r:id="rId5"/>
    <p:sldId id="328" r:id="rId6"/>
    <p:sldId id="277" r:id="rId7"/>
    <p:sldId id="282" r:id="rId8"/>
    <p:sldId id="284" r:id="rId9"/>
    <p:sldId id="288" r:id="rId10"/>
    <p:sldId id="293" r:id="rId11"/>
    <p:sldId id="273" r:id="rId12"/>
    <p:sldId id="292" r:id="rId13"/>
    <p:sldId id="294" r:id="rId14"/>
    <p:sldId id="287" r:id="rId15"/>
    <p:sldId id="289" r:id="rId16"/>
    <p:sldId id="280" r:id="rId17"/>
    <p:sldId id="283" r:id="rId18"/>
    <p:sldId id="274" r:id="rId19"/>
    <p:sldId id="281" r:id="rId20"/>
    <p:sldId id="286" r:id="rId21"/>
    <p:sldId id="297" r:id="rId22"/>
    <p:sldId id="298" r:id="rId23"/>
    <p:sldId id="299" r:id="rId24"/>
    <p:sldId id="278" r:id="rId25"/>
    <p:sldId id="275" r:id="rId26"/>
    <p:sldId id="296" r:id="rId27"/>
    <p:sldId id="279" r:id="rId28"/>
    <p:sldId id="285" r:id="rId29"/>
    <p:sldId id="290" r:id="rId30"/>
    <p:sldId id="291" r:id="rId31"/>
    <p:sldId id="295" r:id="rId32"/>
    <p:sldId id="300" r:id="rId33"/>
    <p:sldId id="261" r:id="rId34"/>
    <p:sldId id="326" r:id="rId35"/>
    <p:sldId id="259" r:id="rId36"/>
    <p:sldId id="264" r:id="rId37"/>
    <p:sldId id="325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68" d="100"/>
          <a:sy n="68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Zhengxi</a:t>
            </a:r>
            <a:r>
              <a:rPr lang="en-US" altLang="zh-CN" dirty="0"/>
              <a:t> Liu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6" y="2356644"/>
            <a:ext cx="10850562" cy="749082"/>
          </a:xfrm>
        </p:spPr>
        <p:txBody>
          <a:bodyPr/>
          <a:lstStyle/>
          <a:p>
            <a:r>
              <a:rPr lang="en-US" altLang="zh-CN" dirty="0"/>
              <a:t>A Brief Introduction to</a:t>
            </a:r>
            <a:r>
              <a:rPr lang="zh-CN" altLang="en-US" dirty="0"/>
              <a:t> </a:t>
            </a:r>
            <a:r>
              <a:rPr lang="en-US" altLang="zh-CN" dirty="0"/>
              <a:t>NLP 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6054" y="1722268"/>
            <a:ext cx="7699892" cy="3836766"/>
            <a:chOff x="2246054" y="1722268"/>
            <a:chExt cx="7699892" cy="3836766"/>
          </a:xfrm>
        </p:grpSpPr>
        <p:sp>
          <p:nvSpPr>
            <p:cNvPr id="6" name="í$ḷïďè">
              <a:extLst>
                <a:ext uri="{FF2B5EF4-FFF2-40B4-BE49-F238E27FC236}">
                  <a16:creationId xmlns:a16="http://schemas.microsoft.com/office/drawing/2014/main" id="{7FE02EB2-C580-4DBA-A17E-46E66D79879B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îSľíḍé">
              <a:extLst>
                <a:ext uri="{FF2B5EF4-FFF2-40B4-BE49-F238E27FC236}">
                  <a16:creationId xmlns:a16="http://schemas.microsoft.com/office/drawing/2014/main" id="{1AA8BD26-68DC-4AF4-A4B6-4120E4958A8A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38" name="íšļîde">
                <a:extLst>
                  <a:ext uri="{FF2B5EF4-FFF2-40B4-BE49-F238E27FC236}">
                    <a16:creationId xmlns:a16="http://schemas.microsoft.com/office/drawing/2014/main" id="{781113B8-5B59-4DEE-9E7C-CB439BE2155B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şḻíḑé">
                <a:extLst>
                  <a:ext uri="{FF2B5EF4-FFF2-40B4-BE49-F238E27FC236}">
                    <a16:creationId xmlns:a16="http://schemas.microsoft.com/office/drawing/2014/main" id="{3818F581-1525-49B9-8252-01BC3A572932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śḷîďe">
                <a:extLst>
                  <a:ext uri="{FF2B5EF4-FFF2-40B4-BE49-F238E27FC236}">
                    <a16:creationId xmlns:a16="http://schemas.microsoft.com/office/drawing/2014/main" id="{82E20D79-539D-4729-95DE-7A9650281603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ḻîḍê">
                <a:extLst>
                  <a:ext uri="{FF2B5EF4-FFF2-40B4-BE49-F238E27FC236}">
                    <a16:creationId xmlns:a16="http://schemas.microsoft.com/office/drawing/2014/main" id="{FDB5E059-F993-4D52-B7E6-E6436FA174A7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ṡḷiḓe">
              <a:extLst>
                <a:ext uri="{FF2B5EF4-FFF2-40B4-BE49-F238E27FC236}">
                  <a16:creationId xmlns:a16="http://schemas.microsoft.com/office/drawing/2014/main" id="{1243A23C-9E3E-49E3-BC6E-544422C1628E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33" name="îṩļíďé">
                <a:extLst>
                  <a:ext uri="{FF2B5EF4-FFF2-40B4-BE49-F238E27FC236}">
                    <a16:creationId xmlns:a16="http://schemas.microsoft.com/office/drawing/2014/main" id="{008F9039-3392-4117-83CD-0BD1F039DAE6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36" name="îṣ1ïḋê">
                  <a:extLst>
                    <a:ext uri="{FF2B5EF4-FFF2-40B4-BE49-F238E27FC236}">
                      <a16:creationId xmlns:a16="http://schemas.microsoft.com/office/drawing/2014/main" id="{0B20E115-FB0A-4AFE-89EA-7E6727BB78BE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ḷîďe">
                  <a:extLst>
                    <a:ext uri="{FF2B5EF4-FFF2-40B4-BE49-F238E27FC236}">
                      <a16:creationId xmlns:a16="http://schemas.microsoft.com/office/drawing/2014/main" id="{EB6F6EE0-0C99-448F-AB56-6F97F91B3B9C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i$ḻïḋè">
                <a:extLst>
                  <a:ext uri="{FF2B5EF4-FFF2-40B4-BE49-F238E27FC236}">
                    <a16:creationId xmlns:a16="http://schemas.microsoft.com/office/drawing/2014/main" id="{EECFB866-6F27-4F78-AB47-02D38C55EEFA}"/>
                  </a:ext>
                </a:extLst>
              </p:cNvPr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iḋe">
                <a:extLst>
                  <a:ext uri="{FF2B5EF4-FFF2-40B4-BE49-F238E27FC236}">
                    <a16:creationId xmlns:a16="http://schemas.microsoft.com/office/drawing/2014/main" id="{769573A1-22C3-4494-AA3E-C25FF58E7C4C}"/>
                  </a:ext>
                </a:extLst>
              </p:cNvPr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246054" y="377212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šļ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ṧḷiďè">
              <a:extLst>
                <a:ext uri="{FF2B5EF4-FFF2-40B4-BE49-F238E27FC236}">
                  <a16:creationId xmlns:a16="http://schemas.microsoft.com/office/drawing/2014/main" id="{5D05A716-70E7-4EC4-A2AA-9E4C6A8E604B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ïšľîḍé">
              <a:extLst>
                <a:ext uri="{FF2B5EF4-FFF2-40B4-BE49-F238E27FC236}">
                  <a16:creationId xmlns:a16="http://schemas.microsoft.com/office/drawing/2014/main" id="{7C3C1A94-4121-4CB3-BAFC-DAD81358CE7D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îḍê">
              <a:extLst>
                <a:ext uri="{FF2B5EF4-FFF2-40B4-BE49-F238E27FC236}">
                  <a16:creationId xmlns:a16="http://schemas.microsoft.com/office/drawing/2014/main" id="{B7C936EE-6B6E-4F1A-B9F2-D98831ACA9EC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ľïḓè">
              <a:extLst>
                <a:ext uri="{FF2B5EF4-FFF2-40B4-BE49-F238E27FC236}">
                  <a16:creationId xmlns:a16="http://schemas.microsoft.com/office/drawing/2014/main" id="{CD37D766-6091-4194-8A03-8B3EA82326C5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ḷîḋe">
              <a:extLst>
                <a:ext uri="{FF2B5EF4-FFF2-40B4-BE49-F238E27FC236}">
                  <a16:creationId xmlns:a16="http://schemas.microsoft.com/office/drawing/2014/main" id="{AD1BFC6C-DBFE-41C6-93DF-23BB7D043517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1íďè">
              <a:extLst>
                <a:ext uri="{FF2B5EF4-FFF2-40B4-BE49-F238E27FC236}">
                  <a16:creationId xmlns:a16="http://schemas.microsoft.com/office/drawing/2014/main" id="{8095E22B-A403-4B56-B576-80753B441F8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ļïḍè">
              <a:extLst>
                <a:ext uri="{FF2B5EF4-FFF2-40B4-BE49-F238E27FC236}">
                  <a16:creationId xmlns:a16="http://schemas.microsoft.com/office/drawing/2014/main" id="{52FDDA6A-3F47-42A4-A0EC-68A710D85F5A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ļïḋê">
              <a:extLst>
                <a:ext uri="{FF2B5EF4-FFF2-40B4-BE49-F238E27FC236}">
                  <a16:creationId xmlns:a16="http://schemas.microsoft.com/office/drawing/2014/main" id="{2AF07327-0DAD-4EA2-8856-BFB2AFBAF20F}"/>
                </a:ext>
              </a:extLst>
            </p:cNvPr>
            <p:cNvSpPr/>
            <p:nvPr/>
          </p:nvSpPr>
          <p:spPr bwMode="auto">
            <a:xfrm>
              <a:off x="5720855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šļîdé">
              <a:extLst>
                <a:ext uri="{FF2B5EF4-FFF2-40B4-BE49-F238E27FC236}">
                  <a16:creationId xmlns:a16="http://schemas.microsoft.com/office/drawing/2014/main" id="{85D0ECD5-9A24-4E10-8879-B93E33C25B65}"/>
                </a:ext>
              </a:extLst>
            </p:cNvPr>
            <p:cNvSpPr/>
            <p:nvPr/>
          </p:nvSpPr>
          <p:spPr bwMode="auto">
            <a:xfrm>
              <a:off x="5911359" y="2259888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í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934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$ḷ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Introduce word2vec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A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fashion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model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in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NLP.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Why is language understanding difficult?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Compare to image recognition.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08" y="1503801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What is natural language processing?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The nature of human language.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5d2df79-7676-4ebe-aae5-6f61df26b29a" descr="LxMAAB+LCAAAAAAABADllk1vozAQhv+Ld3tDKzBfCTfahCqHfqiJ2kOVAwUXvAITGbNKFfHf1yZAsEi2yqoHQm/JMDN+X8/wiB34yT42CDhgmfqUzbAfUT9dMJQCBSxC4JAiSRRwjUmISXRLs2KTA+d115Z1n7xgFt9kSUaf/aRAogHBDPvJ/q/TK5JyHynmCj6q2Klcntbr9fD+jgO0ilGKmpwVJswl4TL2Q56h/lK5AYqjmBGU53Xg4e03ClinzDFFVpHHvOcPzzOgbbmuaFYdo5alApYoyEj4/yKfUIAIa5KeojfgaKY9sSE0pLNnk7nhqe3Zmjj71B0213eHCU6LtE6rLN75205IU/dBHIYJ6qYtCEP0TzslTcSq30tG+QFeRlOf8QN3anl18GbxWqFrQUK05VWNWCANtRYp9uno2ogH7dZUO3QoevT5JiKu7Yjrft0hWwEuiRKeDO3KXzPAtjHfiw2659lCUm1VhDSwll00gnhvPre+v1I5KWyFtuw8K6Kia+LY7f/Tg2jQtVBLkMR/qrtZznNn0FXOlz1HzA0Oy16/clW89ybupcGzvDUy+5MB5fqIvRHgaSohwpybNy78WjydJ3Lyuci5KXFMHSLHDF3iGBwBx+DlcwyOmGO98XwvjlkSIjRrMnXVwXFMFjm79gzPHTbHTFvimD4CjumXzzF9xBzrjed7ccyWEKF7rjUd3veYLHKucZ0D/x6zocQxYwQcMy6fY8aIOdYbz0mOrcu/XxUAHy8TAAA=">
            <a:extLst>
              <a:ext uri="{FF2B5EF4-FFF2-40B4-BE49-F238E27FC236}">
                <a16:creationId xmlns:a16="http://schemas.microsoft.com/office/drawing/2014/main" id="{6C59ADCC-1179-4FEF-AB52-1A17377DC545}"/>
              </a:ext>
            </a:extLst>
          </p:cNvPr>
          <p:cNvGrpSpPr>
            <a:grpSpLocks noChangeAspect="1"/>
          </p:cNvGrpSpPr>
          <p:nvPr/>
        </p:nvGrpSpPr>
        <p:grpSpPr>
          <a:xfrm>
            <a:off x="3114996" y="1978084"/>
            <a:ext cx="5962009" cy="2901832"/>
            <a:chOff x="3114996" y="1628324"/>
            <a:chExt cx="5962009" cy="290183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DC61E7B-9FF0-4E57-8A7B-2D87BC3AF834}"/>
                </a:ext>
              </a:extLst>
            </p:cNvPr>
            <p:cNvSpPr/>
            <p:nvPr/>
          </p:nvSpPr>
          <p:spPr>
            <a:xfrm>
              <a:off x="6351746" y="2121211"/>
              <a:ext cx="2725259" cy="23437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B131CB92-5F6F-4FB3-91C4-DC67B742EE6B}"/>
                </a:ext>
              </a:extLst>
            </p:cNvPr>
            <p:cNvSpPr/>
            <p:nvPr/>
          </p:nvSpPr>
          <p:spPr>
            <a:xfrm>
              <a:off x="6351746" y="163066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9E6894D1-9D5C-4E85-8F99-634984B164D5}"/>
                </a:ext>
              </a:extLst>
            </p:cNvPr>
            <p:cNvSpPr/>
            <p:nvPr/>
          </p:nvSpPr>
          <p:spPr>
            <a:xfrm>
              <a:off x="6228136" y="2118871"/>
              <a:ext cx="2725259" cy="23437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EC9B119D-F3B8-4C21-AAC1-59C5A95006E4}"/>
                </a:ext>
              </a:extLst>
            </p:cNvPr>
            <p:cNvSpPr/>
            <p:nvPr/>
          </p:nvSpPr>
          <p:spPr>
            <a:xfrm flipV="1">
              <a:off x="6447469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3247B3F0-6A09-41BF-8AFF-8ECA892653F5}"/>
                </a:ext>
              </a:extLst>
            </p:cNvPr>
            <p:cNvSpPr/>
            <p:nvPr/>
          </p:nvSpPr>
          <p:spPr>
            <a:xfrm flipV="1">
              <a:off x="691823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D05DA636-0E28-432A-B97D-3109976BB5CD}"/>
                </a:ext>
              </a:extLst>
            </p:cNvPr>
            <p:cNvSpPr/>
            <p:nvPr/>
          </p:nvSpPr>
          <p:spPr>
            <a:xfrm flipV="1">
              <a:off x="738900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27C272D3-C876-4A2D-802E-7460B298971B}"/>
                </a:ext>
              </a:extLst>
            </p:cNvPr>
            <p:cNvSpPr/>
            <p:nvPr/>
          </p:nvSpPr>
          <p:spPr>
            <a:xfrm flipV="1">
              <a:off x="7859777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AF0C6539-C702-442C-A7A1-AE03970666B4}"/>
                </a:ext>
              </a:extLst>
            </p:cNvPr>
            <p:cNvSpPr/>
            <p:nvPr/>
          </p:nvSpPr>
          <p:spPr>
            <a:xfrm flipV="1">
              <a:off x="8330546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5E644E5F-C1E0-4BE2-810A-1277DCAC41C4}"/>
                </a:ext>
              </a:extLst>
            </p:cNvPr>
            <p:cNvSpPr/>
            <p:nvPr/>
          </p:nvSpPr>
          <p:spPr>
            <a:xfrm flipV="1">
              <a:off x="6447469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27E34A6A-6C76-4D11-B823-A2F98CA99F6F}"/>
                </a:ext>
              </a:extLst>
            </p:cNvPr>
            <p:cNvSpPr/>
            <p:nvPr/>
          </p:nvSpPr>
          <p:spPr>
            <a:xfrm flipV="1">
              <a:off x="691823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A1443ABC-187B-42FD-B34E-87B30A3059EA}"/>
                </a:ext>
              </a:extLst>
            </p:cNvPr>
            <p:cNvSpPr/>
            <p:nvPr/>
          </p:nvSpPr>
          <p:spPr>
            <a:xfrm flipV="1">
              <a:off x="738900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0F6254A1-9C57-45C1-9B2C-00C054D48A8A}"/>
                </a:ext>
              </a:extLst>
            </p:cNvPr>
            <p:cNvSpPr/>
            <p:nvPr/>
          </p:nvSpPr>
          <p:spPr>
            <a:xfrm flipV="1">
              <a:off x="7859777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73AAFCB5-3E39-44F4-AB14-DCF3B4363D39}"/>
                </a:ext>
              </a:extLst>
            </p:cNvPr>
            <p:cNvSpPr/>
            <p:nvPr/>
          </p:nvSpPr>
          <p:spPr>
            <a:xfrm flipV="1">
              <a:off x="8330546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9A98EC70-281B-4520-B105-B8CD55C227D0}"/>
                </a:ext>
              </a:extLst>
            </p:cNvPr>
            <p:cNvSpPr/>
            <p:nvPr/>
          </p:nvSpPr>
          <p:spPr>
            <a:xfrm flipV="1">
              <a:off x="6447469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778BC08D-6C74-42E0-B927-5CD03C92A4FE}"/>
                </a:ext>
              </a:extLst>
            </p:cNvPr>
            <p:cNvSpPr/>
            <p:nvPr/>
          </p:nvSpPr>
          <p:spPr>
            <a:xfrm flipV="1">
              <a:off x="6918238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CA52532F-9024-4C84-B0B7-B81DD623188D}"/>
                </a:ext>
              </a:extLst>
            </p:cNvPr>
            <p:cNvSpPr/>
            <p:nvPr/>
          </p:nvSpPr>
          <p:spPr>
            <a:xfrm flipV="1">
              <a:off x="7389008" y="3537444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7EC7C3B6-0FBD-4E8F-8688-73E7FECCFA63}"/>
                </a:ext>
              </a:extLst>
            </p:cNvPr>
            <p:cNvSpPr/>
            <p:nvPr/>
          </p:nvSpPr>
          <p:spPr>
            <a:xfrm flipV="1">
              <a:off x="7859777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5F3A1DDC-660E-4980-996D-04FBF7F12490}"/>
                </a:ext>
              </a:extLst>
            </p:cNvPr>
            <p:cNvSpPr/>
            <p:nvPr/>
          </p:nvSpPr>
          <p:spPr>
            <a:xfrm flipV="1">
              <a:off x="8330546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1628C6DE-340B-4450-9960-50A42E8714E2}"/>
                </a:ext>
              </a:extLst>
            </p:cNvPr>
            <p:cNvSpPr/>
            <p:nvPr/>
          </p:nvSpPr>
          <p:spPr>
            <a:xfrm flipV="1">
              <a:off x="6447469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FD575927-3CD3-437B-A0CD-83C3EC2CCED5}"/>
                </a:ext>
              </a:extLst>
            </p:cNvPr>
            <p:cNvSpPr/>
            <p:nvPr/>
          </p:nvSpPr>
          <p:spPr>
            <a:xfrm flipV="1">
              <a:off x="691823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65DC2325-B65F-447D-AD73-2D6A5A759051}"/>
                </a:ext>
              </a:extLst>
            </p:cNvPr>
            <p:cNvSpPr/>
            <p:nvPr/>
          </p:nvSpPr>
          <p:spPr>
            <a:xfrm flipV="1">
              <a:off x="738900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3E7A6A96-F55C-4F89-AAA7-1ACDD8AB56D6}"/>
                </a:ext>
              </a:extLst>
            </p:cNvPr>
            <p:cNvSpPr/>
            <p:nvPr/>
          </p:nvSpPr>
          <p:spPr>
            <a:xfrm flipV="1">
              <a:off x="7859777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2C4B6A8C-3A54-4274-9703-393127EBC573}"/>
                </a:ext>
              </a:extLst>
            </p:cNvPr>
            <p:cNvSpPr/>
            <p:nvPr/>
          </p:nvSpPr>
          <p:spPr>
            <a:xfrm flipV="1">
              <a:off x="8330546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CE2AA99C-1A61-47E4-8830-D37BF067E2B6}"/>
                </a:ext>
              </a:extLst>
            </p:cNvPr>
            <p:cNvSpPr/>
            <p:nvPr/>
          </p:nvSpPr>
          <p:spPr>
            <a:xfrm>
              <a:off x="6228136" y="162832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530AEAA8-0C0A-4452-A344-EF6D50C81C60}"/>
                </a:ext>
              </a:extLst>
            </p:cNvPr>
            <p:cNvSpPr/>
            <p:nvPr/>
          </p:nvSpPr>
          <p:spPr>
            <a:xfrm rot="5400000">
              <a:off x="4492379" y="125341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D8E4F0"/>
                </a:gs>
                <a:gs pos="60000">
                  <a:schemeClr val="accent1">
                    <a:lumMod val="100000"/>
                  </a:schemeClr>
                </a:gs>
                <a:gs pos="60100">
                  <a:srgbClr val="D8E4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8512E265-C626-476F-A9BC-8896384E4A28}"/>
                </a:ext>
              </a:extLst>
            </p:cNvPr>
            <p:cNvSpPr/>
            <p:nvPr/>
          </p:nvSpPr>
          <p:spPr>
            <a:xfrm rot="16200000" flipH="1">
              <a:off x="3121257" y="238641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250844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Shape2">
              <a:extLst>
                <a:ext uri="{FF2B5EF4-FFF2-40B4-BE49-F238E27FC236}">
                  <a16:creationId xmlns:a16="http://schemas.microsoft.com/office/drawing/2014/main" id="{2D3B45B2-8AC9-427C-8D0A-7A0FB473275B}"/>
                </a:ext>
              </a:extLst>
            </p:cNvPr>
            <p:cNvSpPr/>
            <p:nvPr/>
          </p:nvSpPr>
          <p:spPr>
            <a:xfrm rot="5400000">
              <a:off x="4492379" y="1808636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10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43000">
                  <a:schemeClr val="accent5">
                    <a:lumMod val="100000"/>
                  </a:schemeClr>
                </a:gs>
                <a:gs pos="431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EE8DC96F-14B7-4D39-B792-F8034D024E2A}"/>
                </a:ext>
              </a:extLst>
            </p:cNvPr>
            <p:cNvSpPr/>
            <p:nvPr/>
          </p:nvSpPr>
          <p:spPr>
            <a:xfrm rot="16200000" flipH="1">
              <a:off x="3121257" y="2941630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063666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Shape3">
              <a:extLst>
                <a:ext uri="{FF2B5EF4-FFF2-40B4-BE49-F238E27FC236}">
                  <a16:creationId xmlns:a16="http://schemas.microsoft.com/office/drawing/2014/main" id="{A1B42F1F-D125-4A97-B520-A88CE926DB15}"/>
                </a:ext>
              </a:extLst>
            </p:cNvPr>
            <p:cNvSpPr/>
            <p:nvPr/>
          </p:nvSpPr>
          <p:spPr>
            <a:xfrm rot="5400000">
              <a:off x="4492379" y="2368309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7000">
                  <a:schemeClr val="accent2">
                    <a:lumMod val="100000"/>
                  </a:schemeClr>
                </a:gs>
                <a:gs pos="57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451ACAF3-8DC8-475B-A263-F9F8AF614334}"/>
                </a:ext>
              </a:extLst>
            </p:cNvPr>
            <p:cNvSpPr/>
            <p:nvPr/>
          </p:nvSpPr>
          <p:spPr>
            <a:xfrm rot="16200000" flipH="1">
              <a:off x="3121257" y="3501302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623338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ValueShape4">
              <a:extLst>
                <a:ext uri="{FF2B5EF4-FFF2-40B4-BE49-F238E27FC236}">
                  <a16:creationId xmlns:a16="http://schemas.microsoft.com/office/drawing/2014/main" id="{CF7C14B9-143E-48EF-B8FB-C7B110B2D0B6}"/>
                </a:ext>
              </a:extLst>
            </p:cNvPr>
            <p:cNvSpPr/>
            <p:nvPr/>
          </p:nvSpPr>
          <p:spPr>
            <a:xfrm rot="5400000">
              <a:off x="4492379" y="293686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72000">
                  <a:schemeClr val="accent3">
                    <a:lumMod val="100000"/>
                  </a:schemeClr>
                </a:gs>
                <a:gs pos="72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ExtraShape">
              <a:extLst>
                <a:ext uri="{FF2B5EF4-FFF2-40B4-BE49-F238E27FC236}">
                  <a16:creationId xmlns:a16="http://schemas.microsoft.com/office/drawing/2014/main" id="{FA79B675-E53A-4BA8-9C00-114E12920594}"/>
                </a:ext>
              </a:extLst>
            </p:cNvPr>
            <p:cNvSpPr/>
            <p:nvPr/>
          </p:nvSpPr>
          <p:spPr>
            <a:xfrm rot="16200000" flipH="1">
              <a:off x="3121257" y="406986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ValueText4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419189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D2AA74AE-3334-47F9-B204-6FC6C3C7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78" y="1979149"/>
              <a:ext cx="181074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1">
              <a:extLst>
                <a:ext uri="{FF2B5EF4-FFF2-40B4-BE49-F238E27FC236}">
                  <a16:creationId xmlns:a16="http://schemas.microsoft.com/office/drawing/2014/main" id="{86BCF2A3-248D-49FE-B980-D06DABF411CB}"/>
                </a:ext>
              </a:extLst>
            </p:cNvPr>
            <p:cNvSpPr/>
            <p:nvPr/>
          </p:nvSpPr>
          <p:spPr>
            <a:xfrm>
              <a:off x="4166511" y="2005866"/>
              <a:ext cx="1810742" cy="27838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A304DBD6-1431-4C3F-922F-D9A8B575C1E6}"/>
                </a:ext>
              </a:extLst>
            </p:cNvPr>
            <p:cNvSpPr/>
            <p:nvPr/>
          </p:nvSpPr>
          <p:spPr>
            <a:xfrm>
              <a:off x="4166511" y="1628324"/>
              <a:ext cx="1810741" cy="37754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3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natural language processing?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The nature of human language.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C09F2D8-5DC5-4EA2-80E8-14271501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问题的应用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3831A-B074-4A6F-BA18-444324F6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  <a:endParaRPr lang="en-US" altLang="zh-CN" dirty="0"/>
          </a:p>
          <a:p>
            <a:r>
              <a:rPr lang="zh-CN" altLang="en-US" dirty="0"/>
              <a:t>情感分析</a:t>
            </a:r>
            <a:endParaRPr lang="en-US" altLang="zh-CN" dirty="0"/>
          </a:p>
          <a:p>
            <a:r>
              <a:rPr lang="zh-CN" altLang="en-US" dirty="0"/>
              <a:t>语音助手</a:t>
            </a:r>
            <a:endParaRPr lang="en-US" altLang="zh-CN" dirty="0"/>
          </a:p>
          <a:p>
            <a:r>
              <a:rPr lang="zh-CN" altLang="en-US" dirty="0"/>
              <a:t>对话系统</a:t>
            </a:r>
            <a:endParaRPr lang="en-US" altLang="zh-CN" dirty="0"/>
          </a:p>
          <a:p>
            <a:r>
              <a:rPr lang="zh-CN" altLang="en-US" dirty="0"/>
              <a:t>机器翻译</a:t>
            </a:r>
            <a:endParaRPr lang="en-US" altLang="zh-CN" dirty="0"/>
          </a:p>
          <a:p>
            <a:r>
              <a:rPr lang="zh-CN" altLang="en-US" dirty="0"/>
              <a:t>搜索引擎</a:t>
            </a:r>
            <a:endParaRPr lang="en-US" altLang="zh-CN" dirty="0"/>
          </a:p>
          <a:p>
            <a:r>
              <a:rPr lang="zh-CN" altLang="en-US" dirty="0"/>
              <a:t>语音识别</a:t>
            </a:r>
            <a:endParaRPr lang="en-US" altLang="zh-CN" dirty="0"/>
          </a:p>
          <a:p>
            <a:r>
              <a:rPr lang="zh-CN" altLang="en-US" dirty="0"/>
              <a:t>广告推送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766BD-EEE1-42E8-8CC0-96A9D5A6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A5FF5-B39C-4488-8A6C-26438E36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8379F98-B95A-4AD6-B8EB-08035E31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 word2vec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6D9B7D9-29A9-47B1-8986-7FE3B6C23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fashion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NLP.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25D02-6CD5-4CCC-B3B2-404D952E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E803-36FB-4097-9904-EC7C340E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1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7E50F10-BB23-4D70-AF5B-8B738775E478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E25BFCD-B813-41A5-BFAB-6254902013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B10FD0BE-DA3C-4A74-BFC6-ABE0E1B931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A40E7B56-7548-41A7-8A48-33BDE3363B11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F80F8B46-C9DC-43D8-B10C-58564AA83A5D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8A194-2169-45A9-89EC-6908EFC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>
              <a:extLst>
                <a:ext uri="{FF2B5EF4-FFF2-40B4-BE49-F238E27FC236}">
                  <a16:creationId xmlns:a16="http://schemas.microsoft.com/office/drawing/2014/main" id="{5547991B-A492-43DE-8D67-C726F4A39415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>
              <a:extLst>
                <a:ext uri="{FF2B5EF4-FFF2-40B4-BE49-F238E27FC236}">
                  <a16:creationId xmlns:a16="http://schemas.microsoft.com/office/drawing/2014/main" id="{DD3D4E05-E61F-433D-A357-4674BCB5B695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>
              <a:extLst>
                <a:ext uri="{FF2B5EF4-FFF2-40B4-BE49-F238E27FC236}">
                  <a16:creationId xmlns:a16="http://schemas.microsoft.com/office/drawing/2014/main" id="{D570D50F-DE0A-43E1-BCB9-A67B7C5BBE7E}"/>
                </a:ext>
              </a:extLst>
            </p:cNvPr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sḻîḓè">
              <a:extLst>
                <a:ext uri="{FF2B5EF4-FFF2-40B4-BE49-F238E27FC236}">
                  <a16:creationId xmlns:a16="http://schemas.microsoft.com/office/drawing/2014/main" id="{81322AA1-88CF-45A5-B89F-73DBA12BF4CB}"/>
                </a:ext>
              </a:extLst>
            </p:cNvPr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266</TotalTime>
  <Words>2445</Words>
  <Application>Microsoft Office PowerPoint</Application>
  <PresentationFormat>宽屏</PresentationFormat>
  <Paragraphs>439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Impact</vt:lpstr>
      <vt:lpstr>主题5</vt:lpstr>
      <vt:lpstr>A Brief Introduction to NLP </vt:lpstr>
      <vt:lpstr>PowerPoint 演示文稿</vt:lpstr>
      <vt:lpstr>What is natural language processing?</vt:lpstr>
      <vt:lpstr>NLP问题的应用</vt:lpstr>
      <vt:lpstr>Introduce word2vec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正曦</cp:lastModifiedBy>
  <cp:revision>34</cp:revision>
  <cp:lastPrinted>2018-02-05T16:00:00Z</cp:lastPrinted>
  <dcterms:created xsi:type="dcterms:W3CDTF">2018-02-05T16:00:00Z</dcterms:created>
  <dcterms:modified xsi:type="dcterms:W3CDTF">2018-10-27T05:50:48Z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