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662" autoAdjust="0"/>
  </p:normalViewPr>
  <p:slideViewPr>
    <p:cSldViewPr snapToGrid="0">
      <p:cViewPr>
        <p:scale>
          <a:sx n="75" d="100"/>
          <a:sy n="75" d="100"/>
        </p:scale>
        <p:origin x="312"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1T16:49:18.628"/>
    </inkml:context>
    <inkml:brush xml:id="br0">
      <inkml:brushProperty name="width" value="0.035" units="cm"/>
      <inkml:brushProperty name="height" value="0.035" units="cm"/>
    </inkml:brush>
  </inkml:definitions>
  <inkml:trace contextRef="#ctx0" brushRef="#br0">1 1 24575,'2'34'0,"2"1"0,1-1 0,2 0 0,1-1 0,2 1 0,22 50 0,-9-24 0,0 26 0,-19-66 0,1 0 0,1 0 0,1 0 0,0-1 0,18 32 0,-3-17 0,-2 2 0,-1 0 0,-2 0 0,-2 2 0,-1 0 0,-2 1 0,13 68 0,18 73 0,-9-53 0,-23-80 0,-2-5 0,0-1 0,3 57 0,-8-56 0,10 51 0,-5-51 0,1 51 0,-10-79 0,1 0 0,0 1 0,1-1 0,1 0 0,0 0 0,1 0 0,0-1 0,11 24 0,45 110-1365,-47-119-5461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1T16:49:19.468"/>
    </inkml:context>
    <inkml:brush xml:id="br0">
      <inkml:brushProperty name="width" value="0.035" units="cm"/>
      <inkml:brushProperty name="height" value="0.035" units="cm"/>
    </inkml:brush>
  </inkml:definitions>
  <inkml:trace contextRef="#ctx0" brushRef="#br0">223 0 24575,'-7'0'0,"-1"7"0,-14 1 0,-2 7 0,2 14 0,-1 2 0,2 3 0,6 1 0,-2-4 0,3-2 0,3 2 0,3 1 0,-3-4 0,0 0 0,2-5-8191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1T16:49:20.312"/>
    </inkml:context>
    <inkml:brush xml:id="br0">
      <inkml:brushProperty name="width" value="0.035" units="cm"/>
      <inkml:brushProperty name="height" value="0.035" units="cm"/>
    </inkml:brush>
  </inkml:definitions>
  <inkml:trace contextRef="#ctx0" brushRef="#br0">1 1 24575,'6'0'0,"10"0"0,7 0 0,8 0 0,-2 7 0,7 2 0,5-1 0,-5 6 0,-3-1 0,1-1 0,-6 3 0,-1-1 0,-5 4 0,1-1 0,2-3 0,-3-5-8191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1T16:50:20.538"/>
    </inkml:context>
    <inkml:brush xml:id="br0">
      <inkml:brushProperty name="width" value="0.035" units="cm"/>
      <inkml:brushProperty name="height" value="0.035" units="cm"/>
    </inkml:brush>
  </inkml:definitions>
  <inkml:trace contextRef="#ctx0" brushRef="#br0">1 1 24575,'2'6'0,"0"1"0,0 0 0,1-1 0,0 1 0,0-1 0,0 0 0,8 10 0,-2-1 0,9 20 0,-2 0 0,21 71 0,-32-92 0,3 7 0,1 0 0,2-1 0,18 29 0,-16-29 0,-1 1 0,-1 0 0,10 26 0,8 37 0,66 132 0,-85-193 0,0 0 0,-2 0 0,5 26 0,2 6 0,0-4 0,-10-31 0,0-1 0,1 0 0,18 34 0,-15-33 0,-1 1 0,0 1 0,-2-1 0,8 44 0,-10-41 0,2 1 0,0-1 0,19 44 0,61 113 0,-58-131 0,38 76 0,-50-93-455,2-2 0,33 48 0,-32-55-6371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1T16:50:21.273"/>
    </inkml:context>
    <inkml:brush xml:id="br0">
      <inkml:brushProperty name="width" value="0.035" units="cm"/>
      <inkml:brushProperty name="height" value="0.035" units="cm"/>
    </inkml:brush>
  </inkml:definitions>
  <inkml:trace contextRef="#ctx0" brushRef="#br0">236 1 24575,'-7'0'0,"-2"6"0,-13 3 0,-2 6 0,2 14 0,-1 1 0,3 4 0,-2-5 0,4-1 0,3 2 0,-1-4 0,2-1 0,3 3 0,3 4 0,3-5-8191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1T16:50:21.780"/>
    </inkml:context>
    <inkml:brush xml:id="br0">
      <inkml:brushProperty name="width" value="0.035" units="cm"/>
      <inkml:brushProperty name="height" value="0.035" units="cm"/>
    </inkml:brush>
  </inkml:definitions>
  <inkml:trace contextRef="#ctx0" brushRef="#br0">1 1 24575,'18'0'0,"0"0"0,0 2 0,0 0 0,0 1 0,0 1 0,-1 0 0,1 1 0,-1 1 0,0 1 0,-1 1 0,0 0 0,18 12 0,-3 4 0,-1 1 0,28 30 0,-44-43-170,0-1-1,1 0 0,0-1 1,0-1-1,1 0 0,1-2 1,33 13-1,-21-12-6655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1T16:50:26.857"/>
    </inkml:context>
    <inkml:brush xml:id="br0">
      <inkml:brushProperty name="width" value="0.035" units="cm"/>
      <inkml:brushProperty name="height" value="0.035" units="cm"/>
    </inkml:brush>
  </inkml:definitions>
  <inkml:trace contextRef="#ctx0" brushRef="#br0">0 1 24575,'0'59'0,"3"0"0,18 102 0,-18-145 0,0-1 0,1 1 0,0 0 0,1-1 0,1 0 0,1 0 0,9 15 0,-8-14 0,-1 1 0,0 0 0,-1 1 0,-1-1 0,0 1 0,-1 0 0,-1 0 0,-1 0 0,0 21 0,0-6 0,11 49 0,24 105 0,0-3 0,-25-118 0,-1 52 0,-9-83 0,1 0 0,11 45 0,-4-33 10,-3-1-1,4 85 1,-13 99-126,-1-83-1162,3-113-5548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1T16:50:27.872"/>
    </inkml:context>
    <inkml:brush xml:id="br0">
      <inkml:brushProperty name="width" value="0.035" units="cm"/>
      <inkml:brushProperty name="height" value="0.035" units="cm"/>
    </inkml:brush>
  </inkml:definitions>
  <inkml:trace contextRef="#ctx0" brushRef="#br0">426 0 24575,'-6'0'0,"-10"0"0,-8 0 0,-6 0 0,-6 0 0,4 14 0,1 3 0,-1 0 0,4 4 0,-5-3 0,2 4 0,0-4 0,-1 4 0,-2-4 0,4-3-8191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1T16:50:28.260"/>
    </inkml:context>
    <inkml:brush xml:id="br0">
      <inkml:brushProperty name="width" value="0.035" units="cm"/>
      <inkml:brushProperty name="height" value="0.035" units="cm"/>
    </inkml:brush>
  </inkml:definitions>
  <inkml:trace contextRef="#ctx0" brushRef="#br0">0 0 24575,'14'1'0,"0"0"0,-1 0 0,1 1 0,-1 1 0,0 0 0,1 1 0,-1 1 0,-1-1 0,1 2 0,-1 0 0,0 1 0,0 0 0,14 11 0,52 22 0,-57-31 0,0 1 0,21 15 0,94 60-1365,-113-68-5461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094258-9043-4F80-B049-4B0FE65FA47C}" type="datetimeFigureOut">
              <a:rPr lang="en-US" smtClean="0"/>
              <a:t>5/11/2025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F5200A-3520-44B7-85E0-F631EFF68929}" type="slidenum">
              <a:rPr lang="en-US" smtClean="0"/>
              <a:t>‹#›</a:t>
            </a:fld>
            <a:endParaRPr lang="en-US"/>
          </a:p>
        </p:txBody>
      </p:sp>
    </p:spTree>
    <p:extLst>
      <p:ext uri="{BB962C8B-B14F-4D97-AF65-F5344CB8AC3E}">
        <p14:creationId xmlns:p14="http://schemas.microsoft.com/office/powerpoint/2010/main" val="3696130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three points show that China’s structural reform and strong growth coincide with a rising gender wage gap. </a:t>
            </a:r>
          </a:p>
        </p:txBody>
      </p:sp>
      <p:sp>
        <p:nvSpPr>
          <p:cNvPr id="4" name="Slide Number Placeholder 3"/>
          <p:cNvSpPr>
            <a:spLocks noGrp="1"/>
          </p:cNvSpPr>
          <p:nvPr>
            <p:ph type="sldNum" sz="quarter" idx="5"/>
          </p:nvPr>
        </p:nvSpPr>
        <p:spPr/>
        <p:txBody>
          <a:bodyPr/>
          <a:lstStyle/>
          <a:p>
            <a:fld id="{74F5200A-3520-44B7-85E0-F631EFF68929}" type="slidenum">
              <a:rPr lang="en-US" smtClean="0"/>
              <a:t>5</a:t>
            </a:fld>
            <a:endParaRPr lang="en-US"/>
          </a:p>
        </p:txBody>
      </p:sp>
    </p:spTree>
    <p:extLst>
      <p:ext uri="{BB962C8B-B14F-4D97-AF65-F5344CB8AC3E}">
        <p14:creationId xmlns:p14="http://schemas.microsoft.com/office/powerpoint/2010/main" val="2073772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buNone/>
            </a:pPr>
            <a:r>
              <a:rPr lang="en-US" b="0" dirty="0">
                <a:solidFill>
                  <a:srgbClr val="D8DEE9"/>
                </a:solidFill>
                <a:effectLst/>
                <a:latin typeface="Consolas" panose="020B0609020204030204" pitchFamily="49" charset="0"/>
              </a:rPr>
              <a:t>In conclusion, the existing literature underscores that China's economic reforms and global integration have played a significant role in shaping gender wage disparities. While economic liberalization has expanded employment opportunities for women, particularly in export-oriented sectors, structural transformations and institutional barriers such as occupational segregation, marriage, and parenthood have simultaneously reinforced and sustained considerable wage inequalities. </a:t>
            </a:r>
          </a:p>
          <a:p>
            <a:pPr>
              <a:lnSpc>
                <a:spcPts val="1425"/>
              </a:lnSpc>
            </a:pPr>
            <a:endParaRPr lang="en-US" b="0" dirty="0">
              <a:solidFill>
                <a:srgbClr val="D8DEE9"/>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74F5200A-3520-44B7-85E0-F631EFF68929}" type="slidenum">
              <a:rPr lang="en-US" smtClean="0"/>
              <a:t>6</a:t>
            </a:fld>
            <a:endParaRPr lang="en-US"/>
          </a:p>
        </p:txBody>
      </p:sp>
    </p:spTree>
    <p:extLst>
      <p:ext uri="{BB962C8B-B14F-4D97-AF65-F5344CB8AC3E}">
        <p14:creationId xmlns:p14="http://schemas.microsoft.com/office/powerpoint/2010/main" val="4201071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F5200A-3520-44B7-85E0-F631EFF68929}" type="slidenum">
              <a:rPr lang="en-US" smtClean="0"/>
              <a:t>7</a:t>
            </a:fld>
            <a:endParaRPr lang="en-US"/>
          </a:p>
        </p:txBody>
      </p:sp>
    </p:spTree>
    <p:extLst>
      <p:ext uri="{BB962C8B-B14F-4D97-AF65-F5344CB8AC3E}">
        <p14:creationId xmlns:p14="http://schemas.microsoft.com/office/powerpoint/2010/main" val="3153723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F5200A-3520-44B7-85E0-F631EFF68929}" type="slidenum">
              <a:rPr lang="en-US" smtClean="0"/>
              <a:t>8</a:t>
            </a:fld>
            <a:endParaRPr lang="en-US"/>
          </a:p>
        </p:txBody>
      </p:sp>
    </p:spTree>
    <p:extLst>
      <p:ext uri="{BB962C8B-B14F-4D97-AF65-F5344CB8AC3E}">
        <p14:creationId xmlns:p14="http://schemas.microsoft.com/office/powerpoint/2010/main" val="2631272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F5200A-3520-44B7-85E0-F631EFF68929}" type="slidenum">
              <a:rPr lang="en-US" smtClean="0"/>
              <a:t>9</a:t>
            </a:fld>
            <a:endParaRPr lang="en-US"/>
          </a:p>
        </p:txBody>
      </p:sp>
    </p:spTree>
    <p:extLst>
      <p:ext uri="{BB962C8B-B14F-4D97-AF65-F5344CB8AC3E}">
        <p14:creationId xmlns:p14="http://schemas.microsoft.com/office/powerpoint/2010/main" val="1592520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6004E-D5D7-5919-4AC5-58DFFC1A43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859CF3-39BA-F612-0C8F-534F27B0FC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F53DFA-E8E5-6A7C-AEC4-D8F7867D487D}"/>
              </a:ext>
            </a:extLst>
          </p:cNvPr>
          <p:cNvSpPr>
            <a:spLocks noGrp="1"/>
          </p:cNvSpPr>
          <p:nvPr>
            <p:ph type="body" idx="1"/>
          </p:nvPr>
        </p:nvSpPr>
        <p:spPr/>
        <p:txBody>
          <a:bodyPr/>
          <a:lstStyle/>
          <a:p>
            <a:r>
              <a:rPr lang="en-US" dirty="0"/>
              <a:t>Interpretation is key. To understand why there are differential returns in occupation and the unexplained constant term, and whether they are related to women’s pronounced role in social reproduction and provisioning, this study performs Oaxaca-Blinder decomposition on the sample stratified by marital status and age groups. </a:t>
            </a:r>
          </a:p>
        </p:txBody>
      </p:sp>
      <p:sp>
        <p:nvSpPr>
          <p:cNvPr id="4" name="Slide Number Placeholder 3">
            <a:extLst>
              <a:ext uri="{FF2B5EF4-FFF2-40B4-BE49-F238E27FC236}">
                <a16:creationId xmlns:a16="http://schemas.microsoft.com/office/drawing/2014/main" id="{7B8E9CD6-57D4-6BCE-E02A-2924DCAAEB67}"/>
              </a:ext>
            </a:extLst>
          </p:cNvPr>
          <p:cNvSpPr>
            <a:spLocks noGrp="1"/>
          </p:cNvSpPr>
          <p:nvPr>
            <p:ph type="sldNum" sz="quarter" idx="5"/>
          </p:nvPr>
        </p:nvSpPr>
        <p:spPr/>
        <p:txBody>
          <a:bodyPr/>
          <a:lstStyle/>
          <a:p>
            <a:fld id="{74F5200A-3520-44B7-85E0-F631EFF68929}" type="slidenum">
              <a:rPr lang="en-US" smtClean="0"/>
              <a:t>10</a:t>
            </a:fld>
            <a:endParaRPr lang="en-US"/>
          </a:p>
        </p:txBody>
      </p:sp>
    </p:spTree>
    <p:extLst>
      <p:ext uri="{BB962C8B-B14F-4D97-AF65-F5344CB8AC3E}">
        <p14:creationId xmlns:p14="http://schemas.microsoft.com/office/powerpoint/2010/main" val="2386790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CA21E7-2481-3A09-F928-58F60442D5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3F475E-C23E-3E2E-A7E9-4B2C403255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6FF4D6-6D1B-1031-AF4C-B81BFC37F31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Both married and unmarried individuals are younger than men.  For different reasons, of course. Since there is a big structural change in the data for women above 50 years old, both women and male workers above 50 are excluded from the decomposition stratified by marital status, but they are specifically studied in the later decomposition stratified by age. </a:t>
            </a:r>
          </a:p>
        </p:txBody>
      </p:sp>
      <p:sp>
        <p:nvSpPr>
          <p:cNvPr id="4" name="Slide Number Placeholder 3">
            <a:extLst>
              <a:ext uri="{FF2B5EF4-FFF2-40B4-BE49-F238E27FC236}">
                <a16:creationId xmlns:a16="http://schemas.microsoft.com/office/drawing/2014/main" id="{CC7A2E6D-477C-BB1F-2CE6-7FDF794DEED6}"/>
              </a:ext>
            </a:extLst>
          </p:cNvPr>
          <p:cNvSpPr>
            <a:spLocks noGrp="1"/>
          </p:cNvSpPr>
          <p:nvPr>
            <p:ph type="sldNum" sz="quarter" idx="5"/>
          </p:nvPr>
        </p:nvSpPr>
        <p:spPr/>
        <p:txBody>
          <a:bodyPr/>
          <a:lstStyle/>
          <a:p>
            <a:fld id="{74F5200A-3520-44B7-85E0-F631EFF68929}" type="slidenum">
              <a:rPr lang="en-US" smtClean="0"/>
              <a:t>11</a:t>
            </a:fld>
            <a:endParaRPr lang="en-US"/>
          </a:p>
        </p:txBody>
      </p:sp>
    </p:spTree>
    <p:extLst>
      <p:ext uri="{BB962C8B-B14F-4D97-AF65-F5344CB8AC3E}">
        <p14:creationId xmlns:p14="http://schemas.microsoft.com/office/powerpoint/2010/main" val="2245047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robustness and deeper insight, the same decompositions are conducted on age groups.</a:t>
            </a:r>
          </a:p>
        </p:txBody>
      </p:sp>
      <p:sp>
        <p:nvSpPr>
          <p:cNvPr id="4" name="Slide Number Placeholder 3"/>
          <p:cNvSpPr>
            <a:spLocks noGrp="1"/>
          </p:cNvSpPr>
          <p:nvPr>
            <p:ph type="sldNum" sz="quarter" idx="5"/>
          </p:nvPr>
        </p:nvSpPr>
        <p:spPr/>
        <p:txBody>
          <a:bodyPr/>
          <a:lstStyle/>
          <a:p>
            <a:fld id="{74F5200A-3520-44B7-85E0-F631EFF68929}" type="slidenum">
              <a:rPr lang="en-US" smtClean="0"/>
              <a:t>12</a:t>
            </a:fld>
            <a:endParaRPr lang="en-US"/>
          </a:p>
        </p:txBody>
      </p:sp>
    </p:spTree>
    <p:extLst>
      <p:ext uri="{BB962C8B-B14F-4D97-AF65-F5344CB8AC3E}">
        <p14:creationId xmlns:p14="http://schemas.microsoft.com/office/powerpoint/2010/main" val="2220631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the analysis reveals substantial heterogeneity in the gender wage gap across marital status and age groups in China. Marriage stands out as a critical life event, significantly reshaping both the magnitude and structure of gender wage disparities. Married women consistently suffer more pronounced wage penalties, likely driven by career interruptions, reduced advancement opportunities, and limited access to better-paying positions. Furthermore, clear age-related differences emerge, with women increasingly disadvantaged starting in their mid-to-late twenties, indicating cumulative penalties over their working lives. Notably, education plays a minimal role in driving wage differences and even slightly reduces wage disparities across all subgroups. These findings underscore the importance of examining deeper structural and institutional factors beyond educational differences. Further research remains essential to pinpoint the precise causal mechanisms behind this observed heterogeneity in gender wage outcomes. </a:t>
            </a:r>
          </a:p>
        </p:txBody>
      </p:sp>
      <p:sp>
        <p:nvSpPr>
          <p:cNvPr id="4" name="Slide Number Placeholder 3"/>
          <p:cNvSpPr>
            <a:spLocks noGrp="1"/>
          </p:cNvSpPr>
          <p:nvPr>
            <p:ph type="sldNum" sz="quarter" idx="5"/>
          </p:nvPr>
        </p:nvSpPr>
        <p:spPr/>
        <p:txBody>
          <a:bodyPr/>
          <a:lstStyle/>
          <a:p>
            <a:fld id="{74F5200A-3520-44B7-85E0-F631EFF68929}" type="slidenum">
              <a:rPr lang="en-US" smtClean="0"/>
              <a:t>13</a:t>
            </a:fld>
            <a:endParaRPr lang="en-US"/>
          </a:p>
        </p:txBody>
      </p:sp>
    </p:spTree>
    <p:extLst>
      <p:ext uri="{BB962C8B-B14F-4D97-AF65-F5344CB8AC3E}">
        <p14:creationId xmlns:p14="http://schemas.microsoft.com/office/powerpoint/2010/main" val="918918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21FA3-EF56-CDD8-59B4-8E10C705BF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8C0E17-833D-661E-628E-D8481437F0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E49E04-925D-DF7C-DEE4-D71A1435FDD2}"/>
              </a:ext>
            </a:extLst>
          </p:cNvPr>
          <p:cNvSpPr>
            <a:spLocks noGrp="1"/>
          </p:cNvSpPr>
          <p:nvPr>
            <p:ph type="dt" sz="half" idx="10"/>
          </p:nvPr>
        </p:nvSpPr>
        <p:spPr/>
        <p:txBody>
          <a:bodyPr/>
          <a:lstStyle/>
          <a:p>
            <a:fld id="{DB318299-314D-4BEB-86E0-F43FA5D4E9BE}" type="datetimeFigureOut">
              <a:rPr lang="en-US" smtClean="0"/>
              <a:t>5/11/2025</a:t>
            </a:fld>
            <a:endParaRPr lang="en-US"/>
          </a:p>
        </p:txBody>
      </p:sp>
      <p:sp>
        <p:nvSpPr>
          <p:cNvPr id="5" name="Footer Placeholder 4">
            <a:extLst>
              <a:ext uri="{FF2B5EF4-FFF2-40B4-BE49-F238E27FC236}">
                <a16:creationId xmlns:a16="http://schemas.microsoft.com/office/drawing/2014/main" id="{1EA84770-DF1A-ECC5-715C-8EAB52BD3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6E8AAD-8527-A68C-012D-78C2028CE119}"/>
              </a:ext>
            </a:extLst>
          </p:cNvPr>
          <p:cNvSpPr>
            <a:spLocks noGrp="1"/>
          </p:cNvSpPr>
          <p:nvPr>
            <p:ph type="sldNum" sz="quarter" idx="12"/>
          </p:nvPr>
        </p:nvSpPr>
        <p:spPr/>
        <p:txBody>
          <a:bodyPr/>
          <a:lstStyle/>
          <a:p>
            <a:fld id="{52B11E67-6F70-4ABD-8636-CA19BEFE6EDD}" type="slidenum">
              <a:rPr lang="en-US" smtClean="0"/>
              <a:t>‹#›</a:t>
            </a:fld>
            <a:endParaRPr lang="en-US"/>
          </a:p>
        </p:txBody>
      </p:sp>
    </p:spTree>
    <p:extLst>
      <p:ext uri="{BB962C8B-B14F-4D97-AF65-F5344CB8AC3E}">
        <p14:creationId xmlns:p14="http://schemas.microsoft.com/office/powerpoint/2010/main" val="2585884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BC4E4-E5EA-F4D8-B6C4-B61EF4BC0C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8D1FD4-9B13-BA9F-5372-4CBBF9F3EC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3B1F03-2C84-72F7-99E5-0D0E363C1618}"/>
              </a:ext>
            </a:extLst>
          </p:cNvPr>
          <p:cNvSpPr>
            <a:spLocks noGrp="1"/>
          </p:cNvSpPr>
          <p:nvPr>
            <p:ph type="dt" sz="half" idx="10"/>
          </p:nvPr>
        </p:nvSpPr>
        <p:spPr/>
        <p:txBody>
          <a:bodyPr/>
          <a:lstStyle/>
          <a:p>
            <a:fld id="{DB318299-314D-4BEB-86E0-F43FA5D4E9BE}" type="datetimeFigureOut">
              <a:rPr lang="en-US" smtClean="0"/>
              <a:t>5/11/2025</a:t>
            </a:fld>
            <a:endParaRPr lang="en-US"/>
          </a:p>
        </p:txBody>
      </p:sp>
      <p:sp>
        <p:nvSpPr>
          <p:cNvPr id="5" name="Footer Placeholder 4">
            <a:extLst>
              <a:ext uri="{FF2B5EF4-FFF2-40B4-BE49-F238E27FC236}">
                <a16:creationId xmlns:a16="http://schemas.microsoft.com/office/drawing/2014/main" id="{6B494197-D918-4BF4-5F0E-CF82A43A5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85B6A0-6DD8-027C-2A7A-3AA1AE824907}"/>
              </a:ext>
            </a:extLst>
          </p:cNvPr>
          <p:cNvSpPr>
            <a:spLocks noGrp="1"/>
          </p:cNvSpPr>
          <p:nvPr>
            <p:ph type="sldNum" sz="quarter" idx="12"/>
          </p:nvPr>
        </p:nvSpPr>
        <p:spPr/>
        <p:txBody>
          <a:bodyPr/>
          <a:lstStyle/>
          <a:p>
            <a:fld id="{52B11E67-6F70-4ABD-8636-CA19BEFE6EDD}" type="slidenum">
              <a:rPr lang="en-US" smtClean="0"/>
              <a:t>‹#›</a:t>
            </a:fld>
            <a:endParaRPr lang="en-US"/>
          </a:p>
        </p:txBody>
      </p:sp>
    </p:spTree>
    <p:extLst>
      <p:ext uri="{BB962C8B-B14F-4D97-AF65-F5344CB8AC3E}">
        <p14:creationId xmlns:p14="http://schemas.microsoft.com/office/powerpoint/2010/main" val="3617388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23482-0336-C9B3-9A85-39ED99B0E3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FF4594-F94D-F5B7-11D9-E142D293BE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23D175-1BC1-997D-BBA6-C14D1C44C0B0}"/>
              </a:ext>
            </a:extLst>
          </p:cNvPr>
          <p:cNvSpPr>
            <a:spLocks noGrp="1"/>
          </p:cNvSpPr>
          <p:nvPr>
            <p:ph type="dt" sz="half" idx="10"/>
          </p:nvPr>
        </p:nvSpPr>
        <p:spPr/>
        <p:txBody>
          <a:bodyPr/>
          <a:lstStyle/>
          <a:p>
            <a:fld id="{DB318299-314D-4BEB-86E0-F43FA5D4E9BE}" type="datetimeFigureOut">
              <a:rPr lang="en-US" smtClean="0"/>
              <a:t>5/11/2025</a:t>
            </a:fld>
            <a:endParaRPr lang="en-US"/>
          </a:p>
        </p:txBody>
      </p:sp>
      <p:sp>
        <p:nvSpPr>
          <p:cNvPr id="5" name="Footer Placeholder 4">
            <a:extLst>
              <a:ext uri="{FF2B5EF4-FFF2-40B4-BE49-F238E27FC236}">
                <a16:creationId xmlns:a16="http://schemas.microsoft.com/office/drawing/2014/main" id="{A8F94E28-7264-6889-B045-8FB74427FB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04ADC2-376E-FD6E-8788-6034544782F3}"/>
              </a:ext>
            </a:extLst>
          </p:cNvPr>
          <p:cNvSpPr>
            <a:spLocks noGrp="1"/>
          </p:cNvSpPr>
          <p:nvPr>
            <p:ph type="sldNum" sz="quarter" idx="12"/>
          </p:nvPr>
        </p:nvSpPr>
        <p:spPr/>
        <p:txBody>
          <a:bodyPr/>
          <a:lstStyle/>
          <a:p>
            <a:fld id="{52B11E67-6F70-4ABD-8636-CA19BEFE6EDD}" type="slidenum">
              <a:rPr lang="en-US" smtClean="0"/>
              <a:t>‹#›</a:t>
            </a:fld>
            <a:endParaRPr lang="en-US"/>
          </a:p>
        </p:txBody>
      </p:sp>
    </p:spTree>
    <p:extLst>
      <p:ext uri="{BB962C8B-B14F-4D97-AF65-F5344CB8AC3E}">
        <p14:creationId xmlns:p14="http://schemas.microsoft.com/office/powerpoint/2010/main" val="3531364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40EAE-E293-29F4-F475-D14AE80D44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7F6632-6A23-5FEB-9089-5277449188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2730AF-A7BF-0F78-146D-A7EBC7FB1081}"/>
              </a:ext>
            </a:extLst>
          </p:cNvPr>
          <p:cNvSpPr>
            <a:spLocks noGrp="1"/>
          </p:cNvSpPr>
          <p:nvPr>
            <p:ph type="dt" sz="half" idx="10"/>
          </p:nvPr>
        </p:nvSpPr>
        <p:spPr/>
        <p:txBody>
          <a:bodyPr/>
          <a:lstStyle/>
          <a:p>
            <a:fld id="{DB318299-314D-4BEB-86E0-F43FA5D4E9BE}" type="datetimeFigureOut">
              <a:rPr lang="en-US" smtClean="0"/>
              <a:t>5/11/2025</a:t>
            </a:fld>
            <a:endParaRPr lang="en-US"/>
          </a:p>
        </p:txBody>
      </p:sp>
      <p:sp>
        <p:nvSpPr>
          <p:cNvPr id="5" name="Footer Placeholder 4">
            <a:extLst>
              <a:ext uri="{FF2B5EF4-FFF2-40B4-BE49-F238E27FC236}">
                <a16:creationId xmlns:a16="http://schemas.microsoft.com/office/drawing/2014/main" id="{C4EBE956-085A-73F3-A1BA-7987BD8BD9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13ECA7-197D-C8E2-0EBF-E120639BBEEE}"/>
              </a:ext>
            </a:extLst>
          </p:cNvPr>
          <p:cNvSpPr>
            <a:spLocks noGrp="1"/>
          </p:cNvSpPr>
          <p:nvPr>
            <p:ph type="sldNum" sz="quarter" idx="12"/>
          </p:nvPr>
        </p:nvSpPr>
        <p:spPr/>
        <p:txBody>
          <a:bodyPr/>
          <a:lstStyle/>
          <a:p>
            <a:fld id="{52B11E67-6F70-4ABD-8636-CA19BEFE6EDD}" type="slidenum">
              <a:rPr lang="en-US" smtClean="0"/>
              <a:t>‹#›</a:t>
            </a:fld>
            <a:endParaRPr lang="en-US"/>
          </a:p>
        </p:txBody>
      </p:sp>
    </p:spTree>
    <p:extLst>
      <p:ext uri="{BB962C8B-B14F-4D97-AF65-F5344CB8AC3E}">
        <p14:creationId xmlns:p14="http://schemas.microsoft.com/office/powerpoint/2010/main" val="3044727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F5E8D-DB5A-A899-6224-98185150A9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536A5C-D55E-F2F1-E64C-89DFA09B77A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83583E-E1F1-F60C-1CB5-A88B9C294849}"/>
              </a:ext>
            </a:extLst>
          </p:cNvPr>
          <p:cNvSpPr>
            <a:spLocks noGrp="1"/>
          </p:cNvSpPr>
          <p:nvPr>
            <p:ph type="dt" sz="half" idx="10"/>
          </p:nvPr>
        </p:nvSpPr>
        <p:spPr/>
        <p:txBody>
          <a:bodyPr/>
          <a:lstStyle/>
          <a:p>
            <a:fld id="{DB318299-314D-4BEB-86E0-F43FA5D4E9BE}" type="datetimeFigureOut">
              <a:rPr lang="en-US" smtClean="0"/>
              <a:t>5/11/2025</a:t>
            </a:fld>
            <a:endParaRPr lang="en-US"/>
          </a:p>
        </p:txBody>
      </p:sp>
      <p:sp>
        <p:nvSpPr>
          <p:cNvPr id="5" name="Footer Placeholder 4">
            <a:extLst>
              <a:ext uri="{FF2B5EF4-FFF2-40B4-BE49-F238E27FC236}">
                <a16:creationId xmlns:a16="http://schemas.microsoft.com/office/drawing/2014/main" id="{13D4CA7B-75A4-35E9-DA70-97E883E451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AD5EDC-9EE9-2CDC-1B00-FFAD05EF063F}"/>
              </a:ext>
            </a:extLst>
          </p:cNvPr>
          <p:cNvSpPr>
            <a:spLocks noGrp="1"/>
          </p:cNvSpPr>
          <p:nvPr>
            <p:ph type="sldNum" sz="quarter" idx="12"/>
          </p:nvPr>
        </p:nvSpPr>
        <p:spPr/>
        <p:txBody>
          <a:bodyPr/>
          <a:lstStyle/>
          <a:p>
            <a:fld id="{52B11E67-6F70-4ABD-8636-CA19BEFE6EDD}" type="slidenum">
              <a:rPr lang="en-US" smtClean="0"/>
              <a:t>‹#›</a:t>
            </a:fld>
            <a:endParaRPr lang="en-US"/>
          </a:p>
        </p:txBody>
      </p:sp>
    </p:spTree>
    <p:extLst>
      <p:ext uri="{BB962C8B-B14F-4D97-AF65-F5344CB8AC3E}">
        <p14:creationId xmlns:p14="http://schemas.microsoft.com/office/powerpoint/2010/main" val="1166164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14CA4-0C39-0EF0-FE4A-39867C9E1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6699D6-8FB2-92E5-FF68-D1F0A14333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E687B6-FF03-6EAD-3F07-8555050BC1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026F57-37AC-3337-3E49-48AFE5E4806D}"/>
              </a:ext>
            </a:extLst>
          </p:cNvPr>
          <p:cNvSpPr>
            <a:spLocks noGrp="1"/>
          </p:cNvSpPr>
          <p:nvPr>
            <p:ph type="dt" sz="half" idx="10"/>
          </p:nvPr>
        </p:nvSpPr>
        <p:spPr/>
        <p:txBody>
          <a:bodyPr/>
          <a:lstStyle/>
          <a:p>
            <a:fld id="{DB318299-314D-4BEB-86E0-F43FA5D4E9BE}" type="datetimeFigureOut">
              <a:rPr lang="en-US" smtClean="0"/>
              <a:t>5/11/2025</a:t>
            </a:fld>
            <a:endParaRPr lang="en-US"/>
          </a:p>
        </p:txBody>
      </p:sp>
      <p:sp>
        <p:nvSpPr>
          <p:cNvPr id="6" name="Footer Placeholder 5">
            <a:extLst>
              <a:ext uri="{FF2B5EF4-FFF2-40B4-BE49-F238E27FC236}">
                <a16:creationId xmlns:a16="http://schemas.microsoft.com/office/drawing/2014/main" id="{8559541F-DC56-EF14-78D0-7461E2EC33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662069-F9AD-6681-8B29-9E5DB29B758F}"/>
              </a:ext>
            </a:extLst>
          </p:cNvPr>
          <p:cNvSpPr>
            <a:spLocks noGrp="1"/>
          </p:cNvSpPr>
          <p:nvPr>
            <p:ph type="sldNum" sz="quarter" idx="12"/>
          </p:nvPr>
        </p:nvSpPr>
        <p:spPr/>
        <p:txBody>
          <a:bodyPr/>
          <a:lstStyle/>
          <a:p>
            <a:fld id="{52B11E67-6F70-4ABD-8636-CA19BEFE6EDD}" type="slidenum">
              <a:rPr lang="en-US" smtClean="0"/>
              <a:t>‹#›</a:t>
            </a:fld>
            <a:endParaRPr lang="en-US"/>
          </a:p>
        </p:txBody>
      </p:sp>
    </p:spTree>
    <p:extLst>
      <p:ext uri="{BB962C8B-B14F-4D97-AF65-F5344CB8AC3E}">
        <p14:creationId xmlns:p14="http://schemas.microsoft.com/office/powerpoint/2010/main" val="395751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C089F-7085-A072-CC47-7AEE993A0C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6A3F4C-CDE1-8395-B407-31E348115D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81583F-F161-A4C4-B55A-6978B707D7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F7B413-648A-FF15-9174-A19DAEB9D0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BEB6A3-8D0B-DD1F-3861-DDF67E2975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34F508-ADE2-FBD6-F374-5182622C5513}"/>
              </a:ext>
            </a:extLst>
          </p:cNvPr>
          <p:cNvSpPr>
            <a:spLocks noGrp="1"/>
          </p:cNvSpPr>
          <p:nvPr>
            <p:ph type="dt" sz="half" idx="10"/>
          </p:nvPr>
        </p:nvSpPr>
        <p:spPr/>
        <p:txBody>
          <a:bodyPr/>
          <a:lstStyle/>
          <a:p>
            <a:fld id="{DB318299-314D-4BEB-86E0-F43FA5D4E9BE}" type="datetimeFigureOut">
              <a:rPr lang="en-US" smtClean="0"/>
              <a:t>5/11/2025</a:t>
            </a:fld>
            <a:endParaRPr lang="en-US"/>
          </a:p>
        </p:txBody>
      </p:sp>
      <p:sp>
        <p:nvSpPr>
          <p:cNvPr id="8" name="Footer Placeholder 7">
            <a:extLst>
              <a:ext uri="{FF2B5EF4-FFF2-40B4-BE49-F238E27FC236}">
                <a16:creationId xmlns:a16="http://schemas.microsoft.com/office/drawing/2014/main" id="{88B26F17-37FF-1168-E756-B7B415E335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005D46-6745-0F0A-F6E9-E91B041F3E33}"/>
              </a:ext>
            </a:extLst>
          </p:cNvPr>
          <p:cNvSpPr>
            <a:spLocks noGrp="1"/>
          </p:cNvSpPr>
          <p:nvPr>
            <p:ph type="sldNum" sz="quarter" idx="12"/>
          </p:nvPr>
        </p:nvSpPr>
        <p:spPr/>
        <p:txBody>
          <a:bodyPr/>
          <a:lstStyle/>
          <a:p>
            <a:fld id="{52B11E67-6F70-4ABD-8636-CA19BEFE6EDD}" type="slidenum">
              <a:rPr lang="en-US" smtClean="0"/>
              <a:t>‹#›</a:t>
            </a:fld>
            <a:endParaRPr lang="en-US"/>
          </a:p>
        </p:txBody>
      </p:sp>
    </p:spTree>
    <p:extLst>
      <p:ext uri="{BB962C8B-B14F-4D97-AF65-F5344CB8AC3E}">
        <p14:creationId xmlns:p14="http://schemas.microsoft.com/office/powerpoint/2010/main" val="3832720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98444-AFC1-DFC4-7B07-D4D37E63F8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3A947C-1413-0686-ECC8-0B7D481EF50E}"/>
              </a:ext>
            </a:extLst>
          </p:cNvPr>
          <p:cNvSpPr>
            <a:spLocks noGrp="1"/>
          </p:cNvSpPr>
          <p:nvPr>
            <p:ph type="dt" sz="half" idx="10"/>
          </p:nvPr>
        </p:nvSpPr>
        <p:spPr/>
        <p:txBody>
          <a:bodyPr/>
          <a:lstStyle/>
          <a:p>
            <a:fld id="{DB318299-314D-4BEB-86E0-F43FA5D4E9BE}" type="datetimeFigureOut">
              <a:rPr lang="en-US" smtClean="0"/>
              <a:t>5/11/2025</a:t>
            </a:fld>
            <a:endParaRPr lang="en-US"/>
          </a:p>
        </p:txBody>
      </p:sp>
      <p:sp>
        <p:nvSpPr>
          <p:cNvPr id="4" name="Footer Placeholder 3">
            <a:extLst>
              <a:ext uri="{FF2B5EF4-FFF2-40B4-BE49-F238E27FC236}">
                <a16:creationId xmlns:a16="http://schemas.microsoft.com/office/drawing/2014/main" id="{6FA79E57-7E6C-FD64-A7A7-04E664BE03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769427-D431-FEA8-6F10-015AFE4AEA2C}"/>
              </a:ext>
            </a:extLst>
          </p:cNvPr>
          <p:cNvSpPr>
            <a:spLocks noGrp="1"/>
          </p:cNvSpPr>
          <p:nvPr>
            <p:ph type="sldNum" sz="quarter" idx="12"/>
          </p:nvPr>
        </p:nvSpPr>
        <p:spPr/>
        <p:txBody>
          <a:bodyPr/>
          <a:lstStyle/>
          <a:p>
            <a:fld id="{52B11E67-6F70-4ABD-8636-CA19BEFE6EDD}" type="slidenum">
              <a:rPr lang="en-US" smtClean="0"/>
              <a:t>‹#›</a:t>
            </a:fld>
            <a:endParaRPr lang="en-US"/>
          </a:p>
        </p:txBody>
      </p:sp>
    </p:spTree>
    <p:extLst>
      <p:ext uri="{BB962C8B-B14F-4D97-AF65-F5344CB8AC3E}">
        <p14:creationId xmlns:p14="http://schemas.microsoft.com/office/powerpoint/2010/main" val="1440699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68967D-67D2-DC88-3284-07CB4E29C46D}"/>
              </a:ext>
            </a:extLst>
          </p:cNvPr>
          <p:cNvSpPr>
            <a:spLocks noGrp="1"/>
          </p:cNvSpPr>
          <p:nvPr>
            <p:ph type="dt" sz="half" idx="10"/>
          </p:nvPr>
        </p:nvSpPr>
        <p:spPr/>
        <p:txBody>
          <a:bodyPr/>
          <a:lstStyle/>
          <a:p>
            <a:fld id="{DB318299-314D-4BEB-86E0-F43FA5D4E9BE}" type="datetimeFigureOut">
              <a:rPr lang="en-US" smtClean="0"/>
              <a:t>5/11/2025</a:t>
            </a:fld>
            <a:endParaRPr lang="en-US"/>
          </a:p>
        </p:txBody>
      </p:sp>
      <p:sp>
        <p:nvSpPr>
          <p:cNvPr id="3" name="Footer Placeholder 2">
            <a:extLst>
              <a:ext uri="{FF2B5EF4-FFF2-40B4-BE49-F238E27FC236}">
                <a16:creationId xmlns:a16="http://schemas.microsoft.com/office/drawing/2014/main" id="{1C04EF95-E45C-C497-C03F-294D9594D0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97D884-EE13-5AF5-3343-E2992B24C66B}"/>
              </a:ext>
            </a:extLst>
          </p:cNvPr>
          <p:cNvSpPr>
            <a:spLocks noGrp="1"/>
          </p:cNvSpPr>
          <p:nvPr>
            <p:ph type="sldNum" sz="quarter" idx="12"/>
          </p:nvPr>
        </p:nvSpPr>
        <p:spPr/>
        <p:txBody>
          <a:bodyPr/>
          <a:lstStyle/>
          <a:p>
            <a:fld id="{52B11E67-6F70-4ABD-8636-CA19BEFE6EDD}" type="slidenum">
              <a:rPr lang="en-US" smtClean="0"/>
              <a:t>‹#›</a:t>
            </a:fld>
            <a:endParaRPr lang="en-US"/>
          </a:p>
        </p:txBody>
      </p:sp>
    </p:spTree>
    <p:extLst>
      <p:ext uri="{BB962C8B-B14F-4D97-AF65-F5344CB8AC3E}">
        <p14:creationId xmlns:p14="http://schemas.microsoft.com/office/powerpoint/2010/main" val="3359411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CC424-B5E7-B58A-B893-3071D6B9EB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23A7EC-0D5E-8C86-0181-D2D43C4ED8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4480AC-B812-5565-90DA-BEBFEE1B86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72D210-441A-751A-44ED-FE39B0C9DD61}"/>
              </a:ext>
            </a:extLst>
          </p:cNvPr>
          <p:cNvSpPr>
            <a:spLocks noGrp="1"/>
          </p:cNvSpPr>
          <p:nvPr>
            <p:ph type="dt" sz="half" idx="10"/>
          </p:nvPr>
        </p:nvSpPr>
        <p:spPr/>
        <p:txBody>
          <a:bodyPr/>
          <a:lstStyle/>
          <a:p>
            <a:fld id="{DB318299-314D-4BEB-86E0-F43FA5D4E9BE}" type="datetimeFigureOut">
              <a:rPr lang="en-US" smtClean="0"/>
              <a:t>5/11/2025</a:t>
            </a:fld>
            <a:endParaRPr lang="en-US"/>
          </a:p>
        </p:txBody>
      </p:sp>
      <p:sp>
        <p:nvSpPr>
          <p:cNvPr id="6" name="Footer Placeholder 5">
            <a:extLst>
              <a:ext uri="{FF2B5EF4-FFF2-40B4-BE49-F238E27FC236}">
                <a16:creationId xmlns:a16="http://schemas.microsoft.com/office/drawing/2014/main" id="{C55F5DB8-911F-B147-A40E-F9ED43E9EE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7D5F04-898D-71E1-57F0-6597969730F8}"/>
              </a:ext>
            </a:extLst>
          </p:cNvPr>
          <p:cNvSpPr>
            <a:spLocks noGrp="1"/>
          </p:cNvSpPr>
          <p:nvPr>
            <p:ph type="sldNum" sz="quarter" idx="12"/>
          </p:nvPr>
        </p:nvSpPr>
        <p:spPr/>
        <p:txBody>
          <a:bodyPr/>
          <a:lstStyle/>
          <a:p>
            <a:fld id="{52B11E67-6F70-4ABD-8636-CA19BEFE6EDD}" type="slidenum">
              <a:rPr lang="en-US" smtClean="0"/>
              <a:t>‹#›</a:t>
            </a:fld>
            <a:endParaRPr lang="en-US"/>
          </a:p>
        </p:txBody>
      </p:sp>
    </p:spTree>
    <p:extLst>
      <p:ext uri="{BB962C8B-B14F-4D97-AF65-F5344CB8AC3E}">
        <p14:creationId xmlns:p14="http://schemas.microsoft.com/office/powerpoint/2010/main" val="50710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BA88F-1363-D046-1FBD-BCE339F91A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FD7DB1-FD2B-5260-10CF-CAB5143B3E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37B1BA-4FDB-C8CD-954E-AE68B132D2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013573-541B-C372-B837-37196B5B80F2}"/>
              </a:ext>
            </a:extLst>
          </p:cNvPr>
          <p:cNvSpPr>
            <a:spLocks noGrp="1"/>
          </p:cNvSpPr>
          <p:nvPr>
            <p:ph type="dt" sz="half" idx="10"/>
          </p:nvPr>
        </p:nvSpPr>
        <p:spPr/>
        <p:txBody>
          <a:bodyPr/>
          <a:lstStyle/>
          <a:p>
            <a:fld id="{DB318299-314D-4BEB-86E0-F43FA5D4E9BE}" type="datetimeFigureOut">
              <a:rPr lang="en-US" smtClean="0"/>
              <a:t>5/11/2025</a:t>
            </a:fld>
            <a:endParaRPr lang="en-US"/>
          </a:p>
        </p:txBody>
      </p:sp>
      <p:sp>
        <p:nvSpPr>
          <p:cNvPr id="6" name="Footer Placeholder 5">
            <a:extLst>
              <a:ext uri="{FF2B5EF4-FFF2-40B4-BE49-F238E27FC236}">
                <a16:creationId xmlns:a16="http://schemas.microsoft.com/office/drawing/2014/main" id="{50DF981B-DD90-F84C-7C4C-F4C568508B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3542EB-D9C8-0885-8419-3EF52BF16933}"/>
              </a:ext>
            </a:extLst>
          </p:cNvPr>
          <p:cNvSpPr>
            <a:spLocks noGrp="1"/>
          </p:cNvSpPr>
          <p:nvPr>
            <p:ph type="sldNum" sz="quarter" idx="12"/>
          </p:nvPr>
        </p:nvSpPr>
        <p:spPr/>
        <p:txBody>
          <a:bodyPr/>
          <a:lstStyle/>
          <a:p>
            <a:fld id="{52B11E67-6F70-4ABD-8636-CA19BEFE6EDD}" type="slidenum">
              <a:rPr lang="en-US" smtClean="0"/>
              <a:t>‹#›</a:t>
            </a:fld>
            <a:endParaRPr lang="en-US"/>
          </a:p>
        </p:txBody>
      </p:sp>
    </p:spTree>
    <p:extLst>
      <p:ext uri="{BB962C8B-B14F-4D97-AF65-F5344CB8AC3E}">
        <p14:creationId xmlns:p14="http://schemas.microsoft.com/office/powerpoint/2010/main" val="2001922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DF1E8D-4DCF-8F65-6FC1-6EFD839E52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B33BBE-E2A5-5317-809B-C1B25DECB4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84C4EA-F97E-5160-5254-606DCF7F07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B318299-314D-4BEB-86E0-F43FA5D4E9BE}" type="datetimeFigureOut">
              <a:rPr lang="en-US" smtClean="0"/>
              <a:t>5/11/2025</a:t>
            </a:fld>
            <a:endParaRPr lang="en-US"/>
          </a:p>
        </p:txBody>
      </p:sp>
      <p:sp>
        <p:nvSpPr>
          <p:cNvPr id="5" name="Footer Placeholder 4">
            <a:extLst>
              <a:ext uri="{FF2B5EF4-FFF2-40B4-BE49-F238E27FC236}">
                <a16:creationId xmlns:a16="http://schemas.microsoft.com/office/drawing/2014/main" id="{54D67D73-AC12-EA45-6AD2-E2DF85C891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EDCBBFD-2DAD-C925-601A-6D2A86C574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2B11E67-6F70-4ABD-8636-CA19BEFE6EDD}" type="slidenum">
              <a:rPr lang="en-US" smtClean="0"/>
              <a:t>‹#›</a:t>
            </a:fld>
            <a:endParaRPr lang="en-US"/>
          </a:p>
        </p:txBody>
      </p:sp>
    </p:spTree>
    <p:extLst>
      <p:ext uri="{BB962C8B-B14F-4D97-AF65-F5344CB8AC3E}">
        <p14:creationId xmlns:p14="http://schemas.microsoft.com/office/powerpoint/2010/main" val="2897838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6.png"/><Relationship Id="rId18" Type="http://schemas.openxmlformats.org/officeDocument/2006/relationships/customXml" Target="../ink/ink8.xml"/><Relationship Id="rId3" Type="http://schemas.openxmlformats.org/officeDocument/2006/relationships/image" Target="../media/image1.png"/><Relationship Id="rId21" Type="http://schemas.openxmlformats.org/officeDocument/2006/relationships/image" Target="../media/image10.png"/><Relationship Id="rId7" Type="http://schemas.openxmlformats.org/officeDocument/2006/relationships/image" Target="../media/image3.png"/><Relationship Id="rId12" Type="http://schemas.openxmlformats.org/officeDocument/2006/relationships/customXml" Target="../ink/ink5.xml"/><Relationship Id="rId17" Type="http://schemas.openxmlformats.org/officeDocument/2006/relationships/image" Target="../media/image8.png"/><Relationship Id="rId2" Type="http://schemas.openxmlformats.org/officeDocument/2006/relationships/notesSlide" Target="../notesSlides/notesSlide3.xml"/><Relationship Id="rId16" Type="http://schemas.openxmlformats.org/officeDocument/2006/relationships/customXml" Target="../ink/ink7.xml"/><Relationship Id="rId20"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image" Target="../media/image7.png"/><Relationship Id="rId10" Type="http://schemas.openxmlformats.org/officeDocument/2006/relationships/customXml" Target="../ink/ink4.xml"/><Relationship Id="rId19" Type="http://schemas.openxmlformats.org/officeDocument/2006/relationships/image" Target="../media/image9.png"/><Relationship Id="rId4" Type="http://schemas.openxmlformats.org/officeDocument/2006/relationships/customXml" Target="../ink/ink1.xml"/><Relationship Id="rId9" Type="http://schemas.openxmlformats.org/officeDocument/2006/relationships/image" Target="../media/image4.png"/><Relationship Id="rId14" Type="http://schemas.openxmlformats.org/officeDocument/2006/relationships/customXml" Target="../ink/ink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A776C-A6EA-9798-7471-F09B3382993D}"/>
              </a:ext>
            </a:extLst>
          </p:cNvPr>
          <p:cNvSpPr>
            <a:spLocks noGrp="1"/>
          </p:cNvSpPr>
          <p:nvPr>
            <p:ph type="ctrTitle"/>
          </p:nvPr>
        </p:nvSpPr>
        <p:spPr/>
        <p:txBody>
          <a:bodyPr>
            <a:normAutofit fontScale="90000"/>
          </a:bodyPr>
          <a:lstStyle/>
          <a:p>
            <a:r>
              <a:rPr lang="en-US" dirty="0"/>
              <a:t>Causes of Gender Wage Gap in China: Evidence from 2018 CHIP Data</a:t>
            </a:r>
          </a:p>
        </p:txBody>
      </p:sp>
      <p:sp>
        <p:nvSpPr>
          <p:cNvPr id="3" name="Subtitle 2">
            <a:extLst>
              <a:ext uri="{FF2B5EF4-FFF2-40B4-BE49-F238E27FC236}">
                <a16:creationId xmlns:a16="http://schemas.microsoft.com/office/drawing/2014/main" id="{D10F7CC7-D41E-1540-82BA-EFF3F537DB22}"/>
              </a:ext>
            </a:extLst>
          </p:cNvPr>
          <p:cNvSpPr>
            <a:spLocks noGrp="1"/>
          </p:cNvSpPr>
          <p:nvPr>
            <p:ph type="subTitle" idx="1"/>
          </p:nvPr>
        </p:nvSpPr>
        <p:spPr/>
        <p:txBody>
          <a:bodyPr/>
          <a:lstStyle/>
          <a:p>
            <a:r>
              <a:rPr lang="en-US" dirty="0"/>
              <a:t>Chenning Xu</a:t>
            </a:r>
          </a:p>
          <a:p>
            <a:r>
              <a:rPr lang="en-US" dirty="0"/>
              <a:t>5/13/2025</a:t>
            </a:r>
          </a:p>
        </p:txBody>
      </p:sp>
    </p:spTree>
    <p:extLst>
      <p:ext uri="{BB962C8B-B14F-4D97-AF65-F5344CB8AC3E}">
        <p14:creationId xmlns:p14="http://schemas.microsoft.com/office/powerpoint/2010/main" val="2425212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BF671-3E50-4BB2-5EE4-4C7CA3AFF608}"/>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6C98B2BF-7027-2B46-B063-BA55117EE0F1}"/>
              </a:ext>
            </a:extLst>
          </p:cNvPr>
          <p:cNvSpPr txBox="1"/>
          <p:nvPr/>
        </p:nvSpPr>
        <p:spPr>
          <a:xfrm>
            <a:off x="5181600" y="127000"/>
            <a:ext cx="6376416" cy="6629400"/>
          </a:xfrm>
          <a:prstGeom prst="rect">
            <a:avLst/>
          </a:prstGeom>
        </p:spPr>
        <p:txBody>
          <a:bodyPr vert="horz" lIns="91440" tIns="45720" rIns="91440" bIns="45720" rtlCol="0" anchor="t">
            <a:normAutofit lnSpcReduction="10000"/>
          </a:bodyPr>
          <a:lstStyle/>
          <a:p>
            <a:pPr marL="285750" indent="-228600">
              <a:lnSpc>
                <a:spcPct val="90000"/>
              </a:lnSpc>
              <a:spcAft>
                <a:spcPts val="600"/>
              </a:spcAft>
              <a:buFont typeface="Arial" panose="020B0604020202020204" pitchFamily="34" charset="0"/>
              <a:buChar char="•"/>
            </a:pPr>
            <a:r>
              <a:rPr lang="en-US" sz="1700" dirty="0"/>
              <a:t>Women have better endowments in many aspects. Regional residence, urban residence, education, non-education years (experience proxy), and formal work contract. But they explain almost nothing.</a:t>
            </a:r>
          </a:p>
          <a:p>
            <a:pPr marL="285750" indent="-228600">
              <a:lnSpc>
                <a:spcPct val="90000"/>
              </a:lnSpc>
              <a:spcAft>
                <a:spcPts val="600"/>
              </a:spcAft>
              <a:buFont typeface="Arial" panose="020B0604020202020204" pitchFamily="34" charset="0"/>
              <a:buChar char="•"/>
            </a:pPr>
            <a:endParaRPr lang="en-US" sz="1700" dirty="0"/>
          </a:p>
          <a:p>
            <a:pPr marL="285750" indent="-228600">
              <a:lnSpc>
                <a:spcPct val="90000"/>
              </a:lnSpc>
              <a:spcAft>
                <a:spcPts val="600"/>
              </a:spcAft>
              <a:buFont typeface="Arial" panose="020B0604020202020204" pitchFamily="34" charset="0"/>
              <a:buChar char="•"/>
            </a:pPr>
            <a:r>
              <a:rPr lang="en-US" sz="1700" dirty="0"/>
              <a:t>Women are segregated in tertiary industries and away from high-paying secondary industries, contributing 0.02 log points in total.</a:t>
            </a:r>
          </a:p>
          <a:p>
            <a:pPr marL="285750" indent="-228600">
              <a:lnSpc>
                <a:spcPct val="90000"/>
              </a:lnSpc>
              <a:spcAft>
                <a:spcPts val="600"/>
              </a:spcAft>
              <a:buFont typeface="Arial" panose="020B0604020202020204" pitchFamily="34" charset="0"/>
              <a:buChar char="•"/>
            </a:pPr>
            <a:endParaRPr lang="en-US" sz="1700" dirty="0"/>
          </a:p>
          <a:p>
            <a:pPr marL="285750" indent="-228600">
              <a:lnSpc>
                <a:spcPct val="90000"/>
              </a:lnSpc>
              <a:spcAft>
                <a:spcPts val="600"/>
              </a:spcAft>
              <a:buFont typeface="Arial" panose="020B0604020202020204" pitchFamily="34" charset="0"/>
              <a:buChar char="•"/>
            </a:pPr>
            <a:r>
              <a:rPr lang="en-US" sz="1700" dirty="0"/>
              <a:t>Most of the gender wage gap is due to differential returns to characteristics. Women have a higher return for education (In % terms, not necessarily by level), being a party member, having a work contract, being a manager or professional worker.</a:t>
            </a:r>
          </a:p>
          <a:p>
            <a:pPr marL="285750" indent="-228600">
              <a:lnSpc>
                <a:spcPct val="90000"/>
              </a:lnSpc>
              <a:spcAft>
                <a:spcPts val="600"/>
              </a:spcAft>
              <a:buFont typeface="Arial" panose="020B0604020202020204" pitchFamily="34" charset="0"/>
              <a:buChar char="•"/>
            </a:pPr>
            <a:endParaRPr lang="en-US" sz="1700" dirty="0"/>
          </a:p>
          <a:p>
            <a:pPr marL="285750" indent="-228600">
              <a:lnSpc>
                <a:spcPct val="90000"/>
              </a:lnSpc>
              <a:spcAft>
                <a:spcPts val="600"/>
              </a:spcAft>
              <a:buFont typeface="Arial" panose="020B0604020202020204" pitchFamily="34" charset="0"/>
              <a:buChar char="•"/>
            </a:pPr>
            <a:r>
              <a:rPr lang="en-US" sz="1700" dirty="0"/>
              <a:t> However, the above higher returns are overwhelmed by women’s lower returns in working for state-owned entities, secondary industries, tertiary industries, and self-employment. </a:t>
            </a:r>
          </a:p>
          <a:p>
            <a:pPr marL="285750" indent="-228600">
              <a:lnSpc>
                <a:spcPct val="90000"/>
              </a:lnSpc>
              <a:spcAft>
                <a:spcPts val="600"/>
              </a:spcAft>
              <a:buFont typeface="Arial" panose="020B0604020202020204" pitchFamily="34" charset="0"/>
              <a:buChar char="•"/>
            </a:pPr>
            <a:endParaRPr lang="en-US" sz="1700" dirty="0"/>
          </a:p>
          <a:p>
            <a:pPr marL="285750" indent="-228600">
              <a:lnSpc>
                <a:spcPct val="90000"/>
              </a:lnSpc>
              <a:spcAft>
                <a:spcPts val="600"/>
              </a:spcAft>
              <a:buFont typeface="Arial" panose="020B0604020202020204" pitchFamily="34" charset="0"/>
              <a:buChar char="•"/>
            </a:pPr>
            <a:r>
              <a:rPr lang="en-US" sz="1700" dirty="0"/>
              <a:t>A speculative (so far) interpretation is that even if women can move from the primary sector (farming and fishing) to secondary and tertiary industries, they are still segregated into low-pay jobs.</a:t>
            </a:r>
          </a:p>
          <a:p>
            <a:pPr marL="285750" indent="-228600">
              <a:lnSpc>
                <a:spcPct val="90000"/>
              </a:lnSpc>
              <a:spcAft>
                <a:spcPts val="600"/>
              </a:spcAft>
              <a:buFont typeface="Arial" panose="020B0604020202020204" pitchFamily="34" charset="0"/>
              <a:buChar char="•"/>
            </a:pPr>
            <a:endParaRPr lang="en-US" sz="1700" dirty="0"/>
          </a:p>
          <a:p>
            <a:pPr marL="285750" indent="-228600">
              <a:lnSpc>
                <a:spcPct val="90000"/>
              </a:lnSpc>
              <a:spcAft>
                <a:spcPts val="600"/>
              </a:spcAft>
              <a:buFont typeface="Arial" panose="020B0604020202020204" pitchFamily="34" charset="0"/>
              <a:buChar char="•"/>
            </a:pPr>
            <a:r>
              <a:rPr lang="en-US" sz="1700" dirty="0"/>
              <a:t>A large part of the wage gap is left in the constant term, which could be attributed to omitted variables but also to potential pure discrimination.</a:t>
            </a:r>
          </a:p>
        </p:txBody>
      </p:sp>
      <p:pic>
        <p:nvPicPr>
          <p:cNvPr id="3" name="Picture 2" descr="A table of numbers with black text&#10;&#10;AI-generated content may be incorrect.">
            <a:extLst>
              <a:ext uri="{FF2B5EF4-FFF2-40B4-BE49-F238E27FC236}">
                <a16:creationId xmlns:a16="http://schemas.microsoft.com/office/drawing/2014/main" id="{1D19A1EB-23EA-03FC-1600-B00818849D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76" y="0"/>
            <a:ext cx="4585234" cy="6858000"/>
          </a:xfrm>
          <a:prstGeom prst="rect">
            <a:avLst/>
          </a:prstGeom>
        </p:spPr>
      </p:pic>
    </p:spTree>
    <p:extLst>
      <p:ext uri="{BB962C8B-B14F-4D97-AF65-F5344CB8AC3E}">
        <p14:creationId xmlns:p14="http://schemas.microsoft.com/office/powerpoint/2010/main" val="1399300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CF785-E7D4-5905-57BC-99E8B2DC99DF}"/>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B60BEEA0-8F7A-C34C-8B83-6121E21D4AB6}"/>
              </a:ext>
            </a:extLst>
          </p:cNvPr>
          <p:cNvSpPr txBox="1"/>
          <p:nvPr/>
        </p:nvSpPr>
        <p:spPr>
          <a:xfrm>
            <a:off x="6325592" y="1651728"/>
            <a:ext cx="5232424" cy="520627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endParaRPr lang="en-US" sz="1700" dirty="0"/>
          </a:p>
        </p:txBody>
      </p:sp>
      <p:pic>
        <p:nvPicPr>
          <p:cNvPr id="6" name="Picture 5" descr="A table of statistics with numbers and text&#10;&#10;AI-generated content may be incorrect.">
            <a:extLst>
              <a:ext uri="{FF2B5EF4-FFF2-40B4-BE49-F238E27FC236}">
                <a16:creationId xmlns:a16="http://schemas.microsoft.com/office/drawing/2014/main" id="{8E8776F6-27CB-E357-A77A-D4CBCBFBA1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8999" y="1204415"/>
            <a:ext cx="6054002" cy="4449169"/>
          </a:xfrm>
          <a:prstGeom prst="rect">
            <a:avLst/>
          </a:prstGeom>
        </p:spPr>
      </p:pic>
    </p:spTree>
    <p:extLst>
      <p:ext uri="{BB962C8B-B14F-4D97-AF65-F5344CB8AC3E}">
        <p14:creationId xmlns:p14="http://schemas.microsoft.com/office/powerpoint/2010/main" val="1680785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table of numbers and symbols&#10;&#10;AI-generated content may be incorrect.">
            <a:extLst>
              <a:ext uri="{FF2B5EF4-FFF2-40B4-BE49-F238E27FC236}">
                <a16:creationId xmlns:a16="http://schemas.microsoft.com/office/drawing/2014/main" id="{DF686D5D-5FC7-A2BB-BE88-3B3215E63D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17196"/>
            <a:ext cx="6286499" cy="5601003"/>
          </a:xfrm>
          <a:prstGeom prst="rect">
            <a:avLst/>
          </a:prstGeom>
        </p:spPr>
      </p:pic>
      <p:sp>
        <p:nvSpPr>
          <p:cNvPr id="6" name="TextBox 5">
            <a:extLst>
              <a:ext uri="{FF2B5EF4-FFF2-40B4-BE49-F238E27FC236}">
                <a16:creationId xmlns:a16="http://schemas.microsoft.com/office/drawing/2014/main" id="{60F695A4-6B85-CA65-BA33-6750836BE307}"/>
              </a:ext>
            </a:extLst>
          </p:cNvPr>
          <p:cNvSpPr txBox="1"/>
          <p:nvPr/>
        </p:nvSpPr>
        <p:spPr>
          <a:xfrm>
            <a:off x="6286499" y="51792"/>
            <a:ext cx="5410201" cy="6740307"/>
          </a:xfrm>
          <a:prstGeom prst="rect">
            <a:avLst/>
          </a:prstGeom>
          <a:noFill/>
        </p:spPr>
        <p:txBody>
          <a:bodyPr wrap="square" rtlCol="0">
            <a:spAutoFit/>
          </a:bodyPr>
          <a:lstStyle/>
          <a:p>
            <a:pPr marL="285750" indent="-285750">
              <a:buFont typeface="Arial" panose="020B0604020202020204" pitchFamily="34" charset="0"/>
              <a:buChar char="•"/>
            </a:pPr>
            <a:r>
              <a:rPr lang="en-US" dirty="0"/>
              <a:t>The gender wage gap for married workers is significantly larger than for unmarried workers</a:t>
            </a:r>
          </a:p>
          <a:p>
            <a:pPr marL="285750" indent="-285750">
              <a:buFont typeface="Arial" panose="020B0604020202020204" pitchFamily="34" charset="0"/>
              <a:buChar char="•"/>
            </a:pPr>
            <a:r>
              <a:rPr lang="en-US" dirty="0"/>
              <a:t>Unmarried women have a much better education endowment but less experience than men. Not significant for married women and men.</a:t>
            </a:r>
          </a:p>
          <a:p>
            <a:pPr marL="285750" indent="-285750">
              <a:buFont typeface="Arial" panose="020B0604020202020204" pitchFamily="34" charset="0"/>
              <a:buChar char="•"/>
            </a:pPr>
            <a:r>
              <a:rPr lang="en-US" dirty="0"/>
              <a:t>Unmarried women have a higher return for urban residence, which could be due to their higher education. No significant unexplained contributor to the wage gap. The disadvantage for women has not really emerged.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gender wage gap is huge for married workers. Industrial segregation emerges. </a:t>
            </a:r>
          </a:p>
          <a:p>
            <a:pPr marL="285750" indent="-285750">
              <a:buFont typeface="Arial" panose="020B0604020202020204" pitchFamily="34" charset="0"/>
              <a:buChar char="•"/>
            </a:pPr>
            <a:r>
              <a:rPr lang="en-US" dirty="0"/>
              <a:t>The most significant finding is that married women have a significantly lower return for experience. In other words, the disadvantage of married women accumulates over time.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Consistent with the literature that marriage is the most significant life event that leads to the gender wage gap, rather than endowment. The relative disadvantage of women accumulates after marriage, due to career interruption due to childbirth, and disproportionate care work.</a:t>
            </a:r>
          </a:p>
        </p:txBody>
      </p:sp>
    </p:spTree>
    <p:extLst>
      <p:ext uri="{BB962C8B-B14F-4D97-AF65-F5344CB8AC3E}">
        <p14:creationId xmlns:p14="http://schemas.microsoft.com/office/powerpoint/2010/main" val="3731742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table of numbers with text&#10;&#10;AI-generated content may be incorrect.">
            <a:extLst>
              <a:ext uri="{FF2B5EF4-FFF2-40B4-BE49-F238E27FC236}">
                <a16:creationId xmlns:a16="http://schemas.microsoft.com/office/drawing/2014/main" id="{363FDA54-090C-A93F-ACA3-3C793446F1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648" y="144022"/>
            <a:ext cx="5642351" cy="6609326"/>
          </a:xfrm>
          <a:prstGeom prst="rect">
            <a:avLst/>
          </a:prstGeom>
        </p:spPr>
      </p:pic>
      <p:sp>
        <p:nvSpPr>
          <p:cNvPr id="6" name="TextBox 5">
            <a:extLst>
              <a:ext uri="{FF2B5EF4-FFF2-40B4-BE49-F238E27FC236}">
                <a16:creationId xmlns:a16="http://schemas.microsoft.com/office/drawing/2014/main" id="{A7C6FA8E-FA3C-EF2A-D952-32D088E927E4}"/>
              </a:ext>
            </a:extLst>
          </p:cNvPr>
          <p:cNvSpPr txBox="1"/>
          <p:nvPr/>
        </p:nvSpPr>
        <p:spPr>
          <a:xfrm>
            <a:off x="6464300" y="593090"/>
            <a:ext cx="5274052" cy="5909310"/>
          </a:xfrm>
          <a:prstGeom prst="rect">
            <a:avLst/>
          </a:prstGeom>
          <a:noFill/>
        </p:spPr>
        <p:txBody>
          <a:bodyPr wrap="square" rtlCol="0">
            <a:spAutoFit/>
          </a:bodyPr>
          <a:lstStyle/>
          <a:p>
            <a:pPr marL="285750" indent="-285750">
              <a:buFont typeface="Arial" panose="020B0604020202020204" pitchFamily="34" charset="0"/>
              <a:buChar char="•"/>
            </a:pPr>
            <a:r>
              <a:rPr lang="en-US" dirty="0"/>
              <a:t>The gender wage gap is much smaller for the sample below 26 years old, about the average unmarried age.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Industry segregation emerges in the 26-50 group.</a:t>
            </a:r>
          </a:p>
          <a:p>
            <a:pPr marL="285750" indent="-285750">
              <a:buFont typeface="Arial" panose="020B0604020202020204" pitchFamily="34" charset="0"/>
              <a:buChar char="•"/>
            </a:pPr>
            <a:r>
              <a:rPr lang="en-US" dirty="0"/>
              <a:t>Women have a much lower return for non-education age in the 26-50 group, consistent with the previous results.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Wage gap further expanded for those above 50, but now a considerable portion can be explained by observable characteristics (still not endowment). </a:t>
            </a:r>
          </a:p>
          <a:p>
            <a:pPr marL="285750" indent="-285750">
              <a:buFont typeface="Arial" panose="020B0604020202020204" pitchFamily="34" charset="0"/>
              <a:buChar char="•"/>
            </a:pPr>
            <a:r>
              <a:rPr lang="en-US" dirty="0"/>
              <a:t>Women have much lower returns in secondary and tertiary industries. A speculative explanation is that women with good jobs are gradually retiring after 50, but women with informal and low-pay jobs keep working. </a:t>
            </a:r>
          </a:p>
          <a:p>
            <a:endParaRPr lang="en-US" dirty="0"/>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96315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A8F28-810A-86A6-0F56-0F641F95FE26}"/>
              </a:ext>
            </a:extLst>
          </p:cNvPr>
          <p:cNvSpPr>
            <a:spLocks noGrp="1"/>
          </p:cNvSpPr>
          <p:nvPr>
            <p:ph type="title"/>
          </p:nvPr>
        </p:nvSpPr>
        <p:spPr/>
        <p:txBody>
          <a:bodyPr/>
          <a:lstStyle/>
          <a:p>
            <a:r>
              <a:rPr lang="en-US" dirty="0"/>
              <a:t>Theory and policy implications</a:t>
            </a:r>
          </a:p>
        </p:txBody>
      </p:sp>
      <p:sp>
        <p:nvSpPr>
          <p:cNvPr id="3" name="Content Placeholder 2">
            <a:extLst>
              <a:ext uri="{FF2B5EF4-FFF2-40B4-BE49-F238E27FC236}">
                <a16:creationId xmlns:a16="http://schemas.microsoft.com/office/drawing/2014/main" id="{CB415F70-8CFF-0103-FF01-C403FB556BF9}"/>
              </a:ext>
            </a:extLst>
          </p:cNvPr>
          <p:cNvSpPr>
            <a:spLocks noGrp="1"/>
          </p:cNvSpPr>
          <p:nvPr>
            <p:ph idx="1"/>
          </p:nvPr>
        </p:nvSpPr>
        <p:spPr/>
        <p:txBody>
          <a:bodyPr>
            <a:normAutofit lnSpcReduction="10000"/>
          </a:bodyPr>
          <a:lstStyle/>
          <a:p>
            <a:r>
              <a:rPr lang="en-US" b="1" dirty="0"/>
              <a:t>Capability Approach Framework (Sen, 1999)</a:t>
            </a:r>
            <a:r>
              <a:rPr lang="en-US" dirty="0"/>
              <a:t>:</a:t>
            </a:r>
          </a:p>
          <a:p>
            <a:r>
              <a:rPr lang="en-US" dirty="0"/>
              <a:t>Economic inequalities are viewed through differences in real capabilities rather than just resources.</a:t>
            </a:r>
          </a:p>
          <a:p>
            <a:r>
              <a:rPr lang="en-US" dirty="0"/>
              <a:t>Marriage and caregiving responsibilities represent institutional barriers limiting women's capability to convert human capital into equal economic outcomes. </a:t>
            </a:r>
          </a:p>
          <a:p>
            <a:r>
              <a:rPr lang="en-US" dirty="0"/>
              <a:t>This study finds that Marriage dramatically expands the gender wage gap by imposing economic penalties on women and premiums on men. The gap significantly widens between ages 26 and 50, corresponding to key life transitions such as marriage and childbirth.</a:t>
            </a:r>
          </a:p>
          <a:p>
            <a:pPr marL="0" indent="0">
              <a:buNone/>
            </a:pPr>
            <a:endParaRPr lang="en-US" dirty="0"/>
          </a:p>
        </p:txBody>
      </p:sp>
    </p:spTree>
    <p:extLst>
      <p:ext uri="{BB962C8B-B14F-4D97-AF65-F5344CB8AC3E}">
        <p14:creationId xmlns:p14="http://schemas.microsoft.com/office/powerpoint/2010/main" val="2209038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831A0-3A7B-8F37-FCB7-3BE0CF539B22}"/>
              </a:ext>
            </a:extLst>
          </p:cNvPr>
          <p:cNvSpPr>
            <a:spLocks noGrp="1"/>
          </p:cNvSpPr>
          <p:nvPr>
            <p:ph type="title"/>
          </p:nvPr>
        </p:nvSpPr>
        <p:spPr/>
        <p:txBody>
          <a:bodyPr/>
          <a:lstStyle/>
          <a:p>
            <a:r>
              <a:rPr lang="en-US" dirty="0"/>
              <a:t>Theory and policy implications</a:t>
            </a:r>
          </a:p>
        </p:txBody>
      </p:sp>
      <p:sp>
        <p:nvSpPr>
          <p:cNvPr id="3" name="Content Placeholder 2">
            <a:extLst>
              <a:ext uri="{FF2B5EF4-FFF2-40B4-BE49-F238E27FC236}">
                <a16:creationId xmlns:a16="http://schemas.microsoft.com/office/drawing/2014/main" id="{75351260-A6A7-8559-ED61-18187BCB1526}"/>
              </a:ext>
            </a:extLst>
          </p:cNvPr>
          <p:cNvSpPr>
            <a:spLocks noGrp="1"/>
          </p:cNvSpPr>
          <p:nvPr>
            <p:ph idx="1"/>
          </p:nvPr>
        </p:nvSpPr>
        <p:spPr/>
        <p:txBody>
          <a:bodyPr>
            <a:normAutofit lnSpcReduction="10000"/>
          </a:bodyPr>
          <a:lstStyle/>
          <a:p>
            <a:r>
              <a:rPr lang="en-US" dirty="0"/>
              <a:t>To reduce the gender wage gap to achieve a gender-equitable market outcome, government and social efforts must address deeper structural issues rather than merely improving education or skills, reflecting a shift from traditional endowment-focused interventions to capability-oriented strategies. </a:t>
            </a:r>
          </a:p>
          <a:p>
            <a:r>
              <a:rPr lang="en-US" dirty="0"/>
              <a:t>Policies such as providing free or affordable childcare and eldercare release the care burden upon women. </a:t>
            </a:r>
          </a:p>
          <a:p>
            <a:r>
              <a:rPr lang="en-US" dirty="0"/>
              <a:t>A gender-equal maternal and parental leave government policy might alleviate the cost of career disruption for women.</a:t>
            </a:r>
          </a:p>
          <a:p>
            <a:r>
              <a:rPr lang="en-US" dirty="0"/>
              <a:t> Harmonization of retirement ages could allow women to leverage their professional experience fully. </a:t>
            </a:r>
          </a:p>
          <a:p>
            <a:endParaRPr lang="en-US" dirty="0"/>
          </a:p>
        </p:txBody>
      </p:sp>
    </p:spTree>
    <p:extLst>
      <p:ext uri="{BB962C8B-B14F-4D97-AF65-F5344CB8AC3E}">
        <p14:creationId xmlns:p14="http://schemas.microsoft.com/office/powerpoint/2010/main" val="2939603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E4E2-4A45-07C5-0F0F-3FF7E7E40A7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F893D9C-5FEA-36EF-E1AE-8E91339F62A1}"/>
              </a:ext>
            </a:extLst>
          </p:cNvPr>
          <p:cNvSpPr>
            <a:spLocks noGrp="1"/>
          </p:cNvSpPr>
          <p:nvPr>
            <p:ph idx="1"/>
          </p:nvPr>
        </p:nvSpPr>
        <p:spPr/>
        <p:txBody>
          <a:bodyPr>
            <a:normAutofit fontScale="85000" lnSpcReduction="20000"/>
          </a:bodyPr>
          <a:lstStyle/>
          <a:p>
            <a:r>
              <a:rPr lang="en-US" dirty="0"/>
              <a:t> The gender wage gap in China persisted in 2018, despite some moderation from 2013. </a:t>
            </a:r>
          </a:p>
          <a:p>
            <a:r>
              <a:rPr lang="en-US" dirty="0"/>
              <a:t> The gender wage gap demonstrates considerable heterogeneity across marital status and age groups, with a much smaller gap between the young and married population.</a:t>
            </a:r>
          </a:p>
          <a:p>
            <a:r>
              <a:rPr lang="en-US" dirty="0"/>
              <a:t>Marriage is the most important life event that expands the gender wage gap, and married women become disadvantaged relative to men as age grows. </a:t>
            </a:r>
          </a:p>
          <a:p>
            <a:r>
              <a:rPr lang="en-US" dirty="0"/>
              <a:t>The government should adopt a capability-enhancing focus and actively address the institutional barriers to women’s utilization of their endowment in the labor market. </a:t>
            </a:r>
          </a:p>
          <a:p>
            <a:r>
              <a:rPr lang="en-US" dirty="0"/>
              <a:t>Policies such as public care provisioning, improving equal parental leaves, harmonizing retirement age, and incentivizing occupational integration should be more effective than traditional endowment-focused policies. </a:t>
            </a:r>
          </a:p>
        </p:txBody>
      </p:sp>
    </p:spTree>
    <p:extLst>
      <p:ext uri="{BB962C8B-B14F-4D97-AF65-F5344CB8AC3E}">
        <p14:creationId xmlns:p14="http://schemas.microsoft.com/office/powerpoint/2010/main" val="548290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8D8AE-1912-A8CA-4057-055C063C8BE0}"/>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ADDB1C63-A690-56AC-0CC3-C568BBE38D9F}"/>
              </a:ext>
            </a:extLst>
          </p:cNvPr>
          <p:cNvSpPr>
            <a:spLocks noGrp="1"/>
          </p:cNvSpPr>
          <p:nvPr>
            <p:ph idx="1"/>
          </p:nvPr>
        </p:nvSpPr>
        <p:spPr/>
        <p:txBody>
          <a:bodyPr/>
          <a:lstStyle/>
          <a:p>
            <a:r>
              <a:rPr lang="en-US" dirty="0"/>
              <a:t>Introduction</a:t>
            </a:r>
          </a:p>
          <a:p>
            <a:r>
              <a:rPr lang="en-US" dirty="0"/>
              <a:t>Literature Review</a:t>
            </a:r>
          </a:p>
          <a:p>
            <a:r>
              <a:rPr lang="en-US" dirty="0"/>
              <a:t>Data &amp; Methodology</a:t>
            </a:r>
          </a:p>
          <a:p>
            <a:r>
              <a:rPr lang="en-US" dirty="0"/>
              <a:t>Empirical Results</a:t>
            </a:r>
          </a:p>
          <a:p>
            <a:r>
              <a:rPr lang="en-US" dirty="0"/>
              <a:t>Theory &amp; Policy Implication</a:t>
            </a:r>
          </a:p>
          <a:p>
            <a:r>
              <a:rPr lang="en-US" dirty="0"/>
              <a:t>Conclusion</a:t>
            </a:r>
          </a:p>
        </p:txBody>
      </p:sp>
    </p:spTree>
    <p:extLst>
      <p:ext uri="{BB962C8B-B14F-4D97-AF65-F5344CB8AC3E}">
        <p14:creationId xmlns:p14="http://schemas.microsoft.com/office/powerpoint/2010/main" val="752964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4F25F-5EA3-B3D5-283E-150245F798C1}"/>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8CD17A28-0C55-5A39-77BE-9BFF3E00F0D5}"/>
              </a:ext>
            </a:extLst>
          </p:cNvPr>
          <p:cNvSpPr>
            <a:spLocks noGrp="1"/>
          </p:cNvSpPr>
          <p:nvPr>
            <p:ph idx="1"/>
          </p:nvPr>
        </p:nvSpPr>
        <p:spPr/>
        <p:txBody>
          <a:bodyPr>
            <a:normAutofit fontScale="92500" lnSpcReduction="20000"/>
          </a:bodyPr>
          <a:lstStyle/>
          <a:p>
            <a:r>
              <a:rPr lang="en-US" dirty="0"/>
              <a:t>Motivation: 1) Rapid economic growth in China accompanied by persistent and substantial gender wage inequality. 2) Importance of understanding the role institutional factors play in shaping wage disparities.</a:t>
            </a:r>
          </a:p>
          <a:p>
            <a:r>
              <a:rPr lang="en-US" dirty="0"/>
              <a:t>Research objective: Investigate the key drivers behind China’s contemporary gender wage gap. Specifically focus on institutional constraints linked to marriage, age, and occupational segregation.</a:t>
            </a:r>
          </a:p>
          <a:p>
            <a:r>
              <a:rPr lang="en-US" dirty="0"/>
              <a:t>Summary of main findings: 1) Marriage significantly expands the gender wage gap. 2) Age-related wage gaps widen notably during typical marriage and childbearing years, highlighting deeper structural constraints. 3) Observable characteristics (e.g., education, experience) account for a limited portion of wage disparities, pointing to institutional and structural factors as primary drivers.</a:t>
            </a:r>
          </a:p>
        </p:txBody>
      </p:sp>
    </p:spTree>
    <p:extLst>
      <p:ext uri="{BB962C8B-B14F-4D97-AF65-F5344CB8AC3E}">
        <p14:creationId xmlns:p14="http://schemas.microsoft.com/office/powerpoint/2010/main" val="1655901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55314-9E79-52D5-6933-3E28E653755B}"/>
              </a:ext>
            </a:extLst>
          </p:cNvPr>
          <p:cNvSpPr>
            <a:spLocks noGrp="1"/>
          </p:cNvSpPr>
          <p:nvPr>
            <p:ph type="title"/>
          </p:nvPr>
        </p:nvSpPr>
        <p:spPr/>
        <p:txBody>
          <a:bodyPr/>
          <a:lstStyle/>
          <a:p>
            <a:r>
              <a:rPr lang="en-US" dirty="0"/>
              <a:t>Literature Review – China’s reform</a:t>
            </a:r>
          </a:p>
        </p:txBody>
      </p:sp>
      <p:sp>
        <p:nvSpPr>
          <p:cNvPr id="3" name="Content Placeholder 2">
            <a:extLst>
              <a:ext uri="{FF2B5EF4-FFF2-40B4-BE49-F238E27FC236}">
                <a16:creationId xmlns:a16="http://schemas.microsoft.com/office/drawing/2014/main" id="{1CDB8465-FCD8-4A8F-47DB-5C387C9F66D7}"/>
              </a:ext>
            </a:extLst>
          </p:cNvPr>
          <p:cNvSpPr>
            <a:spLocks noGrp="1"/>
          </p:cNvSpPr>
          <p:nvPr>
            <p:ph idx="1"/>
          </p:nvPr>
        </p:nvSpPr>
        <p:spPr/>
        <p:txBody>
          <a:bodyPr/>
          <a:lstStyle/>
          <a:p>
            <a:r>
              <a:rPr lang="en-US" dirty="0"/>
              <a:t>China initiated market reform in 1978. Achieved over 9% average annual GDP growth rate for the last 47 years. (World Bank,2025)</a:t>
            </a:r>
          </a:p>
          <a:p>
            <a:r>
              <a:rPr lang="en-US" dirty="0"/>
              <a:t>Late 70s and 1980s: rural land distribution (household responsibility reform), export-processing zones (Shenzhen, </a:t>
            </a:r>
            <a:r>
              <a:rPr lang="en-US" dirty="0" err="1"/>
              <a:t>etc</a:t>
            </a:r>
            <a:r>
              <a:rPr lang="en-US" dirty="0"/>
              <a:t>), and township village enterprises. Limited data and study. </a:t>
            </a:r>
          </a:p>
          <a:p>
            <a:r>
              <a:rPr lang="en-US" dirty="0"/>
              <a:t>1990s: State-owned enterprises privatization, with massive lay offs. </a:t>
            </a:r>
          </a:p>
          <a:p>
            <a:r>
              <a:rPr lang="en-US" dirty="0"/>
              <a:t>2001: China joined the WTO. FDI and export grew significantly thereafter. </a:t>
            </a:r>
          </a:p>
          <a:p>
            <a:endParaRPr lang="en-US" dirty="0"/>
          </a:p>
        </p:txBody>
      </p:sp>
    </p:spTree>
    <p:extLst>
      <p:ext uri="{BB962C8B-B14F-4D97-AF65-F5344CB8AC3E}">
        <p14:creationId xmlns:p14="http://schemas.microsoft.com/office/powerpoint/2010/main" val="2279526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A4E46-B7AE-07CB-F9B0-24DDFBC896AC}"/>
              </a:ext>
            </a:extLst>
          </p:cNvPr>
          <p:cNvSpPr>
            <a:spLocks noGrp="1"/>
          </p:cNvSpPr>
          <p:nvPr>
            <p:ph type="title"/>
          </p:nvPr>
        </p:nvSpPr>
        <p:spPr/>
        <p:txBody>
          <a:bodyPr/>
          <a:lstStyle/>
          <a:p>
            <a:r>
              <a:rPr lang="en-US" dirty="0"/>
              <a:t>Literature Review: Gender Wage Gap</a:t>
            </a:r>
          </a:p>
        </p:txBody>
      </p:sp>
      <p:sp>
        <p:nvSpPr>
          <p:cNvPr id="3" name="Content Placeholder 2">
            <a:extLst>
              <a:ext uri="{FF2B5EF4-FFF2-40B4-BE49-F238E27FC236}">
                <a16:creationId xmlns:a16="http://schemas.microsoft.com/office/drawing/2014/main" id="{BBF86D8F-466A-55F3-BCD1-83F2E9756272}"/>
              </a:ext>
            </a:extLst>
          </p:cNvPr>
          <p:cNvSpPr>
            <a:spLocks noGrp="1"/>
          </p:cNvSpPr>
          <p:nvPr>
            <p:ph idx="1"/>
          </p:nvPr>
        </p:nvSpPr>
        <p:spPr/>
        <p:txBody>
          <a:bodyPr>
            <a:normAutofit fontScale="85000" lnSpcReduction="20000"/>
          </a:bodyPr>
          <a:lstStyle/>
          <a:p>
            <a:r>
              <a:rPr lang="en-US" dirty="0"/>
              <a:t>China’s gender wage gap has progressively widened following the economic liberalization initiated in the 1990s.</a:t>
            </a:r>
          </a:p>
          <a:p>
            <a:r>
              <a:rPr lang="en-US" dirty="0" err="1"/>
              <a:t>Gustafasson</a:t>
            </a:r>
            <a:r>
              <a:rPr lang="en-US" dirty="0"/>
              <a:t> &amp; Li (2000): the gender earnings gap rose from 15.6% in 1988 to 17.5% in 1995. (CHIP data)</a:t>
            </a:r>
          </a:p>
          <a:p>
            <a:r>
              <a:rPr lang="en-US" dirty="0"/>
              <a:t>Song et al. (2017): the gender wage gap rose from 15.5% in 1995 to 23.9% in 2002 and peaked at 35.6% by 2007. Moderated to 28.2% in 2013. (CHIP data)</a:t>
            </a:r>
          </a:p>
          <a:p>
            <a:r>
              <a:rPr lang="en-US" dirty="0"/>
              <a:t>Liu (2011) and </a:t>
            </a:r>
            <a:r>
              <a:rPr lang="en-US" dirty="0" err="1"/>
              <a:t>Brussevich</a:t>
            </a:r>
            <a:r>
              <a:rPr lang="en-US" dirty="0"/>
              <a:t> et al. (2021) reported that during the SOE privatization, 60% of those laid off were women, and the reemployment rate was lower, resulting in prolonged female unemployment or permanent withdrawal from the labor force. </a:t>
            </a:r>
          </a:p>
          <a:p>
            <a:r>
              <a:rPr lang="en-US" dirty="0"/>
              <a:t>Chen et al. (2013) &amp; Wang et al. (2020) reported that globalization increased female employment, lowered the gender wage gap and discrimination in the export sector. Yet this reinforces job segregation, as the export sector typically offers low-wage jobs.</a:t>
            </a:r>
          </a:p>
          <a:p>
            <a:pPr marL="0" indent="0">
              <a:buNone/>
            </a:pPr>
            <a:endParaRPr lang="en-US" dirty="0"/>
          </a:p>
          <a:p>
            <a:endParaRPr lang="en-US" dirty="0"/>
          </a:p>
        </p:txBody>
      </p:sp>
    </p:spTree>
    <p:extLst>
      <p:ext uri="{BB962C8B-B14F-4D97-AF65-F5344CB8AC3E}">
        <p14:creationId xmlns:p14="http://schemas.microsoft.com/office/powerpoint/2010/main" val="1844594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E6715-569D-7D12-2EBC-6916FE248AA0}"/>
              </a:ext>
            </a:extLst>
          </p:cNvPr>
          <p:cNvSpPr>
            <a:spLocks noGrp="1"/>
          </p:cNvSpPr>
          <p:nvPr>
            <p:ph type="title"/>
          </p:nvPr>
        </p:nvSpPr>
        <p:spPr>
          <a:xfrm>
            <a:off x="838199" y="365125"/>
            <a:ext cx="11130023" cy="1325563"/>
          </a:xfrm>
        </p:spPr>
        <p:txBody>
          <a:bodyPr/>
          <a:lstStyle/>
          <a:p>
            <a:r>
              <a:rPr lang="en-US" dirty="0"/>
              <a:t>Literature review – Marriage and care work</a:t>
            </a:r>
          </a:p>
        </p:txBody>
      </p:sp>
      <p:sp>
        <p:nvSpPr>
          <p:cNvPr id="3" name="Content Placeholder 2">
            <a:extLst>
              <a:ext uri="{FF2B5EF4-FFF2-40B4-BE49-F238E27FC236}">
                <a16:creationId xmlns:a16="http://schemas.microsoft.com/office/drawing/2014/main" id="{4AB34356-40D9-AD18-EAE1-EB5FABAB5446}"/>
              </a:ext>
            </a:extLst>
          </p:cNvPr>
          <p:cNvSpPr>
            <a:spLocks noGrp="1"/>
          </p:cNvSpPr>
          <p:nvPr>
            <p:ph idx="1"/>
          </p:nvPr>
        </p:nvSpPr>
        <p:spPr/>
        <p:txBody>
          <a:bodyPr>
            <a:normAutofit lnSpcReduction="10000"/>
          </a:bodyPr>
          <a:lstStyle/>
          <a:p>
            <a:pPr marL="0" indent="0">
              <a:buNone/>
            </a:pPr>
            <a:endParaRPr lang="en-US" dirty="0"/>
          </a:p>
          <a:p>
            <a:r>
              <a:rPr lang="en-US" dirty="0"/>
              <a:t>Ma (2022) finds that women consistently faced significant motherhood wage penalties while men have a fatherhood premium. (CHIP data)</a:t>
            </a:r>
          </a:p>
          <a:p>
            <a:r>
              <a:rPr lang="en-US" dirty="0"/>
              <a:t>Song et al. (2017) report that married workers have more than twice the gender wage gap than unmarried workers, using gender- controlled regression partitioned by marriage. (CHIP data)</a:t>
            </a:r>
          </a:p>
          <a:p>
            <a:r>
              <a:rPr lang="en-US" dirty="0"/>
              <a:t>Dong et al.(2015) used the 2008 China time use survey to show that women spent 27.3 hours on unpaid care work while men spent 10.6 hours. Connelly et al. (2018) argue that the state’s retreat from care provisioning burdened women.</a:t>
            </a:r>
          </a:p>
        </p:txBody>
      </p:sp>
    </p:spTree>
    <p:extLst>
      <p:ext uri="{BB962C8B-B14F-4D97-AF65-F5344CB8AC3E}">
        <p14:creationId xmlns:p14="http://schemas.microsoft.com/office/powerpoint/2010/main" val="1018366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9AAF9-0B92-7B24-D9E3-D7FFE3D49030}"/>
              </a:ext>
            </a:extLst>
          </p:cNvPr>
          <p:cNvSpPr>
            <a:spLocks noGrp="1"/>
          </p:cNvSpPr>
          <p:nvPr>
            <p:ph type="title"/>
          </p:nvPr>
        </p:nvSpPr>
        <p:spPr/>
        <p:txBody>
          <a:bodyPr/>
          <a:lstStyle/>
          <a:p>
            <a:r>
              <a:rPr lang="en-US" dirty="0"/>
              <a:t>Data and Methodology</a:t>
            </a:r>
          </a:p>
        </p:txBody>
      </p:sp>
      <p:sp>
        <p:nvSpPr>
          <p:cNvPr id="3" name="Content Placeholder 2">
            <a:extLst>
              <a:ext uri="{FF2B5EF4-FFF2-40B4-BE49-F238E27FC236}">
                <a16:creationId xmlns:a16="http://schemas.microsoft.com/office/drawing/2014/main" id="{50E9EBFE-8DE9-8F21-28A6-5F6D42A2631A}"/>
              </a:ext>
            </a:extLst>
          </p:cNvPr>
          <p:cNvSpPr>
            <a:spLocks noGrp="1"/>
          </p:cNvSpPr>
          <p:nvPr>
            <p:ph idx="1"/>
          </p:nvPr>
        </p:nvSpPr>
        <p:spPr/>
        <p:txBody>
          <a:bodyPr/>
          <a:lstStyle/>
          <a:p>
            <a:r>
              <a:rPr lang="en-US" dirty="0"/>
              <a:t>Data: 2013 and 2018 Chinese Household Income Project (CHIP) surveys. </a:t>
            </a:r>
          </a:p>
          <a:p>
            <a:r>
              <a:rPr lang="en-US" dirty="0"/>
              <a:t>Methodology: OLS regression and two-fold pooled Oaxaca-Blinder decomposition, using the Oaxaca library in Stata (Oaxaca, 1973; Blinder, 1973; Jann, 2008)</a:t>
            </a:r>
          </a:p>
          <a:p>
            <a:endParaRPr lang="en-US" dirty="0"/>
          </a:p>
        </p:txBody>
      </p:sp>
      <p:pic>
        <p:nvPicPr>
          <p:cNvPr id="5" name="Picture 4">
            <a:extLst>
              <a:ext uri="{FF2B5EF4-FFF2-40B4-BE49-F238E27FC236}">
                <a16:creationId xmlns:a16="http://schemas.microsoft.com/office/drawing/2014/main" id="{96BF5F08-5F50-EB8B-BA29-B3827B67C6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116" y="3958871"/>
            <a:ext cx="10825765" cy="1212151"/>
          </a:xfrm>
          <a:prstGeom prst="rect">
            <a:avLst/>
          </a:prstGeom>
        </p:spPr>
      </p:pic>
      <p:sp>
        <p:nvSpPr>
          <p:cNvPr id="6" name="TextBox 5">
            <a:extLst>
              <a:ext uri="{FF2B5EF4-FFF2-40B4-BE49-F238E27FC236}">
                <a16:creationId xmlns:a16="http://schemas.microsoft.com/office/drawing/2014/main" id="{75D95FFE-1A7C-EC8A-9212-5533BA13AC88}"/>
              </a:ext>
            </a:extLst>
          </p:cNvPr>
          <p:cNvSpPr txBox="1"/>
          <p:nvPr/>
        </p:nvSpPr>
        <p:spPr>
          <a:xfrm>
            <a:off x="4507968" y="5807631"/>
            <a:ext cx="3176062" cy="369332"/>
          </a:xfrm>
          <a:prstGeom prst="rect">
            <a:avLst/>
          </a:prstGeom>
          <a:noFill/>
        </p:spPr>
        <p:txBody>
          <a:bodyPr wrap="none" rtlCol="0">
            <a:spAutoFit/>
          </a:bodyPr>
          <a:lstStyle/>
          <a:p>
            <a:r>
              <a:rPr lang="en-US" dirty="0"/>
              <a:t>Pooled regression coefficients</a:t>
            </a:r>
          </a:p>
        </p:txBody>
      </p:sp>
      <p:grpSp>
        <p:nvGrpSpPr>
          <p:cNvPr id="13" name="Group 12">
            <a:extLst>
              <a:ext uri="{FF2B5EF4-FFF2-40B4-BE49-F238E27FC236}">
                <a16:creationId xmlns:a16="http://schemas.microsoft.com/office/drawing/2014/main" id="{6D77F678-1B3F-CB99-852F-5D33F7C6A99E}"/>
              </a:ext>
            </a:extLst>
          </p:cNvPr>
          <p:cNvGrpSpPr/>
          <p:nvPr/>
        </p:nvGrpSpPr>
        <p:grpSpPr>
          <a:xfrm>
            <a:off x="5490498" y="5106351"/>
            <a:ext cx="300960" cy="748440"/>
            <a:chOff x="5490498" y="5106351"/>
            <a:chExt cx="300960" cy="748440"/>
          </a:xfrm>
        </p:grpSpPr>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F35A46A7-4EE2-9D5C-3B92-5B991DDED7E2}"/>
                    </a:ext>
                  </a:extLst>
                </p14:cNvPr>
                <p14:cNvContentPartPr/>
                <p14:nvPr/>
              </p14:nvContentPartPr>
              <p14:xfrm>
                <a:off x="5584818" y="5106351"/>
                <a:ext cx="206640" cy="748440"/>
              </p14:xfrm>
            </p:contentPart>
          </mc:Choice>
          <mc:Fallback>
            <p:pic>
              <p:nvPicPr>
                <p:cNvPr id="10" name="Ink 9">
                  <a:extLst>
                    <a:ext uri="{FF2B5EF4-FFF2-40B4-BE49-F238E27FC236}">
                      <a16:creationId xmlns:a16="http://schemas.microsoft.com/office/drawing/2014/main" id="{F35A46A7-4EE2-9D5C-3B92-5B991DDED7E2}"/>
                    </a:ext>
                  </a:extLst>
                </p:cNvPr>
                <p:cNvPicPr/>
                <p:nvPr/>
              </p:nvPicPr>
              <p:blipFill>
                <a:blip r:embed="rId5"/>
                <a:stretch>
                  <a:fillRect/>
                </a:stretch>
              </p:blipFill>
              <p:spPr>
                <a:xfrm>
                  <a:off x="5578698" y="5100231"/>
                  <a:ext cx="218880" cy="760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1" name="Ink 10">
                  <a:extLst>
                    <a:ext uri="{FF2B5EF4-FFF2-40B4-BE49-F238E27FC236}">
                      <a16:creationId xmlns:a16="http://schemas.microsoft.com/office/drawing/2014/main" id="{7F9CCF83-7627-46BF-197E-0191141EA8C4}"/>
                    </a:ext>
                  </a:extLst>
                </p14:cNvPr>
                <p14:cNvContentPartPr/>
                <p14:nvPr/>
              </p14:nvContentPartPr>
              <p14:xfrm>
                <a:off x="5490498" y="5134791"/>
                <a:ext cx="80640" cy="129960"/>
              </p14:xfrm>
            </p:contentPart>
          </mc:Choice>
          <mc:Fallback>
            <p:pic>
              <p:nvPicPr>
                <p:cNvPr id="11" name="Ink 10">
                  <a:extLst>
                    <a:ext uri="{FF2B5EF4-FFF2-40B4-BE49-F238E27FC236}">
                      <a16:creationId xmlns:a16="http://schemas.microsoft.com/office/drawing/2014/main" id="{7F9CCF83-7627-46BF-197E-0191141EA8C4}"/>
                    </a:ext>
                  </a:extLst>
                </p:cNvPr>
                <p:cNvPicPr/>
                <p:nvPr/>
              </p:nvPicPr>
              <p:blipFill>
                <a:blip r:embed="rId7"/>
                <a:stretch>
                  <a:fillRect/>
                </a:stretch>
              </p:blipFill>
              <p:spPr>
                <a:xfrm>
                  <a:off x="5484378" y="5128671"/>
                  <a:ext cx="9288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2" name="Ink 11">
                  <a:extLst>
                    <a:ext uri="{FF2B5EF4-FFF2-40B4-BE49-F238E27FC236}">
                      <a16:creationId xmlns:a16="http://schemas.microsoft.com/office/drawing/2014/main" id="{1E031055-6BE9-8FB2-897A-8ADFEC494643}"/>
                    </a:ext>
                  </a:extLst>
                </p14:cNvPr>
                <p14:cNvContentPartPr/>
                <p14:nvPr/>
              </p14:nvContentPartPr>
              <p14:xfrm>
                <a:off x="5584818" y="5176551"/>
                <a:ext cx="156240" cy="54360"/>
              </p14:xfrm>
            </p:contentPart>
          </mc:Choice>
          <mc:Fallback>
            <p:pic>
              <p:nvPicPr>
                <p:cNvPr id="12" name="Ink 11">
                  <a:extLst>
                    <a:ext uri="{FF2B5EF4-FFF2-40B4-BE49-F238E27FC236}">
                      <a16:creationId xmlns:a16="http://schemas.microsoft.com/office/drawing/2014/main" id="{1E031055-6BE9-8FB2-897A-8ADFEC494643}"/>
                    </a:ext>
                  </a:extLst>
                </p:cNvPr>
                <p:cNvPicPr/>
                <p:nvPr/>
              </p:nvPicPr>
              <p:blipFill>
                <a:blip r:embed="rId9"/>
                <a:stretch>
                  <a:fillRect/>
                </a:stretch>
              </p:blipFill>
              <p:spPr>
                <a:xfrm>
                  <a:off x="5578698" y="5170431"/>
                  <a:ext cx="168480" cy="66600"/>
                </a:xfrm>
                <a:prstGeom prst="rect">
                  <a:avLst/>
                </a:prstGeom>
              </p:spPr>
            </p:pic>
          </mc:Fallback>
        </mc:AlternateContent>
      </p:grpSp>
      <p:sp>
        <p:nvSpPr>
          <p:cNvPr id="14" name="TextBox 13">
            <a:extLst>
              <a:ext uri="{FF2B5EF4-FFF2-40B4-BE49-F238E27FC236}">
                <a16:creationId xmlns:a16="http://schemas.microsoft.com/office/drawing/2014/main" id="{CF5974C7-02F0-485E-DDB6-B8833F9FDB02}"/>
              </a:ext>
            </a:extLst>
          </p:cNvPr>
          <p:cNvSpPr txBox="1"/>
          <p:nvPr/>
        </p:nvSpPr>
        <p:spPr>
          <a:xfrm>
            <a:off x="8023273" y="5862822"/>
            <a:ext cx="4006033" cy="369332"/>
          </a:xfrm>
          <a:prstGeom prst="rect">
            <a:avLst/>
          </a:prstGeom>
          <a:noFill/>
        </p:spPr>
        <p:txBody>
          <a:bodyPr wrap="none" rtlCol="0">
            <a:spAutoFit/>
          </a:bodyPr>
          <a:lstStyle/>
          <a:p>
            <a:r>
              <a:rPr lang="en-US" dirty="0"/>
              <a:t>Male coefficients – pooled coefficients</a:t>
            </a:r>
          </a:p>
        </p:txBody>
      </p:sp>
      <p:grpSp>
        <p:nvGrpSpPr>
          <p:cNvPr id="18" name="Group 17">
            <a:extLst>
              <a:ext uri="{FF2B5EF4-FFF2-40B4-BE49-F238E27FC236}">
                <a16:creationId xmlns:a16="http://schemas.microsoft.com/office/drawing/2014/main" id="{F23094F0-9E7E-03FA-9962-271C72F0C5DD}"/>
              </a:ext>
            </a:extLst>
          </p:cNvPr>
          <p:cNvGrpSpPr/>
          <p:nvPr/>
        </p:nvGrpSpPr>
        <p:grpSpPr>
          <a:xfrm>
            <a:off x="8116698" y="5148471"/>
            <a:ext cx="398520" cy="696960"/>
            <a:chOff x="8116698" y="5148471"/>
            <a:chExt cx="398520" cy="696960"/>
          </a:xfrm>
        </p:grpSpPr>
        <mc:AlternateContent xmlns:mc="http://schemas.openxmlformats.org/markup-compatibility/2006">
          <mc:Choice xmlns:p14="http://schemas.microsoft.com/office/powerpoint/2010/main" Requires="p14">
            <p:contentPart p14:bwMode="auto" r:id="rId10">
              <p14:nvContentPartPr>
                <p14:cNvPr id="15" name="Ink 14">
                  <a:extLst>
                    <a:ext uri="{FF2B5EF4-FFF2-40B4-BE49-F238E27FC236}">
                      <a16:creationId xmlns:a16="http://schemas.microsoft.com/office/drawing/2014/main" id="{B5E2A992-F635-2CDE-F64A-C16A19F44217}"/>
                    </a:ext>
                  </a:extLst>
                </p14:cNvPr>
                <p14:cNvContentPartPr/>
                <p14:nvPr/>
              </p14:nvContentPartPr>
              <p14:xfrm>
                <a:off x="8214978" y="5148471"/>
                <a:ext cx="300240" cy="696960"/>
              </p14:xfrm>
            </p:contentPart>
          </mc:Choice>
          <mc:Fallback>
            <p:pic>
              <p:nvPicPr>
                <p:cNvPr id="15" name="Ink 14">
                  <a:extLst>
                    <a:ext uri="{FF2B5EF4-FFF2-40B4-BE49-F238E27FC236}">
                      <a16:creationId xmlns:a16="http://schemas.microsoft.com/office/drawing/2014/main" id="{B5E2A992-F635-2CDE-F64A-C16A19F44217}"/>
                    </a:ext>
                  </a:extLst>
                </p:cNvPr>
                <p:cNvPicPr/>
                <p:nvPr/>
              </p:nvPicPr>
              <p:blipFill>
                <a:blip r:embed="rId11"/>
                <a:stretch>
                  <a:fillRect/>
                </a:stretch>
              </p:blipFill>
              <p:spPr>
                <a:xfrm>
                  <a:off x="8208858" y="5142351"/>
                  <a:ext cx="312480" cy="7092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6" name="Ink 15">
                  <a:extLst>
                    <a:ext uri="{FF2B5EF4-FFF2-40B4-BE49-F238E27FC236}">
                      <a16:creationId xmlns:a16="http://schemas.microsoft.com/office/drawing/2014/main" id="{6932A4F9-E6C8-744A-717F-AC9D3A359DCF}"/>
                    </a:ext>
                  </a:extLst>
                </p14:cNvPr>
                <p14:cNvContentPartPr/>
                <p14:nvPr/>
              </p14:nvContentPartPr>
              <p14:xfrm>
                <a:off x="8116698" y="5190951"/>
                <a:ext cx="84960" cy="125640"/>
              </p14:xfrm>
            </p:contentPart>
          </mc:Choice>
          <mc:Fallback>
            <p:pic>
              <p:nvPicPr>
                <p:cNvPr id="16" name="Ink 15">
                  <a:extLst>
                    <a:ext uri="{FF2B5EF4-FFF2-40B4-BE49-F238E27FC236}">
                      <a16:creationId xmlns:a16="http://schemas.microsoft.com/office/drawing/2014/main" id="{6932A4F9-E6C8-744A-717F-AC9D3A359DCF}"/>
                    </a:ext>
                  </a:extLst>
                </p:cNvPr>
                <p:cNvPicPr/>
                <p:nvPr/>
              </p:nvPicPr>
              <p:blipFill>
                <a:blip r:embed="rId13"/>
                <a:stretch>
                  <a:fillRect/>
                </a:stretch>
              </p:blipFill>
              <p:spPr>
                <a:xfrm>
                  <a:off x="8110578" y="5184831"/>
                  <a:ext cx="9720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7" name="Ink 16">
                  <a:extLst>
                    <a:ext uri="{FF2B5EF4-FFF2-40B4-BE49-F238E27FC236}">
                      <a16:creationId xmlns:a16="http://schemas.microsoft.com/office/drawing/2014/main" id="{C5F61DBB-8874-1814-CC24-513049070AA1}"/>
                    </a:ext>
                  </a:extLst>
                </p14:cNvPr>
                <p14:cNvContentPartPr/>
                <p14:nvPr/>
              </p14:nvContentPartPr>
              <p14:xfrm>
                <a:off x="8229378" y="5176551"/>
                <a:ext cx="197280" cy="97560"/>
              </p14:xfrm>
            </p:contentPart>
          </mc:Choice>
          <mc:Fallback>
            <p:pic>
              <p:nvPicPr>
                <p:cNvPr id="17" name="Ink 16">
                  <a:extLst>
                    <a:ext uri="{FF2B5EF4-FFF2-40B4-BE49-F238E27FC236}">
                      <a16:creationId xmlns:a16="http://schemas.microsoft.com/office/drawing/2014/main" id="{C5F61DBB-8874-1814-CC24-513049070AA1}"/>
                    </a:ext>
                  </a:extLst>
                </p:cNvPr>
                <p:cNvPicPr/>
                <p:nvPr/>
              </p:nvPicPr>
              <p:blipFill>
                <a:blip r:embed="rId15"/>
                <a:stretch>
                  <a:fillRect/>
                </a:stretch>
              </p:blipFill>
              <p:spPr>
                <a:xfrm>
                  <a:off x="8223258" y="5170431"/>
                  <a:ext cx="209520" cy="109800"/>
                </a:xfrm>
                <a:prstGeom prst="rect">
                  <a:avLst/>
                </a:prstGeom>
              </p:spPr>
            </p:pic>
          </mc:Fallback>
        </mc:AlternateContent>
      </p:grpSp>
      <p:grpSp>
        <p:nvGrpSpPr>
          <p:cNvPr id="22" name="Group 21">
            <a:extLst>
              <a:ext uri="{FF2B5EF4-FFF2-40B4-BE49-F238E27FC236}">
                <a16:creationId xmlns:a16="http://schemas.microsoft.com/office/drawing/2014/main" id="{29A4771F-3FEB-A45F-8A57-E94D7077EC7A}"/>
              </a:ext>
            </a:extLst>
          </p:cNvPr>
          <p:cNvGrpSpPr/>
          <p:nvPr/>
        </p:nvGrpSpPr>
        <p:grpSpPr>
          <a:xfrm>
            <a:off x="2040978" y="4895391"/>
            <a:ext cx="353880" cy="745200"/>
            <a:chOff x="2040978" y="4895391"/>
            <a:chExt cx="353880" cy="745200"/>
          </a:xfrm>
        </p:grpSpPr>
        <mc:AlternateContent xmlns:mc="http://schemas.openxmlformats.org/markup-compatibility/2006">
          <mc:Choice xmlns:p14="http://schemas.microsoft.com/office/powerpoint/2010/main" Requires="p14">
            <p:contentPart p14:bwMode="auto" r:id="rId16">
              <p14:nvContentPartPr>
                <p14:cNvPr id="19" name="Ink 18">
                  <a:extLst>
                    <a:ext uri="{FF2B5EF4-FFF2-40B4-BE49-F238E27FC236}">
                      <a16:creationId xmlns:a16="http://schemas.microsoft.com/office/drawing/2014/main" id="{37F0C3A6-DD4D-C1C8-0DA3-DD02A83CB41B}"/>
                    </a:ext>
                  </a:extLst>
                </p14:cNvPr>
                <p14:cNvContentPartPr/>
                <p14:nvPr/>
              </p14:nvContentPartPr>
              <p14:xfrm>
                <a:off x="2166258" y="4895391"/>
                <a:ext cx="101160" cy="745200"/>
              </p14:xfrm>
            </p:contentPart>
          </mc:Choice>
          <mc:Fallback>
            <p:pic>
              <p:nvPicPr>
                <p:cNvPr id="19" name="Ink 18">
                  <a:extLst>
                    <a:ext uri="{FF2B5EF4-FFF2-40B4-BE49-F238E27FC236}">
                      <a16:creationId xmlns:a16="http://schemas.microsoft.com/office/drawing/2014/main" id="{37F0C3A6-DD4D-C1C8-0DA3-DD02A83CB41B}"/>
                    </a:ext>
                  </a:extLst>
                </p:cNvPr>
                <p:cNvPicPr/>
                <p:nvPr/>
              </p:nvPicPr>
              <p:blipFill>
                <a:blip r:embed="rId17"/>
                <a:stretch>
                  <a:fillRect/>
                </a:stretch>
              </p:blipFill>
              <p:spPr>
                <a:xfrm>
                  <a:off x="2160138" y="4889271"/>
                  <a:ext cx="113400" cy="757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0" name="Ink 19">
                  <a:extLst>
                    <a:ext uri="{FF2B5EF4-FFF2-40B4-BE49-F238E27FC236}">
                      <a16:creationId xmlns:a16="http://schemas.microsoft.com/office/drawing/2014/main" id="{9B0F17A9-C0BC-D067-CF3F-0227789D9793}"/>
                    </a:ext>
                  </a:extLst>
                </p14:cNvPr>
                <p14:cNvContentPartPr/>
                <p14:nvPr/>
              </p14:nvContentPartPr>
              <p14:xfrm>
                <a:off x="2040978" y="4965591"/>
                <a:ext cx="153720" cy="65520"/>
              </p14:xfrm>
            </p:contentPart>
          </mc:Choice>
          <mc:Fallback>
            <p:pic>
              <p:nvPicPr>
                <p:cNvPr id="20" name="Ink 19">
                  <a:extLst>
                    <a:ext uri="{FF2B5EF4-FFF2-40B4-BE49-F238E27FC236}">
                      <a16:creationId xmlns:a16="http://schemas.microsoft.com/office/drawing/2014/main" id="{9B0F17A9-C0BC-D067-CF3F-0227789D9793}"/>
                    </a:ext>
                  </a:extLst>
                </p:cNvPr>
                <p:cNvPicPr/>
                <p:nvPr/>
              </p:nvPicPr>
              <p:blipFill>
                <a:blip r:embed="rId19"/>
                <a:stretch>
                  <a:fillRect/>
                </a:stretch>
              </p:blipFill>
              <p:spPr>
                <a:xfrm>
                  <a:off x="2034858" y="4959471"/>
                  <a:ext cx="16596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1" name="Ink 20">
                  <a:extLst>
                    <a:ext uri="{FF2B5EF4-FFF2-40B4-BE49-F238E27FC236}">
                      <a16:creationId xmlns:a16="http://schemas.microsoft.com/office/drawing/2014/main" id="{F05CDE7F-327B-1437-11AC-8163491E3278}"/>
                    </a:ext>
                  </a:extLst>
                </p14:cNvPr>
                <p14:cNvContentPartPr/>
                <p14:nvPr/>
              </p14:nvContentPartPr>
              <p14:xfrm>
                <a:off x="2208738" y="4965591"/>
                <a:ext cx="186120" cy="91800"/>
              </p14:xfrm>
            </p:contentPart>
          </mc:Choice>
          <mc:Fallback>
            <p:pic>
              <p:nvPicPr>
                <p:cNvPr id="21" name="Ink 20">
                  <a:extLst>
                    <a:ext uri="{FF2B5EF4-FFF2-40B4-BE49-F238E27FC236}">
                      <a16:creationId xmlns:a16="http://schemas.microsoft.com/office/drawing/2014/main" id="{F05CDE7F-327B-1437-11AC-8163491E3278}"/>
                    </a:ext>
                  </a:extLst>
                </p:cNvPr>
                <p:cNvPicPr/>
                <p:nvPr/>
              </p:nvPicPr>
              <p:blipFill>
                <a:blip r:embed="rId21"/>
                <a:stretch>
                  <a:fillRect/>
                </a:stretch>
              </p:blipFill>
              <p:spPr>
                <a:xfrm>
                  <a:off x="2202618" y="4959471"/>
                  <a:ext cx="198360" cy="104040"/>
                </a:xfrm>
                <a:prstGeom prst="rect">
                  <a:avLst/>
                </a:prstGeom>
              </p:spPr>
            </p:pic>
          </mc:Fallback>
        </mc:AlternateContent>
      </p:grpSp>
      <p:sp>
        <p:nvSpPr>
          <p:cNvPr id="23" name="TextBox 22">
            <a:extLst>
              <a:ext uri="{FF2B5EF4-FFF2-40B4-BE49-F238E27FC236}">
                <a16:creationId xmlns:a16="http://schemas.microsoft.com/office/drawing/2014/main" id="{59418BF9-BA24-4357-012A-E2B06A754E4B}"/>
              </a:ext>
            </a:extLst>
          </p:cNvPr>
          <p:cNvSpPr txBox="1"/>
          <p:nvPr/>
        </p:nvSpPr>
        <p:spPr>
          <a:xfrm>
            <a:off x="1214362" y="5807091"/>
            <a:ext cx="1903791" cy="369332"/>
          </a:xfrm>
          <a:prstGeom prst="rect">
            <a:avLst/>
          </a:prstGeom>
          <a:noFill/>
        </p:spPr>
        <p:txBody>
          <a:bodyPr wrap="none" rtlCol="0">
            <a:spAutoFit/>
          </a:bodyPr>
          <a:lstStyle/>
          <a:p>
            <a:r>
              <a:rPr lang="en-US" dirty="0"/>
              <a:t>Gender wage gap</a:t>
            </a:r>
          </a:p>
        </p:txBody>
      </p:sp>
    </p:spTree>
    <p:extLst>
      <p:ext uri="{BB962C8B-B14F-4D97-AF65-F5344CB8AC3E}">
        <p14:creationId xmlns:p14="http://schemas.microsoft.com/office/powerpoint/2010/main" val="2662942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E0BF5BE1-4290-88CC-0CC0-D79A9D6D2023}"/>
              </a:ext>
            </a:extLst>
          </p:cNvPr>
          <p:cNvSpPr>
            <a:spLocks noGrp="1"/>
          </p:cNvSpPr>
          <p:nvPr>
            <p:ph type="title"/>
          </p:nvPr>
        </p:nvSpPr>
        <p:spPr>
          <a:xfrm>
            <a:off x="6739128" y="638089"/>
            <a:ext cx="4818888" cy="1476801"/>
          </a:xfrm>
        </p:spPr>
        <p:txBody>
          <a:bodyPr anchor="b">
            <a:normAutofit/>
          </a:bodyPr>
          <a:lstStyle/>
          <a:p>
            <a:r>
              <a:rPr lang="en-US" sz="5400" dirty="0"/>
              <a:t>Results</a:t>
            </a:r>
          </a:p>
        </p:txBody>
      </p:sp>
      <p:pic>
        <p:nvPicPr>
          <p:cNvPr id="5" name="Content Placeholder 4" descr="A table of statistics with numbers and text&#10;&#10;AI-generated content may be incorrect.">
            <a:extLst>
              <a:ext uri="{FF2B5EF4-FFF2-40B4-BE49-F238E27FC236}">
                <a16:creationId xmlns:a16="http://schemas.microsoft.com/office/drawing/2014/main" id="{4788E30A-A777-0542-4A5F-85417FB991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36" y="650899"/>
            <a:ext cx="5458968" cy="5556202"/>
          </a:xfrm>
          <a:prstGeom prst="rect">
            <a:avLst/>
          </a:prstGeom>
        </p:spPr>
      </p:pic>
      <p:sp>
        <p:nvSpPr>
          <p:cNvPr id="19"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3">
            <a:extLst>
              <a:ext uri="{FF2B5EF4-FFF2-40B4-BE49-F238E27FC236}">
                <a16:creationId xmlns:a16="http://schemas.microsoft.com/office/drawing/2014/main" id="{612CECA8-55D2-F8A5-B857-03449C636317}"/>
              </a:ext>
            </a:extLst>
          </p:cNvPr>
          <p:cNvSpPr>
            <a:spLocks noGrp="1"/>
          </p:cNvSpPr>
          <p:nvPr>
            <p:ph idx="1"/>
          </p:nvPr>
        </p:nvSpPr>
        <p:spPr>
          <a:xfrm>
            <a:off x="6739128" y="2664886"/>
            <a:ext cx="4818888" cy="3550789"/>
          </a:xfrm>
        </p:spPr>
        <p:txBody>
          <a:bodyPr anchor="t">
            <a:normAutofit fontScale="92500" lnSpcReduction="10000"/>
          </a:bodyPr>
          <a:lstStyle/>
          <a:p>
            <a:r>
              <a:rPr lang="en-US" sz="2200" dirty="0"/>
              <a:t>Men earn about 20% more than women.</a:t>
            </a:r>
          </a:p>
          <a:p>
            <a:r>
              <a:rPr lang="en-US" sz="2200" dirty="0"/>
              <a:t>Women work similar, if not more, hours than men. </a:t>
            </a:r>
          </a:p>
          <a:p>
            <a:r>
              <a:rPr lang="en-US" sz="2200" dirty="0"/>
              <a:t>Women have higher educational attainment. </a:t>
            </a:r>
          </a:p>
          <a:p>
            <a:r>
              <a:rPr lang="en-US" sz="2200" dirty="0"/>
              <a:t>Women have less experience, proxied by non-education age.</a:t>
            </a:r>
          </a:p>
          <a:p>
            <a:r>
              <a:rPr lang="en-US" sz="2200" dirty="0"/>
              <a:t>Women tended to have more management and professional jobs in 2013, but no longer in 2018.</a:t>
            </a:r>
          </a:p>
          <a:p>
            <a:r>
              <a:rPr lang="en-US" sz="2200" dirty="0"/>
              <a:t>Industry segregation is obvious. </a:t>
            </a:r>
          </a:p>
        </p:txBody>
      </p:sp>
    </p:spTree>
    <p:extLst>
      <p:ext uri="{BB962C8B-B14F-4D97-AF65-F5344CB8AC3E}">
        <p14:creationId xmlns:p14="http://schemas.microsoft.com/office/powerpoint/2010/main" val="1016812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table with numbers and a number of numbers&#10;&#10;AI-generated content may be incorrect.">
            <a:extLst>
              <a:ext uri="{FF2B5EF4-FFF2-40B4-BE49-F238E27FC236}">
                <a16:creationId xmlns:a16="http://schemas.microsoft.com/office/drawing/2014/main" id="{975ACC41-9596-C26E-A5B6-B440F12571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36" y="2098377"/>
            <a:ext cx="5458968" cy="2661246"/>
          </a:xfrm>
          <a:prstGeom prst="rect">
            <a:avLst/>
          </a:prstGeom>
        </p:spPr>
      </p:pic>
      <p:sp>
        <p:nvSpPr>
          <p:cNvPr id="13"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CBEC11D-E3F4-012B-E1CD-6AF33FE7CA91}"/>
              </a:ext>
            </a:extLst>
          </p:cNvPr>
          <p:cNvSpPr txBox="1"/>
          <p:nvPr/>
        </p:nvSpPr>
        <p:spPr>
          <a:xfrm>
            <a:off x="6739128" y="2664886"/>
            <a:ext cx="4818888" cy="3550789"/>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dirty="0"/>
              <a:t> The gender wage gap slightly narrowed from 2013 to 2018 (31% to 28%), consistent with earlier observations that China’s gender wage gap has been moderating since the late 00s. </a:t>
            </a:r>
          </a:p>
          <a:p>
            <a:pPr marL="285750" indent="-228600">
              <a:lnSpc>
                <a:spcPct val="90000"/>
              </a:lnSpc>
              <a:spcAft>
                <a:spcPts val="600"/>
              </a:spcAft>
              <a:buFont typeface="Arial" panose="020B0604020202020204" pitchFamily="34" charset="0"/>
              <a:buChar char="•"/>
            </a:pPr>
            <a:endParaRPr lang="en-US" sz="1700" dirty="0"/>
          </a:p>
          <a:p>
            <a:pPr marL="285750" indent="-228600">
              <a:lnSpc>
                <a:spcPct val="90000"/>
              </a:lnSpc>
              <a:spcAft>
                <a:spcPts val="600"/>
              </a:spcAft>
              <a:buFont typeface="Arial" panose="020B0604020202020204" pitchFamily="34" charset="0"/>
              <a:buChar char="•"/>
            </a:pPr>
            <a:r>
              <a:rPr lang="en-US" sz="1700" dirty="0"/>
              <a:t>In either year, personal characteristics, including endowment and segregation proxies, could not explain the gap.</a:t>
            </a:r>
          </a:p>
          <a:p>
            <a:pPr marL="285750" indent="-228600">
              <a:lnSpc>
                <a:spcPct val="90000"/>
              </a:lnSpc>
              <a:spcAft>
                <a:spcPts val="600"/>
              </a:spcAft>
              <a:buFont typeface="Arial" panose="020B0604020202020204" pitchFamily="34" charset="0"/>
              <a:buChar char="•"/>
            </a:pPr>
            <a:endParaRPr lang="en-US" sz="1700" dirty="0"/>
          </a:p>
          <a:p>
            <a:pPr marL="285750" indent="-228600">
              <a:lnSpc>
                <a:spcPct val="90000"/>
              </a:lnSpc>
              <a:spcAft>
                <a:spcPts val="600"/>
              </a:spcAft>
              <a:buFont typeface="Arial" panose="020B0604020202020204" pitchFamily="34" charset="0"/>
              <a:buChar char="•"/>
            </a:pPr>
            <a:r>
              <a:rPr lang="en-US" sz="1700" dirty="0"/>
              <a:t>Most of the gap comes from differential returns to characteristics or potential discrimination.</a:t>
            </a:r>
          </a:p>
        </p:txBody>
      </p:sp>
      <p:sp>
        <p:nvSpPr>
          <p:cNvPr id="9" name="Title 6">
            <a:extLst>
              <a:ext uri="{FF2B5EF4-FFF2-40B4-BE49-F238E27FC236}">
                <a16:creationId xmlns:a16="http://schemas.microsoft.com/office/drawing/2014/main" id="{97EB1288-BCEE-91DC-4AFB-79173F71EEDB}"/>
              </a:ext>
            </a:extLst>
          </p:cNvPr>
          <p:cNvSpPr>
            <a:spLocks noGrp="1"/>
          </p:cNvSpPr>
          <p:nvPr>
            <p:ph type="title"/>
          </p:nvPr>
        </p:nvSpPr>
        <p:spPr>
          <a:xfrm>
            <a:off x="6739128" y="638089"/>
            <a:ext cx="4818888" cy="1476801"/>
          </a:xfrm>
        </p:spPr>
        <p:txBody>
          <a:bodyPr anchor="b">
            <a:normAutofit/>
          </a:bodyPr>
          <a:lstStyle/>
          <a:p>
            <a:r>
              <a:rPr lang="en-US" sz="5400" dirty="0"/>
              <a:t>Results</a:t>
            </a:r>
          </a:p>
        </p:txBody>
      </p:sp>
    </p:spTree>
    <p:extLst>
      <p:ext uri="{BB962C8B-B14F-4D97-AF65-F5344CB8AC3E}">
        <p14:creationId xmlns:p14="http://schemas.microsoft.com/office/powerpoint/2010/main" val="3231214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620</TotalTime>
  <Words>1878</Words>
  <Application>Microsoft Office PowerPoint</Application>
  <PresentationFormat>Widescreen</PresentationFormat>
  <Paragraphs>107</Paragraphs>
  <Slides>16</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Consolas</vt:lpstr>
      <vt:lpstr>Office Theme</vt:lpstr>
      <vt:lpstr>Causes of Gender Wage Gap in China: Evidence from 2018 CHIP Data</vt:lpstr>
      <vt:lpstr>Outline</vt:lpstr>
      <vt:lpstr>Introduction </vt:lpstr>
      <vt:lpstr>Literature Review – China’s reform</vt:lpstr>
      <vt:lpstr>Literature Review: Gender Wage Gap</vt:lpstr>
      <vt:lpstr>Literature review – Marriage and care work</vt:lpstr>
      <vt:lpstr>Data and Methodology</vt:lpstr>
      <vt:lpstr>Results</vt:lpstr>
      <vt:lpstr>Results</vt:lpstr>
      <vt:lpstr>PowerPoint Presentation</vt:lpstr>
      <vt:lpstr>PowerPoint Presentation</vt:lpstr>
      <vt:lpstr>PowerPoint Presentation</vt:lpstr>
      <vt:lpstr>PowerPoint Presentation</vt:lpstr>
      <vt:lpstr>Theory and policy implications</vt:lpstr>
      <vt:lpstr>Theory and policy implications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Chenning Xu</dc:creator>
  <cp:lastModifiedBy>Chenning Xu</cp:lastModifiedBy>
  <cp:revision>10</cp:revision>
  <dcterms:created xsi:type="dcterms:W3CDTF">2025-05-11T14:18:18Z</dcterms:created>
  <dcterms:modified xsi:type="dcterms:W3CDTF">2025-05-12T00:38:24Z</dcterms:modified>
</cp:coreProperties>
</file>