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7"/>
    <p:restoredTop sz="79384"/>
  </p:normalViewPr>
  <p:slideViewPr>
    <p:cSldViewPr snapToGrid="0">
      <p:cViewPr varScale="1">
        <p:scale>
          <a:sx n="99" d="100"/>
          <a:sy n="99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79EDC-8F03-3845-92D7-3684CA34FC2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44E74-4DD1-1F4C-B991-DF5F56FD0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Autonomous spending amount is the same for two regions. The west has higher discretionary spending propensity for being poorer. </a:t>
            </a:r>
          </a:p>
          <a:p>
            <a:endParaRPr lang="en-US" dirty="0"/>
          </a:p>
          <a:p>
            <a:r>
              <a:rPr lang="en-US" dirty="0"/>
              <a:t>Developmental imbalance is achieved by different levels of government spending in the two regions.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44E74-4DD1-1F4C-B991-DF5F56FD04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6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6C5-CC59-227C-2456-524A23C05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E43B5-37E8-FC45-6E25-0F06B4190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FE8C-88BD-AD57-A899-3DF88375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39EC-4563-47C0-D5A2-04BEF544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5B2FF-1ADB-2652-1B7A-E73C0085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2B2C-6E75-B520-7DD6-53223C65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DDF19-A5C3-84FD-6F98-97683A91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1C6D-CC3D-85A0-0FCE-28E59AAA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8099-EFB4-1332-7832-F38C3020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BFAA-C6E8-3949-55F1-D36C2506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21765-04F1-6056-2970-AA9D3B318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7F7FB-56C7-A8DC-F401-0CCF73BB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6114-237F-5474-9923-9BBEE8B6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B3ED-8BB7-3CCE-7DA8-D778B537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D717-1D98-D221-B0C9-B182A5FD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A9CF-F7E2-7ADA-C462-6416219E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4AB0-670A-3570-44EC-7C57E69F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5AF2-B765-5695-A418-8FCC5A78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CDA3-5EB1-E196-E065-373DE251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920E-106B-88C7-64BE-684D8D1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56EF-CC8A-569A-A7A9-F4630A48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A71C8-F7CC-3048-EAFA-6870F484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3EDD-6525-3382-7782-F470AEFD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8858-B9E0-4C3D-A6F8-830D9994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EDFE-5F93-2CDA-6639-95B57D65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E54E-23A0-999A-8F1A-458ACCCA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26D9-DF69-6DCA-8828-A9C19818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4B111-3111-0562-D09F-ED4C80099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1318C-1E49-8826-D266-80379AF9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A1956-B4C7-5A16-F73C-899CBDDD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CCE6E-D9BB-5DFE-F607-85DBE56E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8342-74B6-D994-AC0C-BD042BA5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E201-DF46-829B-2262-C01B5EF1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47412-DBFF-A91C-58E3-760E98D7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C4AB4-3BD5-DAA7-74C7-24EFE606C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40FB9-3AF2-F5D6-5C36-B1418F09B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514D2-7909-B926-43A8-19648A8A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60FA1-A015-A8E0-C8E5-9C02817D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43503-2300-2509-1C0E-2BF16FF5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9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DFA-9B6E-D8DE-AADE-4E96763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9124C-AB00-13C8-C491-18E90C11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7D9AA-27B0-80F4-0B31-EE3B2EDD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411B1-6DE5-9264-927D-554FE870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5E41B-5BB6-98A0-6806-ACF57D03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7E737-013B-C744-32A5-BD1A2D79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978E-183F-0A3D-9F80-9CD6BF5A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4E3-76F7-61FE-A9A4-471806B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B4AC-FC5A-499D-9BE9-CFD51794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553AE-181E-D0AE-1B05-2EA3A1C0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15C4-79D5-D6EB-303F-266E43F1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2821C-133F-7F2A-9E5A-A6DBFD94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94FDE-E449-F5E4-D7AE-A6FF4D5D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1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9C7F-02B1-D1C0-BF8F-CAD7F3AB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C18D3-3D86-D10E-C814-4BD0140CB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0531-17B0-9642-8279-E05FA823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52A4-2C63-1807-0314-1111601E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D32D8-6D15-BF60-5516-A0BA3DA5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8037-C6BE-A44E-FCD1-905E468A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D7BB9-B8DD-DD93-1BD2-CE448952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B11F-4200-92E2-E230-C35F4C0F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253C-1849-60F5-7DC3-1766DA91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F7A6D-A0A4-AA4D-8AB1-53168AB1416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ADF2-EBA9-15F5-1DCE-47B1394C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AC27B-8E9A-82BA-E8D5-04A2C5134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9F4C0-DFC8-094F-BBCA-87B364375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9B76-622D-C43A-00BD-9EBBE76D8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SFC Model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48EC8-BFD7-F77E-1714-504DDEDF5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Chenning Xu</a:t>
            </a:r>
          </a:p>
          <a:p>
            <a:r>
              <a:rPr lang="en-US" dirty="0"/>
              <a:t>5/15/2025</a:t>
            </a:r>
          </a:p>
        </p:txBody>
      </p:sp>
    </p:spTree>
    <p:extLst>
      <p:ext uri="{BB962C8B-B14F-4D97-AF65-F5344CB8AC3E}">
        <p14:creationId xmlns:p14="http://schemas.microsoft.com/office/powerpoint/2010/main" val="252112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A0B2-8C94-C4ED-AEFC-9909CBC3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9795-ADE2-B902-213A-3F50F370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dynamics within an economy where there is regional development imbalance. </a:t>
            </a:r>
          </a:p>
          <a:p>
            <a:r>
              <a:rPr lang="en-US" dirty="0"/>
              <a:t>Examples: East/west disparity in China. North/south divide in Italy.  </a:t>
            </a:r>
          </a:p>
          <a:p>
            <a:r>
              <a:rPr lang="en-US" dirty="0"/>
              <a:t>If there are inter-regional trade and remittance, how will policies and shocks affect the regional and aggregate economy? </a:t>
            </a:r>
          </a:p>
          <a:p>
            <a:r>
              <a:rPr lang="en-US" dirty="0"/>
              <a:t>SFC models allow us to simulate both the short-run disturbance and long-run impact. </a:t>
            </a:r>
          </a:p>
        </p:txBody>
      </p:sp>
    </p:spTree>
    <p:extLst>
      <p:ext uri="{BB962C8B-B14F-4D97-AF65-F5344CB8AC3E}">
        <p14:creationId xmlns:p14="http://schemas.microsoft.com/office/powerpoint/2010/main" val="10038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F6B1-FB5A-2F13-AC17-AFF6BD20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E8BC-129C-CB61-0FD0-49EF827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Caliendo et al. (2018) Review of Economic Studies:</a:t>
            </a:r>
          </a:p>
          <a:p>
            <a:r>
              <a:rPr lang="en-US" dirty="0"/>
              <a:t>A Spatial GE model shows that propagation of regional shocks depends on the position of a region in the trade network. Shocks in well-connected region will significantly affect aggregate economy.</a:t>
            </a:r>
          </a:p>
          <a:p>
            <a:r>
              <a:rPr lang="en-US" dirty="0" err="1"/>
              <a:t>Snudden</a:t>
            </a:r>
            <a:r>
              <a:rPr lang="en-US" dirty="0"/>
              <a:t> (2017) IMF:</a:t>
            </a:r>
          </a:p>
          <a:p>
            <a:r>
              <a:rPr lang="en-US" dirty="0"/>
              <a:t>A global DSGE model shows that remittance serve as a stabilizing force for recipient economies against external shocks, but the effect depends on the nature of labor market, shock and the economic linkages between countries. </a:t>
            </a:r>
          </a:p>
        </p:txBody>
      </p:sp>
    </p:spTree>
    <p:extLst>
      <p:ext uri="{BB962C8B-B14F-4D97-AF65-F5344CB8AC3E}">
        <p14:creationId xmlns:p14="http://schemas.microsoft.com/office/powerpoint/2010/main" val="45347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5705-0461-8D5E-D1EB-DCFDD4CF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– Balance Sheet Matrix</a:t>
            </a:r>
          </a:p>
        </p:txBody>
      </p:sp>
      <p:pic>
        <p:nvPicPr>
          <p:cNvPr id="5" name="Content Placeholder 4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0CF57845-57B9-853E-44E8-0A071D25C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588" y="1690688"/>
            <a:ext cx="10243923" cy="4215606"/>
          </a:xfrm>
        </p:spPr>
      </p:pic>
    </p:spTree>
    <p:extLst>
      <p:ext uri="{BB962C8B-B14F-4D97-AF65-F5344CB8AC3E}">
        <p14:creationId xmlns:p14="http://schemas.microsoft.com/office/powerpoint/2010/main" val="24033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A5C2-E9C2-1E63-B3D0-7D9ED2AF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 – Transaction flow matrix</a:t>
            </a:r>
          </a:p>
        </p:txBody>
      </p:sp>
      <p:pic>
        <p:nvPicPr>
          <p:cNvPr id="9" name="Content Placeholder 8" descr="A white sheet with black dots and numbers&#10;&#10;AI-generated content may be incorrect.">
            <a:extLst>
              <a:ext uri="{FF2B5EF4-FFF2-40B4-BE49-F238E27FC236}">
                <a16:creationId xmlns:a16="http://schemas.microsoft.com/office/drawing/2014/main" id="{D6039DFC-1786-A55D-D55A-25754A4E9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665" y="1310449"/>
            <a:ext cx="9234139" cy="5052494"/>
          </a:xfrm>
        </p:spPr>
      </p:pic>
    </p:spTree>
    <p:extLst>
      <p:ext uri="{BB962C8B-B14F-4D97-AF65-F5344CB8AC3E}">
        <p14:creationId xmlns:p14="http://schemas.microsoft.com/office/powerpoint/2010/main" val="323931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1B45-CB6D-B68E-E0BA-23E414CD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pic>
        <p:nvPicPr>
          <p:cNvPr id="5" name="Content Placeholder 4" descr="A screenshot of a table&#10;&#10;AI-generated content may be incorrect.">
            <a:extLst>
              <a:ext uri="{FF2B5EF4-FFF2-40B4-BE49-F238E27FC236}">
                <a16:creationId xmlns:a16="http://schemas.microsoft.com/office/drawing/2014/main" id="{03E7724E-714F-46A9-0EAE-8B6F6E11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2533" y="1690688"/>
            <a:ext cx="8092296" cy="4139909"/>
          </a:xfrm>
        </p:spPr>
      </p:pic>
    </p:spTree>
    <p:extLst>
      <p:ext uri="{BB962C8B-B14F-4D97-AF65-F5344CB8AC3E}">
        <p14:creationId xmlns:p14="http://schemas.microsoft.com/office/powerpoint/2010/main" val="170213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EFB0-05D8-B543-9A4E-7EF0ED91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Behavioral Equations</a:t>
            </a:r>
          </a:p>
        </p:txBody>
      </p:sp>
      <p:pic>
        <p:nvPicPr>
          <p:cNvPr id="9" name="Content Placeholder 8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16CEC912-BA23-A6E8-4BAE-A5D695A53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600" y="1690688"/>
            <a:ext cx="9194800" cy="1371600"/>
          </a:xfrm>
        </p:spPr>
      </p:pic>
      <p:pic>
        <p:nvPicPr>
          <p:cNvPr id="11" name="Picture 10" descr="A black number with a white background&#10;&#10;AI-generated content may be incorrect.">
            <a:extLst>
              <a:ext uri="{FF2B5EF4-FFF2-40B4-BE49-F238E27FC236}">
                <a16:creationId xmlns:a16="http://schemas.microsoft.com/office/drawing/2014/main" id="{55E9B5F4-4C2C-6C94-4D8B-18EE197E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0" y="2934214"/>
            <a:ext cx="4165600" cy="685800"/>
          </a:xfrm>
          <a:prstGeom prst="rect">
            <a:avLst/>
          </a:prstGeom>
        </p:spPr>
      </p:pic>
      <p:pic>
        <p:nvPicPr>
          <p:cNvPr id="13" name="Picture 12" descr="A group of black letters&#10;&#10;AI-generated content may be incorrect.">
            <a:extLst>
              <a:ext uri="{FF2B5EF4-FFF2-40B4-BE49-F238E27FC236}">
                <a16:creationId xmlns:a16="http://schemas.microsoft.com/office/drawing/2014/main" id="{E62DE6BF-F829-A3D5-7723-068291C0F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550" y="3620014"/>
            <a:ext cx="4406900" cy="1130300"/>
          </a:xfrm>
          <a:prstGeom prst="rect">
            <a:avLst/>
          </a:prstGeom>
        </p:spPr>
      </p:pic>
      <p:pic>
        <p:nvPicPr>
          <p:cNvPr id="15" name="Picture 14" descr="A group of black letters&#10;&#10;AI-generated content may be incorrect.">
            <a:extLst>
              <a:ext uri="{FF2B5EF4-FFF2-40B4-BE49-F238E27FC236}">
                <a16:creationId xmlns:a16="http://schemas.microsoft.com/office/drawing/2014/main" id="{AE87CFE4-7AE5-6F58-FDB7-6F62A14D9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696" y="4750314"/>
            <a:ext cx="4978400" cy="1092200"/>
          </a:xfrm>
          <a:prstGeom prst="rect">
            <a:avLst/>
          </a:prstGeom>
        </p:spPr>
      </p:pic>
      <p:pic>
        <p:nvPicPr>
          <p:cNvPr id="17" name="Picture 16" descr="A black letter on a white background&#10;&#10;AI-generated content may be incorrect.">
            <a:extLst>
              <a:ext uri="{FF2B5EF4-FFF2-40B4-BE49-F238E27FC236}">
                <a16:creationId xmlns:a16="http://schemas.microsoft.com/office/drawing/2014/main" id="{6E167C37-448F-5145-DD66-04011BC7D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3736" y="5880614"/>
            <a:ext cx="1968500" cy="50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586005-1D29-D0EA-5E42-16C1DD546E52}"/>
              </a:ext>
            </a:extLst>
          </p:cNvPr>
          <p:cNvSpPr txBox="1"/>
          <p:nvPr/>
        </p:nvSpPr>
        <p:spPr>
          <a:xfrm>
            <a:off x="7136214" y="5949948"/>
            <a:ext cx="23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in every scenario</a:t>
            </a:r>
          </a:p>
        </p:txBody>
      </p:sp>
    </p:spTree>
    <p:extLst>
      <p:ext uri="{BB962C8B-B14F-4D97-AF65-F5344CB8AC3E}">
        <p14:creationId xmlns:p14="http://schemas.microsoft.com/office/powerpoint/2010/main" val="266681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73BA-3D39-A4BC-E431-C74A0FE1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AC7C-564A-F9DE-29F3-E10CEF15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221</Words>
  <Application>Microsoft Macintosh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SFC Model Presentation</vt:lpstr>
      <vt:lpstr>Motivation</vt:lpstr>
      <vt:lpstr>Some Literature Review</vt:lpstr>
      <vt:lpstr>Model design – Balance Sheet Matrix</vt:lpstr>
      <vt:lpstr>Model design – Transaction flow matrix</vt:lpstr>
      <vt:lpstr>Parameters</vt:lpstr>
      <vt:lpstr>Key Behavioral Equations</vt:lpstr>
      <vt:lpstr>Scenario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Chenning Xu</dc:creator>
  <cp:lastModifiedBy>Chenning Xu</cp:lastModifiedBy>
  <cp:revision>1</cp:revision>
  <dcterms:created xsi:type="dcterms:W3CDTF">2025-05-12T15:03:59Z</dcterms:created>
  <dcterms:modified xsi:type="dcterms:W3CDTF">2025-05-12T17:19:35Z</dcterms:modified>
</cp:coreProperties>
</file>