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55851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Shock 1: increase transfer</a:t>
            </a:r>
            <a:r>
              <a:rPr lang="en-US" dirty="0"/>
              <a:t> from 10% to 15%</a:t>
            </a:r>
            <a:endParaRPr dirty="0"/>
          </a:p>
        </p:txBody>
      </p:sp>
      <p:pic>
        <p:nvPicPr>
          <p:cNvPr id="4" name="Picture 3" descr="wealth_1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011680" cy="2011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926080"/>
            <a:ext cx="120385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lang="en-US" dirty="0"/>
              <a:t>Regional </a:t>
            </a:r>
            <a:r>
              <a:rPr dirty="0"/>
              <a:t>Wealth</a:t>
            </a:r>
          </a:p>
        </p:txBody>
      </p:sp>
      <p:pic>
        <p:nvPicPr>
          <p:cNvPr id="6" name="Picture 5" descr="gpd_1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914400"/>
            <a:ext cx="2011680" cy="2011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1760" y="292608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dirty="0"/>
              <a:t>Gpd</a:t>
            </a:r>
          </a:p>
        </p:txBody>
      </p:sp>
      <p:pic>
        <p:nvPicPr>
          <p:cNvPr id="8" name="Picture 7" descr="ratio_1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914400"/>
            <a:ext cx="2011680" cy="2011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6320" y="2926080"/>
            <a:ext cx="150509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lang="en-US" dirty="0"/>
              <a:t>East GDP / West GDP</a:t>
            </a:r>
            <a:endParaRPr dirty="0"/>
          </a:p>
        </p:txBody>
      </p:sp>
      <p:pic>
        <p:nvPicPr>
          <p:cNvPr id="10" name="Picture 9" descr="region_gdp_1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08960"/>
            <a:ext cx="2011680" cy="2011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5120640"/>
            <a:ext cx="106362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lang="en-US" dirty="0"/>
              <a:t>Regional GDP </a:t>
            </a:r>
            <a:endParaRPr dirty="0"/>
          </a:p>
        </p:txBody>
      </p:sp>
      <p:pic>
        <p:nvPicPr>
          <p:cNvPr id="12" name="Picture 11" descr="di_1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3108960"/>
            <a:ext cx="2011680" cy="20116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51760" y="5120640"/>
            <a:ext cx="13968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lang="en-US" dirty="0"/>
              <a:t>Disposable income</a:t>
            </a:r>
          </a:p>
          <a:p>
            <a:pPr>
              <a:defRPr sz="1200"/>
            </a:pPr>
            <a:endParaRPr dirty="0"/>
          </a:p>
        </p:txBody>
      </p:sp>
      <p:pic>
        <p:nvPicPr>
          <p:cNvPr id="14" name="Picture 13" descr="consumption_1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108960"/>
            <a:ext cx="2011680" cy="20116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46320" y="5120640"/>
            <a:ext cx="15919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rPr lang="en-US" dirty="0"/>
              <a:t>Regional </a:t>
            </a:r>
            <a:r>
              <a:rPr dirty="0"/>
              <a:t>Consumption</a:t>
            </a:r>
          </a:p>
        </p:txBody>
      </p:sp>
      <p:pic>
        <p:nvPicPr>
          <p:cNvPr id="16" name="Picture 15" descr="transfer_1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0" y="2096839"/>
            <a:ext cx="2011680" cy="2011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731520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Transfer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734476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Shock 2: reduce Import</a:t>
            </a:r>
            <a:r>
              <a:rPr lang="en-US" dirty="0"/>
              <a:t> in the west from 20% to 15% GDP</a:t>
            </a:r>
            <a:endParaRPr dirty="0"/>
          </a:p>
        </p:txBody>
      </p:sp>
      <p:pic>
        <p:nvPicPr>
          <p:cNvPr id="4" name="Picture 3" descr="wealth_2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011680" cy="2011680"/>
          </a:xfrm>
          <a:prstGeom prst="rect">
            <a:avLst/>
          </a:prstGeom>
        </p:spPr>
      </p:pic>
      <p:pic>
        <p:nvPicPr>
          <p:cNvPr id="6" name="Picture 5" descr="gpd_2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914400"/>
            <a:ext cx="2011680" cy="2011680"/>
          </a:xfrm>
          <a:prstGeom prst="rect">
            <a:avLst/>
          </a:prstGeom>
        </p:spPr>
      </p:pic>
      <p:pic>
        <p:nvPicPr>
          <p:cNvPr id="8" name="Picture 7" descr="ratio_2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914400"/>
            <a:ext cx="2011680" cy="2011680"/>
          </a:xfrm>
          <a:prstGeom prst="rect">
            <a:avLst/>
          </a:prstGeom>
        </p:spPr>
      </p:pic>
      <p:pic>
        <p:nvPicPr>
          <p:cNvPr id="10" name="Picture 9" descr="region_gdp_2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08960"/>
            <a:ext cx="2011680" cy="2011680"/>
          </a:xfrm>
          <a:prstGeom prst="rect">
            <a:avLst/>
          </a:prstGeom>
        </p:spPr>
      </p:pic>
      <p:pic>
        <p:nvPicPr>
          <p:cNvPr id="12" name="Picture 11" descr="di_2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3108960"/>
            <a:ext cx="2011680" cy="2011680"/>
          </a:xfrm>
          <a:prstGeom prst="rect">
            <a:avLst/>
          </a:prstGeom>
        </p:spPr>
      </p:pic>
      <p:pic>
        <p:nvPicPr>
          <p:cNvPr id="14" name="Picture 13" descr="consumption_2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108960"/>
            <a:ext cx="2011680" cy="2011680"/>
          </a:xfrm>
          <a:prstGeom prst="rect">
            <a:avLst/>
          </a:prstGeom>
        </p:spPr>
      </p:pic>
      <p:pic>
        <p:nvPicPr>
          <p:cNvPr id="16" name="Picture 15" descr="transfer_2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0" y="2103120"/>
            <a:ext cx="2011680" cy="2011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731520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Transfer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525336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Shock 3: reduce transfer</a:t>
            </a:r>
            <a:r>
              <a:rPr lang="en-US" dirty="0"/>
              <a:t> from 10% to 5%</a:t>
            </a:r>
            <a:endParaRPr dirty="0"/>
          </a:p>
        </p:txBody>
      </p:sp>
      <p:pic>
        <p:nvPicPr>
          <p:cNvPr id="4" name="Picture 3" descr="wealth_3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011680" cy="2011680"/>
          </a:xfrm>
          <a:prstGeom prst="rect">
            <a:avLst/>
          </a:prstGeom>
        </p:spPr>
      </p:pic>
      <p:pic>
        <p:nvPicPr>
          <p:cNvPr id="6" name="Picture 5" descr="gpd_3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914400"/>
            <a:ext cx="2011680" cy="2011680"/>
          </a:xfrm>
          <a:prstGeom prst="rect">
            <a:avLst/>
          </a:prstGeom>
        </p:spPr>
      </p:pic>
      <p:pic>
        <p:nvPicPr>
          <p:cNvPr id="8" name="Picture 7" descr="ratio_3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914400"/>
            <a:ext cx="2011680" cy="2011680"/>
          </a:xfrm>
          <a:prstGeom prst="rect">
            <a:avLst/>
          </a:prstGeom>
        </p:spPr>
      </p:pic>
      <p:pic>
        <p:nvPicPr>
          <p:cNvPr id="10" name="Picture 9" descr="region_gdp_3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08960"/>
            <a:ext cx="2011680" cy="2011680"/>
          </a:xfrm>
          <a:prstGeom prst="rect">
            <a:avLst/>
          </a:prstGeom>
        </p:spPr>
      </p:pic>
      <p:pic>
        <p:nvPicPr>
          <p:cNvPr id="12" name="Picture 11" descr="di_3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3108960"/>
            <a:ext cx="2011680" cy="2011680"/>
          </a:xfrm>
          <a:prstGeom prst="rect">
            <a:avLst/>
          </a:prstGeom>
        </p:spPr>
      </p:pic>
      <p:pic>
        <p:nvPicPr>
          <p:cNvPr id="14" name="Picture 13" descr="consumption_3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108960"/>
            <a:ext cx="2011680" cy="2011680"/>
          </a:xfrm>
          <a:prstGeom prst="rect">
            <a:avLst/>
          </a:prstGeom>
        </p:spPr>
      </p:pic>
      <p:pic>
        <p:nvPicPr>
          <p:cNvPr id="16" name="Picture 15" descr="transfer_3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0" y="2103120"/>
            <a:ext cx="2011680" cy="2011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731520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Transfer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339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Shock 4: increase government expenditure in west</a:t>
            </a:r>
            <a:r>
              <a:rPr lang="en-US" dirty="0"/>
              <a:t> from 50 to 70</a:t>
            </a:r>
            <a:endParaRPr dirty="0"/>
          </a:p>
        </p:txBody>
      </p:sp>
      <p:pic>
        <p:nvPicPr>
          <p:cNvPr id="4" name="Picture 3" descr="wealth_4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011680" cy="2011680"/>
          </a:xfrm>
          <a:prstGeom prst="rect">
            <a:avLst/>
          </a:prstGeom>
        </p:spPr>
      </p:pic>
      <p:pic>
        <p:nvPicPr>
          <p:cNvPr id="6" name="Picture 5" descr="gpd_4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914400"/>
            <a:ext cx="2011680" cy="2011680"/>
          </a:xfrm>
          <a:prstGeom prst="rect">
            <a:avLst/>
          </a:prstGeom>
        </p:spPr>
      </p:pic>
      <p:pic>
        <p:nvPicPr>
          <p:cNvPr id="8" name="Picture 7" descr="ratio_4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914400"/>
            <a:ext cx="2011680" cy="2011680"/>
          </a:xfrm>
          <a:prstGeom prst="rect">
            <a:avLst/>
          </a:prstGeom>
        </p:spPr>
      </p:pic>
      <p:pic>
        <p:nvPicPr>
          <p:cNvPr id="10" name="Picture 9" descr="region_gdp_4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08960"/>
            <a:ext cx="2011680" cy="2011680"/>
          </a:xfrm>
          <a:prstGeom prst="rect">
            <a:avLst/>
          </a:prstGeom>
        </p:spPr>
      </p:pic>
      <p:pic>
        <p:nvPicPr>
          <p:cNvPr id="12" name="Picture 11" descr="di_4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3108960"/>
            <a:ext cx="2011680" cy="2011680"/>
          </a:xfrm>
          <a:prstGeom prst="rect">
            <a:avLst/>
          </a:prstGeom>
        </p:spPr>
      </p:pic>
      <p:pic>
        <p:nvPicPr>
          <p:cNvPr id="14" name="Picture 13" descr="consumption_4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108960"/>
            <a:ext cx="2011680" cy="2011680"/>
          </a:xfrm>
          <a:prstGeom prst="rect">
            <a:avLst/>
          </a:prstGeom>
        </p:spPr>
      </p:pic>
      <p:pic>
        <p:nvPicPr>
          <p:cNvPr id="16" name="Picture 15" descr="transfer_4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0" y="2103120"/>
            <a:ext cx="2011680" cy="2011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731520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Transfer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4755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Shock 5: increase government expenditure in east</a:t>
            </a:r>
            <a:r>
              <a:rPr lang="en-US" dirty="0"/>
              <a:t> from 100 to 120</a:t>
            </a:r>
            <a:endParaRPr dirty="0"/>
          </a:p>
        </p:txBody>
      </p:sp>
      <p:pic>
        <p:nvPicPr>
          <p:cNvPr id="4" name="Picture 3" descr="wealth_5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011680" cy="2011680"/>
          </a:xfrm>
          <a:prstGeom prst="rect">
            <a:avLst/>
          </a:prstGeom>
        </p:spPr>
      </p:pic>
      <p:pic>
        <p:nvPicPr>
          <p:cNvPr id="6" name="Picture 5" descr="gpd_5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914400"/>
            <a:ext cx="2011680" cy="2011680"/>
          </a:xfrm>
          <a:prstGeom prst="rect">
            <a:avLst/>
          </a:prstGeom>
        </p:spPr>
      </p:pic>
      <p:pic>
        <p:nvPicPr>
          <p:cNvPr id="8" name="Picture 7" descr="ratio_5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914400"/>
            <a:ext cx="2011680" cy="2011680"/>
          </a:xfrm>
          <a:prstGeom prst="rect">
            <a:avLst/>
          </a:prstGeom>
        </p:spPr>
      </p:pic>
      <p:pic>
        <p:nvPicPr>
          <p:cNvPr id="10" name="Picture 9" descr="region_gdp_5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08960"/>
            <a:ext cx="2011680" cy="2011680"/>
          </a:xfrm>
          <a:prstGeom prst="rect">
            <a:avLst/>
          </a:prstGeom>
        </p:spPr>
      </p:pic>
      <p:pic>
        <p:nvPicPr>
          <p:cNvPr id="12" name="Picture 11" descr="di_5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3108960"/>
            <a:ext cx="2011680" cy="2011680"/>
          </a:xfrm>
          <a:prstGeom prst="rect">
            <a:avLst/>
          </a:prstGeom>
        </p:spPr>
      </p:pic>
      <p:pic>
        <p:nvPicPr>
          <p:cNvPr id="14" name="Picture 13" descr="consumption_5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108960"/>
            <a:ext cx="2011680" cy="2011680"/>
          </a:xfrm>
          <a:prstGeom prst="rect">
            <a:avLst/>
          </a:prstGeom>
        </p:spPr>
      </p:pic>
      <p:pic>
        <p:nvPicPr>
          <p:cNvPr id="16" name="Picture 15" descr="transfer_5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0" y="1920240"/>
            <a:ext cx="2011680" cy="2011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731520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Transfer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54051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Shock 6: increase loan rate</a:t>
            </a:r>
            <a:r>
              <a:rPr lang="en-US" dirty="0"/>
              <a:t> from 2% to 4%</a:t>
            </a:r>
            <a:endParaRPr dirty="0"/>
          </a:p>
        </p:txBody>
      </p:sp>
      <p:pic>
        <p:nvPicPr>
          <p:cNvPr id="4" name="Picture 3" descr="wealth_6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011680" cy="2011680"/>
          </a:xfrm>
          <a:prstGeom prst="rect">
            <a:avLst/>
          </a:prstGeom>
        </p:spPr>
      </p:pic>
      <p:pic>
        <p:nvPicPr>
          <p:cNvPr id="6" name="Picture 5" descr="gpd_6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914400"/>
            <a:ext cx="2011680" cy="2011680"/>
          </a:xfrm>
          <a:prstGeom prst="rect">
            <a:avLst/>
          </a:prstGeom>
        </p:spPr>
      </p:pic>
      <p:pic>
        <p:nvPicPr>
          <p:cNvPr id="8" name="Picture 7" descr="ratio_6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914400"/>
            <a:ext cx="2011680" cy="2011680"/>
          </a:xfrm>
          <a:prstGeom prst="rect">
            <a:avLst/>
          </a:prstGeom>
        </p:spPr>
      </p:pic>
      <p:pic>
        <p:nvPicPr>
          <p:cNvPr id="10" name="Picture 9" descr="region_gdp_6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08960"/>
            <a:ext cx="2011680" cy="2011680"/>
          </a:xfrm>
          <a:prstGeom prst="rect">
            <a:avLst/>
          </a:prstGeom>
        </p:spPr>
      </p:pic>
      <p:pic>
        <p:nvPicPr>
          <p:cNvPr id="12" name="Picture 11" descr="di_6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3108960"/>
            <a:ext cx="2011680" cy="2011680"/>
          </a:xfrm>
          <a:prstGeom prst="rect">
            <a:avLst/>
          </a:prstGeom>
        </p:spPr>
      </p:pic>
      <p:pic>
        <p:nvPicPr>
          <p:cNvPr id="14" name="Picture 13" descr="consumption_6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108960"/>
            <a:ext cx="2011680" cy="2011680"/>
          </a:xfrm>
          <a:prstGeom prst="rect">
            <a:avLst/>
          </a:prstGeom>
        </p:spPr>
      </p:pic>
      <p:pic>
        <p:nvPicPr>
          <p:cNvPr id="16" name="Picture 15" descr="transfer_6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0" y="2042160"/>
            <a:ext cx="2011680" cy="2011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731520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Transfer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49830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/>
              <a:t>Shock 7: increase tax</a:t>
            </a:r>
            <a:r>
              <a:rPr lang="en-US" dirty="0"/>
              <a:t> from 20% to 30%</a:t>
            </a:r>
            <a:endParaRPr dirty="0"/>
          </a:p>
        </p:txBody>
      </p:sp>
      <p:pic>
        <p:nvPicPr>
          <p:cNvPr id="4" name="Picture 3" descr="wealth_7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011680" cy="2011680"/>
          </a:xfrm>
          <a:prstGeom prst="rect">
            <a:avLst/>
          </a:prstGeom>
        </p:spPr>
      </p:pic>
      <p:pic>
        <p:nvPicPr>
          <p:cNvPr id="6" name="Picture 5" descr="gpd_7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914400"/>
            <a:ext cx="2011680" cy="2011680"/>
          </a:xfrm>
          <a:prstGeom prst="rect">
            <a:avLst/>
          </a:prstGeom>
        </p:spPr>
      </p:pic>
      <p:pic>
        <p:nvPicPr>
          <p:cNvPr id="8" name="Picture 7" descr="ratio_7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914400"/>
            <a:ext cx="2011680" cy="2011680"/>
          </a:xfrm>
          <a:prstGeom prst="rect">
            <a:avLst/>
          </a:prstGeom>
        </p:spPr>
      </p:pic>
      <p:pic>
        <p:nvPicPr>
          <p:cNvPr id="10" name="Picture 9" descr="region_gdp_7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08960"/>
            <a:ext cx="2011680" cy="2011680"/>
          </a:xfrm>
          <a:prstGeom prst="rect">
            <a:avLst/>
          </a:prstGeom>
        </p:spPr>
      </p:pic>
      <p:pic>
        <p:nvPicPr>
          <p:cNvPr id="12" name="Picture 11" descr="di_7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3108960"/>
            <a:ext cx="2011680" cy="2011680"/>
          </a:xfrm>
          <a:prstGeom prst="rect">
            <a:avLst/>
          </a:prstGeom>
        </p:spPr>
      </p:pic>
      <p:pic>
        <p:nvPicPr>
          <p:cNvPr id="14" name="Picture 13" descr="consumption_7.e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108960"/>
            <a:ext cx="2011680" cy="2011680"/>
          </a:xfrm>
          <a:prstGeom prst="rect">
            <a:avLst/>
          </a:prstGeom>
        </p:spPr>
      </p:pic>
      <p:pic>
        <p:nvPicPr>
          <p:cNvPr id="16" name="Picture 15" descr="transfer_7.e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0" y="1981200"/>
            <a:ext cx="2011680" cy="2011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" y="731520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Transfer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Chenning Xu</cp:lastModifiedBy>
  <cp:revision>2</cp:revision>
  <dcterms:created xsi:type="dcterms:W3CDTF">2013-01-27T09:14:16Z</dcterms:created>
  <dcterms:modified xsi:type="dcterms:W3CDTF">2025-04-30T00:25:01Z</dcterms:modified>
  <cp:category/>
</cp:coreProperties>
</file>