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38"/>
    <p:restoredTop sz="78356"/>
  </p:normalViewPr>
  <p:slideViewPr>
    <p:cSldViewPr snapToGrid="0">
      <p:cViewPr>
        <p:scale>
          <a:sx n="101" d="100"/>
          <a:sy n="101" d="100"/>
        </p:scale>
        <p:origin x="28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79EDC-8F03-3845-92D7-3684CA34FC24}" type="datetimeFigureOut">
              <a:rPr lang="en-US" smtClean="0"/>
              <a:t>5/12/25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44E74-4DD1-1F4C-B991-DF5F56FD0411}" type="slidenum">
              <a:rPr lang="en-US" smtClean="0"/>
              <a:t>‹#›</a:t>
            </a:fld>
            <a:endParaRPr lang="en-US"/>
          </a:p>
        </p:txBody>
      </p:sp>
    </p:spTree>
    <p:extLst>
      <p:ext uri="{BB962C8B-B14F-4D97-AF65-F5344CB8AC3E}">
        <p14:creationId xmlns:p14="http://schemas.microsoft.com/office/powerpoint/2010/main" val="2880280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Autonomous spending amount is the same for two regions. The west has higher discretionary spending propensity for being poorer. </a:t>
            </a:r>
          </a:p>
          <a:p>
            <a:endParaRPr lang="en-US" dirty="0"/>
          </a:p>
          <a:p>
            <a:r>
              <a:rPr lang="en-US" dirty="0"/>
              <a:t>Developmental imbalance is achieved by different levels of government spending in the two regions. </a:t>
            </a:r>
          </a:p>
        </p:txBody>
      </p:sp>
      <p:sp>
        <p:nvSpPr>
          <p:cNvPr id="4" name="Slide Number Placeholder 3"/>
          <p:cNvSpPr>
            <a:spLocks noGrp="1"/>
          </p:cNvSpPr>
          <p:nvPr>
            <p:ph type="sldNum" sz="quarter" idx="5"/>
          </p:nvPr>
        </p:nvSpPr>
        <p:spPr/>
        <p:txBody>
          <a:bodyPr/>
          <a:lstStyle/>
          <a:p>
            <a:fld id="{4A844E74-4DD1-1F4C-B991-DF5F56FD0411}" type="slidenum">
              <a:rPr lang="en-US" smtClean="0"/>
              <a:t>6</a:t>
            </a:fld>
            <a:endParaRPr lang="en-US"/>
          </a:p>
        </p:txBody>
      </p:sp>
    </p:spTree>
    <p:extLst>
      <p:ext uri="{BB962C8B-B14F-4D97-AF65-F5344CB8AC3E}">
        <p14:creationId xmlns:p14="http://schemas.microsoft.com/office/powerpoint/2010/main" val="3777066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Still not much difference. With equal propensity to import, the adjustment not takes a longer time. But clearly remittance increases the short-run fluctuation but does not much the long-run impact very much. </a:t>
            </a:r>
          </a:p>
        </p:txBody>
      </p:sp>
      <p:sp>
        <p:nvSpPr>
          <p:cNvPr id="4" name="Slide Number Placeholder 3"/>
          <p:cNvSpPr>
            <a:spLocks noGrp="1"/>
          </p:cNvSpPr>
          <p:nvPr>
            <p:ph type="sldNum" sz="quarter" idx="5"/>
          </p:nvPr>
        </p:nvSpPr>
        <p:spPr/>
        <p:txBody>
          <a:bodyPr/>
          <a:lstStyle/>
          <a:p>
            <a:fld id="{4A844E74-4DD1-1F4C-B991-DF5F56FD0411}" type="slidenum">
              <a:rPr lang="en-US" smtClean="0"/>
              <a:t>16</a:t>
            </a:fld>
            <a:endParaRPr lang="en-US"/>
          </a:p>
        </p:txBody>
      </p:sp>
    </p:spTree>
    <p:extLst>
      <p:ext uri="{BB962C8B-B14F-4D97-AF65-F5344CB8AC3E}">
        <p14:creationId xmlns:p14="http://schemas.microsoft.com/office/powerpoint/2010/main" val="574562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a:t>
            </a:r>
          </a:p>
        </p:txBody>
      </p:sp>
      <p:sp>
        <p:nvSpPr>
          <p:cNvPr id="4" name="Slide Number Placeholder 3"/>
          <p:cNvSpPr>
            <a:spLocks noGrp="1"/>
          </p:cNvSpPr>
          <p:nvPr>
            <p:ph type="sldNum" sz="quarter" idx="5"/>
          </p:nvPr>
        </p:nvSpPr>
        <p:spPr/>
        <p:txBody>
          <a:bodyPr/>
          <a:lstStyle/>
          <a:p>
            <a:fld id="{4A844E74-4DD1-1F4C-B991-DF5F56FD0411}" type="slidenum">
              <a:rPr lang="en-US" smtClean="0"/>
              <a:t>17</a:t>
            </a:fld>
            <a:endParaRPr lang="en-US"/>
          </a:p>
        </p:txBody>
      </p:sp>
    </p:spTree>
    <p:extLst>
      <p:ext uri="{BB962C8B-B14F-4D97-AF65-F5344CB8AC3E}">
        <p14:creationId xmlns:p14="http://schemas.microsoft.com/office/powerpoint/2010/main" val="3413962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both remittance and non-remittance regimes, the adjustment takes longer after the shock. But the impact of remittance on the adjustment follows the same pattern. </a:t>
            </a:r>
          </a:p>
        </p:txBody>
      </p:sp>
      <p:sp>
        <p:nvSpPr>
          <p:cNvPr id="4" name="Slide Number Placeholder 3"/>
          <p:cNvSpPr>
            <a:spLocks noGrp="1"/>
          </p:cNvSpPr>
          <p:nvPr>
            <p:ph type="sldNum" sz="quarter" idx="5"/>
          </p:nvPr>
        </p:nvSpPr>
        <p:spPr/>
        <p:txBody>
          <a:bodyPr/>
          <a:lstStyle/>
          <a:p>
            <a:fld id="{4A844E74-4DD1-1F4C-B991-DF5F56FD0411}" type="slidenum">
              <a:rPr lang="en-US" smtClean="0"/>
              <a:t>18</a:t>
            </a:fld>
            <a:endParaRPr lang="en-US"/>
          </a:p>
        </p:txBody>
      </p:sp>
    </p:spTree>
    <p:extLst>
      <p:ext uri="{BB962C8B-B14F-4D97-AF65-F5344CB8AC3E}">
        <p14:creationId xmlns:p14="http://schemas.microsoft.com/office/powerpoint/2010/main" val="3075951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844E74-4DD1-1F4C-B991-DF5F56FD0411}" type="slidenum">
              <a:rPr lang="en-US" smtClean="0"/>
              <a:t>19</a:t>
            </a:fld>
            <a:endParaRPr lang="en-US"/>
          </a:p>
        </p:txBody>
      </p:sp>
    </p:spTree>
    <p:extLst>
      <p:ext uri="{BB962C8B-B14F-4D97-AF65-F5344CB8AC3E}">
        <p14:creationId xmlns:p14="http://schemas.microsoft.com/office/powerpoint/2010/main" val="4070845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844E74-4DD1-1F4C-B991-DF5F56FD0411}" type="slidenum">
              <a:rPr lang="en-US" smtClean="0"/>
              <a:t>21</a:t>
            </a:fld>
            <a:endParaRPr lang="en-US"/>
          </a:p>
        </p:txBody>
      </p:sp>
    </p:spTree>
    <p:extLst>
      <p:ext uri="{BB962C8B-B14F-4D97-AF65-F5344CB8AC3E}">
        <p14:creationId xmlns:p14="http://schemas.microsoft.com/office/powerpoint/2010/main" val="2112749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is quite different. The reason why after embargo, in both regimes, with or without remittance, the GDP in east rises, is because, in either regime, the east is running trade deficit before the shock. </a:t>
            </a:r>
          </a:p>
        </p:txBody>
      </p:sp>
      <p:sp>
        <p:nvSpPr>
          <p:cNvPr id="4" name="Slide Number Placeholder 3"/>
          <p:cNvSpPr>
            <a:spLocks noGrp="1"/>
          </p:cNvSpPr>
          <p:nvPr>
            <p:ph type="sldNum" sz="quarter" idx="5"/>
          </p:nvPr>
        </p:nvSpPr>
        <p:spPr/>
        <p:txBody>
          <a:bodyPr/>
          <a:lstStyle/>
          <a:p>
            <a:fld id="{4A844E74-4DD1-1F4C-B991-DF5F56FD0411}" type="slidenum">
              <a:rPr lang="en-US" smtClean="0"/>
              <a:t>22</a:t>
            </a:fld>
            <a:endParaRPr lang="en-US"/>
          </a:p>
        </p:txBody>
      </p:sp>
    </p:spTree>
    <p:extLst>
      <p:ext uri="{BB962C8B-B14F-4D97-AF65-F5344CB8AC3E}">
        <p14:creationId xmlns:p14="http://schemas.microsoft.com/office/powerpoint/2010/main" val="2399404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the volatility is worth the rise in average income, it is up to regional preference. </a:t>
            </a:r>
          </a:p>
        </p:txBody>
      </p:sp>
      <p:sp>
        <p:nvSpPr>
          <p:cNvPr id="4" name="Slide Number Placeholder 3"/>
          <p:cNvSpPr>
            <a:spLocks noGrp="1"/>
          </p:cNvSpPr>
          <p:nvPr>
            <p:ph type="sldNum" sz="quarter" idx="5"/>
          </p:nvPr>
        </p:nvSpPr>
        <p:spPr/>
        <p:txBody>
          <a:bodyPr/>
          <a:lstStyle/>
          <a:p>
            <a:fld id="{4A844E74-4DD1-1F4C-B991-DF5F56FD0411}" type="slidenum">
              <a:rPr lang="en-US" smtClean="0"/>
              <a:t>24</a:t>
            </a:fld>
            <a:endParaRPr lang="en-US"/>
          </a:p>
        </p:txBody>
      </p:sp>
    </p:spTree>
    <p:extLst>
      <p:ext uri="{BB962C8B-B14F-4D97-AF65-F5344CB8AC3E}">
        <p14:creationId xmlns:p14="http://schemas.microsoft.com/office/powerpoint/2010/main" val="1022324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844E74-4DD1-1F4C-B991-DF5F56FD0411}" type="slidenum">
              <a:rPr lang="en-US" smtClean="0"/>
              <a:t>25</a:t>
            </a:fld>
            <a:endParaRPr lang="en-US"/>
          </a:p>
        </p:txBody>
      </p:sp>
    </p:spTree>
    <p:extLst>
      <p:ext uri="{BB962C8B-B14F-4D97-AF65-F5344CB8AC3E}">
        <p14:creationId xmlns:p14="http://schemas.microsoft.com/office/powerpoint/2010/main" val="405972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844E74-4DD1-1F4C-B991-DF5F56FD0411}" type="slidenum">
              <a:rPr lang="en-US" smtClean="0"/>
              <a:t>26</a:t>
            </a:fld>
            <a:endParaRPr lang="en-US"/>
          </a:p>
        </p:txBody>
      </p:sp>
    </p:spTree>
    <p:extLst>
      <p:ext uri="{BB962C8B-B14F-4D97-AF65-F5344CB8AC3E}">
        <p14:creationId xmlns:p14="http://schemas.microsoft.com/office/powerpoint/2010/main" val="477138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Afterwards I will call the model with remittance the remittance regime, and the one without remittance, non-remittance regime. </a:t>
            </a:r>
          </a:p>
        </p:txBody>
      </p:sp>
      <p:sp>
        <p:nvSpPr>
          <p:cNvPr id="4" name="Slide Number Placeholder 3"/>
          <p:cNvSpPr>
            <a:spLocks noGrp="1"/>
          </p:cNvSpPr>
          <p:nvPr>
            <p:ph type="sldNum" sz="quarter" idx="5"/>
          </p:nvPr>
        </p:nvSpPr>
        <p:spPr/>
        <p:txBody>
          <a:bodyPr/>
          <a:lstStyle/>
          <a:p>
            <a:fld id="{4A844E74-4DD1-1F4C-B991-DF5F56FD0411}" type="slidenum">
              <a:rPr lang="en-US" smtClean="0"/>
              <a:t>8</a:t>
            </a:fld>
            <a:endParaRPr lang="en-US"/>
          </a:p>
        </p:txBody>
      </p:sp>
    </p:spTree>
    <p:extLst>
      <p:ext uri="{BB962C8B-B14F-4D97-AF65-F5344CB8AC3E}">
        <p14:creationId xmlns:p14="http://schemas.microsoft.com/office/powerpoint/2010/main" val="637732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In the short run, the fluctuation after the shock is bigger under the remittance regime, for both the east and the west.</a:t>
            </a:r>
            <a:br>
              <a:rPr lang="en-HK" dirty="0"/>
            </a:br>
            <a:r>
              <a:rPr lang="en-HK" dirty="0"/>
              <a:t>In the long run, the shock has a smaller impact on the west under the remittance regime, while in the east, long-term GDP ends up the same in both regimes.</a:t>
            </a:r>
          </a:p>
          <a:p>
            <a:r>
              <a:rPr lang="en-HK" dirty="0"/>
              <a:t>In the remittance regime, the adjustment also takes a longer time than the no-remittance regime. </a:t>
            </a:r>
            <a:endParaRPr lang="en-US" dirty="0"/>
          </a:p>
        </p:txBody>
      </p:sp>
      <p:sp>
        <p:nvSpPr>
          <p:cNvPr id="4" name="Slide Number Placeholder 3"/>
          <p:cNvSpPr>
            <a:spLocks noGrp="1"/>
          </p:cNvSpPr>
          <p:nvPr>
            <p:ph type="sldNum" sz="quarter" idx="5"/>
          </p:nvPr>
        </p:nvSpPr>
        <p:spPr/>
        <p:txBody>
          <a:bodyPr/>
          <a:lstStyle/>
          <a:p>
            <a:fld id="{4A844E74-4DD1-1F4C-B991-DF5F56FD0411}" type="slidenum">
              <a:rPr lang="en-US" smtClean="0"/>
              <a:t>9</a:t>
            </a:fld>
            <a:endParaRPr lang="en-US"/>
          </a:p>
        </p:txBody>
      </p:sp>
    </p:spTree>
    <p:extLst>
      <p:ext uri="{BB962C8B-B14F-4D97-AF65-F5344CB8AC3E}">
        <p14:creationId xmlns:p14="http://schemas.microsoft.com/office/powerpoint/2010/main" val="1362713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HK" dirty="0"/>
              <a:t>For aggregate GDP, the short-term fluctuation is still larger under the remittance regime compared to the non-remittance regime.</a:t>
            </a:r>
            <a:br>
              <a:rPr lang="en-HK" dirty="0"/>
            </a:br>
            <a:r>
              <a:rPr lang="en-HK" dirty="0"/>
              <a:t>In the long run, the overall impact is pretty similar across both regimes. It’s slightly smaller under the remittance regime, which makes sense since we’ve already seen that the long-term effect in the west is smaller with remittances.</a:t>
            </a:r>
          </a:p>
          <a:p>
            <a:endParaRPr lang="en-HK" dirty="0"/>
          </a:p>
          <a:p>
            <a:pPr>
              <a:buNone/>
            </a:pPr>
            <a:r>
              <a:rPr lang="en-HK" dirty="0"/>
              <a:t>On the right chart, we can see that remittances drop slightly after the demand shock. That’s because lower GDP in the west means the east earns less from exports, so its wage bill also shrinks.</a:t>
            </a:r>
          </a:p>
          <a:p>
            <a:pPr>
              <a:buNone/>
            </a:pPr>
            <a:endParaRPr lang="en-HK" dirty="0"/>
          </a:p>
          <a:p>
            <a:pPr>
              <a:buNone/>
            </a:pPr>
            <a:r>
              <a:rPr lang="en-HK" dirty="0"/>
              <a:t>To sum up: with remittances, the long-term impact of a demand shock on the recipient region is smaller. But the short-term fluctuation is larger in both regions, and the long-term effect on national GDP is minimal. Since volatility also comes with social costs, the remittance regime doesn’t necessarily lead to better outcomes overall.</a:t>
            </a:r>
          </a:p>
        </p:txBody>
      </p:sp>
      <p:sp>
        <p:nvSpPr>
          <p:cNvPr id="4" name="Slide Number Placeholder 3"/>
          <p:cNvSpPr>
            <a:spLocks noGrp="1"/>
          </p:cNvSpPr>
          <p:nvPr>
            <p:ph type="sldNum" sz="quarter" idx="5"/>
          </p:nvPr>
        </p:nvSpPr>
        <p:spPr/>
        <p:txBody>
          <a:bodyPr/>
          <a:lstStyle/>
          <a:p>
            <a:fld id="{4A844E74-4DD1-1F4C-B991-DF5F56FD0411}" type="slidenum">
              <a:rPr lang="en-US" smtClean="0"/>
              <a:t>10</a:t>
            </a:fld>
            <a:endParaRPr lang="en-US"/>
          </a:p>
        </p:txBody>
      </p:sp>
    </p:spTree>
    <p:extLst>
      <p:ext uri="{BB962C8B-B14F-4D97-AF65-F5344CB8AC3E}">
        <p14:creationId xmlns:p14="http://schemas.microsoft.com/office/powerpoint/2010/main" val="3357722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HK" dirty="0"/>
              <a:t>Now let’s look at how remittances affect a demand shock in the east.</a:t>
            </a:r>
          </a:p>
          <a:p>
            <a:pPr>
              <a:buNone/>
            </a:pPr>
            <a:endParaRPr lang="en-HK" dirty="0"/>
          </a:p>
          <a:p>
            <a:pPr>
              <a:buNone/>
            </a:pPr>
            <a:r>
              <a:rPr lang="en-HK" dirty="0"/>
              <a:t>On the left graph, we see that in the west, both the short-term fluctuation and the long-term impact are larger under the remittance regime. On the right chart, the short-term fluctuation is also larger, but remittances don’t change the long-term, permanent effect of the shock.</a:t>
            </a:r>
          </a:p>
        </p:txBody>
      </p:sp>
      <p:sp>
        <p:nvSpPr>
          <p:cNvPr id="4" name="Slide Number Placeholder 3"/>
          <p:cNvSpPr>
            <a:spLocks noGrp="1"/>
          </p:cNvSpPr>
          <p:nvPr>
            <p:ph type="sldNum" sz="quarter" idx="5"/>
          </p:nvPr>
        </p:nvSpPr>
        <p:spPr/>
        <p:txBody>
          <a:bodyPr/>
          <a:lstStyle/>
          <a:p>
            <a:fld id="{4A844E74-4DD1-1F4C-B991-DF5F56FD0411}" type="slidenum">
              <a:rPr lang="en-US" smtClean="0"/>
              <a:t>11</a:t>
            </a:fld>
            <a:endParaRPr lang="en-US"/>
          </a:p>
        </p:txBody>
      </p:sp>
    </p:spTree>
    <p:extLst>
      <p:ext uri="{BB962C8B-B14F-4D97-AF65-F5344CB8AC3E}">
        <p14:creationId xmlns:p14="http://schemas.microsoft.com/office/powerpoint/2010/main" val="2675728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HK" dirty="0"/>
              <a:t>The impact of a demand shock in the east on aggregate GDP is similar to that of a shock in the west, but the overall fluctuation is smaller.</a:t>
            </a:r>
          </a:p>
          <a:p>
            <a:pPr>
              <a:buNone/>
            </a:pPr>
            <a:endParaRPr lang="en-HK" dirty="0"/>
          </a:p>
          <a:p>
            <a:r>
              <a:rPr lang="en-HK" dirty="0"/>
              <a:t>On the left graph, we can see that remittances still increase the size and duration of the fluctuation. However, they don’t significantly change the long-term impact.</a:t>
            </a:r>
          </a:p>
        </p:txBody>
      </p:sp>
      <p:sp>
        <p:nvSpPr>
          <p:cNvPr id="4" name="Slide Number Placeholder 3"/>
          <p:cNvSpPr>
            <a:spLocks noGrp="1"/>
          </p:cNvSpPr>
          <p:nvPr>
            <p:ph type="sldNum" sz="quarter" idx="5"/>
          </p:nvPr>
        </p:nvSpPr>
        <p:spPr/>
        <p:txBody>
          <a:bodyPr/>
          <a:lstStyle/>
          <a:p>
            <a:fld id="{4A844E74-4DD1-1F4C-B991-DF5F56FD0411}" type="slidenum">
              <a:rPr lang="en-US" smtClean="0"/>
              <a:t>12</a:t>
            </a:fld>
            <a:endParaRPr lang="en-US"/>
          </a:p>
        </p:txBody>
      </p:sp>
    </p:spTree>
    <p:extLst>
      <p:ext uri="{BB962C8B-B14F-4D97-AF65-F5344CB8AC3E}">
        <p14:creationId xmlns:p14="http://schemas.microsoft.com/office/powerpoint/2010/main" val="80702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HK" dirty="0"/>
              <a:t>This case is both interesting and dramatic. After the embargo, the west falls into a cyclical economic pattern.</a:t>
            </a:r>
          </a:p>
          <a:p>
            <a:pPr>
              <a:buNone/>
            </a:pPr>
            <a:endParaRPr lang="en-HK" dirty="0"/>
          </a:p>
          <a:p>
            <a:pPr>
              <a:buNone/>
            </a:pPr>
            <a:r>
              <a:rPr lang="en-HK" dirty="0"/>
              <a:t>What stands out is that the cycles are much more pronounced with remittances—larger ups and downs—but the average GDP in the west is higher with remittances than without. You can see this if we draw a horizontal line showing the cycle average.</a:t>
            </a:r>
          </a:p>
          <a:p>
            <a:pPr>
              <a:buNone/>
            </a:pPr>
            <a:endParaRPr lang="en-HK" dirty="0"/>
          </a:p>
          <a:p>
            <a:pPr>
              <a:buNone/>
            </a:pPr>
            <a:r>
              <a:rPr lang="en-HK" dirty="0"/>
              <a:t>In contrast, the east sees a sharp drop in GDP under the remittance regime, while in the no-remittance regime, GDP actually rises slightly. So actually, there is a transfer effect between the two regions in the remittance regime. The East GDP is lower but the west GDP is higher, with remittance. </a:t>
            </a:r>
          </a:p>
          <a:p>
            <a:pPr>
              <a:buNone/>
            </a:pPr>
            <a:endParaRPr lang="en-HK" dirty="0"/>
          </a:p>
          <a:p>
            <a:pPr>
              <a:buNone/>
            </a:pPr>
            <a:r>
              <a:rPr lang="en-HK" dirty="0"/>
              <a:t>We’ll explore why that happens in the next slide.</a:t>
            </a:r>
          </a:p>
        </p:txBody>
      </p:sp>
      <p:sp>
        <p:nvSpPr>
          <p:cNvPr id="4" name="Slide Number Placeholder 3"/>
          <p:cNvSpPr>
            <a:spLocks noGrp="1"/>
          </p:cNvSpPr>
          <p:nvPr>
            <p:ph type="sldNum" sz="quarter" idx="5"/>
          </p:nvPr>
        </p:nvSpPr>
        <p:spPr/>
        <p:txBody>
          <a:bodyPr/>
          <a:lstStyle/>
          <a:p>
            <a:fld id="{4A844E74-4DD1-1F4C-B991-DF5F56FD0411}" type="slidenum">
              <a:rPr lang="en-US" smtClean="0"/>
              <a:t>13</a:t>
            </a:fld>
            <a:endParaRPr lang="en-US"/>
          </a:p>
        </p:txBody>
      </p:sp>
    </p:spTree>
    <p:extLst>
      <p:ext uri="{BB962C8B-B14F-4D97-AF65-F5344CB8AC3E}">
        <p14:creationId xmlns:p14="http://schemas.microsoft.com/office/powerpoint/2010/main" val="4223835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HK" dirty="0"/>
              <a:t>On the left graph, we see that remittances decline after the shock in the remittance regime. But I don’t think that’s the cause of the unusual pattern we saw on the last slide—it’s more likely a result of it.</a:t>
            </a:r>
          </a:p>
          <a:p>
            <a:pPr>
              <a:buNone/>
            </a:pPr>
            <a:endParaRPr lang="en-HK" dirty="0"/>
          </a:p>
          <a:p>
            <a:pPr>
              <a:buNone/>
            </a:pPr>
            <a:r>
              <a:rPr lang="en-HK" dirty="0"/>
              <a:t>On the right graph, you can see that before the embargo, the west is running a 4% GDP trade deficit under the remittance regime. Without remittances, it would be running a 2% trade surplus instead.</a:t>
            </a:r>
          </a:p>
          <a:p>
            <a:pPr>
              <a:buNone/>
            </a:pPr>
            <a:endParaRPr lang="en-HK" dirty="0"/>
          </a:p>
          <a:p>
            <a:pPr>
              <a:buNone/>
            </a:pPr>
            <a:r>
              <a:rPr lang="en-HK" dirty="0"/>
              <a:t>Why the difference? Because part of that deficit is being financed by remittances. Once trade is cut off, households in the west start spending remittances on local goods and services instead of import. That shift in spending boosts long-run average GDP in the west, while the east loses out—leading to a decline in east long-run GDP.</a:t>
            </a:r>
          </a:p>
          <a:p>
            <a:endParaRPr lang="en-US" dirty="0"/>
          </a:p>
        </p:txBody>
      </p:sp>
      <p:sp>
        <p:nvSpPr>
          <p:cNvPr id="4" name="Slide Number Placeholder 3"/>
          <p:cNvSpPr>
            <a:spLocks noGrp="1"/>
          </p:cNvSpPr>
          <p:nvPr>
            <p:ph type="sldNum" sz="quarter" idx="5"/>
          </p:nvPr>
        </p:nvSpPr>
        <p:spPr/>
        <p:txBody>
          <a:bodyPr/>
          <a:lstStyle/>
          <a:p>
            <a:fld id="{4A844E74-4DD1-1F4C-B991-DF5F56FD0411}" type="slidenum">
              <a:rPr lang="en-US" smtClean="0"/>
              <a:t>14</a:t>
            </a:fld>
            <a:endParaRPr lang="en-US"/>
          </a:p>
        </p:txBody>
      </p:sp>
    </p:spTree>
    <p:extLst>
      <p:ext uri="{BB962C8B-B14F-4D97-AF65-F5344CB8AC3E}">
        <p14:creationId xmlns:p14="http://schemas.microsoft.com/office/powerpoint/2010/main" val="855315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model is on the left and the new model with equal propensity to import is on the right. </a:t>
            </a:r>
          </a:p>
          <a:p>
            <a:endParaRPr lang="en-US" dirty="0"/>
          </a:p>
          <a:p>
            <a:r>
              <a:rPr lang="en-US" dirty="0"/>
              <a:t>Not much difference. The conclusion still holds. Short-run fluctuation is bigger, and the long-run impact is smaller in the west.</a:t>
            </a:r>
          </a:p>
        </p:txBody>
      </p:sp>
      <p:sp>
        <p:nvSpPr>
          <p:cNvPr id="4" name="Slide Number Placeholder 3"/>
          <p:cNvSpPr>
            <a:spLocks noGrp="1"/>
          </p:cNvSpPr>
          <p:nvPr>
            <p:ph type="sldNum" sz="quarter" idx="5"/>
          </p:nvPr>
        </p:nvSpPr>
        <p:spPr/>
        <p:txBody>
          <a:bodyPr/>
          <a:lstStyle/>
          <a:p>
            <a:fld id="{4A844E74-4DD1-1F4C-B991-DF5F56FD0411}" type="slidenum">
              <a:rPr lang="en-US" smtClean="0"/>
              <a:t>15</a:t>
            </a:fld>
            <a:endParaRPr lang="en-US"/>
          </a:p>
        </p:txBody>
      </p:sp>
    </p:spTree>
    <p:extLst>
      <p:ext uri="{BB962C8B-B14F-4D97-AF65-F5344CB8AC3E}">
        <p14:creationId xmlns:p14="http://schemas.microsoft.com/office/powerpoint/2010/main" val="2637232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36C5-CC59-227C-2456-524A23C0562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30E43B5-37E8-FC45-6E25-0F06B41907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65CFE8C-88BD-AD57-A899-3DF88375ECF6}"/>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5" name="Footer Placeholder 4">
            <a:extLst>
              <a:ext uri="{FF2B5EF4-FFF2-40B4-BE49-F238E27FC236}">
                <a16:creationId xmlns:a16="http://schemas.microsoft.com/office/drawing/2014/main" id="{21F539EC-4563-47C0-D5A2-04BEF5446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5B2FF-1ADB-2652-1B7A-E73C00852C7A}"/>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10649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82B2C-6E75-B520-7DD6-53223C65C9A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19DDF19-A5C3-84FD-6F98-97683A9143C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93C1C6D-CC3D-85A0-0FCE-28E59AAAC289}"/>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5" name="Footer Placeholder 4">
            <a:extLst>
              <a:ext uri="{FF2B5EF4-FFF2-40B4-BE49-F238E27FC236}">
                <a16:creationId xmlns:a16="http://schemas.microsoft.com/office/drawing/2014/main" id="{E0778099-EFB4-1332-7832-F38C30204A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3BFAA-C6E8-3949-55F1-D36C2506FA67}"/>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3237485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21765-04F1-6056-2970-AA9D3B318FC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07F7FB-56C7-A8DC-F401-0CCF73BBAEE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926114-237F-5474-9923-9BBEE8B6730B}"/>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5" name="Footer Placeholder 4">
            <a:extLst>
              <a:ext uri="{FF2B5EF4-FFF2-40B4-BE49-F238E27FC236}">
                <a16:creationId xmlns:a16="http://schemas.microsoft.com/office/drawing/2014/main" id="{150FB3ED-8BB7-3CCE-7DA8-D778B537B8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7D717-1D98-D221-B0C9-B182A5FDEDC6}"/>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133441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FA9CF-F7E2-7ADA-C462-6416219EDD0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B464AB0-670A-3570-44EC-7C57E69F130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C295AF2-B765-5695-A418-8FCC5A780CB8}"/>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5" name="Footer Placeholder 4">
            <a:extLst>
              <a:ext uri="{FF2B5EF4-FFF2-40B4-BE49-F238E27FC236}">
                <a16:creationId xmlns:a16="http://schemas.microsoft.com/office/drawing/2014/main" id="{62B1CDA3-5EB1-E196-E065-373DE2512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B920E-106B-88C7-64BE-684D8D19203B}"/>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2754040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56EF-CC8A-569A-A7A9-F4630A4861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44A71C8-F7CC-3048-EAFA-6870F484EA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B7C3EDD-6525-3382-7782-F470AEFDCCB4}"/>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5" name="Footer Placeholder 4">
            <a:extLst>
              <a:ext uri="{FF2B5EF4-FFF2-40B4-BE49-F238E27FC236}">
                <a16:creationId xmlns:a16="http://schemas.microsoft.com/office/drawing/2014/main" id="{5F9F8858-B9E0-4C3D-A6F8-830D999436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BEDFE-5F93-2CDA-6639-95B57D65C7ED}"/>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46067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E54E-23A0-999A-8F1A-458ACCCA9D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9E826D9-DF69-6DCA-8828-A9C198184C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24B111-3111-0562-D09F-ED4C80099D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CF1318C-1E49-8826-D266-80379AF98823}"/>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6" name="Footer Placeholder 5">
            <a:extLst>
              <a:ext uri="{FF2B5EF4-FFF2-40B4-BE49-F238E27FC236}">
                <a16:creationId xmlns:a16="http://schemas.microsoft.com/office/drawing/2014/main" id="{11DA1956-B4C7-5A16-F73C-899CBDDDE0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9CCE6E-D9BB-5DFE-F607-85DBE56E9185}"/>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161168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28342-74B6-D994-AC0C-BD042BA57CE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BE9E201-DF46-829B-2262-C01B5EF1A7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847412-DBFF-A91C-58E3-760E98D7C13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70C4AB4-3BD5-DAA7-74C7-24EFE606CD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1940FB9-3AF2-F5D6-5C36-B1418F09B53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A4514D2-7909-B926-43A8-19648A8AFC63}"/>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8" name="Footer Placeholder 7">
            <a:extLst>
              <a:ext uri="{FF2B5EF4-FFF2-40B4-BE49-F238E27FC236}">
                <a16:creationId xmlns:a16="http://schemas.microsoft.com/office/drawing/2014/main" id="{A1F60FA1-A015-A8E0-C8E5-9C02817DE9B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343503-2300-2509-1C0E-2BF16FF52B45}"/>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530299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BDFA-9B6E-D8DE-AADE-4E967632B14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5F9124C-AB00-13C8-C491-18E90C113069}"/>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4" name="Footer Placeholder 3">
            <a:extLst>
              <a:ext uri="{FF2B5EF4-FFF2-40B4-BE49-F238E27FC236}">
                <a16:creationId xmlns:a16="http://schemas.microsoft.com/office/drawing/2014/main" id="{B097D9AA-27B0-80F4-0B31-EE3B2EDDC6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6411B1-6DE5-9264-927D-554FE8705224}"/>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1045166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05E41B-5BB6-98A0-6806-ACF57D035416}"/>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3" name="Footer Placeholder 2">
            <a:extLst>
              <a:ext uri="{FF2B5EF4-FFF2-40B4-BE49-F238E27FC236}">
                <a16:creationId xmlns:a16="http://schemas.microsoft.com/office/drawing/2014/main" id="{36A7E737-013B-C744-32A5-BD1A2D79A4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56978E-183F-0A3D-9F80-9CD6BF5A0B20}"/>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374597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4E4E3-76F7-61FE-A9A4-471806B3FE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736B4AC-FC5A-499D-9BE9-CFD517941E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0553AE-181E-D0AE-1B05-2EA3A1C09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E515C4-79D5-D6EB-303F-266E43F1B03B}"/>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6" name="Footer Placeholder 5">
            <a:extLst>
              <a:ext uri="{FF2B5EF4-FFF2-40B4-BE49-F238E27FC236}">
                <a16:creationId xmlns:a16="http://schemas.microsoft.com/office/drawing/2014/main" id="{76B2821C-133F-7F2A-9E5A-A6DBFD9403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A94FDE-E449-F5E4-D7AE-A6FF4D5D5B77}"/>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2410213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9C7F-02B1-D1C0-BF8F-CAD7F3ABF61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3CC18D3-3D86-D10E-C814-4BD0140CB0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610531-17B0-9642-8279-E05FA8236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AA152A4-2C63-1807-0314-1111601E3575}"/>
              </a:ext>
            </a:extLst>
          </p:cNvPr>
          <p:cNvSpPr>
            <a:spLocks noGrp="1"/>
          </p:cNvSpPr>
          <p:nvPr>
            <p:ph type="dt" sz="half" idx="10"/>
          </p:nvPr>
        </p:nvSpPr>
        <p:spPr/>
        <p:txBody>
          <a:bodyPr/>
          <a:lstStyle/>
          <a:p>
            <a:fld id="{826F7A6D-A0A4-AA4D-8AB1-53168AB1416A}" type="datetimeFigureOut">
              <a:rPr lang="en-US" smtClean="0"/>
              <a:t>5/12/25</a:t>
            </a:fld>
            <a:endParaRPr lang="en-US"/>
          </a:p>
        </p:txBody>
      </p:sp>
      <p:sp>
        <p:nvSpPr>
          <p:cNvPr id="6" name="Footer Placeholder 5">
            <a:extLst>
              <a:ext uri="{FF2B5EF4-FFF2-40B4-BE49-F238E27FC236}">
                <a16:creationId xmlns:a16="http://schemas.microsoft.com/office/drawing/2014/main" id="{C22D32D8-6D15-BF60-5516-A0BA3DA5E1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48037-C6BE-A44E-FCD1-905E468A55F0}"/>
              </a:ext>
            </a:extLst>
          </p:cNvPr>
          <p:cNvSpPr>
            <a:spLocks noGrp="1"/>
          </p:cNvSpPr>
          <p:nvPr>
            <p:ph type="sldNum" sz="quarter" idx="12"/>
          </p:nvPr>
        </p:nvSpPr>
        <p:spPr/>
        <p:txBody>
          <a:bodyPr/>
          <a:lstStyle/>
          <a:p>
            <a:fld id="{A8E9F4C0-DFC8-094F-BBCA-87B364375DF8}" type="slidenum">
              <a:rPr lang="en-US" smtClean="0"/>
              <a:t>‹#›</a:t>
            </a:fld>
            <a:endParaRPr lang="en-US"/>
          </a:p>
        </p:txBody>
      </p:sp>
    </p:spTree>
    <p:extLst>
      <p:ext uri="{BB962C8B-B14F-4D97-AF65-F5344CB8AC3E}">
        <p14:creationId xmlns:p14="http://schemas.microsoft.com/office/powerpoint/2010/main" val="2822085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D7BB9-B8DD-DD93-1BD2-CE44895239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E43B11F-4200-92E2-E230-C35F4C0F24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62253C-1849-60F5-7DC3-1766DA91FE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6F7A6D-A0A4-AA4D-8AB1-53168AB1416A}" type="datetimeFigureOut">
              <a:rPr lang="en-US" smtClean="0"/>
              <a:t>5/12/25</a:t>
            </a:fld>
            <a:endParaRPr lang="en-US"/>
          </a:p>
        </p:txBody>
      </p:sp>
      <p:sp>
        <p:nvSpPr>
          <p:cNvPr id="5" name="Footer Placeholder 4">
            <a:extLst>
              <a:ext uri="{FF2B5EF4-FFF2-40B4-BE49-F238E27FC236}">
                <a16:creationId xmlns:a16="http://schemas.microsoft.com/office/drawing/2014/main" id="{8829ADF2-EBA9-15F5-1DCE-47B1394C9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BAC27B-8E9A-82BA-E8D5-04A2C5134D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E9F4C0-DFC8-094F-BBCA-87B364375DF8}" type="slidenum">
              <a:rPr lang="en-US" smtClean="0"/>
              <a:t>‹#›</a:t>
            </a:fld>
            <a:endParaRPr lang="en-US"/>
          </a:p>
        </p:txBody>
      </p:sp>
    </p:spTree>
    <p:extLst>
      <p:ext uri="{BB962C8B-B14F-4D97-AF65-F5344CB8AC3E}">
        <p14:creationId xmlns:p14="http://schemas.microsoft.com/office/powerpoint/2010/main" val="3016236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E9B76-622D-C43A-00BD-9EBBE76D8341}"/>
              </a:ext>
            </a:extLst>
          </p:cNvPr>
          <p:cNvSpPr>
            <a:spLocks noGrp="1"/>
          </p:cNvSpPr>
          <p:nvPr>
            <p:ph type="ctrTitle"/>
          </p:nvPr>
        </p:nvSpPr>
        <p:spPr/>
        <p:txBody>
          <a:bodyPr/>
          <a:lstStyle/>
          <a:p>
            <a:r>
              <a:rPr lang="en-US" dirty="0"/>
              <a:t>SFC Model Presentation</a:t>
            </a:r>
          </a:p>
        </p:txBody>
      </p:sp>
      <p:sp>
        <p:nvSpPr>
          <p:cNvPr id="3" name="Subtitle 2">
            <a:extLst>
              <a:ext uri="{FF2B5EF4-FFF2-40B4-BE49-F238E27FC236}">
                <a16:creationId xmlns:a16="http://schemas.microsoft.com/office/drawing/2014/main" id="{DDF48EC8-BFD7-F77E-1714-504DDEDF5B1D}"/>
              </a:ext>
            </a:extLst>
          </p:cNvPr>
          <p:cNvSpPr>
            <a:spLocks noGrp="1"/>
          </p:cNvSpPr>
          <p:nvPr>
            <p:ph type="subTitle" idx="1"/>
          </p:nvPr>
        </p:nvSpPr>
        <p:spPr/>
        <p:txBody>
          <a:bodyPr/>
          <a:lstStyle/>
          <a:p>
            <a:r>
              <a:rPr lang="en-US" dirty="0"/>
              <a:t>Chenning Xu</a:t>
            </a:r>
          </a:p>
          <a:p>
            <a:r>
              <a:rPr lang="en-US" dirty="0"/>
              <a:t>5/15/2025</a:t>
            </a:r>
          </a:p>
        </p:txBody>
      </p:sp>
    </p:spTree>
    <p:extLst>
      <p:ext uri="{BB962C8B-B14F-4D97-AF65-F5344CB8AC3E}">
        <p14:creationId xmlns:p14="http://schemas.microsoft.com/office/powerpoint/2010/main" val="252112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E25E-13C2-5864-DA29-3E7AB960E41C}"/>
              </a:ext>
            </a:extLst>
          </p:cNvPr>
          <p:cNvSpPr>
            <a:spLocks noGrp="1"/>
          </p:cNvSpPr>
          <p:nvPr>
            <p:ph type="title"/>
          </p:nvPr>
        </p:nvSpPr>
        <p:spPr/>
        <p:txBody>
          <a:bodyPr/>
          <a:lstStyle/>
          <a:p>
            <a:r>
              <a:rPr lang="en-US" dirty="0"/>
              <a:t>Demand Shock in West</a:t>
            </a:r>
          </a:p>
        </p:txBody>
      </p:sp>
      <p:pic>
        <p:nvPicPr>
          <p:cNvPr id="5" name="Content Placeholder 4" descr="A graph with blue and orange lines&#10;&#10;AI-generated content may be incorrect.">
            <a:extLst>
              <a:ext uri="{FF2B5EF4-FFF2-40B4-BE49-F238E27FC236}">
                <a16:creationId xmlns:a16="http://schemas.microsoft.com/office/drawing/2014/main" id="{6CC762AA-F350-2461-11CE-F32F2BF49EF1}"/>
              </a:ext>
            </a:extLst>
          </p:cNvPr>
          <p:cNvPicPr>
            <a:picLocks noGrp="1" noChangeAspect="1"/>
          </p:cNvPicPr>
          <p:nvPr>
            <p:ph idx="1"/>
          </p:nvPr>
        </p:nvPicPr>
        <p:blipFill>
          <a:blip r:embed="rId3"/>
          <a:stretch>
            <a:fillRect/>
          </a:stretch>
        </p:blipFill>
        <p:spPr>
          <a:xfrm>
            <a:off x="0" y="1931194"/>
            <a:ext cx="6400800" cy="4114800"/>
          </a:xfrm>
        </p:spPr>
      </p:pic>
      <p:pic>
        <p:nvPicPr>
          <p:cNvPr id="7" name="Picture 6" descr="A graph with a line&#10;&#10;AI-generated content may be incorrect.">
            <a:extLst>
              <a:ext uri="{FF2B5EF4-FFF2-40B4-BE49-F238E27FC236}">
                <a16:creationId xmlns:a16="http://schemas.microsoft.com/office/drawing/2014/main" id="{CDE3EEA4-05C4-7FB9-10EA-DBA2C9E9FD04}"/>
              </a:ext>
            </a:extLst>
          </p:cNvPr>
          <p:cNvPicPr>
            <a:picLocks noChangeAspect="1"/>
          </p:cNvPicPr>
          <p:nvPr/>
        </p:nvPicPr>
        <p:blipFill>
          <a:blip r:embed="rId4"/>
          <a:stretch>
            <a:fillRect/>
          </a:stretch>
        </p:blipFill>
        <p:spPr>
          <a:xfrm>
            <a:off x="5981700" y="1819276"/>
            <a:ext cx="6210300" cy="3835400"/>
          </a:xfrm>
          <a:prstGeom prst="rect">
            <a:avLst/>
          </a:prstGeom>
        </p:spPr>
      </p:pic>
    </p:spTree>
    <p:extLst>
      <p:ext uri="{BB962C8B-B14F-4D97-AF65-F5344CB8AC3E}">
        <p14:creationId xmlns:p14="http://schemas.microsoft.com/office/powerpoint/2010/main" val="866017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C48B-A3C4-9E05-BC29-CC2369CFE89C}"/>
              </a:ext>
            </a:extLst>
          </p:cNvPr>
          <p:cNvSpPr>
            <a:spLocks noGrp="1"/>
          </p:cNvSpPr>
          <p:nvPr>
            <p:ph type="title"/>
          </p:nvPr>
        </p:nvSpPr>
        <p:spPr/>
        <p:txBody>
          <a:bodyPr/>
          <a:lstStyle/>
          <a:p>
            <a:r>
              <a:rPr lang="en-US" dirty="0"/>
              <a:t>Demand Shock in East</a:t>
            </a:r>
          </a:p>
        </p:txBody>
      </p:sp>
      <p:pic>
        <p:nvPicPr>
          <p:cNvPr id="5" name="Content Placeholder 4" descr="A graph of a graph with blue and orange lines&#10;&#10;AI-generated content may be incorrect.">
            <a:extLst>
              <a:ext uri="{FF2B5EF4-FFF2-40B4-BE49-F238E27FC236}">
                <a16:creationId xmlns:a16="http://schemas.microsoft.com/office/drawing/2014/main" id="{3F705B85-4D19-347B-AE4F-DC4DFF9993A5}"/>
              </a:ext>
            </a:extLst>
          </p:cNvPr>
          <p:cNvPicPr>
            <a:picLocks noGrp="1" noChangeAspect="1"/>
          </p:cNvPicPr>
          <p:nvPr>
            <p:ph idx="1"/>
          </p:nvPr>
        </p:nvPicPr>
        <p:blipFill>
          <a:blip r:embed="rId3"/>
          <a:stretch>
            <a:fillRect/>
          </a:stretch>
        </p:blipFill>
        <p:spPr>
          <a:xfrm>
            <a:off x="0" y="1981994"/>
            <a:ext cx="6400800" cy="4114800"/>
          </a:xfrm>
        </p:spPr>
      </p:pic>
      <p:pic>
        <p:nvPicPr>
          <p:cNvPr id="7" name="Picture 6" descr="A graph of a graph with numbers and a line&#10;&#10;AI-generated content may be incorrect.">
            <a:extLst>
              <a:ext uri="{FF2B5EF4-FFF2-40B4-BE49-F238E27FC236}">
                <a16:creationId xmlns:a16="http://schemas.microsoft.com/office/drawing/2014/main" id="{284C3361-98C2-CBB6-0B13-6E941B82F4F3}"/>
              </a:ext>
            </a:extLst>
          </p:cNvPr>
          <p:cNvPicPr>
            <a:picLocks noChangeAspect="1"/>
          </p:cNvPicPr>
          <p:nvPr/>
        </p:nvPicPr>
        <p:blipFill>
          <a:blip r:embed="rId4"/>
          <a:stretch>
            <a:fillRect/>
          </a:stretch>
        </p:blipFill>
        <p:spPr>
          <a:xfrm>
            <a:off x="5791200" y="1690688"/>
            <a:ext cx="6400800" cy="4114800"/>
          </a:xfrm>
          <a:prstGeom prst="rect">
            <a:avLst/>
          </a:prstGeom>
        </p:spPr>
      </p:pic>
    </p:spTree>
    <p:extLst>
      <p:ext uri="{BB962C8B-B14F-4D97-AF65-F5344CB8AC3E}">
        <p14:creationId xmlns:p14="http://schemas.microsoft.com/office/powerpoint/2010/main" val="444304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5D8D1-A888-C893-F215-2A4B8FC771D3}"/>
              </a:ext>
            </a:extLst>
          </p:cNvPr>
          <p:cNvSpPr>
            <a:spLocks noGrp="1"/>
          </p:cNvSpPr>
          <p:nvPr>
            <p:ph type="title"/>
          </p:nvPr>
        </p:nvSpPr>
        <p:spPr/>
        <p:txBody>
          <a:bodyPr/>
          <a:lstStyle/>
          <a:p>
            <a:r>
              <a:rPr lang="en-US" dirty="0"/>
              <a:t>Demand Shock in East</a:t>
            </a:r>
          </a:p>
        </p:txBody>
      </p:sp>
      <p:pic>
        <p:nvPicPr>
          <p:cNvPr id="5" name="Content Placeholder 4" descr="A graph of a graph with numbers and a line&#10;&#10;AI-generated content may be incorrect.">
            <a:extLst>
              <a:ext uri="{FF2B5EF4-FFF2-40B4-BE49-F238E27FC236}">
                <a16:creationId xmlns:a16="http://schemas.microsoft.com/office/drawing/2014/main" id="{2412E9DD-FF14-B3DC-74C4-B9A07D484228}"/>
              </a:ext>
            </a:extLst>
          </p:cNvPr>
          <p:cNvPicPr>
            <a:picLocks noGrp="1" noChangeAspect="1"/>
          </p:cNvPicPr>
          <p:nvPr>
            <p:ph idx="1"/>
          </p:nvPr>
        </p:nvPicPr>
        <p:blipFill>
          <a:blip r:embed="rId3"/>
          <a:stretch>
            <a:fillRect/>
          </a:stretch>
        </p:blipFill>
        <p:spPr>
          <a:xfrm>
            <a:off x="152400" y="1969294"/>
            <a:ext cx="6400800" cy="4114800"/>
          </a:xfrm>
        </p:spPr>
      </p:pic>
      <p:pic>
        <p:nvPicPr>
          <p:cNvPr id="7" name="Picture 6" descr="A graph with a line&#10;&#10;AI-generated content may be incorrect.">
            <a:extLst>
              <a:ext uri="{FF2B5EF4-FFF2-40B4-BE49-F238E27FC236}">
                <a16:creationId xmlns:a16="http://schemas.microsoft.com/office/drawing/2014/main" id="{7BE6F124-22FD-6547-92D3-185ECE74BD08}"/>
              </a:ext>
            </a:extLst>
          </p:cNvPr>
          <p:cNvPicPr>
            <a:picLocks noChangeAspect="1"/>
          </p:cNvPicPr>
          <p:nvPr/>
        </p:nvPicPr>
        <p:blipFill>
          <a:blip r:embed="rId4"/>
          <a:stretch>
            <a:fillRect/>
          </a:stretch>
        </p:blipFill>
        <p:spPr>
          <a:xfrm>
            <a:off x="5981700" y="2020888"/>
            <a:ext cx="6210300" cy="3835400"/>
          </a:xfrm>
          <a:prstGeom prst="rect">
            <a:avLst/>
          </a:prstGeom>
        </p:spPr>
      </p:pic>
    </p:spTree>
    <p:extLst>
      <p:ext uri="{BB962C8B-B14F-4D97-AF65-F5344CB8AC3E}">
        <p14:creationId xmlns:p14="http://schemas.microsoft.com/office/powerpoint/2010/main" val="240571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5C44-F2EA-6909-1855-6EBA43E30E04}"/>
              </a:ext>
            </a:extLst>
          </p:cNvPr>
          <p:cNvSpPr>
            <a:spLocks noGrp="1"/>
          </p:cNvSpPr>
          <p:nvPr>
            <p:ph type="title"/>
          </p:nvPr>
        </p:nvSpPr>
        <p:spPr/>
        <p:txBody>
          <a:bodyPr/>
          <a:lstStyle/>
          <a:p>
            <a:r>
              <a:rPr lang="en-US" dirty="0"/>
              <a:t>Embargo (no trade anymore)</a:t>
            </a:r>
          </a:p>
        </p:txBody>
      </p:sp>
      <p:pic>
        <p:nvPicPr>
          <p:cNvPr id="5" name="Content Placeholder 4" descr="A graph of a graph with blue and orange lines&#10;&#10;AI-generated content may be incorrect.">
            <a:extLst>
              <a:ext uri="{FF2B5EF4-FFF2-40B4-BE49-F238E27FC236}">
                <a16:creationId xmlns:a16="http://schemas.microsoft.com/office/drawing/2014/main" id="{BADE5D32-F432-3B45-F185-544789A8873C}"/>
              </a:ext>
            </a:extLst>
          </p:cNvPr>
          <p:cNvPicPr>
            <a:picLocks noGrp="1" noChangeAspect="1"/>
          </p:cNvPicPr>
          <p:nvPr>
            <p:ph idx="1"/>
          </p:nvPr>
        </p:nvPicPr>
        <p:blipFill>
          <a:blip r:embed="rId3"/>
          <a:stretch>
            <a:fillRect/>
          </a:stretch>
        </p:blipFill>
        <p:spPr>
          <a:xfrm>
            <a:off x="0" y="1956594"/>
            <a:ext cx="6210300" cy="4114800"/>
          </a:xfrm>
        </p:spPr>
      </p:pic>
      <p:pic>
        <p:nvPicPr>
          <p:cNvPr id="7" name="Picture 6" descr="A graph of a graph with numbers and a line&#10;&#10;AI-generated content may be incorrect.">
            <a:extLst>
              <a:ext uri="{FF2B5EF4-FFF2-40B4-BE49-F238E27FC236}">
                <a16:creationId xmlns:a16="http://schemas.microsoft.com/office/drawing/2014/main" id="{C02D2E57-4A77-CE0E-E8C1-D66E871CA30F}"/>
              </a:ext>
            </a:extLst>
          </p:cNvPr>
          <p:cNvPicPr>
            <a:picLocks noChangeAspect="1"/>
          </p:cNvPicPr>
          <p:nvPr/>
        </p:nvPicPr>
        <p:blipFill>
          <a:blip r:embed="rId4"/>
          <a:stretch>
            <a:fillRect/>
          </a:stretch>
        </p:blipFill>
        <p:spPr>
          <a:xfrm>
            <a:off x="5791200" y="1653382"/>
            <a:ext cx="6400800" cy="4114800"/>
          </a:xfrm>
          <a:prstGeom prst="rect">
            <a:avLst/>
          </a:prstGeom>
        </p:spPr>
      </p:pic>
    </p:spTree>
    <p:extLst>
      <p:ext uri="{BB962C8B-B14F-4D97-AF65-F5344CB8AC3E}">
        <p14:creationId xmlns:p14="http://schemas.microsoft.com/office/powerpoint/2010/main" val="51848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0BAA-EF5A-A976-9E92-18D0AA3C8DC8}"/>
              </a:ext>
            </a:extLst>
          </p:cNvPr>
          <p:cNvSpPr>
            <a:spLocks noGrp="1"/>
          </p:cNvSpPr>
          <p:nvPr>
            <p:ph type="title"/>
          </p:nvPr>
        </p:nvSpPr>
        <p:spPr/>
        <p:txBody>
          <a:bodyPr/>
          <a:lstStyle/>
          <a:p>
            <a:r>
              <a:rPr lang="en-US" dirty="0"/>
              <a:t>Embargo (no trade anymore)</a:t>
            </a:r>
          </a:p>
        </p:txBody>
      </p:sp>
      <p:pic>
        <p:nvPicPr>
          <p:cNvPr id="5" name="Content Placeholder 4" descr="A graph with numbers and a line&#10;&#10;AI-generated content may be incorrect.">
            <a:extLst>
              <a:ext uri="{FF2B5EF4-FFF2-40B4-BE49-F238E27FC236}">
                <a16:creationId xmlns:a16="http://schemas.microsoft.com/office/drawing/2014/main" id="{FA85C329-8A36-BD59-3432-306FCC55A585}"/>
              </a:ext>
            </a:extLst>
          </p:cNvPr>
          <p:cNvPicPr>
            <a:picLocks noGrp="1" noChangeAspect="1"/>
          </p:cNvPicPr>
          <p:nvPr>
            <p:ph idx="1"/>
          </p:nvPr>
        </p:nvPicPr>
        <p:blipFill>
          <a:blip r:embed="rId3"/>
          <a:stretch>
            <a:fillRect/>
          </a:stretch>
        </p:blipFill>
        <p:spPr>
          <a:xfrm>
            <a:off x="0" y="2045494"/>
            <a:ext cx="6210300" cy="3835400"/>
          </a:xfrm>
        </p:spPr>
      </p:pic>
      <p:pic>
        <p:nvPicPr>
          <p:cNvPr id="7" name="Picture 6" descr="A graph with numbers and a line&#10;&#10;AI-generated content may be incorrect.">
            <a:extLst>
              <a:ext uri="{FF2B5EF4-FFF2-40B4-BE49-F238E27FC236}">
                <a16:creationId xmlns:a16="http://schemas.microsoft.com/office/drawing/2014/main" id="{7C7D0B3A-79D8-F11F-94E9-F1B730060E2C}"/>
              </a:ext>
            </a:extLst>
          </p:cNvPr>
          <p:cNvPicPr>
            <a:picLocks noChangeAspect="1"/>
          </p:cNvPicPr>
          <p:nvPr/>
        </p:nvPicPr>
        <p:blipFill>
          <a:blip r:embed="rId4"/>
          <a:stretch>
            <a:fillRect/>
          </a:stretch>
        </p:blipFill>
        <p:spPr>
          <a:xfrm>
            <a:off x="5892800" y="1690688"/>
            <a:ext cx="6299200" cy="4114800"/>
          </a:xfrm>
          <a:prstGeom prst="rect">
            <a:avLst/>
          </a:prstGeom>
        </p:spPr>
      </p:pic>
    </p:spTree>
    <p:extLst>
      <p:ext uri="{BB962C8B-B14F-4D97-AF65-F5344CB8AC3E}">
        <p14:creationId xmlns:p14="http://schemas.microsoft.com/office/powerpoint/2010/main" val="27965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AD0E-EA75-CF0A-3CF0-D61FF3A5508F}"/>
              </a:ext>
            </a:extLst>
          </p:cNvPr>
          <p:cNvSpPr>
            <a:spLocks noGrp="1"/>
          </p:cNvSpPr>
          <p:nvPr>
            <p:ph type="title"/>
          </p:nvPr>
        </p:nvSpPr>
        <p:spPr/>
        <p:txBody>
          <a:bodyPr/>
          <a:lstStyle/>
          <a:p>
            <a:r>
              <a:rPr lang="en-US" dirty="0"/>
              <a:t>Robustness Check (relax import assumption)</a:t>
            </a:r>
          </a:p>
        </p:txBody>
      </p:sp>
      <p:sp>
        <p:nvSpPr>
          <p:cNvPr id="3" name="Content Placeholder 2">
            <a:extLst>
              <a:ext uri="{FF2B5EF4-FFF2-40B4-BE49-F238E27FC236}">
                <a16:creationId xmlns:a16="http://schemas.microsoft.com/office/drawing/2014/main" id="{E45782F0-3B9A-AD73-D2F2-98757084B1DE}"/>
              </a:ext>
            </a:extLst>
          </p:cNvPr>
          <p:cNvSpPr>
            <a:spLocks noGrp="1"/>
          </p:cNvSpPr>
          <p:nvPr>
            <p:ph idx="1"/>
          </p:nvPr>
        </p:nvSpPr>
        <p:spPr/>
        <p:txBody>
          <a:bodyPr/>
          <a:lstStyle/>
          <a:p>
            <a:r>
              <a:rPr lang="en-US" dirty="0"/>
              <a:t>Demand shock in west</a:t>
            </a:r>
          </a:p>
        </p:txBody>
      </p:sp>
      <p:pic>
        <p:nvPicPr>
          <p:cNvPr id="5" name="Picture 4" descr="A graph of a graph with numbers and a line&#10;&#10;AI-generated content may be incorrect.">
            <a:extLst>
              <a:ext uri="{FF2B5EF4-FFF2-40B4-BE49-F238E27FC236}">
                <a16:creationId xmlns:a16="http://schemas.microsoft.com/office/drawing/2014/main" id="{B9DD1155-2B10-6811-C2FA-075B7340CB83}"/>
              </a:ext>
            </a:extLst>
          </p:cNvPr>
          <p:cNvPicPr>
            <a:picLocks noChangeAspect="1"/>
          </p:cNvPicPr>
          <p:nvPr/>
        </p:nvPicPr>
        <p:blipFill>
          <a:blip r:embed="rId3"/>
          <a:stretch>
            <a:fillRect/>
          </a:stretch>
        </p:blipFill>
        <p:spPr>
          <a:xfrm>
            <a:off x="0" y="2378075"/>
            <a:ext cx="6400800" cy="4114800"/>
          </a:xfrm>
          <a:prstGeom prst="rect">
            <a:avLst/>
          </a:prstGeom>
        </p:spPr>
      </p:pic>
      <p:pic>
        <p:nvPicPr>
          <p:cNvPr id="7" name="Picture 6" descr="A graph of a graph with numbers and a line&#10;&#10;AI-generated content may be incorrect.">
            <a:extLst>
              <a:ext uri="{FF2B5EF4-FFF2-40B4-BE49-F238E27FC236}">
                <a16:creationId xmlns:a16="http://schemas.microsoft.com/office/drawing/2014/main" id="{B4CCAB76-1E70-E691-D4C3-DB3CE226A772}"/>
              </a:ext>
            </a:extLst>
          </p:cNvPr>
          <p:cNvPicPr>
            <a:picLocks noChangeAspect="1"/>
          </p:cNvPicPr>
          <p:nvPr/>
        </p:nvPicPr>
        <p:blipFill>
          <a:blip r:embed="rId4"/>
          <a:stretch>
            <a:fillRect/>
          </a:stretch>
        </p:blipFill>
        <p:spPr>
          <a:xfrm>
            <a:off x="5791200" y="2197100"/>
            <a:ext cx="6400800" cy="4114800"/>
          </a:xfrm>
          <a:prstGeom prst="rect">
            <a:avLst/>
          </a:prstGeom>
        </p:spPr>
      </p:pic>
    </p:spTree>
    <p:extLst>
      <p:ext uri="{BB962C8B-B14F-4D97-AF65-F5344CB8AC3E}">
        <p14:creationId xmlns:p14="http://schemas.microsoft.com/office/powerpoint/2010/main" val="364701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8B0DD-E48E-CD3D-0F48-948D32490356}"/>
              </a:ext>
            </a:extLst>
          </p:cNvPr>
          <p:cNvSpPr>
            <a:spLocks noGrp="1"/>
          </p:cNvSpPr>
          <p:nvPr>
            <p:ph type="title"/>
          </p:nvPr>
        </p:nvSpPr>
        <p:spPr/>
        <p:txBody>
          <a:bodyPr/>
          <a:lstStyle/>
          <a:p>
            <a:r>
              <a:rPr lang="en-US" dirty="0"/>
              <a:t>Demand shock in west</a:t>
            </a:r>
          </a:p>
        </p:txBody>
      </p:sp>
      <p:pic>
        <p:nvPicPr>
          <p:cNvPr id="5" name="Content Placeholder 4" descr="A graph of a graph with numbers and a line&#10;&#10;AI-generated content may be incorrect.">
            <a:extLst>
              <a:ext uri="{FF2B5EF4-FFF2-40B4-BE49-F238E27FC236}">
                <a16:creationId xmlns:a16="http://schemas.microsoft.com/office/drawing/2014/main" id="{0AD50DC0-BB1A-D484-6CD3-2429FC11EC55}"/>
              </a:ext>
            </a:extLst>
          </p:cNvPr>
          <p:cNvPicPr>
            <a:picLocks noGrp="1" noChangeAspect="1"/>
          </p:cNvPicPr>
          <p:nvPr>
            <p:ph idx="1"/>
          </p:nvPr>
        </p:nvPicPr>
        <p:blipFill>
          <a:blip r:embed="rId3"/>
          <a:stretch>
            <a:fillRect/>
          </a:stretch>
        </p:blipFill>
        <p:spPr>
          <a:xfrm>
            <a:off x="0" y="1816894"/>
            <a:ext cx="6400800" cy="4114800"/>
          </a:xfrm>
        </p:spPr>
      </p:pic>
      <p:pic>
        <p:nvPicPr>
          <p:cNvPr id="7" name="Picture 6" descr="A graph of a graph&#10;&#10;AI-generated content may be incorrect.">
            <a:extLst>
              <a:ext uri="{FF2B5EF4-FFF2-40B4-BE49-F238E27FC236}">
                <a16:creationId xmlns:a16="http://schemas.microsoft.com/office/drawing/2014/main" id="{3B955EF8-AA0B-F97B-2699-F716905B2A2E}"/>
              </a:ext>
            </a:extLst>
          </p:cNvPr>
          <p:cNvPicPr>
            <a:picLocks noChangeAspect="1"/>
          </p:cNvPicPr>
          <p:nvPr/>
        </p:nvPicPr>
        <p:blipFill>
          <a:blip r:embed="rId4"/>
          <a:stretch>
            <a:fillRect/>
          </a:stretch>
        </p:blipFill>
        <p:spPr>
          <a:xfrm>
            <a:off x="5791200" y="1690688"/>
            <a:ext cx="6400800" cy="4114800"/>
          </a:xfrm>
          <a:prstGeom prst="rect">
            <a:avLst/>
          </a:prstGeom>
        </p:spPr>
      </p:pic>
    </p:spTree>
    <p:extLst>
      <p:ext uri="{BB962C8B-B14F-4D97-AF65-F5344CB8AC3E}">
        <p14:creationId xmlns:p14="http://schemas.microsoft.com/office/powerpoint/2010/main" val="851898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BC5F2-FFCA-9D33-64EE-BA22AC50B205}"/>
              </a:ext>
            </a:extLst>
          </p:cNvPr>
          <p:cNvSpPr>
            <a:spLocks noGrp="1"/>
          </p:cNvSpPr>
          <p:nvPr>
            <p:ph type="title"/>
          </p:nvPr>
        </p:nvSpPr>
        <p:spPr/>
        <p:txBody>
          <a:bodyPr/>
          <a:lstStyle/>
          <a:p>
            <a:r>
              <a:rPr lang="en-US" dirty="0"/>
              <a:t>Demand shock in west</a:t>
            </a:r>
          </a:p>
        </p:txBody>
      </p:sp>
      <p:pic>
        <p:nvPicPr>
          <p:cNvPr id="5" name="Content Placeholder 4" descr="A graph with blue and orange lines&#10;&#10;AI-generated content may be incorrect.">
            <a:extLst>
              <a:ext uri="{FF2B5EF4-FFF2-40B4-BE49-F238E27FC236}">
                <a16:creationId xmlns:a16="http://schemas.microsoft.com/office/drawing/2014/main" id="{FAE2B0D9-FECA-7AFB-1F5D-84DAD1CAEE1A}"/>
              </a:ext>
            </a:extLst>
          </p:cNvPr>
          <p:cNvPicPr>
            <a:picLocks noGrp="1" noChangeAspect="1"/>
          </p:cNvPicPr>
          <p:nvPr>
            <p:ph idx="1"/>
          </p:nvPr>
        </p:nvPicPr>
        <p:blipFill>
          <a:blip r:embed="rId3"/>
          <a:stretch>
            <a:fillRect/>
          </a:stretch>
        </p:blipFill>
        <p:spPr>
          <a:xfrm>
            <a:off x="0" y="1854994"/>
            <a:ext cx="6400800" cy="4114800"/>
          </a:xfrm>
        </p:spPr>
      </p:pic>
      <p:pic>
        <p:nvPicPr>
          <p:cNvPr id="7" name="Picture 6" descr="A graph of a graph with blue and orange lines&#10;&#10;AI-generated content may be incorrect.">
            <a:extLst>
              <a:ext uri="{FF2B5EF4-FFF2-40B4-BE49-F238E27FC236}">
                <a16:creationId xmlns:a16="http://schemas.microsoft.com/office/drawing/2014/main" id="{B0B19795-DFE6-9740-EF55-8E5060D38B08}"/>
              </a:ext>
            </a:extLst>
          </p:cNvPr>
          <p:cNvPicPr>
            <a:picLocks noChangeAspect="1"/>
          </p:cNvPicPr>
          <p:nvPr/>
        </p:nvPicPr>
        <p:blipFill>
          <a:blip r:embed="rId4"/>
          <a:stretch>
            <a:fillRect/>
          </a:stretch>
        </p:blipFill>
        <p:spPr>
          <a:xfrm>
            <a:off x="5791200" y="1562100"/>
            <a:ext cx="6400800" cy="4114800"/>
          </a:xfrm>
          <a:prstGeom prst="rect">
            <a:avLst/>
          </a:prstGeom>
        </p:spPr>
      </p:pic>
    </p:spTree>
    <p:extLst>
      <p:ext uri="{BB962C8B-B14F-4D97-AF65-F5344CB8AC3E}">
        <p14:creationId xmlns:p14="http://schemas.microsoft.com/office/powerpoint/2010/main" val="2592298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AAFA1-CCD6-3E9E-A3E2-9E359CF875D8}"/>
              </a:ext>
            </a:extLst>
          </p:cNvPr>
          <p:cNvSpPr>
            <a:spLocks noGrp="1"/>
          </p:cNvSpPr>
          <p:nvPr>
            <p:ph type="title"/>
          </p:nvPr>
        </p:nvSpPr>
        <p:spPr/>
        <p:txBody>
          <a:bodyPr/>
          <a:lstStyle/>
          <a:p>
            <a:r>
              <a:rPr lang="en-US" dirty="0"/>
              <a:t>Demand Shock in east</a:t>
            </a:r>
          </a:p>
        </p:txBody>
      </p:sp>
      <p:pic>
        <p:nvPicPr>
          <p:cNvPr id="5" name="Content Placeholder 4" descr="A graph of a graph with blue and orange lines&#10;&#10;AI-generated content may be incorrect.">
            <a:extLst>
              <a:ext uri="{FF2B5EF4-FFF2-40B4-BE49-F238E27FC236}">
                <a16:creationId xmlns:a16="http://schemas.microsoft.com/office/drawing/2014/main" id="{9783CB81-89A7-5984-0F2B-6D039F0D3503}"/>
              </a:ext>
            </a:extLst>
          </p:cNvPr>
          <p:cNvPicPr>
            <a:picLocks noGrp="1" noChangeAspect="1"/>
          </p:cNvPicPr>
          <p:nvPr>
            <p:ph idx="1"/>
          </p:nvPr>
        </p:nvPicPr>
        <p:blipFill>
          <a:blip r:embed="rId3"/>
          <a:stretch>
            <a:fillRect/>
          </a:stretch>
        </p:blipFill>
        <p:spPr>
          <a:xfrm>
            <a:off x="38100" y="1690688"/>
            <a:ext cx="6400800" cy="4114800"/>
          </a:xfrm>
        </p:spPr>
      </p:pic>
      <p:pic>
        <p:nvPicPr>
          <p:cNvPr id="7" name="Picture 6" descr="A graph of a graph with numbers and a line&#10;&#10;AI-generated content may be incorrect.">
            <a:extLst>
              <a:ext uri="{FF2B5EF4-FFF2-40B4-BE49-F238E27FC236}">
                <a16:creationId xmlns:a16="http://schemas.microsoft.com/office/drawing/2014/main" id="{0296E96E-3790-4A3E-1947-64AEA36FA97F}"/>
              </a:ext>
            </a:extLst>
          </p:cNvPr>
          <p:cNvPicPr>
            <a:picLocks noChangeAspect="1"/>
          </p:cNvPicPr>
          <p:nvPr/>
        </p:nvPicPr>
        <p:blipFill>
          <a:blip r:embed="rId4"/>
          <a:stretch>
            <a:fillRect/>
          </a:stretch>
        </p:blipFill>
        <p:spPr>
          <a:xfrm>
            <a:off x="5638800" y="1690688"/>
            <a:ext cx="6400800" cy="4114800"/>
          </a:xfrm>
          <a:prstGeom prst="rect">
            <a:avLst/>
          </a:prstGeom>
        </p:spPr>
      </p:pic>
    </p:spTree>
    <p:extLst>
      <p:ext uri="{BB962C8B-B14F-4D97-AF65-F5344CB8AC3E}">
        <p14:creationId xmlns:p14="http://schemas.microsoft.com/office/powerpoint/2010/main" val="257301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27FE7-040D-709B-11DB-E9D610001009}"/>
              </a:ext>
            </a:extLst>
          </p:cNvPr>
          <p:cNvSpPr>
            <a:spLocks noGrp="1"/>
          </p:cNvSpPr>
          <p:nvPr>
            <p:ph type="title"/>
          </p:nvPr>
        </p:nvSpPr>
        <p:spPr/>
        <p:txBody>
          <a:bodyPr/>
          <a:lstStyle/>
          <a:p>
            <a:r>
              <a:rPr lang="en-US" dirty="0"/>
              <a:t>Demand Shock in east</a:t>
            </a:r>
          </a:p>
        </p:txBody>
      </p:sp>
      <p:pic>
        <p:nvPicPr>
          <p:cNvPr id="5" name="Content Placeholder 4" descr="A graph of a graph with numbers and a line&#10;&#10;AI-generated content may be incorrect.">
            <a:extLst>
              <a:ext uri="{FF2B5EF4-FFF2-40B4-BE49-F238E27FC236}">
                <a16:creationId xmlns:a16="http://schemas.microsoft.com/office/drawing/2014/main" id="{D2A814BF-204F-F375-8793-678D892AA6A5}"/>
              </a:ext>
            </a:extLst>
          </p:cNvPr>
          <p:cNvPicPr>
            <a:picLocks noGrp="1" noChangeAspect="1"/>
          </p:cNvPicPr>
          <p:nvPr>
            <p:ph idx="1"/>
          </p:nvPr>
        </p:nvPicPr>
        <p:blipFill>
          <a:blip r:embed="rId3"/>
          <a:stretch>
            <a:fillRect/>
          </a:stretch>
        </p:blipFill>
        <p:spPr>
          <a:xfrm>
            <a:off x="0" y="1931194"/>
            <a:ext cx="6400800" cy="4114800"/>
          </a:xfrm>
        </p:spPr>
      </p:pic>
      <p:pic>
        <p:nvPicPr>
          <p:cNvPr id="7" name="Picture 6" descr="A graph of a graph with numbers and a line&#10;&#10;AI-generated content may be incorrect.">
            <a:extLst>
              <a:ext uri="{FF2B5EF4-FFF2-40B4-BE49-F238E27FC236}">
                <a16:creationId xmlns:a16="http://schemas.microsoft.com/office/drawing/2014/main" id="{8394F427-86C4-63CB-4940-1EDD47858BC8}"/>
              </a:ext>
            </a:extLst>
          </p:cNvPr>
          <p:cNvPicPr>
            <a:picLocks noChangeAspect="1"/>
          </p:cNvPicPr>
          <p:nvPr/>
        </p:nvPicPr>
        <p:blipFill>
          <a:blip r:embed="rId4"/>
          <a:stretch>
            <a:fillRect/>
          </a:stretch>
        </p:blipFill>
        <p:spPr>
          <a:xfrm>
            <a:off x="5791200" y="1690688"/>
            <a:ext cx="6400800" cy="4114800"/>
          </a:xfrm>
          <a:prstGeom prst="rect">
            <a:avLst/>
          </a:prstGeom>
        </p:spPr>
      </p:pic>
    </p:spTree>
    <p:extLst>
      <p:ext uri="{BB962C8B-B14F-4D97-AF65-F5344CB8AC3E}">
        <p14:creationId xmlns:p14="http://schemas.microsoft.com/office/powerpoint/2010/main" val="583488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0A0B2-8C94-C4ED-AEFC-9909CBC3897D}"/>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B6AF9795-ADE2-B902-213A-3F50F370BC47}"/>
              </a:ext>
            </a:extLst>
          </p:cNvPr>
          <p:cNvSpPr>
            <a:spLocks noGrp="1"/>
          </p:cNvSpPr>
          <p:nvPr>
            <p:ph idx="1"/>
          </p:nvPr>
        </p:nvSpPr>
        <p:spPr/>
        <p:txBody>
          <a:bodyPr/>
          <a:lstStyle/>
          <a:p>
            <a:r>
              <a:rPr lang="en-US" dirty="0"/>
              <a:t>To understand the dynamics within an economy where there is regional development imbalance. </a:t>
            </a:r>
          </a:p>
          <a:p>
            <a:r>
              <a:rPr lang="en-US" dirty="0"/>
              <a:t>Examples: East/west disparity in China. North/south divide in Italy.  </a:t>
            </a:r>
          </a:p>
          <a:p>
            <a:r>
              <a:rPr lang="en-US" dirty="0"/>
              <a:t>If there are inter-regional trade and remittance, how will policies and shocks affect the regional and aggregate economy? Will remittance moderate or amplify shocks in both short and long run?</a:t>
            </a:r>
          </a:p>
          <a:p>
            <a:r>
              <a:rPr lang="en-US" dirty="0"/>
              <a:t>SFC models allow us to simulate both the short-run disturbance and long-run impact.</a:t>
            </a:r>
          </a:p>
        </p:txBody>
      </p:sp>
    </p:spTree>
    <p:extLst>
      <p:ext uri="{BB962C8B-B14F-4D97-AF65-F5344CB8AC3E}">
        <p14:creationId xmlns:p14="http://schemas.microsoft.com/office/powerpoint/2010/main" val="1003819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86581-CFAD-307B-54CE-1BA9BB9DDE97}"/>
              </a:ext>
            </a:extLst>
          </p:cNvPr>
          <p:cNvSpPr>
            <a:spLocks noGrp="1"/>
          </p:cNvSpPr>
          <p:nvPr>
            <p:ph type="title"/>
          </p:nvPr>
        </p:nvSpPr>
        <p:spPr/>
        <p:txBody>
          <a:bodyPr/>
          <a:lstStyle/>
          <a:p>
            <a:r>
              <a:rPr lang="en-US" dirty="0"/>
              <a:t>Demand Shock in East</a:t>
            </a:r>
          </a:p>
        </p:txBody>
      </p:sp>
      <p:pic>
        <p:nvPicPr>
          <p:cNvPr id="5" name="Content Placeholder 4" descr="A graph of a graph with numbers and a line&#10;&#10;AI-generated content may be incorrect.">
            <a:extLst>
              <a:ext uri="{FF2B5EF4-FFF2-40B4-BE49-F238E27FC236}">
                <a16:creationId xmlns:a16="http://schemas.microsoft.com/office/drawing/2014/main" id="{9AAF3B0B-91A1-4B7D-F614-7E0C9C30C520}"/>
              </a:ext>
            </a:extLst>
          </p:cNvPr>
          <p:cNvPicPr>
            <a:picLocks noGrp="1" noChangeAspect="1"/>
          </p:cNvPicPr>
          <p:nvPr>
            <p:ph idx="1"/>
          </p:nvPr>
        </p:nvPicPr>
        <p:blipFill>
          <a:blip r:embed="rId2"/>
          <a:stretch>
            <a:fillRect/>
          </a:stretch>
        </p:blipFill>
        <p:spPr>
          <a:xfrm>
            <a:off x="0" y="1993106"/>
            <a:ext cx="6400800" cy="4114800"/>
          </a:xfrm>
        </p:spPr>
      </p:pic>
      <p:pic>
        <p:nvPicPr>
          <p:cNvPr id="7" name="Picture 6" descr="A graph of a graph with numbers and a line&#10;&#10;AI-generated content may be incorrect.">
            <a:extLst>
              <a:ext uri="{FF2B5EF4-FFF2-40B4-BE49-F238E27FC236}">
                <a16:creationId xmlns:a16="http://schemas.microsoft.com/office/drawing/2014/main" id="{13F22EF4-AD7C-77CD-4BB5-62DB944B3739}"/>
              </a:ext>
            </a:extLst>
          </p:cNvPr>
          <p:cNvPicPr>
            <a:picLocks noChangeAspect="1"/>
          </p:cNvPicPr>
          <p:nvPr/>
        </p:nvPicPr>
        <p:blipFill>
          <a:blip r:embed="rId3"/>
          <a:stretch>
            <a:fillRect/>
          </a:stretch>
        </p:blipFill>
        <p:spPr>
          <a:xfrm>
            <a:off x="5791200" y="1816100"/>
            <a:ext cx="6400800" cy="4114800"/>
          </a:xfrm>
          <a:prstGeom prst="rect">
            <a:avLst/>
          </a:prstGeom>
        </p:spPr>
      </p:pic>
    </p:spTree>
    <p:extLst>
      <p:ext uri="{BB962C8B-B14F-4D97-AF65-F5344CB8AC3E}">
        <p14:creationId xmlns:p14="http://schemas.microsoft.com/office/powerpoint/2010/main" val="140008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B74F1-3747-C11E-6066-F5036AF6D882}"/>
              </a:ext>
            </a:extLst>
          </p:cNvPr>
          <p:cNvSpPr>
            <a:spLocks noGrp="1"/>
          </p:cNvSpPr>
          <p:nvPr>
            <p:ph type="title"/>
          </p:nvPr>
        </p:nvSpPr>
        <p:spPr/>
        <p:txBody>
          <a:bodyPr/>
          <a:lstStyle/>
          <a:p>
            <a:r>
              <a:rPr lang="en-US" dirty="0"/>
              <a:t>Embargo </a:t>
            </a:r>
          </a:p>
        </p:txBody>
      </p:sp>
      <p:pic>
        <p:nvPicPr>
          <p:cNvPr id="13" name="Content Placeholder 12" descr="A graph of a graph with blue and orange lines&#10;&#10;AI-generated content may be incorrect.">
            <a:extLst>
              <a:ext uri="{FF2B5EF4-FFF2-40B4-BE49-F238E27FC236}">
                <a16:creationId xmlns:a16="http://schemas.microsoft.com/office/drawing/2014/main" id="{B60F93F0-B24E-BE74-73C6-BCF9F9BD71CC}"/>
              </a:ext>
            </a:extLst>
          </p:cNvPr>
          <p:cNvPicPr>
            <a:picLocks noGrp="1" noChangeAspect="1"/>
          </p:cNvPicPr>
          <p:nvPr>
            <p:ph idx="1"/>
          </p:nvPr>
        </p:nvPicPr>
        <p:blipFill>
          <a:blip r:embed="rId3"/>
          <a:stretch>
            <a:fillRect/>
          </a:stretch>
        </p:blipFill>
        <p:spPr>
          <a:xfrm>
            <a:off x="0" y="1981994"/>
            <a:ext cx="6210300" cy="4114800"/>
          </a:xfrm>
        </p:spPr>
      </p:pic>
      <p:pic>
        <p:nvPicPr>
          <p:cNvPr id="15" name="Picture 14" descr="A graph of a graph with numbers and lines&#10;&#10;AI-generated content may be incorrect.">
            <a:extLst>
              <a:ext uri="{FF2B5EF4-FFF2-40B4-BE49-F238E27FC236}">
                <a16:creationId xmlns:a16="http://schemas.microsoft.com/office/drawing/2014/main" id="{419FF7FC-5337-AA6E-F5DF-6C0FAAEA3BCC}"/>
              </a:ext>
            </a:extLst>
          </p:cNvPr>
          <p:cNvPicPr>
            <a:picLocks noChangeAspect="1"/>
          </p:cNvPicPr>
          <p:nvPr/>
        </p:nvPicPr>
        <p:blipFill>
          <a:blip r:embed="rId4"/>
          <a:stretch>
            <a:fillRect/>
          </a:stretch>
        </p:blipFill>
        <p:spPr>
          <a:xfrm>
            <a:off x="5981700" y="1485900"/>
            <a:ext cx="6210300" cy="4114800"/>
          </a:xfrm>
          <a:prstGeom prst="rect">
            <a:avLst/>
          </a:prstGeom>
        </p:spPr>
      </p:pic>
    </p:spTree>
    <p:extLst>
      <p:ext uri="{BB962C8B-B14F-4D97-AF65-F5344CB8AC3E}">
        <p14:creationId xmlns:p14="http://schemas.microsoft.com/office/powerpoint/2010/main" val="140764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CFBB-CA7B-CD87-57AC-BA9F83FADE33}"/>
              </a:ext>
            </a:extLst>
          </p:cNvPr>
          <p:cNvSpPr>
            <a:spLocks noGrp="1"/>
          </p:cNvSpPr>
          <p:nvPr>
            <p:ph type="title"/>
          </p:nvPr>
        </p:nvSpPr>
        <p:spPr/>
        <p:txBody>
          <a:bodyPr/>
          <a:lstStyle/>
          <a:p>
            <a:r>
              <a:rPr lang="en-US" dirty="0"/>
              <a:t>Embargo</a:t>
            </a:r>
          </a:p>
        </p:txBody>
      </p:sp>
      <p:pic>
        <p:nvPicPr>
          <p:cNvPr id="5" name="Content Placeholder 4" descr="A graph of a graph with numbers and a line&#10;&#10;AI-generated content may be incorrect.">
            <a:extLst>
              <a:ext uri="{FF2B5EF4-FFF2-40B4-BE49-F238E27FC236}">
                <a16:creationId xmlns:a16="http://schemas.microsoft.com/office/drawing/2014/main" id="{49F97A43-4929-70BD-4B4F-895E3627C616}"/>
              </a:ext>
            </a:extLst>
          </p:cNvPr>
          <p:cNvPicPr>
            <a:picLocks noGrp="1" noChangeAspect="1"/>
          </p:cNvPicPr>
          <p:nvPr>
            <p:ph idx="1"/>
          </p:nvPr>
        </p:nvPicPr>
        <p:blipFill>
          <a:blip r:embed="rId3"/>
          <a:stretch>
            <a:fillRect/>
          </a:stretch>
        </p:blipFill>
        <p:spPr>
          <a:xfrm>
            <a:off x="0" y="1981994"/>
            <a:ext cx="6400800" cy="4114800"/>
          </a:xfrm>
        </p:spPr>
      </p:pic>
      <p:pic>
        <p:nvPicPr>
          <p:cNvPr id="7" name="Picture 6" descr="A graph of a graph&#10;&#10;AI-generated content may be incorrect.">
            <a:extLst>
              <a:ext uri="{FF2B5EF4-FFF2-40B4-BE49-F238E27FC236}">
                <a16:creationId xmlns:a16="http://schemas.microsoft.com/office/drawing/2014/main" id="{FCD7B72B-E3A5-6DAD-EEAB-1C7350F020E2}"/>
              </a:ext>
            </a:extLst>
          </p:cNvPr>
          <p:cNvPicPr>
            <a:picLocks noChangeAspect="1"/>
          </p:cNvPicPr>
          <p:nvPr/>
        </p:nvPicPr>
        <p:blipFill>
          <a:blip r:embed="rId4"/>
          <a:stretch>
            <a:fillRect/>
          </a:stretch>
        </p:blipFill>
        <p:spPr>
          <a:xfrm>
            <a:off x="5791200" y="1690688"/>
            <a:ext cx="6400800" cy="4114800"/>
          </a:xfrm>
          <a:prstGeom prst="rect">
            <a:avLst/>
          </a:prstGeom>
        </p:spPr>
      </p:pic>
    </p:spTree>
    <p:extLst>
      <p:ext uri="{BB962C8B-B14F-4D97-AF65-F5344CB8AC3E}">
        <p14:creationId xmlns:p14="http://schemas.microsoft.com/office/powerpoint/2010/main" val="31111449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E9808-C772-626D-B0D5-AC3316F08C0B}"/>
              </a:ext>
            </a:extLst>
          </p:cNvPr>
          <p:cNvSpPr>
            <a:spLocks noGrp="1"/>
          </p:cNvSpPr>
          <p:nvPr>
            <p:ph type="title"/>
          </p:nvPr>
        </p:nvSpPr>
        <p:spPr/>
        <p:txBody>
          <a:bodyPr/>
          <a:lstStyle/>
          <a:p>
            <a:r>
              <a:rPr lang="en-US" dirty="0"/>
              <a:t>Embargo</a:t>
            </a:r>
          </a:p>
        </p:txBody>
      </p:sp>
      <p:pic>
        <p:nvPicPr>
          <p:cNvPr id="5" name="Content Placeholder 4" descr="A graph with numbers and a line&#10;&#10;AI-generated content may be incorrect.">
            <a:extLst>
              <a:ext uri="{FF2B5EF4-FFF2-40B4-BE49-F238E27FC236}">
                <a16:creationId xmlns:a16="http://schemas.microsoft.com/office/drawing/2014/main" id="{C8D743AF-D3AD-E5A1-E533-88FDB76D348E}"/>
              </a:ext>
            </a:extLst>
          </p:cNvPr>
          <p:cNvPicPr>
            <a:picLocks noGrp="1" noChangeAspect="1"/>
          </p:cNvPicPr>
          <p:nvPr>
            <p:ph idx="1"/>
          </p:nvPr>
        </p:nvPicPr>
        <p:blipFill>
          <a:blip r:embed="rId2"/>
          <a:stretch>
            <a:fillRect/>
          </a:stretch>
        </p:blipFill>
        <p:spPr>
          <a:xfrm>
            <a:off x="107950" y="1690688"/>
            <a:ext cx="6299200" cy="4114800"/>
          </a:xfrm>
        </p:spPr>
      </p:pic>
      <p:pic>
        <p:nvPicPr>
          <p:cNvPr id="7" name="Picture 6" descr="A graph with numbers and a line&#10;&#10;AI-generated content may be incorrect.">
            <a:extLst>
              <a:ext uri="{FF2B5EF4-FFF2-40B4-BE49-F238E27FC236}">
                <a16:creationId xmlns:a16="http://schemas.microsoft.com/office/drawing/2014/main" id="{A7D00981-E9D3-B143-4D72-69E8BEB316D3}"/>
              </a:ext>
            </a:extLst>
          </p:cNvPr>
          <p:cNvPicPr>
            <a:picLocks noChangeAspect="1"/>
          </p:cNvPicPr>
          <p:nvPr/>
        </p:nvPicPr>
        <p:blipFill>
          <a:blip r:embed="rId3"/>
          <a:stretch>
            <a:fillRect/>
          </a:stretch>
        </p:blipFill>
        <p:spPr>
          <a:xfrm>
            <a:off x="5873750" y="1690688"/>
            <a:ext cx="6210300" cy="4114800"/>
          </a:xfrm>
          <a:prstGeom prst="rect">
            <a:avLst/>
          </a:prstGeom>
        </p:spPr>
      </p:pic>
    </p:spTree>
    <p:extLst>
      <p:ext uri="{BB962C8B-B14F-4D97-AF65-F5344CB8AC3E}">
        <p14:creationId xmlns:p14="http://schemas.microsoft.com/office/powerpoint/2010/main" val="33583754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05FB-11E8-6ED5-708D-9E36327D8C55}"/>
              </a:ext>
            </a:extLst>
          </p:cNvPr>
          <p:cNvSpPr>
            <a:spLocks noGrp="1"/>
          </p:cNvSpPr>
          <p:nvPr>
            <p:ph type="title"/>
          </p:nvPr>
        </p:nvSpPr>
        <p:spPr/>
        <p:txBody>
          <a:bodyPr/>
          <a:lstStyle/>
          <a:p>
            <a:r>
              <a:rPr lang="en-US" dirty="0"/>
              <a:t>Embargo</a:t>
            </a:r>
          </a:p>
        </p:txBody>
      </p:sp>
      <p:pic>
        <p:nvPicPr>
          <p:cNvPr id="5" name="Content Placeholder 4" descr="A graph with blue and orange lines&#10;&#10;AI-generated content may be incorrect.">
            <a:extLst>
              <a:ext uri="{FF2B5EF4-FFF2-40B4-BE49-F238E27FC236}">
                <a16:creationId xmlns:a16="http://schemas.microsoft.com/office/drawing/2014/main" id="{714D1F6F-14B4-91FC-7298-FCBCD640EFCA}"/>
              </a:ext>
            </a:extLst>
          </p:cNvPr>
          <p:cNvPicPr>
            <a:picLocks noGrp="1" noChangeAspect="1"/>
          </p:cNvPicPr>
          <p:nvPr>
            <p:ph idx="1"/>
          </p:nvPr>
        </p:nvPicPr>
        <p:blipFill>
          <a:blip r:embed="rId3"/>
          <a:stretch>
            <a:fillRect/>
          </a:stretch>
        </p:blipFill>
        <p:spPr>
          <a:xfrm>
            <a:off x="0" y="1854994"/>
            <a:ext cx="6210300" cy="4114800"/>
          </a:xfrm>
        </p:spPr>
      </p:pic>
      <p:pic>
        <p:nvPicPr>
          <p:cNvPr id="9" name="Picture 8" descr="A graph of a graph with blue and orange lines&#10;&#10;AI-generated content may be incorrect.">
            <a:extLst>
              <a:ext uri="{FF2B5EF4-FFF2-40B4-BE49-F238E27FC236}">
                <a16:creationId xmlns:a16="http://schemas.microsoft.com/office/drawing/2014/main" id="{2FA92FE5-AF07-364B-B4FA-CE3DDE902A4C}"/>
              </a:ext>
            </a:extLst>
          </p:cNvPr>
          <p:cNvPicPr>
            <a:picLocks noChangeAspect="1"/>
          </p:cNvPicPr>
          <p:nvPr/>
        </p:nvPicPr>
        <p:blipFill>
          <a:blip r:embed="rId4"/>
          <a:stretch>
            <a:fillRect/>
          </a:stretch>
        </p:blipFill>
        <p:spPr>
          <a:xfrm>
            <a:off x="5981700" y="1587500"/>
            <a:ext cx="6210300" cy="4114800"/>
          </a:xfrm>
          <a:prstGeom prst="rect">
            <a:avLst/>
          </a:prstGeom>
        </p:spPr>
      </p:pic>
    </p:spTree>
    <p:extLst>
      <p:ext uri="{BB962C8B-B14F-4D97-AF65-F5344CB8AC3E}">
        <p14:creationId xmlns:p14="http://schemas.microsoft.com/office/powerpoint/2010/main" val="1030662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F579E-E2E6-1C0F-FEC9-70A63568DB30}"/>
              </a:ext>
            </a:extLst>
          </p:cNvPr>
          <p:cNvSpPr>
            <a:spLocks noGrp="1"/>
          </p:cNvSpPr>
          <p:nvPr>
            <p:ph type="title"/>
          </p:nvPr>
        </p:nvSpPr>
        <p:spPr/>
        <p:txBody>
          <a:bodyPr/>
          <a:lstStyle/>
          <a:p>
            <a:r>
              <a:rPr lang="en-US" dirty="0"/>
              <a:t>Concluding remarks</a:t>
            </a:r>
          </a:p>
        </p:txBody>
      </p:sp>
      <p:sp>
        <p:nvSpPr>
          <p:cNvPr id="11" name="Content Placeholder 10">
            <a:extLst>
              <a:ext uri="{FF2B5EF4-FFF2-40B4-BE49-F238E27FC236}">
                <a16:creationId xmlns:a16="http://schemas.microsoft.com/office/drawing/2014/main" id="{D8D8C1DE-C5CA-3EC3-A910-5444207C7ADA}"/>
              </a:ext>
            </a:extLst>
          </p:cNvPr>
          <p:cNvSpPr>
            <a:spLocks noGrp="1"/>
          </p:cNvSpPr>
          <p:nvPr>
            <p:ph idx="1"/>
          </p:nvPr>
        </p:nvSpPr>
        <p:spPr/>
        <p:txBody>
          <a:bodyPr>
            <a:normAutofit fontScale="92500" lnSpcReduction="10000"/>
          </a:bodyPr>
          <a:lstStyle/>
          <a:p>
            <a:r>
              <a:rPr lang="en-US" dirty="0"/>
              <a:t>In this regime where remittance depends on wage in east, the existence of remittance increases the fluctuation and period of adjustment after a shock</a:t>
            </a:r>
          </a:p>
          <a:p>
            <a:r>
              <a:rPr lang="en-US" dirty="0"/>
              <a:t>Whether remittance increase or decrease the long-term impact of a shock, it is up to the nature of the shock. In this study, for the west, demand shock in west is moderated in the long-term, but demand shock in east is amplified. </a:t>
            </a:r>
          </a:p>
          <a:p>
            <a:r>
              <a:rPr lang="en-US" dirty="0"/>
              <a:t>For the aggregate GDP, remittance only increases post-shock fluctuation but does not moderate long-term impact. </a:t>
            </a:r>
          </a:p>
          <a:p>
            <a:r>
              <a:rPr lang="en-US" dirty="0"/>
              <a:t>The institution of systemic remittance could make the economy more unstable and sensitive to shocks, to the contrary of our intuition.</a:t>
            </a:r>
          </a:p>
        </p:txBody>
      </p:sp>
    </p:spTree>
    <p:extLst>
      <p:ext uri="{BB962C8B-B14F-4D97-AF65-F5344CB8AC3E}">
        <p14:creationId xmlns:p14="http://schemas.microsoft.com/office/powerpoint/2010/main" val="1118035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8293-E10B-6C28-2AE1-10781AF23EE6}"/>
              </a:ext>
            </a:extLst>
          </p:cNvPr>
          <p:cNvSpPr>
            <a:spLocks noGrp="1"/>
          </p:cNvSpPr>
          <p:nvPr>
            <p:ph type="title"/>
          </p:nvPr>
        </p:nvSpPr>
        <p:spPr/>
        <p:txBody>
          <a:bodyPr/>
          <a:lstStyle/>
          <a:p>
            <a:r>
              <a:rPr lang="en-US" dirty="0"/>
              <a:t>Further research questions</a:t>
            </a:r>
          </a:p>
        </p:txBody>
      </p:sp>
      <p:sp>
        <p:nvSpPr>
          <p:cNvPr id="3" name="Content Placeholder 2">
            <a:extLst>
              <a:ext uri="{FF2B5EF4-FFF2-40B4-BE49-F238E27FC236}">
                <a16:creationId xmlns:a16="http://schemas.microsoft.com/office/drawing/2014/main" id="{76DB9553-438A-40B0-5CE1-65C9234A4F3C}"/>
              </a:ext>
            </a:extLst>
          </p:cNvPr>
          <p:cNvSpPr>
            <a:spLocks noGrp="1"/>
          </p:cNvSpPr>
          <p:nvPr>
            <p:ph idx="1"/>
          </p:nvPr>
        </p:nvSpPr>
        <p:spPr/>
        <p:txBody>
          <a:bodyPr/>
          <a:lstStyle/>
          <a:p>
            <a:r>
              <a:rPr lang="en-US" dirty="0"/>
              <a:t>If remittance does not depend on current wage or income, but on past income or future expectation, will it still amplify shocks in the short-run and increase adjustment period? </a:t>
            </a:r>
          </a:p>
          <a:p>
            <a:endParaRPr lang="en-US" dirty="0"/>
          </a:p>
        </p:txBody>
      </p:sp>
    </p:spTree>
    <p:extLst>
      <p:ext uri="{BB962C8B-B14F-4D97-AF65-F5344CB8AC3E}">
        <p14:creationId xmlns:p14="http://schemas.microsoft.com/office/powerpoint/2010/main" val="266313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F6B1-FB5A-2F13-AC17-AFF6BD20D626}"/>
              </a:ext>
            </a:extLst>
          </p:cNvPr>
          <p:cNvSpPr>
            <a:spLocks noGrp="1"/>
          </p:cNvSpPr>
          <p:nvPr>
            <p:ph type="title"/>
          </p:nvPr>
        </p:nvSpPr>
        <p:spPr/>
        <p:txBody>
          <a:bodyPr/>
          <a:lstStyle/>
          <a:p>
            <a:r>
              <a:rPr lang="en-US" dirty="0"/>
              <a:t>Some Literature Review</a:t>
            </a:r>
          </a:p>
        </p:txBody>
      </p:sp>
      <p:sp>
        <p:nvSpPr>
          <p:cNvPr id="3" name="Content Placeholder 2">
            <a:extLst>
              <a:ext uri="{FF2B5EF4-FFF2-40B4-BE49-F238E27FC236}">
                <a16:creationId xmlns:a16="http://schemas.microsoft.com/office/drawing/2014/main" id="{0831E8BC-129C-CB61-0FD0-49EF82749711}"/>
              </a:ext>
            </a:extLst>
          </p:cNvPr>
          <p:cNvSpPr>
            <a:spLocks noGrp="1"/>
          </p:cNvSpPr>
          <p:nvPr>
            <p:ph idx="1"/>
          </p:nvPr>
        </p:nvSpPr>
        <p:spPr/>
        <p:txBody>
          <a:bodyPr/>
          <a:lstStyle/>
          <a:p>
            <a:r>
              <a:rPr lang="en-US" dirty="0"/>
              <a:t>Caliendo et al. (2018) Review of Economic Studies:</a:t>
            </a:r>
          </a:p>
          <a:p>
            <a:r>
              <a:rPr lang="en-US" dirty="0"/>
              <a:t>A Spatial GE model shows that propagation of regional shocks depends on the position of a region in the trade network. Shocks in well-connected region will significantly affect aggregate economy.</a:t>
            </a:r>
          </a:p>
          <a:p>
            <a:r>
              <a:rPr lang="en-US" dirty="0" err="1"/>
              <a:t>Snudden</a:t>
            </a:r>
            <a:r>
              <a:rPr lang="en-US" dirty="0"/>
              <a:t> (2017) IMF:</a:t>
            </a:r>
          </a:p>
          <a:p>
            <a:r>
              <a:rPr lang="en-US" dirty="0"/>
              <a:t>A global DSGE model shows that remittance serve as a stabilizing force for recipient economies against external shocks, but the effect depends on the nature of labor market, shock and the economic linkages between countries. </a:t>
            </a:r>
          </a:p>
        </p:txBody>
      </p:sp>
    </p:spTree>
    <p:extLst>
      <p:ext uri="{BB962C8B-B14F-4D97-AF65-F5344CB8AC3E}">
        <p14:creationId xmlns:p14="http://schemas.microsoft.com/office/powerpoint/2010/main" val="453479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15705-0461-8D5E-D1EB-DCFDD4CFB057}"/>
              </a:ext>
            </a:extLst>
          </p:cNvPr>
          <p:cNvSpPr>
            <a:spLocks noGrp="1"/>
          </p:cNvSpPr>
          <p:nvPr>
            <p:ph type="title"/>
          </p:nvPr>
        </p:nvSpPr>
        <p:spPr/>
        <p:txBody>
          <a:bodyPr/>
          <a:lstStyle/>
          <a:p>
            <a:r>
              <a:rPr lang="en-US" dirty="0"/>
              <a:t>Model design – Balance Sheet Matrix</a:t>
            </a:r>
          </a:p>
        </p:txBody>
      </p:sp>
      <p:pic>
        <p:nvPicPr>
          <p:cNvPr id="5" name="Content Placeholder 4" descr="A white sheet with black text&#10;&#10;AI-generated content may be incorrect.">
            <a:extLst>
              <a:ext uri="{FF2B5EF4-FFF2-40B4-BE49-F238E27FC236}">
                <a16:creationId xmlns:a16="http://schemas.microsoft.com/office/drawing/2014/main" id="{0CF57845-57B9-853E-44E8-0A071D25C84A}"/>
              </a:ext>
            </a:extLst>
          </p:cNvPr>
          <p:cNvPicPr>
            <a:picLocks noGrp="1" noChangeAspect="1"/>
          </p:cNvPicPr>
          <p:nvPr>
            <p:ph idx="1"/>
          </p:nvPr>
        </p:nvPicPr>
        <p:blipFill>
          <a:blip r:embed="rId2"/>
          <a:stretch>
            <a:fillRect/>
          </a:stretch>
        </p:blipFill>
        <p:spPr>
          <a:xfrm>
            <a:off x="581588" y="1690688"/>
            <a:ext cx="10243923" cy="4215606"/>
          </a:xfrm>
        </p:spPr>
      </p:pic>
    </p:spTree>
    <p:extLst>
      <p:ext uri="{BB962C8B-B14F-4D97-AF65-F5344CB8AC3E}">
        <p14:creationId xmlns:p14="http://schemas.microsoft.com/office/powerpoint/2010/main" val="2403368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A5C2-E9C2-1E63-B3D0-7D9ED2AF14FC}"/>
              </a:ext>
            </a:extLst>
          </p:cNvPr>
          <p:cNvSpPr>
            <a:spLocks noGrp="1"/>
          </p:cNvSpPr>
          <p:nvPr>
            <p:ph type="title"/>
          </p:nvPr>
        </p:nvSpPr>
        <p:spPr/>
        <p:txBody>
          <a:bodyPr/>
          <a:lstStyle/>
          <a:p>
            <a:r>
              <a:rPr lang="en-US" dirty="0"/>
              <a:t>Model design – Transaction flow matrix</a:t>
            </a:r>
          </a:p>
        </p:txBody>
      </p:sp>
      <p:pic>
        <p:nvPicPr>
          <p:cNvPr id="9" name="Content Placeholder 8" descr="A white sheet with black dots and numbers&#10;&#10;AI-generated content may be incorrect.">
            <a:extLst>
              <a:ext uri="{FF2B5EF4-FFF2-40B4-BE49-F238E27FC236}">
                <a16:creationId xmlns:a16="http://schemas.microsoft.com/office/drawing/2014/main" id="{D6039DFC-1786-A55D-D55A-25754A4E93E6}"/>
              </a:ext>
            </a:extLst>
          </p:cNvPr>
          <p:cNvPicPr>
            <a:picLocks noGrp="1" noChangeAspect="1"/>
          </p:cNvPicPr>
          <p:nvPr>
            <p:ph idx="1"/>
          </p:nvPr>
        </p:nvPicPr>
        <p:blipFill>
          <a:blip r:embed="rId2"/>
          <a:stretch>
            <a:fillRect/>
          </a:stretch>
        </p:blipFill>
        <p:spPr>
          <a:xfrm>
            <a:off x="1163665" y="1310449"/>
            <a:ext cx="9234139" cy="5052494"/>
          </a:xfrm>
        </p:spPr>
      </p:pic>
    </p:spTree>
    <p:extLst>
      <p:ext uri="{BB962C8B-B14F-4D97-AF65-F5344CB8AC3E}">
        <p14:creationId xmlns:p14="http://schemas.microsoft.com/office/powerpoint/2010/main" val="3239315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F1B45-CB6D-B68E-E0BA-23E414CD4007}"/>
              </a:ext>
            </a:extLst>
          </p:cNvPr>
          <p:cNvSpPr>
            <a:spLocks noGrp="1"/>
          </p:cNvSpPr>
          <p:nvPr>
            <p:ph type="title"/>
          </p:nvPr>
        </p:nvSpPr>
        <p:spPr/>
        <p:txBody>
          <a:bodyPr/>
          <a:lstStyle/>
          <a:p>
            <a:r>
              <a:rPr lang="en-US" dirty="0"/>
              <a:t>Parameters</a:t>
            </a:r>
          </a:p>
        </p:txBody>
      </p:sp>
      <p:pic>
        <p:nvPicPr>
          <p:cNvPr id="5" name="Content Placeholder 4" descr="A screenshot of a table&#10;&#10;AI-generated content may be incorrect.">
            <a:extLst>
              <a:ext uri="{FF2B5EF4-FFF2-40B4-BE49-F238E27FC236}">
                <a16:creationId xmlns:a16="http://schemas.microsoft.com/office/drawing/2014/main" id="{03E7724E-714F-46A9-0EAE-8B6F6E11BBF0}"/>
              </a:ext>
            </a:extLst>
          </p:cNvPr>
          <p:cNvPicPr>
            <a:picLocks noGrp="1" noChangeAspect="1"/>
          </p:cNvPicPr>
          <p:nvPr>
            <p:ph idx="1"/>
          </p:nvPr>
        </p:nvPicPr>
        <p:blipFill>
          <a:blip r:embed="rId3"/>
          <a:stretch>
            <a:fillRect/>
          </a:stretch>
        </p:blipFill>
        <p:spPr>
          <a:xfrm>
            <a:off x="1822533" y="1690688"/>
            <a:ext cx="8092296" cy="4139909"/>
          </a:xfrm>
        </p:spPr>
      </p:pic>
    </p:spTree>
    <p:extLst>
      <p:ext uri="{BB962C8B-B14F-4D97-AF65-F5344CB8AC3E}">
        <p14:creationId xmlns:p14="http://schemas.microsoft.com/office/powerpoint/2010/main" val="1702137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DEFB0-05D8-B543-9A4E-7EF0ED91B362}"/>
              </a:ext>
            </a:extLst>
          </p:cNvPr>
          <p:cNvSpPr>
            <a:spLocks noGrp="1"/>
          </p:cNvSpPr>
          <p:nvPr>
            <p:ph type="title"/>
          </p:nvPr>
        </p:nvSpPr>
        <p:spPr/>
        <p:txBody>
          <a:bodyPr/>
          <a:lstStyle/>
          <a:p>
            <a:r>
              <a:rPr lang="en-US" dirty="0"/>
              <a:t>Key Behavioral Equations</a:t>
            </a:r>
          </a:p>
        </p:txBody>
      </p:sp>
      <p:pic>
        <p:nvPicPr>
          <p:cNvPr id="9" name="Content Placeholder 8" descr="A math equations on a white background&#10;&#10;AI-generated content may be incorrect.">
            <a:extLst>
              <a:ext uri="{FF2B5EF4-FFF2-40B4-BE49-F238E27FC236}">
                <a16:creationId xmlns:a16="http://schemas.microsoft.com/office/drawing/2014/main" id="{16CEC912-BA23-A6E8-4BAE-A5D695A53CF8}"/>
              </a:ext>
            </a:extLst>
          </p:cNvPr>
          <p:cNvPicPr>
            <a:picLocks noGrp="1" noChangeAspect="1"/>
          </p:cNvPicPr>
          <p:nvPr>
            <p:ph idx="1"/>
          </p:nvPr>
        </p:nvPicPr>
        <p:blipFill>
          <a:blip r:embed="rId2"/>
          <a:stretch>
            <a:fillRect/>
          </a:stretch>
        </p:blipFill>
        <p:spPr>
          <a:xfrm>
            <a:off x="1498600" y="1690688"/>
            <a:ext cx="9194800" cy="1371600"/>
          </a:xfrm>
        </p:spPr>
      </p:pic>
      <p:pic>
        <p:nvPicPr>
          <p:cNvPr id="11" name="Picture 10" descr="A black number with a white background&#10;&#10;AI-generated content may be incorrect.">
            <a:extLst>
              <a:ext uri="{FF2B5EF4-FFF2-40B4-BE49-F238E27FC236}">
                <a16:creationId xmlns:a16="http://schemas.microsoft.com/office/drawing/2014/main" id="{55E9B5F4-4C2C-6C94-4D8B-18EE197EB5EA}"/>
              </a:ext>
            </a:extLst>
          </p:cNvPr>
          <p:cNvPicPr>
            <a:picLocks noChangeAspect="1"/>
          </p:cNvPicPr>
          <p:nvPr/>
        </p:nvPicPr>
        <p:blipFill>
          <a:blip r:embed="rId3"/>
          <a:stretch>
            <a:fillRect/>
          </a:stretch>
        </p:blipFill>
        <p:spPr>
          <a:xfrm>
            <a:off x="4013200" y="2934214"/>
            <a:ext cx="4165600" cy="685800"/>
          </a:xfrm>
          <a:prstGeom prst="rect">
            <a:avLst/>
          </a:prstGeom>
        </p:spPr>
      </p:pic>
      <p:pic>
        <p:nvPicPr>
          <p:cNvPr id="13" name="Picture 12" descr="A group of black letters&#10;&#10;AI-generated content may be incorrect.">
            <a:extLst>
              <a:ext uri="{FF2B5EF4-FFF2-40B4-BE49-F238E27FC236}">
                <a16:creationId xmlns:a16="http://schemas.microsoft.com/office/drawing/2014/main" id="{E62DE6BF-F829-A3D5-7723-068291C0FD43}"/>
              </a:ext>
            </a:extLst>
          </p:cNvPr>
          <p:cNvPicPr>
            <a:picLocks noChangeAspect="1"/>
          </p:cNvPicPr>
          <p:nvPr/>
        </p:nvPicPr>
        <p:blipFill>
          <a:blip r:embed="rId4"/>
          <a:stretch>
            <a:fillRect/>
          </a:stretch>
        </p:blipFill>
        <p:spPr>
          <a:xfrm>
            <a:off x="3892550" y="3620014"/>
            <a:ext cx="4406900" cy="1130300"/>
          </a:xfrm>
          <a:prstGeom prst="rect">
            <a:avLst/>
          </a:prstGeom>
        </p:spPr>
      </p:pic>
      <p:pic>
        <p:nvPicPr>
          <p:cNvPr id="15" name="Picture 14" descr="A group of black letters&#10;&#10;AI-generated content may be incorrect.">
            <a:extLst>
              <a:ext uri="{FF2B5EF4-FFF2-40B4-BE49-F238E27FC236}">
                <a16:creationId xmlns:a16="http://schemas.microsoft.com/office/drawing/2014/main" id="{AE87CFE4-7AE5-6F58-FDB7-6F62A14D9A6B}"/>
              </a:ext>
            </a:extLst>
          </p:cNvPr>
          <p:cNvPicPr>
            <a:picLocks noChangeAspect="1"/>
          </p:cNvPicPr>
          <p:nvPr/>
        </p:nvPicPr>
        <p:blipFill>
          <a:blip r:embed="rId5"/>
          <a:stretch>
            <a:fillRect/>
          </a:stretch>
        </p:blipFill>
        <p:spPr>
          <a:xfrm>
            <a:off x="3464696" y="4750314"/>
            <a:ext cx="4978400" cy="1092200"/>
          </a:xfrm>
          <a:prstGeom prst="rect">
            <a:avLst/>
          </a:prstGeom>
        </p:spPr>
      </p:pic>
      <p:pic>
        <p:nvPicPr>
          <p:cNvPr id="17" name="Picture 16" descr="A black letter on a white background&#10;&#10;AI-generated content may be incorrect.">
            <a:extLst>
              <a:ext uri="{FF2B5EF4-FFF2-40B4-BE49-F238E27FC236}">
                <a16:creationId xmlns:a16="http://schemas.microsoft.com/office/drawing/2014/main" id="{6E167C37-448F-5145-DD66-04011BC7D833}"/>
              </a:ext>
            </a:extLst>
          </p:cNvPr>
          <p:cNvPicPr>
            <a:picLocks noChangeAspect="1"/>
          </p:cNvPicPr>
          <p:nvPr/>
        </p:nvPicPr>
        <p:blipFill>
          <a:blip r:embed="rId6"/>
          <a:stretch>
            <a:fillRect/>
          </a:stretch>
        </p:blipFill>
        <p:spPr>
          <a:xfrm>
            <a:off x="4853736" y="5880614"/>
            <a:ext cx="1968500" cy="508000"/>
          </a:xfrm>
          <a:prstGeom prst="rect">
            <a:avLst/>
          </a:prstGeom>
        </p:spPr>
      </p:pic>
      <p:sp>
        <p:nvSpPr>
          <p:cNvPr id="18" name="TextBox 17">
            <a:extLst>
              <a:ext uri="{FF2B5EF4-FFF2-40B4-BE49-F238E27FC236}">
                <a16:creationId xmlns:a16="http://schemas.microsoft.com/office/drawing/2014/main" id="{B6586005-1D29-D0EA-5E42-16C1DD546E52}"/>
              </a:ext>
            </a:extLst>
          </p:cNvPr>
          <p:cNvSpPr txBox="1"/>
          <p:nvPr/>
        </p:nvSpPr>
        <p:spPr>
          <a:xfrm>
            <a:off x="7136214" y="5949948"/>
            <a:ext cx="2326471" cy="369332"/>
          </a:xfrm>
          <a:prstGeom prst="rect">
            <a:avLst/>
          </a:prstGeom>
          <a:noFill/>
        </p:spPr>
        <p:txBody>
          <a:bodyPr wrap="none" rtlCol="0">
            <a:spAutoFit/>
          </a:bodyPr>
          <a:lstStyle/>
          <a:p>
            <a:r>
              <a:rPr lang="en-US" dirty="0"/>
              <a:t>True in every scenario</a:t>
            </a:r>
          </a:p>
        </p:txBody>
      </p:sp>
    </p:spTree>
    <p:extLst>
      <p:ext uri="{BB962C8B-B14F-4D97-AF65-F5344CB8AC3E}">
        <p14:creationId xmlns:p14="http://schemas.microsoft.com/office/powerpoint/2010/main" val="266681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073BA-3D39-A4BC-E431-C74A0FE13EA0}"/>
              </a:ext>
            </a:extLst>
          </p:cNvPr>
          <p:cNvSpPr>
            <a:spLocks noGrp="1"/>
          </p:cNvSpPr>
          <p:nvPr>
            <p:ph type="title"/>
          </p:nvPr>
        </p:nvSpPr>
        <p:spPr/>
        <p:txBody>
          <a:bodyPr/>
          <a:lstStyle/>
          <a:p>
            <a:r>
              <a:rPr lang="en-US" dirty="0"/>
              <a:t>Scenario Analysis</a:t>
            </a:r>
          </a:p>
        </p:txBody>
      </p:sp>
      <p:sp>
        <p:nvSpPr>
          <p:cNvPr id="3" name="Content Placeholder 2">
            <a:extLst>
              <a:ext uri="{FF2B5EF4-FFF2-40B4-BE49-F238E27FC236}">
                <a16:creationId xmlns:a16="http://schemas.microsoft.com/office/drawing/2014/main" id="{E174AC7C-564A-F9DE-29F3-E10CEF15D902}"/>
              </a:ext>
            </a:extLst>
          </p:cNvPr>
          <p:cNvSpPr>
            <a:spLocks noGrp="1"/>
          </p:cNvSpPr>
          <p:nvPr>
            <p:ph idx="1"/>
          </p:nvPr>
        </p:nvSpPr>
        <p:spPr/>
        <p:txBody>
          <a:bodyPr/>
          <a:lstStyle/>
          <a:p>
            <a:r>
              <a:rPr lang="en-US" dirty="0"/>
              <a:t>How does systemic remittance alter the impact of a demand shock in the west? (lower gov spending in west)</a:t>
            </a:r>
          </a:p>
          <a:p>
            <a:r>
              <a:rPr lang="en-US" dirty="0"/>
              <a:t>How does systemic remittance alter the impact of a demand shock in the east? (lower gov spending in east)</a:t>
            </a:r>
          </a:p>
          <a:p>
            <a:r>
              <a:rPr lang="en-US" dirty="0"/>
              <a:t>How does systemic remittance alter the impact of an embargo? (propensity to import to 0)</a:t>
            </a:r>
          </a:p>
          <a:p>
            <a:r>
              <a:rPr lang="en-US" dirty="0"/>
              <a:t>Robustness check: relax the assumption that the west has a higher propensity to import. (</a:t>
            </a:r>
            <a:r>
              <a:rPr lang="en-US" dirty="0" err="1"/>
              <a:t>mu_w</a:t>
            </a:r>
            <a:r>
              <a:rPr lang="en-US" dirty="0"/>
              <a:t> = </a:t>
            </a:r>
            <a:r>
              <a:rPr lang="en-US" dirty="0" err="1"/>
              <a:t>mu_e</a:t>
            </a:r>
            <a:r>
              <a:rPr lang="en-US" dirty="0"/>
              <a:t> = 0.2)</a:t>
            </a:r>
          </a:p>
        </p:txBody>
      </p:sp>
    </p:spTree>
    <p:extLst>
      <p:ext uri="{BB962C8B-B14F-4D97-AF65-F5344CB8AC3E}">
        <p14:creationId xmlns:p14="http://schemas.microsoft.com/office/powerpoint/2010/main" val="1138496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35666-7211-B406-06F2-A9EDCCF59D97}"/>
              </a:ext>
            </a:extLst>
          </p:cNvPr>
          <p:cNvSpPr>
            <a:spLocks noGrp="1"/>
          </p:cNvSpPr>
          <p:nvPr>
            <p:ph type="title"/>
          </p:nvPr>
        </p:nvSpPr>
        <p:spPr/>
        <p:txBody>
          <a:bodyPr/>
          <a:lstStyle/>
          <a:p>
            <a:r>
              <a:rPr lang="en-US" dirty="0"/>
              <a:t>Demand Shock in West</a:t>
            </a:r>
          </a:p>
        </p:txBody>
      </p:sp>
      <p:pic>
        <p:nvPicPr>
          <p:cNvPr id="5" name="Content Placeholder 4" descr="A graph of a graph with numbers and a line&#10;&#10;AI-generated content may be incorrect.">
            <a:extLst>
              <a:ext uri="{FF2B5EF4-FFF2-40B4-BE49-F238E27FC236}">
                <a16:creationId xmlns:a16="http://schemas.microsoft.com/office/drawing/2014/main" id="{FB342C92-0DCB-38F7-6F6C-D6B746A9A672}"/>
              </a:ext>
            </a:extLst>
          </p:cNvPr>
          <p:cNvPicPr>
            <a:picLocks noGrp="1" noChangeAspect="1"/>
          </p:cNvPicPr>
          <p:nvPr>
            <p:ph idx="1"/>
          </p:nvPr>
        </p:nvPicPr>
        <p:blipFill>
          <a:blip r:embed="rId3"/>
          <a:stretch>
            <a:fillRect/>
          </a:stretch>
        </p:blipFill>
        <p:spPr>
          <a:xfrm>
            <a:off x="0" y="2149956"/>
            <a:ext cx="6400800" cy="4114800"/>
          </a:xfrm>
        </p:spPr>
      </p:pic>
      <p:pic>
        <p:nvPicPr>
          <p:cNvPr id="7" name="Picture 6" descr="A graph of a graph with numbers and a line&#10;&#10;AI-generated content may be incorrect.">
            <a:extLst>
              <a:ext uri="{FF2B5EF4-FFF2-40B4-BE49-F238E27FC236}">
                <a16:creationId xmlns:a16="http://schemas.microsoft.com/office/drawing/2014/main" id="{B76A97B6-56CD-1368-8576-B78656825F41}"/>
              </a:ext>
            </a:extLst>
          </p:cNvPr>
          <p:cNvPicPr>
            <a:picLocks noChangeAspect="1"/>
          </p:cNvPicPr>
          <p:nvPr/>
        </p:nvPicPr>
        <p:blipFill>
          <a:blip r:embed="rId4"/>
          <a:stretch>
            <a:fillRect/>
          </a:stretch>
        </p:blipFill>
        <p:spPr>
          <a:xfrm>
            <a:off x="5791200" y="2149956"/>
            <a:ext cx="6400800" cy="4114800"/>
          </a:xfrm>
          <a:prstGeom prst="rect">
            <a:avLst/>
          </a:prstGeom>
        </p:spPr>
      </p:pic>
    </p:spTree>
    <p:extLst>
      <p:ext uri="{BB962C8B-B14F-4D97-AF65-F5344CB8AC3E}">
        <p14:creationId xmlns:p14="http://schemas.microsoft.com/office/powerpoint/2010/main" val="320413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333</TotalTime>
  <Words>1400</Words>
  <Application>Microsoft Macintosh PowerPoint</Application>
  <PresentationFormat>Widescreen</PresentationFormat>
  <Paragraphs>102</Paragraphs>
  <Slides>26</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SFC Model Presentation</vt:lpstr>
      <vt:lpstr>Motivation</vt:lpstr>
      <vt:lpstr>Some Literature Review</vt:lpstr>
      <vt:lpstr>Model design – Balance Sheet Matrix</vt:lpstr>
      <vt:lpstr>Model design – Transaction flow matrix</vt:lpstr>
      <vt:lpstr>Parameters</vt:lpstr>
      <vt:lpstr>Key Behavioral Equations</vt:lpstr>
      <vt:lpstr>Scenario Analysis</vt:lpstr>
      <vt:lpstr>Demand Shock in West</vt:lpstr>
      <vt:lpstr>Demand Shock in West</vt:lpstr>
      <vt:lpstr>Demand Shock in East</vt:lpstr>
      <vt:lpstr>Demand Shock in East</vt:lpstr>
      <vt:lpstr>Embargo (no trade anymore)</vt:lpstr>
      <vt:lpstr>Embargo (no trade anymore)</vt:lpstr>
      <vt:lpstr>Robustness Check (relax import assumption)</vt:lpstr>
      <vt:lpstr>Demand shock in west</vt:lpstr>
      <vt:lpstr>Demand shock in west</vt:lpstr>
      <vt:lpstr>Demand Shock in east</vt:lpstr>
      <vt:lpstr>Demand Shock in east</vt:lpstr>
      <vt:lpstr>Demand Shock in East</vt:lpstr>
      <vt:lpstr>Embargo </vt:lpstr>
      <vt:lpstr>Embargo</vt:lpstr>
      <vt:lpstr>Embargo</vt:lpstr>
      <vt:lpstr>Embargo</vt:lpstr>
      <vt:lpstr>Concluding remarks</vt:lpstr>
      <vt:lpstr>Further research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Chenning Xu</dc:creator>
  <cp:lastModifiedBy>Chenning Xu</cp:lastModifiedBy>
  <cp:revision>3</cp:revision>
  <dcterms:created xsi:type="dcterms:W3CDTF">2025-05-12T15:03:59Z</dcterms:created>
  <dcterms:modified xsi:type="dcterms:W3CDTF">2025-05-12T20:37:53Z</dcterms:modified>
</cp:coreProperties>
</file>