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p:scale>
          <a:sx n="100" d="100"/>
          <a:sy n="100" d="100"/>
        </p:scale>
        <p:origin x="9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AD51F-089C-47DB-A763-381BBFD54B52}"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80025-6764-4A1B-AFC1-BE371809C83A}" type="slidenum">
              <a:rPr lang="en-US" smtClean="0"/>
              <a:t>‹#›</a:t>
            </a:fld>
            <a:endParaRPr lang="en-US"/>
          </a:p>
        </p:txBody>
      </p:sp>
    </p:spTree>
    <p:extLst>
      <p:ext uri="{BB962C8B-B14F-4D97-AF65-F5344CB8AC3E}">
        <p14:creationId xmlns:p14="http://schemas.microsoft.com/office/powerpoint/2010/main" val="9825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later group decomposition for regions, non-east means the rest of China excluding the eastern area. </a:t>
            </a:r>
          </a:p>
        </p:txBody>
      </p:sp>
      <p:sp>
        <p:nvSpPr>
          <p:cNvPr id="4" name="Slide Number Placeholder 3"/>
          <p:cNvSpPr>
            <a:spLocks noGrp="1"/>
          </p:cNvSpPr>
          <p:nvPr>
            <p:ph type="sldNum" sz="quarter" idx="5"/>
          </p:nvPr>
        </p:nvSpPr>
        <p:spPr/>
        <p:txBody>
          <a:bodyPr/>
          <a:lstStyle/>
          <a:p>
            <a:fld id="{D5E80025-6764-4A1B-AFC1-BE371809C83A}" type="slidenum">
              <a:rPr lang="en-US" smtClean="0"/>
              <a:t>8</a:t>
            </a:fld>
            <a:endParaRPr lang="en-US"/>
          </a:p>
        </p:txBody>
      </p:sp>
    </p:spTree>
    <p:extLst>
      <p:ext uri="{BB962C8B-B14F-4D97-AF65-F5344CB8AC3E}">
        <p14:creationId xmlns:p14="http://schemas.microsoft.com/office/powerpoint/2010/main" val="76587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of the source, Gini coefficient of a particular source of wealth, and correlation between the source and the rank of overall wealth. </a:t>
            </a:r>
          </a:p>
          <a:p>
            <a:endParaRPr lang="en-US" dirty="0"/>
          </a:p>
          <a:p>
            <a:endParaRPr lang="en-US" dirty="0"/>
          </a:p>
        </p:txBody>
      </p:sp>
      <p:sp>
        <p:nvSpPr>
          <p:cNvPr id="4" name="Slide Number Placeholder 3"/>
          <p:cNvSpPr>
            <a:spLocks noGrp="1"/>
          </p:cNvSpPr>
          <p:nvPr>
            <p:ph type="sldNum" sz="quarter" idx="5"/>
          </p:nvPr>
        </p:nvSpPr>
        <p:spPr/>
        <p:txBody>
          <a:bodyPr/>
          <a:lstStyle/>
          <a:p>
            <a:fld id="{D5E80025-6764-4A1B-AFC1-BE371809C83A}" type="slidenum">
              <a:rPr lang="en-US" smtClean="0"/>
              <a:t>10</a:t>
            </a:fld>
            <a:endParaRPr lang="en-US"/>
          </a:p>
        </p:txBody>
      </p:sp>
    </p:spTree>
    <p:extLst>
      <p:ext uri="{BB962C8B-B14F-4D97-AF65-F5344CB8AC3E}">
        <p14:creationId xmlns:p14="http://schemas.microsoft.com/office/powerpoint/2010/main" val="247451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 first research question: whether China’s inequality has peaked around 2010 and moderated since then. The summary statistics here generally supports this earlier observation, especially for wealth inequality. </a:t>
            </a:r>
          </a:p>
          <a:p>
            <a:endParaRPr lang="en-US" dirty="0"/>
          </a:p>
          <a:p>
            <a:r>
              <a:rPr lang="en-US" dirty="0"/>
              <a:t>All the figures are in 2017 RMB. </a:t>
            </a:r>
          </a:p>
        </p:txBody>
      </p:sp>
      <p:sp>
        <p:nvSpPr>
          <p:cNvPr id="4" name="Slide Number Placeholder 3"/>
          <p:cNvSpPr>
            <a:spLocks noGrp="1"/>
          </p:cNvSpPr>
          <p:nvPr>
            <p:ph type="sldNum" sz="quarter" idx="5"/>
          </p:nvPr>
        </p:nvSpPr>
        <p:spPr/>
        <p:txBody>
          <a:bodyPr/>
          <a:lstStyle/>
          <a:p>
            <a:fld id="{D5E80025-6764-4A1B-AFC1-BE371809C83A}" type="slidenum">
              <a:rPr lang="en-US" smtClean="0"/>
              <a:t>11</a:t>
            </a:fld>
            <a:endParaRPr lang="en-US"/>
          </a:p>
        </p:txBody>
      </p:sp>
    </p:spTree>
    <p:extLst>
      <p:ext uri="{BB962C8B-B14F-4D97-AF65-F5344CB8AC3E}">
        <p14:creationId xmlns:p14="http://schemas.microsoft.com/office/powerpoint/2010/main" val="2079747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decomposition, here is the summary statistics of the various sources of wealth. </a:t>
            </a:r>
          </a:p>
          <a:p>
            <a:endParaRPr lang="en-US" dirty="0"/>
          </a:p>
          <a:p>
            <a:r>
              <a:rPr lang="en-US" dirty="0"/>
              <a:t>This is contrary to some narratives that China’s economy completely depends on real estate. It’s actually not true right. In the rural area, the older generation simply built their own houses on their distributed land. In the city, a lot of people got free houses when the government took away their land. </a:t>
            </a:r>
          </a:p>
          <a:p>
            <a:endParaRPr lang="en-US" dirty="0"/>
          </a:p>
          <a:p>
            <a:r>
              <a:rPr lang="en-US" dirty="0"/>
              <a:t>The inequality of housing distribution is high, but the distribution is quite wide, just like rural land. We will see. </a:t>
            </a:r>
          </a:p>
        </p:txBody>
      </p:sp>
      <p:sp>
        <p:nvSpPr>
          <p:cNvPr id="4" name="Slide Number Placeholder 3"/>
          <p:cNvSpPr>
            <a:spLocks noGrp="1"/>
          </p:cNvSpPr>
          <p:nvPr>
            <p:ph type="sldNum" sz="quarter" idx="5"/>
          </p:nvPr>
        </p:nvSpPr>
        <p:spPr/>
        <p:txBody>
          <a:bodyPr/>
          <a:lstStyle/>
          <a:p>
            <a:fld id="{D5E80025-6764-4A1B-AFC1-BE371809C83A}" type="slidenum">
              <a:rPr lang="en-US" smtClean="0"/>
              <a:t>12</a:t>
            </a:fld>
            <a:endParaRPr lang="en-US"/>
          </a:p>
        </p:txBody>
      </p:sp>
    </p:spTree>
    <p:extLst>
      <p:ext uri="{BB962C8B-B14F-4D97-AF65-F5344CB8AC3E}">
        <p14:creationId xmlns:p14="http://schemas.microsoft.com/office/powerpoint/2010/main" val="2165712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just presenting the 2019 results. The 2017 one is similar and it’s in my paper. </a:t>
            </a:r>
          </a:p>
        </p:txBody>
      </p:sp>
      <p:sp>
        <p:nvSpPr>
          <p:cNvPr id="4" name="Slide Number Placeholder 3"/>
          <p:cNvSpPr>
            <a:spLocks noGrp="1"/>
          </p:cNvSpPr>
          <p:nvPr>
            <p:ph type="sldNum" sz="quarter" idx="5"/>
          </p:nvPr>
        </p:nvSpPr>
        <p:spPr/>
        <p:txBody>
          <a:bodyPr/>
          <a:lstStyle/>
          <a:p>
            <a:fld id="{D5E80025-6764-4A1B-AFC1-BE371809C83A}" type="slidenum">
              <a:rPr lang="en-US" smtClean="0"/>
              <a:t>13</a:t>
            </a:fld>
            <a:endParaRPr lang="en-US"/>
          </a:p>
        </p:txBody>
      </p:sp>
    </p:spTree>
    <p:extLst>
      <p:ext uri="{BB962C8B-B14F-4D97-AF65-F5344CB8AC3E}">
        <p14:creationId xmlns:p14="http://schemas.microsoft.com/office/powerpoint/2010/main" val="223844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heterogeneity of wealth inequality between urban and rural areas, the factor decompositions are conducted on the urban and rural sample respectively. </a:t>
            </a:r>
          </a:p>
        </p:txBody>
      </p:sp>
      <p:sp>
        <p:nvSpPr>
          <p:cNvPr id="4" name="Slide Number Placeholder 3"/>
          <p:cNvSpPr>
            <a:spLocks noGrp="1"/>
          </p:cNvSpPr>
          <p:nvPr>
            <p:ph type="sldNum" sz="quarter" idx="5"/>
          </p:nvPr>
        </p:nvSpPr>
        <p:spPr/>
        <p:txBody>
          <a:bodyPr/>
          <a:lstStyle/>
          <a:p>
            <a:fld id="{D5E80025-6764-4A1B-AFC1-BE371809C83A}" type="slidenum">
              <a:rPr lang="en-US" smtClean="0"/>
              <a:t>14</a:t>
            </a:fld>
            <a:endParaRPr lang="en-US"/>
          </a:p>
        </p:txBody>
      </p:sp>
    </p:spTree>
    <p:extLst>
      <p:ext uri="{BB962C8B-B14F-4D97-AF65-F5344CB8AC3E}">
        <p14:creationId xmlns:p14="http://schemas.microsoft.com/office/powerpoint/2010/main" val="498068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estern</a:t>
            </a:r>
            <a:r>
              <a:rPr lang="en-US" dirty="0"/>
              <a:t> costal area, we can safely claim that  “ the housing inequality is really the wealth inequality” </a:t>
            </a:r>
          </a:p>
          <a:p>
            <a:endParaRPr lang="en-US" dirty="0"/>
          </a:p>
          <a:p>
            <a:r>
              <a:rPr lang="en-US" dirty="0"/>
              <a:t>Which could be because housing is more affordable and people accumulate more financial wealth in their portfolio. </a:t>
            </a:r>
          </a:p>
        </p:txBody>
      </p:sp>
      <p:sp>
        <p:nvSpPr>
          <p:cNvPr id="4" name="Slide Number Placeholder 3"/>
          <p:cNvSpPr>
            <a:spLocks noGrp="1"/>
          </p:cNvSpPr>
          <p:nvPr>
            <p:ph type="sldNum" sz="quarter" idx="5"/>
          </p:nvPr>
        </p:nvSpPr>
        <p:spPr/>
        <p:txBody>
          <a:bodyPr/>
          <a:lstStyle/>
          <a:p>
            <a:fld id="{D5E80025-6764-4A1B-AFC1-BE371809C83A}" type="slidenum">
              <a:rPr lang="en-US" smtClean="0"/>
              <a:t>15</a:t>
            </a:fld>
            <a:endParaRPr lang="en-US"/>
          </a:p>
        </p:txBody>
      </p:sp>
    </p:spTree>
    <p:extLst>
      <p:ext uri="{BB962C8B-B14F-4D97-AF65-F5344CB8AC3E}">
        <p14:creationId xmlns:p14="http://schemas.microsoft.com/office/powerpoint/2010/main" val="2232921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contribution of urban/rural and regional disparity to the national wealth inequality, group decompositions are performed on the respective subgroups. </a:t>
            </a:r>
          </a:p>
        </p:txBody>
      </p:sp>
      <p:sp>
        <p:nvSpPr>
          <p:cNvPr id="4" name="Slide Number Placeholder 3"/>
          <p:cNvSpPr>
            <a:spLocks noGrp="1"/>
          </p:cNvSpPr>
          <p:nvPr>
            <p:ph type="sldNum" sz="quarter" idx="5"/>
          </p:nvPr>
        </p:nvSpPr>
        <p:spPr/>
        <p:txBody>
          <a:bodyPr/>
          <a:lstStyle/>
          <a:p>
            <a:fld id="{D5E80025-6764-4A1B-AFC1-BE371809C83A}" type="slidenum">
              <a:rPr lang="en-US" smtClean="0"/>
              <a:t>16</a:t>
            </a:fld>
            <a:endParaRPr lang="en-US"/>
          </a:p>
        </p:txBody>
      </p:sp>
    </p:spTree>
    <p:extLst>
      <p:ext uri="{BB962C8B-B14F-4D97-AF65-F5344CB8AC3E}">
        <p14:creationId xmlns:p14="http://schemas.microsoft.com/office/powerpoint/2010/main" val="2429199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E80025-6764-4A1B-AFC1-BE371809C83A}" type="slidenum">
              <a:rPr lang="en-US" smtClean="0"/>
              <a:t>17</a:t>
            </a:fld>
            <a:endParaRPr lang="en-US"/>
          </a:p>
        </p:txBody>
      </p:sp>
    </p:spTree>
    <p:extLst>
      <p:ext uri="{BB962C8B-B14F-4D97-AF65-F5344CB8AC3E}">
        <p14:creationId xmlns:p14="http://schemas.microsoft.com/office/powerpoint/2010/main" val="314052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91FC-3551-D716-1CA2-519B741E4F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ACF735-C725-88EF-7B53-783923F31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788760-339D-53CF-0A61-D01F66DD0B88}"/>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5" name="Footer Placeholder 4">
            <a:extLst>
              <a:ext uri="{FF2B5EF4-FFF2-40B4-BE49-F238E27FC236}">
                <a16:creationId xmlns:a16="http://schemas.microsoft.com/office/drawing/2014/main" id="{4037A951-1FC9-A50E-1853-5AA1E279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5E164-7930-24B4-2F7A-F99BC6A070C6}"/>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374110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1D6B-721E-07C7-0D12-68A3163E92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D4C9B-F78B-6160-CBDB-9D7C23DF56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5DBE9-626E-FBB7-C20A-F6B2B6EFC141}"/>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5" name="Footer Placeholder 4">
            <a:extLst>
              <a:ext uri="{FF2B5EF4-FFF2-40B4-BE49-F238E27FC236}">
                <a16:creationId xmlns:a16="http://schemas.microsoft.com/office/drawing/2014/main" id="{9052FC6D-FA0E-433B-E512-4ABC0D784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D8989-8753-EF0E-C246-14A8FC9B4472}"/>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105775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E820CD-7330-B957-C7C1-F7473CA83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DE0050-2A89-535A-58EA-AA90B53C2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DB922-E551-0ACE-8F5B-94A5551072F1}"/>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5" name="Footer Placeholder 4">
            <a:extLst>
              <a:ext uri="{FF2B5EF4-FFF2-40B4-BE49-F238E27FC236}">
                <a16:creationId xmlns:a16="http://schemas.microsoft.com/office/drawing/2014/main" id="{7B7BFB15-9027-9B1D-773A-DABF838E2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664F5-2023-614F-65A5-6E323B4A0E2E}"/>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355077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D0D5-8467-4849-957D-BC71F2E5F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7D627D-9CEE-C5F7-A39A-405117EB3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E820A-1AA6-A821-C3E9-56A77E5B5DC1}"/>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5" name="Footer Placeholder 4">
            <a:extLst>
              <a:ext uri="{FF2B5EF4-FFF2-40B4-BE49-F238E27FC236}">
                <a16:creationId xmlns:a16="http://schemas.microsoft.com/office/drawing/2014/main" id="{3548F30E-98D0-E024-2280-2933467C9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28CB8-B776-228B-C7DF-4B77C4A877FA}"/>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7353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08DA-3D3C-22F9-25A9-C6C290F52B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75F7DD-E3A0-0176-D54D-E82715EF12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16C45-D1A8-9AC5-3D0C-82FCCCF0161D}"/>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5" name="Footer Placeholder 4">
            <a:extLst>
              <a:ext uri="{FF2B5EF4-FFF2-40B4-BE49-F238E27FC236}">
                <a16:creationId xmlns:a16="http://schemas.microsoft.com/office/drawing/2014/main" id="{05F1F6B9-2B19-34A7-4973-2E2597D47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3AB23-5714-5491-E70B-F101F05FE290}"/>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73452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EB17-0D54-3AB0-45C4-96073B776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F1E3D-C2B9-68F3-3CA9-89D79ACF3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F2D8A-33F3-35AB-AC14-C70CE84BBC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9421C7-FCB5-5977-3CF0-46D8170019D7}"/>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6" name="Footer Placeholder 5">
            <a:extLst>
              <a:ext uri="{FF2B5EF4-FFF2-40B4-BE49-F238E27FC236}">
                <a16:creationId xmlns:a16="http://schemas.microsoft.com/office/drawing/2014/main" id="{4268E6C9-43C9-449B-5C84-883AC7CE5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EF961-24D9-3E9E-5789-226BAB752A1A}"/>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128270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820F-C6D4-DC41-2DBA-50A2E4756B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417E1-4D14-198D-2B71-CD391953F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30DBC-35B5-6895-A3FE-6FA95F838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19EC4-AD0E-FC0D-6660-ED327969C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509874-FAEC-0961-4843-4254EF947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36C81-C1F5-8163-357F-F76488413B3C}"/>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8" name="Footer Placeholder 7">
            <a:extLst>
              <a:ext uri="{FF2B5EF4-FFF2-40B4-BE49-F238E27FC236}">
                <a16:creationId xmlns:a16="http://schemas.microsoft.com/office/drawing/2014/main" id="{A2394F31-741E-96C1-A191-BFAC61329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72B80D-D8A9-5C43-8DCD-596A7B5D03ED}"/>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251130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942C-403E-23B2-0B74-5BA397961A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388F60-D458-C565-055E-63AC1FBC2D9F}"/>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4" name="Footer Placeholder 3">
            <a:extLst>
              <a:ext uri="{FF2B5EF4-FFF2-40B4-BE49-F238E27FC236}">
                <a16:creationId xmlns:a16="http://schemas.microsoft.com/office/drawing/2014/main" id="{242FAEA2-C1F9-C3D5-990A-04D46C8202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AE112-A9E7-664D-82C7-311D16BCBB38}"/>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281710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17F99D-484C-9AFD-4839-2F7E3678A03C}"/>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3" name="Footer Placeholder 2">
            <a:extLst>
              <a:ext uri="{FF2B5EF4-FFF2-40B4-BE49-F238E27FC236}">
                <a16:creationId xmlns:a16="http://schemas.microsoft.com/office/drawing/2014/main" id="{BF65BD4C-5C79-C056-3BEA-70B8A2C75B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C1C09-7A1E-98AA-7CCB-3D3CA2247130}"/>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321759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768A-38AF-B843-191C-267558B5C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31D2B-E50A-9B80-70DA-B498016B7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61A855-18D9-A0C7-18A9-ECEC6E1C2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8842F-EA7D-206F-4FBF-505F26118DEE}"/>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6" name="Footer Placeholder 5">
            <a:extLst>
              <a:ext uri="{FF2B5EF4-FFF2-40B4-BE49-F238E27FC236}">
                <a16:creationId xmlns:a16="http://schemas.microsoft.com/office/drawing/2014/main" id="{31DA572A-B0BF-5FEB-344A-5EE69B6CE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4F1B3-B25B-F4D4-833C-67EC2D1D1111}"/>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421353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C758-8523-3510-A71F-D0E11BB66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49199-9A41-ABE7-CA2C-7E697983C1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20BDB1-1E03-BA0E-8059-0AB2791F6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EB741-C4A4-FFED-7D20-AE1DF8D25354}"/>
              </a:ext>
            </a:extLst>
          </p:cNvPr>
          <p:cNvSpPr>
            <a:spLocks noGrp="1"/>
          </p:cNvSpPr>
          <p:nvPr>
            <p:ph type="dt" sz="half" idx="10"/>
          </p:nvPr>
        </p:nvSpPr>
        <p:spPr/>
        <p:txBody>
          <a:bodyPr/>
          <a:lstStyle/>
          <a:p>
            <a:fld id="{C3DBBCA9-CCAD-481D-B7C9-A1E93F87B360}" type="datetimeFigureOut">
              <a:rPr lang="en-US" smtClean="0"/>
              <a:t>5/12/2025</a:t>
            </a:fld>
            <a:endParaRPr lang="en-US"/>
          </a:p>
        </p:txBody>
      </p:sp>
      <p:sp>
        <p:nvSpPr>
          <p:cNvPr id="6" name="Footer Placeholder 5">
            <a:extLst>
              <a:ext uri="{FF2B5EF4-FFF2-40B4-BE49-F238E27FC236}">
                <a16:creationId xmlns:a16="http://schemas.microsoft.com/office/drawing/2014/main" id="{197711EA-C09D-5A7F-5EFD-8EEB244107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5EABB-F4BB-4387-78BA-1722A95C526C}"/>
              </a:ext>
            </a:extLst>
          </p:cNvPr>
          <p:cNvSpPr>
            <a:spLocks noGrp="1"/>
          </p:cNvSpPr>
          <p:nvPr>
            <p:ph type="sldNum" sz="quarter" idx="12"/>
          </p:nvPr>
        </p:nvSpPr>
        <p:spPr/>
        <p:txBody>
          <a:bodyPr/>
          <a:lstStyle/>
          <a:p>
            <a:fld id="{E6808EFA-D802-4F0D-9AB4-D32154EA2F34}" type="slidenum">
              <a:rPr lang="en-US" smtClean="0"/>
              <a:t>‹#›</a:t>
            </a:fld>
            <a:endParaRPr lang="en-US"/>
          </a:p>
        </p:txBody>
      </p:sp>
    </p:spTree>
    <p:extLst>
      <p:ext uri="{BB962C8B-B14F-4D97-AF65-F5344CB8AC3E}">
        <p14:creationId xmlns:p14="http://schemas.microsoft.com/office/powerpoint/2010/main" val="81226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28D88-E73C-C997-921A-27A26860C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8A6DD2-2E88-01FE-47D7-DC3DEDD17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0CECB-36EF-CF00-9D31-A3E8918BA9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DBBCA9-CCAD-481D-B7C9-A1E93F87B360}" type="datetimeFigureOut">
              <a:rPr lang="en-US" smtClean="0"/>
              <a:t>5/12/2025</a:t>
            </a:fld>
            <a:endParaRPr lang="en-US"/>
          </a:p>
        </p:txBody>
      </p:sp>
      <p:sp>
        <p:nvSpPr>
          <p:cNvPr id="5" name="Footer Placeholder 4">
            <a:extLst>
              <a:ext uri="{FF2B5EF4-FFF2-40B4-BE49-F238E27FC236}">
                <a16:creationId xmlns:a16="http://schemas.microsoft.com/office/drawing/2014/main" id="{29754611-2C02-5616-255B-2EE694410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F95BE1-5FA6-4AAA-D952-C31F753465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808EFA-D802-4F0D-9AB4-D32154EA2F34}" type="slidenum">
              <a:rPr lang="en-US" smtClean="0"/>
              <a:t>‹#›</a:t>
            </a:fld>
            <a:endParaRPr lang="en-US"/>
          </a:p>
        </p:txBody>
      </p:sp>
    </p:spTree>
    <p:extLst>
      <p:ext uri="{BB962C8B-B14F-4D97-AF65-F5344CB8AC3E}">
        <p14:creationId xmlns:p14="http://schemas.microsoft.com/office/powerpoint/2010/main" val="634849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21A6-9C19-1179-34E8-454FC70CE250}"/>
              </a:ext>
            </a:extLst>
          </p:cNvPr>
          <p:cNvSpPr>
            <a:spLocks noGrp="1"/>
          </p:cNvSpPr>
          <p:nvPr>
            <p:ph type="ctrTitle"/>
          </p:nvPr>
        </p:nvSpPr>
        <p:spPr/>
        <p:txBody>
          <a:bodyPr>
            <a:normAutofit fontScale="90000"/>
          </a:bodyPr>
          <a:lstStyle/>
          <a:p>
            <a:r>
              <a:rPr lang="en-US" dirty="0"/>
              <a:t>Wealth Inequality in China: Evidence from the 2017 and 2019 CHFS</a:t>
            </a:r>
          </a:p>
        </p:txBody>
      </p:sp>
      <p:sp>
        <p:nvSpPr>
          <p:cNvPr id="3" name="Subtitle 2">
            <a:extLst>
              <a:ext uri="{FF2B5EF4-FFF2-40B4-BE49-F238E27FC236}">
                <a16:creationId xmlns:a16="http://schemas.microsoft.com/office/drawing/2014/main" id="{92DCE516-49B5-FEC5-5DA3-7BF2E31603CD}"/>
              </a:ext>
            </a:extLst>
          </p:cNvPr>
          <p:cNvSpPr>
            <a:spLocks noGrp="1"/>
          </p:cNvSpPr>
          <p:nvPr>
            <p:ph type="subTitle" idx="1"/>
          </p:nvPr>
        </p:nvSpPr>
        <p:spPr/>
        <p:txBody>
          <a:bodyPr/>
          <a:lstStyle/>
          <a:p>
            <a:r>
              <a:rPr lang="en-US" dirty="0"/>
              <a:t>Chenning Xu</a:t>
            </a:r>
          </a:p>
          <a:p>
            <a:r>
              <a:rPr lang="en-US" dirty="0"/>
              <a:t>5/13/2025</a:t>
            </a:r>
          </a:p>
        </p:txBody>
      </p:sp>
    </p:spTree>
    <p:extLst>
      <p:ext uri="{BB962C8B-B14F-4D97-AF65-F5344CB8AC3E}">
        <p14:creationId xmlns:p14="http://schemas.microsoft.com/office/powerpoint/2010/main" val="353016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FBB3-3505-5E3E-DCAD-6B912919202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487BA77-084A-0EBC-F971-0F27B6A81EE2}"/>
              </a:ext>
            </a:extLst>
          </p:cNvPr>
          <p:cNvSpPr>
            <a:spLocks noGrp="1"/>
          </p:cNvSpPr>
          <p:nvPr>
            <p:ph idx="1"/>
          </p:nvPr>
        </p:nvSpPr>
        <p:spPr/>
        <p:txBody>
          <a:bodyPr/>
          <a:lstStyle/>
          <a:p>
            <a:r>
              <a:rPr lang="en-US" dirty="0"/>
              <a:t>Factor decomposition of Gini (Lerman and Yitzhaki 1985):</a:t>
            </a:r>
          </a:p>
          <a:p>
            <a:endParaRPr lang="en-US" dirty="0"/>
          </a:p>
          <a:p>
            <a:endParaRPr lang="en-US" dirty="0"/>
          </a:p>
          <a:p>
            <a:endParaRPr lang="en-US" dirty="0"/>
          </a:p>
          <a:p>
            <a:r>
              <a:rPr lang="en-US" dirty="0"/>
              <a:t>Group decomposition (Bhattacharya and </a:t>
            </a:r>
            <a:r>
              <a:rPr lang="en-US" dirty="0" err="1"/>
              <a:t>Mahalanobis</a:t>
            </a:r>
            <a:r>
              <a:rPr lang="en-US" dirty="0"/>
              <a:t>, 1967):</a:t>
            </a:r>
          </a:p>
          <a:p>
            <a:pPr marL="0" indent="0">
              <a:buNone/>
            </a:pPr>
            <a:endParaRPr lang="en-US" dirty="0"/>
          </a:p>
        </p:txBody>
      </p:sp>
      <p:pic>
        <p:nvPicPr>
          <p:cNvPr id="5" name="Picture 4" descr="A black and white math symbols&#10;&#10;AI-generated content may be incorrect.">
            <a:extLst>
              <a:ext uri="{FF2B5EF4-FFF2-40B4-BE49-F238E27FC236}">
                <a16:creationId xmlns:a16="http://schemas.microsoft.com/office/drawing/2014/main" id="{B6324AFB-CC0D-ADC9-4019-A6B4DEA10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764" y="2650453"/>
            <a:ext cx="2182472" cy="976369"/>
          </a:xfrm>
          <a:prstGeom prst="rect">
            <a:avLst/>
          </a:prstGeom>
        </p:spPr>
      </p:pic>
      <p:pic>
        <p:nvPicPr>
          <p:cNvPr id="7" name="Picture 6" descr="A mathematical equation with a plus and k&#10;&#10;AI-generated content may be incorrect.">
            <a:extLst>
              <a:ext uri="{FF2B5EF4-FFF2-40B4-BE49-F238E27FC236}">
                <a16:creationId xmlns:a16="http://schemas.microsoft.com/office/drawing/2014/main" id="{3DAB816E-9836-6561-D39A-6031A5C9AE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262" y="4453146"/>
            <a:ext cx="4023475" cy="1194684"/>
          </a:xfrm>
          <a:prstGeom prst="rect">
            <a:avLst/>
          </a:prstGeom>
        </p:spPr>
      </p:pic>
      <p:sp>
        <p:nvSpPr>
          <p:cNvPr id="9" name="TextBox 8">
            <a:extLst>
              <a:ext uri="{FF2B5EF4-FFF2-40B4-BE49-F238E27FC236}">
                <a16:creationId xmlns:a16="http://schemas.microsoft.com/office/drawing/2014/main" id="{1D6A7765-30C5-CCA7-4830-5CC898483A2E}"/>
              </a:ext>
            </a:extLst>
          </p:cNvPr>
          <p:cNvSpPr txBox="1"/>
          <p:nvPr/>
        </p:nvSpPr>
        <p:spPr>
          <a:xfrm>
            <a:off x="1295400" y="5715298"/>
            <a:ext cx="10390537" cy="923330"/>
          </a:xfrm>
          <a:prstGeom prst="rect">
            <a:avLst/>
          </a:prstGeom>
          <a:noFill/>
        </p:spPr>
        <p:txBody>
          <a:bodyPr wrap="none" rtlCol="0">
            <a:spAutoFit/>
          </a:bodyPr>
          <a:lstStyle/>
          <a:p>
            <a:r>
              <a:rPr lang="en-US" dirty="0"/>
              <a:t>Gb: Contribution to Gini from differences between the means of subgroups</a:t>
            </a:r>
          </a:p>
          <a:p>
            <a:r>
              <a:rPr lang="en-US" dirty="0" err="1"/>
              <a:t>Gk</a:t>
            </a:r>
            <a:r>
              <a:rPr lang="en-US" dirty="0"/>
              <a:t>: Contribution to Gini from the Gini coefficient of subgroups</a:t>
            </a:r>
          </a:p>
          <a:p>
            <a:r>
              <a:rPr lang="en-US" dirty="0"/>
              <a:t>R: contribution from the overlapping between the between-group difference and within-group inequality</a:t>
            </a:r>
          </a:p>
        </p:txBody>
      </p:sp>
    </p:spTree>
    <p:extLst>
      <p:ext uri="{BB962C8B-B14F-4D97-AF65-F5344CB8AC3E}">
        <p14:creationId xmlns:p14="http://schemas.microsoft.com/office/powerpoint/2010/main" val="345989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20E7-BA83-58FD-29A3-69DF8B36C53F}"/>
              </a:ext>
            </a:extLst>
          </p:cNvPr>
          <p:cNvSpPr>
            <a:spLocks noGrp="1"/>
          </p:cNvSpPr>
          <p:nvPr>
            <p:ph type="title"/>
          </p:nvPr>
        </p:nvSpPr>
        <p:spPr/>
        <p:txBody>
          <a:bodyPr/>
          <a:lstStyle/>
          <a:p>
            <a:r>
              <a:rPr lang="en-US" dirty="0"/>
              <a:t>Summary statistics</a:t>
            </a:r>
          </a:p>
        </p:txBody>
      </p:sp>
      <p:pic>
        <p:nvPicPr>
          <p:cNvPr id="5" name="Content Placeholder 4" descr="A screenshot of a report&#10;&#10;AI-generated content may be incorrect.">
            <a:extLst>
              <a:ext uri="{FF2B5EF4-FFF2-40B4-BE49-F238E27FC236}">
                <a16:creationId xmlns:a16="http://schemas.microsoft.com/office/drawing/2014/main" id="{2C2DF077-6D39-5B7A-C50F-4AB5FEC335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599" y="3016578"/>
            <a:ext cx="9011803" cy="3476297"/>
          </a:xfrm>
        </p:spPr>
      </p:pic>
      <p:sp>
        <p:nvSpPr>
          <p:cNvPr id="6" name="TextBox 5">
            <a:extLst>
              <a:ext uri="{FF2B5EF4-FFF2-40B4-BE49-F238E27FC236}">
                <a16:creationId xmlns:a16="http://schemas.microsoft.com/office/drawing/2014/main" id="{8E4762D7-BD45-CEF3-F37B-60963100ADCF}"/>
              </a:ext>
            </a:extLst>
          </p:cNvPr>
          <p:cNvSpPr txBox="1"/>
          <p:nvPr/>
        </p:nvSpPr>
        <p:spPr>
          <a:xfrm>
            <a:off x="838200" y="1539250"/>
            <a:ext cx="9982200" cy="1477328"/>
          </a:xfrm>
          <a:prstGeom prst="rect">
            <a:avLst/>
          </a:prstGeom>
          <a:noFill/>
        </p:spPr>
        <p:txBody>
          <a:bodyPr wrap="square" rtlCol="0">
            <a:spAutoFit/>
          </a:bodyPr>
          <a:lstStyle/>
          <a:p>
            <a:r>
              <a:rPr lang="en-US" dirty="0"/>
              <a:t>Income and wealth inequality fell from 2010 to 2017. Income inequality rose slightly from 2017 to 2019, while wealth inequality continued to fall. </a:t>
            </a:r>
          </a:p>
          <a:p>
            <a:endParaRPr lang="en-US" dirty="0"/>
          </a:p>
          <a:p>
            <a:r>
              <a:rPr lang="en-US" dirty="0"/>
              <a:t>The results are consistent with the earlier claims that China’s income inequality peaked in 2010 and fell afterwards. Wealth inequality also peaked in 2010 and has continued to fall in recent years. </a:t>
            </a:r>
          </a:p>
        </p:txBody>
      </p:sp>
    </p:spTree>
    <p:extLst>
      <p:ext uri="{BB962C8B-B14F-4D97-AF65-F5344CB8AC3E}">
        <p14:creationId xmlns:p14="http://schemas.microsoft.com/office/powerpoint/2010/main" val="4090869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F3A-6086-689F-B4A8-03709203DE9F}"/>
              </a:ext>
            </a:extLst>
          </p:cNvPr>
          <p:cNvSpPr>
            <a:spLocks noGrp="1"/>
          </p:cNvSpPr>
          <p:nvPr>
            <p:ph type="title"/>
          </p:nvPr>
        </p:nvSpPr>
        <p:spPr/>
        <p:txBody>
          <a:bodyPr/>
          <a:lstStyle/>
          <a:p>
            <a:r>
              <a:rPr lang="en-US" dirty="0"/>
              <a:t>Summary statistics</a:t>
            </a:r>
          </a:p>
        </p:txBody>
      </p:sp>
      <p:pic>
        <p:nvPicPr>
          <p:cNvPr id="5" name="Picture 4" descr="A table with numbers and a number of numbers&#10;&#10;AI-generated content may be incorrect.">
            <a:extLst>
              <a:ext uri="{FF2B5EF4-FFF2-40B4-BE49-F238E27FC236}">
                <a16:creationId xmlns:a16="http://schemas.microsoft.com/office/drawing/2014/main" id="{4B520ED7-0C47-39FE-A3ED-2B3BD243A1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2261" y="2429352"/>
            <a:ext cx="8300877" cy="4428648"/>
          </a:xfrm>
          <a:prstGeom prst="rect">
            <a:avLst/>
          </a:prstGeom>
        </p:spPr>
      </p:pic>
      <p:sp>
        <p:nvSpPr>
          <p:cNvPr id="6" name="TextBox 5">
            <a:extLst>
              <a:ext uri="{FF2B5EF4-FFF2-40B4-BE49-F238E27FC236}">
                <a16:creationId xmlns:a16="http://schemas.microsoft.com/office/drawing/2014/main" id="{4C4E6601-7B93-8AA3-600A-BB857FBAD7DE}"/>
              </a:ext>
            </a:extLst>
          </p:cNvPr>
          <p:cNvSpPr txBox="1"/>
          <p:nvPr/>
        </p:nvSpPr>
        <p:spPr>
          <a:xfrm>
            <a:off x="838200" y="1506022"/>
            <a:ext cx="11049000" cy="646331"/>
          </a:xfrm>
          <a:prstGeom prst="rect">
            <a:avLst/>
          </a:prstGeom>
          <a:noFill/>
        </p:spPr>
        <p:txBody>
          <a:bodyPr wrap="square" rtlCol="0">
            <a:spAutoFit/>
          </a:bodyPr>
          <a:lstStyle/>
          <a:p>
            <a:r>
              <a:rPr lang="en-US" dirty="0"/>
              <a:t>Housing is over 70% of total wealth, consistent with earlier data. However, only 10% of the households do not have any housing assets. Meanwhile, only 18% of households have housing debt. </a:t>
            </a:r>
          </a:p>
        </p:txBody>
      </p:sp>
    </p:spTree>
    <p:extLst>
      <p:ext uri="{BB962C8B-B14F-4D97-AF65-F5344CB8AC3E}">
        <p14:creationId xmlns:p14="http://schemas.microsoft.com/office/powerpoint/2010/main" val="429316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AAA16-89F1-ABE5-216A-E3BB3209ADB9}"/>
              </a:ext>
            </a:extLst>
          </p:cNvPr>
          <p:cNvSpPr>
            <a:spLocks noGrp="1"/>
          </p:cNvSpPr>
          <p:nvPr>
            <p:ph type="title"/>
          </p:nvPr>
        </p:nvSpPr>
        <p:spPr/>
        <p:txBody>
          <a:bodyPr/>
          <a:lstStyle/>
          <a:p>
            <a:r>
              <a:rPr lang="en-US" dirty="0"/>
              <a:t>Factor decomposition of overall inequality</a:t>
            </a:r>
          </a:p>
        </p:txBody>
      </p:sp>
      <p:pic>
        <p:nvPicPr>
          <p:cNvPr id="5" name="Content Placeholder 4" descr="A table with numbers and text&#10;&#10;AI-generated content may be incorrect.">
            <a:extLst>
              <a:ext uri="{FF2B5EF4-FFF2-40B4-BE49-F238E27FC236}">
                <a16:creationId xmlns:a16="http://schemas.microsoft.com/office/drawing/2014/main" id="{B1698E74-ED92-0BC9-FF1C-C8A8A37E6C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3642" y="3135916"/>
            <a:ext cx="7124695" cy="3658083"/>
          </a:xfrm>
        </p:spPr>
      </p:pic>
      <p:sp>
        <p:nvSpPr>
          <p:cNvPr id="6" name="TextBox 5">
            <a:extLst>
              <a:ext uri="{FF2B5EF4-FFF2-40B4-BE49-F238E27FC236}">
                <a16:creationId xmlns:a16="http://schemas.microsoft.com/office/drawing/2014/main" id="{E5A88873-43B7-56FA-B509-A3A9CC7D0692}"/>
              </a:ext>
            </a:extLst>
          </p:cNvPr>
          <p:cNvSpPr txBox="1"/>
          <p:nvPr/>
        </p:nvSpPr>
        <p:spPr>
          <a:xfrm>
            <a:off x="472202" y="1367522"/>
            <a:ext cx="11247596" cy="1754326"/>
          </a:xfrm>
          <a:prstGeom prst="rect">
            <a:avLst/>
          </a:prstGeom>
          <a:noFill/>
        </p:spPr>
        <p:txBody>
          <a:bodyPr wrap="square" rtlCol="0">
            <a:spAutoFit/>
          </a:bodyPr>
          <a:lstStyle/>
          <a:p>
            <a:r>
              <a:rPr lang="en-US" dirty="0"/>
              <a:t>On the national level, housing clearly dominates wealth inequality. Financial assets, land, and commercial assets follow in importance. </a:t>
            </a:r>
          </a:p>
          <a:p>
            <a:endParaRPr lang="en-US" dirty="0"/>
          </a:p>
          <a:p>
            <a:r>
              <a:rPr lang="en-US" dirty="0"/>
              <a:t>Asset debts are negatively correlated with wealth rank, which means that rich people tend to have more debt for assets. The only exception is other debt, which includes various consumption debts, like medical and education, which appear to burden the poor more. </a:t>
            </a:r>
          </a:p>
        </p:txBody>
      </p:sp>
    </p:spTree>
    <p:extLst>
      <p:ext uri="{BB962C8B-B14F-4D97-AF65-F5344CB8AC3E}">
        <p14:creationId xmlns:p14="http://schemas.microsoft.com/office/powerpoint/2010/main" val="30045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18E6-5638-E226-DC7B-58BD0822203A}"/>
              </a:ext>
            </a:extLst>
          </p:cNvPr>
          <p:cNvSpPr>
            <a:spLocks noGrp="1"/>
          </p:cNvSpPr>
          <p:nvPr>
            <p:ph type="title"/>
          </p:nvPr>
        </p:nvSpPr>
        <p:spPr/>
        <p:txBody>
          <a:bodyPr/>
          <a:lstStyle/>
          <a:p>
            <a:r>
              <a:rPr lang="en-US" dirty="0"/>
              <a:t>Factor decomposition for urban and rural</a:t>
            </a:r>
          </a:p>
        </p:txBody>
      </p:sp>
      <p:pic>
        <p:nvPicPr>
          <p:cNvPr id="5" name="Picture 4" descr="A table with numbers and lines&#10;&#10;AI-generated content may be incorrect.">
            <a:extLst>
              <a:ext uri="{FF2B5EF4-FFF2-40B4-BE49-F238E27FC236}">
                <a16:creationId xmlns:a16="http://schemas.microsoft.com/office/drawing/2014/main" id="{B78A5537-30AF-CABF-80DF-9822FA1DC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400" y="1344976"/>
            <a:ext cx="6801799" cy="2972215"/>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FC5E1B13-B2D3-4587-8623-3F1A4B17A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5400" y="4317191"/>
            <a:ext cx="6688194" cy="2426509"/>
          </a:xfrm>
          <a:prstGeom prst="rect">
            <a:avLst/>
          </a:prstGeom>
        </p:spPr>
      </p:pic>
      <p:sp>
        <p:nvSpPr>
          <p:cNvPr id="10" name="TextBox 9">
            <a:extLst>
              <a:ext uri="{FF2B5EF4-FFF2-40B4-BE49-F238E27FC236}">
                <a16:creationId xmlns:a16="http://schemas.microsoft.com/office/drawing/2014/main" id="{90AED436-4978-E717-794F-CE25F396F1A4}"/>
              </a:ext>
            </a:extLst>
          </p:cNvPr>
          <p:cNvSpPr txBox="1"/>
          <p:nvPr/>
        </p:nvSpPr>
        <p:spPr>
          <a:xfrm>
            <a:off x="259644" y="1444978"/>
            <a:ext cx="4605867" cy="4524315"/>
          </a:xfrm>
          <a:prstGeom prst="rect">
            <a:avLst/>
          </a:prstGeom>
          <a:noFill/>
        </p:spPr>
        <p:txBody>
          <a:bodyPr wrap="square" rtlCol="0">
            <a:spAutoFit/>
          </a:bodyPr>
          <a:lstStyle/>
          <a:p>
            <a:pPr marL="342900" indent="-342900">
              <a:buFont typeface="Arial" panose="020B0604020202020204" pitchFamily="34" charset="0"/>
              <a:buChar char="•"/>
            </a:pPr>
            <a:r>
              <a:rPr lang="en-US" dirty="0"/>
              <a:t>Housing is the main contributor to wealth inequality in both urban and rural areas. But its influence is much more pronounced in urban than rural areas. </a:t>
            </a:r>
          </a:p>
          <a:p>
            <a:pPr marL="342900" indent="-342900">
              <a:buFont typeface="Arial" panose="020B0604020202020204" pitchFamily="34" charset="0"/>
              <a:buChar char="•"/>
            </a:pPr>
            <a:r>
              <a:rPr lang="en-US" dirty="0"/>
              <a:t>Land is a minor contributor in urban areas, but it is highly important in rural areas. </a:t>
            </a:r>
          </a:p>
          <a:p>
            <a:pPr marL="342900" indent="-342900">
              <a:buFont typeface="Arial" panose="020B0604020202020204" pitchFamily="34" charset="0"/>
              <a:buChar char="•"/>
            </a:pPr>
            <a:r>
              <a:rPr lang="en-US" dirty="0"/>
              <a:t>The ownership of land in rural areas is widespread but highly unequal, with 81% of households owning land in 2019, but the Gini is as high as 0.9.</a:t>
            </a:r>
          </a:p>
          <a:p>
            <a:pPr marL="342900" indent="-342900">
              <a:buFont typeface="Arial" panose="020B0604020202020204" pitchFamily="34" charset="0"/>
              <a:buChar char="•"/>
            </a:pPr>
            <a:r>
              <a:rPr lang="en-US" dirty="0"/>
              <a:t> Financial assets are a more significant inequality driver in urban than rural areas. </a:t>
            </a:r>
          </a:p>
          <a:p>
            <a:pPr marL="342900" indent="-342900">
              <a:buFont typeface="Arial" panose="020B0604020202020204" pitchFamily="34" charset="0"/>
              <a:buChar char="•"/>
            </a:pPr>
            <a:r>
              <a:rPr lang="en-US" dirty="0"/>
              <a:t>The inequality of financial assets and cars is higher in rural areas, as obviously, fewer rural households can afford them. </a:t>
            </a:r>
          </a:p>
        </p:txBody>
      </p:sp>
    </p:spTree>
    <p:extLst>
      <p:ext uri="{BB962C8B-B14F-4D97-AF65-F5344CB8AC3E}">
        <p14:creationId xmlns:p14="http://schemas.microsoft.com/office/powerpoint/2010/main" val="214771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0CED-4BE2-1E75-4CC8-F44382F2D3F9}"/>
              </a:ext>
            </a:extLst>
          </p:cNvPr>
          <p:cNvSpPr>
            <a:spLocks noGrp="1"/>
          </p:cNvSpPr>
          <p:nvPr>
            <p:ph type="title"/>
          </p:nvPr>
        </p:nvSpPr>
        <p:spPr/>
        <p:txBody>
          <a:bodyPr/>
          <a:lstStyle/>
          <a:p>
            <a:r>
              <a:rPr lang="en-US" dirty="0"/>
              <a:t>Factor decomposition for east and other regions</a:t>
            </a:r>
          </a:p>
        </p:txBody>
      </p:sp>
      <p:pic>
        <p:nvPicPr>
          <p:cNvPr id="5" name="Content Placeholder 4" descr="A table of numbers and a few black text&#10;&#10;AI-generated content may be incorrect.">
            <a:extLst>
              <a:ext uri="{FF2B5EF4-FFF2-40B4-BE49-F238E27FC236}">
                <a16:creationId xmlns:a16="http://schemas.microsoft.com/office/drawing/2014/main" id="{443B5BF7-49DE-61A1-3D6A-062D7A020C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23516" y="912299"/>
            <a:ext cx="6868484" cy="3309779"/>
          </a:xfrm>
        </p:spPr>
      </p:pic>
      <p:pic>
        <p:nvPicPr>
          <p:cNvPr id="7" name="Picture 6" descr="A table of numbers and a number of numbers&#10;&#10;AI-generated content may be incorrect.">
            <a:extLst>
              <a:ext uri="{FF2B5EF4-FFF2-40B4-BE49-F238E27FC236}">
                <a16:creationId xmlns:a16="http://schemas.microsoft.com/office/drawing/2014/main" id="{1BBA85B0-278C-B2DA-954F-D609A0C9B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0151" y="3654187"/>
            <a:ext cx="6453218" cy="3204233"/>
          </a:xfrm>
          <a:prstGeom prst="rect">
            <a:avLst/>
          </a:prstGeom>
        </p:spPr>
      </p:pic>
      <p:sp>
        <p:nvSpPr>
          <p:cNvPr id="8" name="TextBox 7">
            <a:extLst>
              <a:ext uri="{FF2B5EF4-FFF2-40B4-BE49-F238E27FC236}">
                <a16:creationId xmlns:a16="http://schemas.microsoft.com/office/drawing/2014/main" id="{3A611713-1085-D4CD-307C-38A511A0CADC}"/>
              </a:ext>
            </a:extLst>
          </p:cNvPr>
          <p:cNvSpPr txBox="1"/>
          <p:nvPr/>
        </p:nvSpPr>
        <p:spPr>
          <a:xfrm>
            <a:off x="293511" y="1580444"/>
            <a:ext cx="470746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Housing contributes to an extremely high portion of wealth inequality in the East.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Land is trivial in the east but important in non-east regions.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Financial assets are a more significant contributor to wealth inequality in non-Eastern than in Eastern countries, to our surprise.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Financial assets and car distribution are more unequal in non-Eastern and Eastern.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general, the pattern is similar to the urban/rural difference.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8918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43A8-ED44-CF4B-0985-2E3194E8B371}"/>
              </a:ext>
            </a:extLst>
          </p:cNvPr>
          <p:cNvSpPr>
            <a:spLocks noGrp="1"/>
          </p:cNvSpPr>
          <p:nvPr>
            <p:ph type="title"/>
          </p:nvPr>
        </p:nvSpPr>
        <p:spPr>
          <a:xfrm>
            <a:off x="838200" y="578956"/>
            <a:ext cx="10515600" cy="1325563"/>
          </a:xfrm>
        </p:spPr>
        <p:txBody>
          <a:bodyPr/>
          <a:lstStyle/>
          <a:p>
            <a:r>
              <a:rPr lang="en-US" dirty="0"/>
              <a:t>Group decomposition for urban and rural</a:t>
            </a:r>
          </a:p>
        </p:txBody>
      </p:sp>
      <p:pic>
        <p:nvPicPr>
          <p:cNvPr id="7" name="Picture 6" descr="A table with numbers and a number of objects&#10;&#10;AI-generated content may be incorrect.">
            <a:extLst>
              <a:ext uri="{FF2B5EF4-FFF2-40B4-BE49-F238E27FC236}">
                <a16:creationId xmlns:a16="http://schemas.microsoft.com/office/drawing/2014/main" id="{5F956553-E086-28F8-CECB-1EA5FA20E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213" y="4206086"/>
            <a:ext cx="5458587" cy="1200318"/>
          </a:xfrm>
          <a:prstGeom prst="rect">
            <a:avLst/>
          </a:prstGeom>
        </p:spPr>
      </p:pic>
      <p:sp>
        <p:nvSpPr>
          <p:cNvPr id="8" name="TextBox 7">
            <a:extLst>
              <a:ext uri="{FF2B5EF4-FFF2-40B4-BE49-F238E27FC236}">
                <a16:creationId xmlns:a16="http://schemas.microsoft.com/office/drawing/2014/main" id="{41FA2407-DEE7-3141-4F4B-BA7F7EE66201}"/>
              </a:ext>
            </a:extLst>
          </p:cNvPr>
          <p:cNvSpPr txBox="1"/>
          <p:nvPr/>
        </p:nvSpPr>
        <p:spPr>
          <a:xfrm>
            <a:off x="191911" y="2334155"/>
            <a:ext cx="529448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Urban households own over 85% of total wealth in China, with 62.3% of the population.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both urban and rural area, wealth inequality declined from 2017 to 2019. </a:t>
            </a:r>
          </a:p>
          <a:p>
            <a:r>
              <a:rPr lang="en-US" dirty="0"/>
              <a:t> </a:t>
            </a:r>
          </a:p>
          <a:p>
            <a:pPr marL="285750" indent="-285750">
              <a:buFont typeface="Arial" panose="020B0604020202020204" pitchFamily="34" charset="0"/>
              <a:buChar char="•"/>
            </a:pPr>
            <a:r>
              <a:rPr lang="en-US" dirty="0"/>
              <a:t>Wealth inequality is higher in rural than urban areas.</a:t>
            </a:r>
          </a:p>
          <a:p>
            <a:endParaRPr lang="en-US" dirty="0"/>
          </a:p>
          <a:p>
            <a:pPr marL="285750" indent="-285750">
              <a:buFont typeface="Arial" panose="020B0604020202020204" pitchFamily="34" charset="0"/>
              <a:buChar char="•"/>
            </a:pPr>
            <a:r>
              <a:rPr lang="en-US" dirty="0"/>
              <a:t> Between-group inequality contributes to about 1/3</a:t>
            </a:r>
            <a:r>
              <a:rPr lang="en-US" baseline="30000" dirty="0"/>
              <a:t>rd</a:t>
            </a:r>
            <a:r>
              <a:rPr lang="en-US" dirty="0"/>
              <a:t> of the total Gini coefficient. </a:t>
            </a:r>
          </a:p>
          <a:p>
            <a:pPr marL="285750" indent="-285750">
              <a:buFont typeface="Arial" panose="020B0604020202020204" pitchFamily="34" charset="0"/>
              <a:buChar char="•"/>
            </a:pPr>
            <a:endParaRPr lang="en-US" dirty="0"/>
          </a:p>
          <a:p>
            <a:endParaRPr lang="en-US" dirty="0"/>
          </a:p>
          <a:p>
            <a:endParaRPr lang="en-US" dirty="0"/>
          </a:p>
        </p:txBody>
      </p:sp>
      <p:pic>
        <p:nvPicPr>
          <p:cNvPr id="12" name="Content Placeholder 11" descr="A table with numbers and text&#10;&#10;AI-generated content may be incorrect.">
            <a:extLst>
              <a:ext uri="{FF2B5EF4-FFF2-40B4-BE49-F238E27FC236}">
                <a16:creationId xmlns:a16="http://schemas.microsoft.com/office/drawing/2014/main" id="{C2098B3A-7CC1-BCB6-38C8-983823D53F9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66554" y="2138234"/>
            <a:ext cx="6115904" cy="1600423"/>
          </a:xfrm>
        </p:spPr>
      </p:pic>
    </p:spTree>
    <p:extLst>
      <p:ext uri="{BB962C8B-B14F-4D97-AF65-F5344CB8AC3E}">
        <p14:creationId xmlns:p14="http://schemas.microsoft.com/office/powerpoint/2010/main" val="258207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C7FA-EA38-8E83-102F-A159DCECD9B8}"/>
              </a:ext>
            </a:extLst>
          </p:cNvPr>
          <p:cNvSpPr>
            <a:spLocks noGrp="1"/>
          </p:cNvSpPr>
          <p:nvPr>
            <p:ph type="title"/>
          </p:nvPr>
        </p:nvSpPr>
        <p:spPr/>
        <p:txBody>
          <a:bodyPr/>
          <a:lstStyle/>
          <a:p>
            <a:r>
              <a:rPr lang="en-US" dirty="0"/>
              <a:t>Group decomposition for regions</a:t>
            </a:r>
          </a:p>
        </p:txBody>
      </p:sp>
      <p:pic>
        <p:nvPicPr>
          <p:cNvPr id="5" name="Content Placeholder 4" descr="A table with numbers and text&#10;&#10;AI-generated content may be incorrect.">
            <a:extLst>
              <a:ext uri="{FF2B5EF4-FFF2-40B4-BE49-F238E27FC236}">
                <a16:creationId xmlns:a16="http://schemas.microsoft.com/office/drawing/2014/main" id="{A69F356D-429C-8352-EB47-6EA11EC989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50545" y="1690688"/>
            <a:ext cx="6106377" cy="2314898"/>
          </a:xfrm>
        </p:spPr>
      </p:pic>
      <p:pic>
        <p:nvPicPr>
          <p:cNvPr id="7" name="Picture 6" descr="A table with numbers and a number of text&#10;&#10;AI-generated content may be incorrect.">
            <a:extLst>
              <a:ext uri="{FF2B5EF4-FFF2-40B4-BE49-F238E27FC236}">
                <a16:creationId xmlns:a16="http://schemas.microsoft.com/office/drawing/2014/main" id="{A26ECB76-CDD0-33DA-B20F-ECD2E2B62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229" y="4322352"/>
            <a:ext cx="4887007" cy="1324160"/>
          </a:xfrm>
          <a:prstGeom prst="rect">
            <a:avLst/>
          </a:prstGeom>
        </p:spPr>
      </p:pic>
      <p:sp>
        <p:nvSpPr>
          <p:cNvPr id="9" name="TextBox 8">
            <a:extLst>
              <a:ext uri="{FF2B5EF4-FFF2-40B4-BE49-F238E27FC236}">
                <a16:creationId xmlns:a16="http://schemas.microsoft.com/office/drawing/2014/main" id="{18271E70-AEB6-30A6-EF83-39E70FB9CD95}"/>
              </a:ext>
            </a:extLst>
          </p:cNvPr>
          <p:cNvSpPr txBox="1"/>
          <p:nvPr/>
        </p:nvSpPr>
        <p:spPr>
          <a:xfrm>
            <a:off x="349956" y="1546578"/>
            <a:ext cx="5012266" cy="5078313"/>
          </a:xfrm>
          <a:prstGeom prst="rect">
            <a:avLst/>
          </a:prstGeom>
          <a:noFill/>
        </p:spPr>
        <p:txBody>
          <a:bodyPr wrap="square" rtlCol="0">
            <a:spAutoFit/>
          </a:bodyPr>
          <a:lstStyle/>
          <a:p>
            <a:pPr marL="285750" indent="-285750">
              <a:buFont typeface="Arial" panose="020B0604020202020204" pitchFamily="34" charset="0"/>
              <a:buChar char="•"/>
            </a:pPr>
            <a:r>
              <a:rPr lang="en-US" dirty="0"/>
              <a:t>Less than 40% of the eastern population owns more than 60% of the total wealth. However, from 2017 to 2019, with a larger population, the East owned a smaller proportion of total wealth.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2017, wealth inequality was highest in the East, but in 2019, it was surpassed by the West and the Northeast.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Wealth in the West rose considerably, with the largest rise in inequality. It could be policy-related.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Between-region inequality contributes to more than 1/3</a:t>
            </a:r>
            <a:r>
              <a:rPr lang="en-US" baseline="30000" dirty="0"/>
              <a:t>rd</a:t>
            </a:r>
            <a:r>
              <a:rPr lang="en-US" dirty="0"/>
              <a:t> of total inequality, and there is a higher residual term than the urban/rural decomposition. </a:t>
            </a:r>
          </a:p>
        </p:txBody>
      </p:sp>
    </p:spTree>
    <p:extLst>
      <p:ext uri="{BB962C8B-B14F-4D97-AF65-F5344CB8AC3E}">
        <p14:creationId xmlns:p14="http://schemas.microsoft.com/office/powerpoint/2010/main" val="274624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FC06-22DD-19BE-CD0F-AD6DB52226BA}"/>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0E21D423-5559-B3E2-469D-82C815180631}"/>
              </a:ext>
            </a:extLst>
          </p:cNvPr>
          <p:cNvSpPr>
            <a:spLocks noGrp="1"/>
          </p:cNvSpPr>
          <p:nvPr>
            <p:ph idx="1"/>
          </p:nvPr>
        </p:nvSpPr>
        <p:spPr/>
        <p:txBody>
          <a:bodyPr>
            <a:normAutofit fontScale="92500"/>
          </a:bodyPr>
          <a:lstStyle/>
          <a:p>
            <a:r>
              <a:rPr lang="en-US" dirty="0"/>
              <a:t>The CHFS 2017 and 2019 data support the claim that China’s inequality peaked in 2010 and fell moderately afterwards. Wealth inequality continued to decline from 2017 to 2019. This period happens to have a declining GDP growth rate. </a:t>
            </a:r>
          </a:p>
          <a:p>
            <a:r>
              <a:rPr lang="en-US" dirty="0"/>
              <a:t>There is considerable heterogeneity for wealth inequality across urban/rural and regional subgroups. Housing inequality contributes to a much higher proportion of wealth inequality in urban and eastern areas, while land plays a bigger role in rural and non-eastern areas.</a:t>
            </a:r>
          </a:p>
          <a:p>
            <a:r>
              <a:rPr lang="en-US" dirty="0"/>
              <a:t>Group decompositions show that the urban/rural divide and regional imbalance contribute to more than 1/3</a:t>
            </a:r>
            <a:r>
              <a:rPr lang="en-US" baseline="30000" dirty="0"/>
              <a:t>rd</a:t>
            </a:r>
            <a:r>
              <a:rPr lang="en-US" dirty="0"/>
              <a:t> of total inequality, when measured separately.</a:t>
            </a:r>
          </a:p>
        </p:txBody>
      </p:sp>
    </p:spTree>
    <p:extLst>
      <p:ext uri="{BB962C8B-B14F-4D97-AF65-F5344CB8AC3E}">
        <p14:creationId xmlns:p14="http://schemas.microsoft.com/office/powerpoint/2010/main" val="363704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A76A-7E24-BC02-D970-43D06F81E23F}"/>
              </a:ext>
            </a:extLst>
          </p:cNvPr>
          <p:cNvSpPr>
            <a:spLocks noGrp="1"/>
          </p:cNvSpPr>
          <p:nvPr>
            <p:ph type="title"/>
          </p:nvPr>
        </p:nvSpPr>
        <p:spPr/>
        <p:txBody>
          <a:bodyPr/>
          <a:lstStyle/>
          <a:p>
            <a:r>
              <a:rPr lang="en-US" dirty="0"/>
              <a:t>Policy implications</a:t>
            </a:r>
          </a:p>
        </p:txBody>
      </p:sp>
      <p:sp>
        <p:nvSpPr>
          <p:cNvPr id="3" name="Content Placeholder 2">
            <a:extLst>
              <a:ext uri="{FF2B5EF4-FFF2-40B4-BE49-F238E27FC236}">
                <a16:creationId xmlns:a16="http://schemas.microsoft.com/office/drawing/2014/main" id="{E1F3C23F-607B-B154-C6F6-580C48FA6B5A}"/>
              </a:ext>
            </a:extLst>
          </p:cNvPr>
          <p:cNvSpPr>
            <a:spLocks noGrp="1"/>
          </p:cNvSpPr>
          <p:nvPr>
            <p:ph idx="1"/>
          </p:nvPr>
        </p:nvSpPr>
        <p:spPr/>
        <p:txBody>
          <a:bodyPr>
            <a:normAutofit lnSpcReduction="10000"/>
          </a:bodyPr>
          <a:lstStyle/>
          <a:p>
            <a:r>
              <a:rPr lang="en-US" dirty="0"/>
              <a:t>To reduce the national wealth inequality in China, the government must deal with the urban/rural and regional imbalances but also deal with the within-group inequality.</a:t>
            </a:r>
          </a:p>
          <a:p>
            <a:r>
              <a:rPr lang="en-US" dirty="0"/>
              <a:t> Development policies should be established for rural areas and non-eastern regions. For the latter, we must recognize the heterogeneity of inequality across subgroups. </a:t>
            </a:r>
          </a:p>
          <a:p>
            <a:r>
              <a:rPr lang="en-US" dirty="0"/>
              <a:t> To reduce wealth inequality in cities and the East, cooling down the housing market and providing affordable homes would be necessary. Housing is still important in rural and western areas, but equitable land redistribution and higher compensation for land appropriation would be beneficial. </a:t>
            </a:r>
          </a:p>
        </p:txBody>
      </p:sp>
    </p:spTree>
    <p:extLst>
      <p:ext uri="{BB962C8B-B14F-4D97-AF65-F5344CB8AC3E}">
        <p14:creationId xmlns:p14="http://schemas.microsoft.com/office/powerpoint/2010/main" val="420606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0324-C5B6-761B-AF5B-6C8D139ADF5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734FFC-172E-B142-76D5-09B82FAB7F09}"/>
              </a:ext>
            </a:extLst>
          </p:cNvPr>
          <p:cNvSpPr>
            <a:spLocks noGrp="1"/>
          </p:cNvSpPr>
          <p:nvPr>
            <p:ph idx="1"/>
          </p:nvPr>
        </p:nvSpPr>
        <p:spPr/>
        <p:txBody>
          <a:bodyPr>
            <a:normAutofit lnSpcReduction="10000"/>
          </a:bodyPr>
          <a:lstStyle/>
          <a:p>
            <a:r>
              <a:rPr lang="en-US" dirty="0"/>
              <a:t>China has gone through incredible economic growth since 1978, with annual GDP growth averaging over 9%.</a:t>
            </a:r>
          </a:p>
          <a:p>
            <a:r>
              <a:rPr lang="en-US" dirty="0"/>
              <a:t> Growth slowed after 2010, with a GDP growth rate of 5.2% in 2023 (World Bank, 2025).  </a:t>
            </a:r>
          </a:p>
          <a:p>
            <a:r>
              <a:rPr lang="en-US" dirty="0"/>
              <a:t>The growth has been quite unequal across urban/rural areas, regions, and sectors. Urban areas, coastal provinces, and investment/export sectors enjoyed more pronounced growth. </a:t>
            </a:r>
          </a:p>
          <a:p>
            <a:r>
              <a:rPr lang="en-US" dirty="0"/>
              <a:t>Economic inequality rose significantly along with output growth.</a:t>
            </a:r>
          </a:p>
          <a:p>
            <a:r>
              <a:rPr lang="en-US" dirty="0"/>
              <a:t>However, evidence shows that inequality peaked in 2010 and has moderated(Kanbur, Wang, and Zhang, 2021).  </a:t>
            </a:r>
          </a:p>
        </p:txBody>
      </p:sp>
    </p:spTree>
    <p:extLst>
      <p:ext uri="{BB962C8B-B14F-4D97-AF65-F5344CB8AC3E}">
        <p14:creationId xmlns:p14="http://schemas.microsoft.com/office/powerpoint/2010/main" val="3316731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05A4-F43E-2001-6C03-978F84555C8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96BF941-D161-DD27-D54F-65E16CC93022}"/>
              </a:ext>
            </a:extLst>
          </p:cNvPr>
          <p:cNvSpPr>
            <a:spLocks noGrp="1"/>
          </p:cNvSpPr>
          <p:nvPr>
            <p:ph idx="1"/>
          </p:nvPr>
        </p:nvSpPr>
        <p:spPr/>
        <p:txBody>
          <a:bodyPr/>
          <a:lstStyle/>
          <a:p>
            <a:r>
              <a:rPr lang="en-US" dirty="0"/>
              <a:t>Use the latest free data to confirm whether China’s inequality decreased after 2010 and continued from 2017 to 2019. </a:t>
            </a:r>
          </a:p>
          <a:p>
            <a:r>
              <a:rPr lang="en-US" dirty="0"/>
              <a:t>Investigate the intersection of household wealth inequality with urban/rural disparity and regional imbalance. </a:t>
            </a:r>
          </a:p>
          <a:p>
            <a:r>
              <a:rPr lang="en-US" dirty="0"/>
              <a:t>Study the heterogeneity of wealth inequality across subgroups.</a:t>
            </a:r>
          </a:p>
          <a:p>
            <a:r>
              <a:rPr lang="en-US" dirty="0"/>
              <a:t>get informed intuition on reducing wealth inequality in China by reducing both between-group imbalance and dealing with within-group heterogeneity. </a:t>
            </a:r>
          </a:p>
        </p:txBody>
      </p:sp>
    </p:spTree>
    <p:extLst>
      <p:ext uri="{BB962C8B-B14F-4D97-AF65-F5344CB8AC3E}">
        <p14:creationId xmlns:p14="http://schemas.microsoft.com/office/powerpoint/2010/main" val="382051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786B-35EB-9E0D-F219-322E4B621ABD}"/>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36068C79-94A2-54E4-34A0-E1008CF94209}"/>
              </a:ext>
            </a:extLst>
          </p:cNvPr>
          <p:cNvSpPr>
            <a:spLocks noGrp="1"/>
          </p:cNvSpPr>
          <p:nvPr>
            <p:ph idx="1"/>
          </p:nvPr>
        </p:nvSpPr>
        <p:spPr/>
        <p:txBody>
          <a:bodyPr/>
          <a:lstStyle/>
          <a:p>
            <a:r>
              <a:rPr lang="en-US" dirty="0"/>
              <a:t>Piketty, Li, and Zucman (2019) used multiple data sources and documented that from 1978 to 2015, the top 10% household income rose from 27% to 41%, while the bottom 50% fell from 27% to 15%. The wealth share of the top 10% increased from 40% to 70%, while that of the bottom from 15% to 5%.</a:t>
            </a:r>
          </a:p>
          <a:p>
            <a:r>
              <a:rPr lang="en-US" dirty="0"/>
              <a:t>The urban-rural average income gap widened from 2:1 to 3.5:1.</a:t>
            </a:r>
          </a:p>
          <a:p>
            <a:r>
              <a:rPr lang="en-US" dirty="0"/>
              <a:t>They joked that China went from Nordic-level equality to the U.S. level of inequality during this reform period. </a:t>
            </a:r>
          </a:p>
        </p:txBody>
      </p:sp>
    </p:spTree>
    <p:extLst>
      <p:ext uri="{BB962C8B-B14F-4D97-AF65-F5344CB8AC3E}">
        <p14:creationId xmlns:p14="http://schemas.microsoft.com/office/powerpoint/2010/main" val="235791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EA91-C78C-8B5F-0C33-7119B4728AEB}"/>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C67527D7-163B-478B-9DD9-A852549A18AE}"/>
              </a:ext>
            </a:extLst>
          </p:cNvPr>
          <p:cNvSpPr>
            <a:spLocks noGrp="1"/>
          </p:cNvSpPr>
          <p:nvPr>
            <p:ph idx="1"/>
          </p:nvPr>
        </p:nvSpPr>
        <p:spPr/>
        <p:txBody>
          <a:bodyPr/>
          <a:lstStyle/>
          <a:p>
            <a:r>
              <a:rPr lang="en-US" dirty="0"/>
              <a:t>Knight, Li, and Wan (2022) used the China Household Income Project data in 2002 and 2013, and found that the Gini coefficient for wealth per capita rose from 0.5 to 0.62.</a:t>
            </a:r>
          </a:p>
          <a:p>
            <a:r>
              <a:rPr lang="en-US" dirty="0"/>
              <a:t>A significant contributor to wealth inequality is housing, expanding from 53% of total household assets to 73%, with its contribution rising from 64% to 79%.</a:t>
            </a:r>
          </a:p>
          <a:p>
            <a:r>
              <a:rPr lang="en-US" dirty="0"/>
              <a:t>They argued that the source of wealth inequality is the different saving rates across the wealth rank and the uneven housing price inflation, which favors homeowners in major urban centers. </a:t>
            </a:r>
          </a:p>
        </p:txBody>
      </p:sp>
    </p:spTree>
    <p:extLst>
      <p:ext uri="{BB962C8B-B14F-4D97-AF65-F5344CB8AC3E}">
        <p14:creationId xmlns:p14="http://schemas.microsoft.com/office/powerpoint/2010/main" val="11232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4C4E-AC90-1CB2-6DE1-A7614F08BC05}"/>
              </a:ext>
            </a:extLst>
          </p:cNvPr>
          <p:cNvSpPr>
            <a:spLocks noGrp="1"/>
          </p:cNvSpPr>
          <p:nvPr>
            <p:ph type="title"/>
          </p:nvPr>
        </p:nvSpPr>
        <p:spPr/>
        <p:txBody>
          <a:bodyPr/>
          <a:lstStyle/>
          <a:p>
            <a:r>
              <a:rPr lang="en-US" dirty="0"/>
              <a:t>Literature Survey	</a:t>
            </a:r>
          </a:p>
        </p:txBody>
      </p:sp>
      <p:sp>
        <p:nvSpPr>
          <p:cNvPr id="3" name="Content Placeholder 2">
            <a:extLst>
              <a:ext uri="{FF2B5EF4-FFF2-40B4-BE49-F238E27FC236}">
                <a16:creationId xmlns:a16="http://schemas.microsoft.com/office/drawing/2014/main" id="{93F648A5-2B42-3058-A348-A9FDE8816AC7}"/>
              </a:ext>
            </a:extLst>
          </p:cNvPr>
          <p:cNvSpPr>
            <a:spLocks noGrp="1"/>
          </p:cNvSpPr>
          <p:nvPr>
            <p:ph idx="1"/>
          </p:nvPr>
        </p:nvSpPr>
        <p:spPr/>
        <p:txBody>
          <a:bodyPr/>
          <a:lstStyle/>
          <a:p>
            <a:r>
              <a:rPr lang="en-US" dirty="0"/>
              <a:t>Inequality is highly interwoven with persistent structural divides in China.</a:t>
            </a:r>
          </a:p>
          <a:p>
            <a:r>
              <a:rPr lang="en-US" dirty="0"/>
              <a:t>The urban-rural income ratio, despite some decline after peaking around 3.3 in 2009, remained high at 2.7 in 2019 (Zhang, 2021).</a:t>
            </a:r>
          </a:p>
          <a:p>
            <a:r>
              <a:rPr lang="en-US" dirty="0"/>
              <a:t>This gap is reinforced by the hukou (household registration) system, which limits rural migrants’ access to urban services and opportunities. </a:t>
            </a:r>
          </a:p>
          <a:p>
            <a:r>
              <a:rPr lang="en-US" dirty="0"/>
              <a:t>Regional inequality persists, with coastal areas much richer than inland regions (Liao and Wei 2016).</a:t>
            </a:r>
          </a:p>
        </p:txBody>
      </p:sp>
    </p:spTree>
    <p:extLst>
      <p:ext uri="{BB962C8B-B14F-4D97-AF65-F5344CB8AC3E}">
        <p14:creationId xmlns:p14="http://schemas.microsoft.com/office/powerpoint/2010/main" val="613167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B32A-EADD-F8A1-F12C-FFDAC752FCAE}"/>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C9436F93-C124-1BCB-4E0A-CCB6814ED9EC}"/>
              </a:ext>
            </a:extLst>
          </p:cNvPr>
          <p:cNvSpPr>
            <a:spLocks noGrp="1"/>
          </p:cNvSpPr>
          <p:nvPr>
            <p:ph idx="1"/>
          </p:nvPr>
        </p:nvSpPr>
        <p:spPr/>
        <p:txBody>
          <a:bodyPr>
            <a:normAutofit fontScale="77500" lnSpcReduction="20000"/>
          </a:bodyPr>
          <a:lstStyle/>
          <a:p>
            <a:r>
              <a:rPr lang="en-US" dirty="0"/>
              <a:t>The transition towards a market economy itself introduced multiple drivers of inequality.</a:t>
            </a:r>
          </a:p>
          <a:p>
            <a:r>
              <a:rPr lang="en-US" dirty="0"/>
              <a:t>In rural China, the rise was associated with unequal access to non-agricultural income sources, particularly family businesses, alongside periods of slow growth or falling prices in the agricultural sector (Benjamin et al. 2008; </a:t>
            </a:r>
            <a:r>
              <a:rPr lang="en-US" dirty="0" err="1"/>
              <a:t>Ravallion</a:t>
            </a:r>
            <a:r>
              <a:rPr lang="en-US" dirty="0"/>
              <a:t> and Chen 2009).</a:t>
            </a:r>
          </a:p>
          <a:p>
            <a:r>
              <a:rPr lang="en-US" dirty="0"/>
              <a:t>In urban areas, contributing factors included the phasing out of subsidies and entitlements, increasing wage dispersion driven by market forces and enterprise reforms, higher returns to education, and unemployment resulting from State-Owned Enterprise (SOE) restructuring (Benjamin et al. 2008).</a:t>
            </a:r>
          </a:p>
          <a:p>
            <a:r>
              <a:rPr lang="en-US" dirty="0"/>
              <a:t>Uneven regional development was further amplified by policies favoring coastal regions and the differential impacts of globalization and marketization (Liao and Wei 2016).</a:t>
            </a:r>
          </a:p>
          <a:p>
            <a:r>
              <a:rPr lang="en-US" dirty="0"/>
              <a:t>Housing is always a big driver of wealth inequality. And corruption and unequal network access. </a:t>
            </a:r>
          </a:p>
          <a:p>
            <a:pPr marL="0" indent="0">
              <a:buNone/>
            </a:pPr>
            <a:endParaRPr lang="en-US" dirty="0"/>
          </a:p>
          <a:p>
            <a:endParaRPr lang="en-US" dirty="0"/>
          </a:p>
        </p:txBody>
      </p:sp>
    </p:spTree>
    <p:extLst>
      <p:ext uri="{BB962C8B-B14F-4D97-AF65-F5344CB8AC3E}">
        <p14:creationId xmlns:p14="http://schemas.microsoft.com/office/powerpoint/2010/main" val="16284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5BC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8018C-D975-0E00-21FE-AD8CE2EDC5D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A view of China</a:t>
            </a:r>
          </a:p>
        </p:txBody>
      </p:sp>
      <p:pic>
        <p:nvPicPr>
          <p:cNvPr id="5" name="Content Placeholder 4" descr="A map of china with different colored areas&#10;&#10;AI-generated content may be incorrect.">
            <a:extLst>
              <a:ext uri="{FF2B5EF4-FFF2-40B4-BE49-F238E27FC236}">
                <a16:creationId xmlns:a16="http://schemas.microsoft.com/office/drawing/2014/main" id="{EF6E5D66-1E86-5973-EF00-A5FB7E28F8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94039" y="640080"/>
            <a:ext cx="7175325" cy="5578816"/>
          </a:xfrm>
          <a:prstGeom prst="rect">
            <a:avLst/>
          </a:prstGeom>
        </p:spPr>
      </p:pic>
      <p:sp>
        <p:nvSpPr>
          <p:cNvPr id="6" name="TextBox 5">
            <a:extLst>
              <a:ext uri="{FF2B5EF4-FFF2-40B4-BE49-F238E27FC236}">
                <a16:creationId xmlns:a16="http://schemas.microsoft.com/office/drawing/2014/main" id="{E9111202-2535-222B-6466-E995A5DEFD64}"/>
              </a:ext>
            </a:extLst>
          </p:cNvPr>
          <p:cNvSpPr txBox="1"/>
          <p:nvPr/>
        </p:nvSpPr>
        <p:spPr>
          <a:xfrm>
            <a:off x="495300" y="4152900"/>
            <a:ext cx="3639458" cy="1477328"/>
          </a:xfrm>
          <a:prstGeom prst="rect">
            <a:avLst/>
          </a:prstGeom>
          <a:noFill/>
        </p:spPr>
        <p:txBody>
          <a:bodyPr wrap="none" rtlCol="0">
            <a:spAutoFit/>
          </a:bodyPr>
          <a:lstStyle/>
          <a:p>
            <a:r>
              <a:rPr lang="en-US" dirty="0"/>
              <a:t>40% rural population in 2019</a:t>
            </a:r>
          </a:p>
          <a:p>
            <a:endParaRPr lang="en-US" dirty="0"/>
          </a:p>
          <a:p>
            <a:r>
              <a:rPr lang="en-US" dirty="0"/>
              <a:t>35% today</a:t>
            </a:r>
          </a:p>
          <a:p>
            <a:endParaRPr lang="en-US" dirty="0"/>
          </a:p>
          <a:p>
            <a:r>
              <a:rPr lang="en-US" dirty="0"/>
              <a:t>Several % lower in the Eastern area</a:t>
            </a:r>
          </a:p>
        </p:txBody>
      </p:sp>
    </p:spTree>
    <p:extLst>
      <p:ext uri="{BB962C8B-B14F-4D97-AF65-F5344CB8AC3E}">
        <p14:creationId xmlns:p14="http://schemas.microsoft.com/office/powerpoint/2010/main" val="80119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AA2B-B477-EECA-B2C1-A386C4E77A4C}"/>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D5AAA4E8-4ECB-108A-3310-C8E2219F29E4}"/>
              </a:ext>
            </a:extLst>
          </p:cNvPr>
          <p:cNvSpPr>
            <a:spLocks noGrp="1"/>
          </p:cNvSpPr>
          <p:nvPr>
            <p:ph idx="1"/>
          </p:nvPr>
        </p:nvSpPr>
        <p:spPr/>
        <p:txBody>
          <a:bodyPr/>
          <a:lstStyle/>
          <a:p>
            <a:r>
              <a:rPr lang="en-US" dirty="0"/>
              <a:t>China Household Finance Survey: 2017 and 2019. </a:t>
            </a:r>
          </a:p>
          <a:p>
            <a:r>
              <a:rPr lang="en-US" dirty="0"/>
              <a:t>38994 Households in 2017 and 34643 households in 2019 across 29 provinces. </a:t>
            </a:r>
          </a:p>
        </p:txBody>
      </p:sp>
    </p:spTree>
    <p:extLst>
      <p:ext uri="{BB962C8B-B14F-4D97-AF65-F5344CB8AC3E}">
        <p14:creationId xmlns:p14="http://schemas.microsoft.com/office/powerpoint/2010/main" val="713501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TotalTime>
  <Words>1813</Words>
  <Application>Microsoft Office PowerPoint</Application>
  <PresentationFormat>Widescreen</PresentationFormat>
  <Paragraphs>127</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Wealth Inequality in China: Evidence from the 2017 and 2019 CHFS</vt:lpstr>
      <vt:lpstr>Introduction</vt:lpstr>
      <vt:lpstr>Motivation</vt:lpstr>
      <vt:lpstr>Literature Survey</vt:lpstr>
      <vt:lpstr>Literature Survey</vt:lpstr>
      <vt:lpstr>Literature Survey </vt:lpstr>
      <vt:lpstr>Literature Survey</vt:lpstr>
      <vt:lpstr>A view of China</vt:lpstr>
      <vt:lpstr>Data </vt:lpstr>
      <vt:lpstr>Methodology</vt:lpstr>
      <vt:lpstr>Summary statistics</vt:lpstr>
      <vt:lpstr>Summary statistics</vt:lpstr>
      <vt:lpstr>Factor decomposition of overall inequality</vt:lpstr>
      <vt:lpstr>Factor decomposition for urban and rural</vt:lpstr>
      <vt:lpstr>Factor decomposition for east and other regions</vt:lpstr>
      <vt:lpstr>Group decomposition for urban and rural</vt:lpstr>
      <vt:lpstr>Group decomposition for regions</vt:lpstr>
      <vt:lpstr>Summary of findings</vt:lpstr>
      <vt:lpstr>Policy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Chenning Xu</dc:creator>
  <cp:lastModifiedBy>Chenning Xu</cp:lastModifiedBy>
  <cp:revision>3</cp:revision>
  <dcterms:created xsi:type="dcterms:W3CDTF">2025-05-07T15:20:03Z</dcterms:created>
  <dcterms:modified xsi:type="dcterms:W3CDTF">2025-05-13T01:08:15Z</dcterms:modified>
</cp:coreProperties>
</file>