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69" r:id="rId16"/>
    <p:sldId id="270" r:id="rId17"/>
    <p:sldId id="272" r:id="rId18"/>
    <p:sldId id="271" r:id="rId19"/>
    <p:sldId id="273"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099" autoAdjust="0"/>
  </p:normalViewPr>
  <p:slideViewPr>
    <p:cSldViewPr snapToGrid="0">
      <p:cViewPr>
        <p:scale>
          <a:sx n="100" d="100"/>
          <a:sy n="100" d="100"/>
        </p:scale>
        <p:origin x="95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A3355-9E95-4B69-99F2-5E89EFA7D81D}"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5E052-059A-4D77-BBFB-6C1D72713E68}" type="slidenum">
              <a:rPr lang="en-US" smtClean="0"/>
              <a:t>‹#›</a:t>
            </a:fld>
            <a:endParaRPr lang="en-US"/>
          </a:p>
        </p:txBody>
      </p:sp>
    </p:spTree>
    <p:extLst>
      <p:ext uri="{BB962C8B-B14F-4D97-AF65-F5344CB8AC3E}">
        <p14:creationId xmlns:p14="http://schemas.microsoft.com/office/powerpoint/2010/main" val="1656716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effectLst/>
                <a:highlight>
                  <a:srgbClr val="FFFFFF"/>
                </a:highlight>
                <a:latin typeface="system-ui"/>
              </a:rPr>
              <a:t>IT</a:t>
            </a:r>
            <a:r>
              <a:rPr lang="zh-CN" altLang="en-US" b="0" i="0" dirty="0">
                <a:effectLst/>
                <a:highlight>
                  <a:srgbClr val="FFFFFF"/>
                </a:highlight>
                <a:latin typeface="system-ui"/>
              </a:rPr>
              <a:t>基础设施现代化需求将继续推动中国软件定义存储和超融合系统市场健康增长</a:t>
            </a:r>
          </a:p>
          <a:p>
            <a:pPr algn="l"/>
            <a:r>
              <a:rPr lang="en-US" altLang="zh-CN" b="0" i="0" dirty="0">
                <a:effectLst/>
                <a:highlight>
                  <a:srgbClr val="FFFFFF"/>
                </a:highlight>
                <a:latin typeface="system-ui"/>
              </a:rPr>
              <a:t>Original IDC</a:t>
            </a:r>
            <a:r>
              <a:rPr lang="zh-CN" altLang="en-US" b="0" i="0" dirty="0">
                <a:effectLst/>
                <a:highlight>
                  <a:srgbClr val="FFFFFF"/>
                </a:highlight>
                <a:latin typeface="system-ui"/>
              </a:rPr>
              <a:t>中国 </a:t>
            </a:r>
            <a:r>
              <a:rPr lang="en-US" altLang="zh-CN" b="0" i="0" u="none" strike="noStrike" dirty="0">
                <a:effectLst/>
                <a:highlight>
                  <a:srgbClr val="FFFFFF"/>
                </a:highlight>
                <a:latin typeface="system-ui"/>
              </a:rPr>
              <a:t>IDC</a:t>
            </a:r>
            <a:r>
              <a:rPr lang="zh-CN" altLang="en-US" b="0" i="0" u="none" strike="noStrike" dirty="0">
                <a:effectLst/>
                <a:highlight>
                  <a:srgbClr val="FFFFFF"/>
                </a:highlight>
                <a:latin typeface="system-ui"/>
              </a:rPr>
              <a:t>咨询</a:t>
            </a:r>
            <a:r>
              <a:rPr lang="zh-CN" altLang="en-US" b="0" i="0" dirty="0">
                <a:effectLst/>
                <a:highlight>
                  <a:srgbClr val="FFFFFF"/>
                </a:highlight>
                <a:latin typeface="system-ui"/>
              </a:rPr>
              <a:t> </a:t>
            </a:r>
            <a:r>
              <a:rPr lang="en-US" altLang="zh-CN" b="0" i="0" dirty="0">
                <a:effectLst/>
                <a:highlight>
                  <a:srgbClr val="FFFFFF"/>
                </a:highlight>
                <a:latin typeface="system-ui"/>
              </a:rPr>
              <a:t>2024-04-15 11:41 </a:t>
            </a:r>
            <a:r>
              <a:rPr lang="zh-CN" altLang="en-US" b="0" i="0" dirty="0">
                <a:effectLst/>
                <a:highlight>
                  <a:srgbClr val="FFFFFF"/>
                </a:highlight>
                <a:latin typeface="system-ui"/>
              </a:rPr>
              <a:t>北京</a:t>
            </a:r>
          </a:p>
          <a:p>
            <a:endParaRPr lang="en-US" dirty="0"/>
          </a:p>
        </p:txBody>
      </p:sp>
      <p:sp>
        <p:nvSpPr>
          <p:cNvPr id="4" name="Slide Number Placeholder 3"/>
          <p:cNvSpPr>
            <a:spLocks noGrp="1"/>
          </p:cNvSpPr>
          <p:nvPr>
            <p:ph type="sldNum" sz="quarter" idx="5"/>
          </p:nvPr>
        </p:nvSpPr>
        <p:spPr/>
        <p:txBody>
          <a:bodyPr/>
          <a:lstStyle/>
          <a:p>
            <a:fld id="{3545E052-059A-4D77-BBFB-6C1D72713E68}" type="slidenum">
              <a:rPr lang="en-US" smtClean="0"/>
              <a:t>13</a:t>
            </a:fld>
            <a:endParaRPr lang="en-US"/>
          </a:p>
        </p:txBody>
      </p:sp>
    </p:spTree>
    <p:extLst>
      <p:ext uri="{BB962C8B-B14F-4D97-AF65-F5344CB8AC3E}">
        <p14:creationId xmlns:p14="http://schemas.microsoft.com/office/powerpoint/2010/main" val="198981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olidFill>
                  <a:srgbClr val="000000"/>
                </a:solidFill>
                <a:effectLst/>
                <a:latin typeface="STKaiti" panose="02010600040101010101" pitchFamily="2" charset="-122"/>
                <a:ea typeface="STKaiti" panose="02010600040101010101" pitchFamily="2" charset="-122"/>
              </a:rPr>
              <a:t>传统的存储技术是应企业数据中心的数据库、企业应用、虚拟化整合等场景而发展起来的，可以满足传统企业应用对可靠性、性能、容量以及业务连续性的要求，但是面对云计算和大数据时代，扩展能力和并发处理性能就显得有些捉襟见肘。目前依然在全球范围内提供传统存储的活跃供应商包括：</a:t>
            </a:r>
            <a:r>
              <a:rPr lang="en-US" altLang="zh-CN" dirty="0">
                <a:solidFill>
                  <a:srgbClr val="000000"/>
                </a:solidFill>
                <a:effectLst/>
                <a:latin typeface="Calibri" panose="020F0502020204030204" pitchFamily="34" charset="0"/>
              </a:rPr>
              <a:t>DELL-EMC</a:t>
            </a:r>
            <a:r>
              <a:rPr lang="zh-CN" altLang="en-US" dirty="0">
                <a:solidFill>
                  <a:srgbClr val="000000"/>
                </a:solidFill>
                <a:effectLst/>
                <a:latin typeface="STKaiti" panose="02010600040101010101" pitchFamily="2" charset="-122"/>
                <a:ea typeface="STKaiti" panose="02010600040101010101" pitchFamily="2" charset="-122"/>
              </a:rPr>
              <a:t>、</a:t>
            </a:r>
            <a:r>
              <a:rPr lang="en-US" altLang="zh-CN" dirty="0">
                <a:solidFill>
                  <a:srgbClr val="000000"/>
                </a:solidFill>
                <a:effectLst/>
                <a:latin typeface="Calibri" panose="020F0502020204030204" pitchFamily="34" charset="0"/>
              </a:rPr>
              <a:t>NetApp</a:t>
            </a:r>
            <a:r>
              <a:rPr lang="zh-CN" altLang="en-US" dirty="0">
                <a:solidFill>
                  <a:srgbClr val="000000"/>
                </a:solidFill>
                <a:effectLst/>
                <a:latin typeface="STKaiti" panose="02010600040101010101" pitchFamily="2" charset="-122"/>
                <a:ea typeface="STKaiti" panose="02010600040101010101" pitchFamily="2" charset="-122"/>
              </a:rPr>
              <a:t>、</a:t>
            </a:r>
            <a:r>
              <a:rPr lang="en-US" altLang="zh-CN" dirty="0">
                <a:solidFill>
                  <a:srgbClr val="000000"/>
                </a:solidFill>
                <a:effectLst/>
                <a:latin typeface="Calibri" panose="020F0502020204030204" pitchFamily="34" charset="0"/>
              </a:rPr>
              <a:t>HPE</a:t>
            </a:r>
            <a:r>
              <a:rPr lang="zh-CN" altLang="en-US" dirty="0">
                <a:solidFill>
                  <a:srgbClr val="000000"/>
                </a:solidFill>
                <a:effectLst/>
                <a:latin typeface="STKaiti" panose="02010600040101010101" pitchFamily="2" charset="-122"/>
                <a:ea typeface="STKaiti" panose="02010600040101010101" pitchFamily="2" charset="-122"/>
              </a:rPr>
              <a:t>、华为、</a:t>
            </a:r>
            <a:r>
              <a:rPr lang="en-US" altLang="zh-CN" dirty="0">
                <a:solidFill>
                  <a:srgbClr val="000000"/>
                </a:solidFill>
                <a:effectLst/>
                <a:latin typeface="Calibri" panose="020F0502020204030204" pitchFamily="34" charset="0"/>
              </a:rPr>
              <a:t>HDS</a:t>
            </a:r>
            <a:r>
              <a:rPr lang="zh-CN" altLang="en-US" dirty="0">
                <a:solidFill>
                  <a:srgbClr val="000000"/>
                </a:solidFill>
                <a:effectLst/>
                <a:latin typeface="STKaiti" panose="02010600040101010101" pitchFamily="2" charset="-122"/>
                <a:ea typeface="STKaiti" panose="02010600040101010101" pitchFamily="2" charset="-122"/>
              </a:rPr>
              <a:t>、</a:t>
            </a:r>
            <a:r>
              <a:rPr lang="en-US" altLang="zh-CN" dirty="0">
                <a:solidFill>
                  <a:srgbClr val="000000"/>
                </a:solidFill>
                <a:effectLst/>
                <a:latin typeface="Calibri" panose="020F0502020204030204" pitchFamily="34" charset="0"/>
              </a:rPr>
              <a:t>IBM</a:t>
            </a:r>
            <a:r>
              <a:rPr lang="zh-CN" altLang="en-US" dirty="0">
                <a:solidFill>
                  <a:srgbClr val="000000"/>
                </a:solidFill>
                <a:effectLst/>
                <a:latin typeface="STKaiti" panose="02010600040101010101" pitchFamily="2" charset="-122"/>
                <a:ea typeface="STKaiti" panose="02010600040101010101" pitchFamily="2" charset="-122"/>
              </a:rPr>
              <a:t>、</a:t>
            </a:r>
            <a:r>
              <a:rPr lang="en-US" altLang="zh-CN" dirty="0">
                <a:solidFill>
                  <a:srgbClr val="000000"/>
                </a:solidFill>
                <a:effectLst/>
                <a:latin typeface="Calibri" panose="020F0502020204030204" pitchFamily="34" charset="0"/>
              </a:rPr>
              <a:t>Fujitsu </a:t>
            </a:r>
            <a:r>
              <a:rPr lang="zh-CN" altLang="en-US" dirty="0">
                <a:solidFill>
                  <a:srgbClr val="000000"/>
                </a:solidFill>
                <a:effectLst/>
                <a:latin typeface="STKaiti" panose="02010600040101010101" pitchFamily="2" charset="-122"/>
                <a:ea typeface="STKaiti" panose="02010600040101010101" pitchFamily="2" charset="-122"/>
              </a:rPr>
              <a:t>等。而大数据、云计算和虚拟化等技术的出现，使得传统 </a:t>
            </a:r>
            <a:r>
              <a:rPr lang="en-US" altLang="zh-CN" dirty="0">
                <a:solidFill>
                  <a:srgbClr val="000000"/>
                </a:solidFill>
                <a:effectLst/>
                <a:latin typeface="Calibri" panose="020F0502020204030204" pitchFamily="34" charset="0"/>
              </a:rPr>
              <a:t>IT </a:t>
            </a:r>
            <a:r>
              <a:rPr lang="zh-CN" altLang="en-US" dirty="0">
                <a:solidFill>
                  <a:srgbClr val="000000"/>
                </a:solidFill>
                <a:effectLst/>
                <a:latin typeface="STKaiti" panose="02010600040101010101" pitchFamily="2" charset="-122"/>
                <a:ea typeface="STKaiti" panose="02010600040101010101" pitchFamily="2" charset="-122"/>
              </a:rPr>
              <a:t>架构难以满足企业的数据存储需求。因此，</a:t>
            </a:r>
            <a:r>
              <a:rPr lang="en-US" altLang="zh-CN" dirty="0">
                <a:solidFill>
                  <a:srgbClr val="000000"/>
                </a:solidFill>
                <a:effectLst/>
                <a:latin typeface="Calibri" panose="020F0502020204030204" pitchFamily="34" charset="0"/>
              </a:rPr>
              <a:t>SDS </a:t>
            </a:r>
            <a:r>
              <a:rPr lang="zh-CN" altLang="en-US" dirty="0">
                <a:solidFill>
                  <a:srgbClr val="000000"/>
                </a:solidFill>
                <a:effectLst/>
                <a:latin typeface="STKaiti" panose="02010600040101010101" pitchFamily="2" charset="-122"/>
                <a:ea typeface="STKaiti" panose="02010600040101010101" pitchFamily="2" charset="-122"/>
              </a:rPr>
              <a:t>和 </a:t>
            </a:r>
            <a:r>
              <a:rPr lang="en-US" altLang="zh-CN" dirty="0">
                <a:solidFill>
                  <a:srgbClr val="000000"/>
                </a:solidFill>
                <a:effectLst/>
                <a:latin typeface="Calibri" panose="020F0502020204030204" pitchFamily="34" charset="0"/>
              </a:rPr>
              <a:t>HCI </a:t>
            </a:r>
            <a:r>
              <a:rPr lang="zh-CN" altLang="en-US" dirty="0">
                <a:solidFill>
                  <a:srgbClr val="000000"/>
                </a:solidFill>
                <a:effectLst/>
                <a:latin typeface="STKaiti" panose="02010600040101010101" pitchFamily="2" charset="-122"/>
                <a:ea typeface="STKaiti" panose="02010600040101010101" pitchFamily="2" charset="-122"/>
              </a:rPr>
              <a:t>基础架构应运而生。</a:t>
            </a:r>
            <a:r>
              <a:rPr lang="en-US" altLang="zh-CN" dirty="0">
                <a:solidFill>
                  <a:srgbClr val="000000"/>
                </a:solidFill>
                <a:effectLst/>
                <a:latin typeface="Calibri" panose="020F0502020204030204" pitchFamily="34" charset="0"/>
              </a:rPr>
              <a:t>SDS </a:t>
            </a:r>
            <a:r>
              <a:rPr lang="zh-CN" altLang="en-US" dirty="0">
                <a:solidFill>
                  <a:srgbClr val="000000"/>
                </a:solidFill>
                <a:effectLst/>
                <a:latin typeface="STKaiti" panose="02010600040101010101" pitchFamily="2" charset="-122"/>
                <a:ea typeface="STKaiti" panose="02010600040101010101" pitchFamily="2" charset="-122"/>
              </a:rPr>
              <a:t>和 </a:t>
            </a:r>
            <a:r>
              <a:rPr lang="en-US" altLang="zh-CN" dirty="0">
                <a:solidFill>
                  <a:srgbClr val="000000"/>
                </a:solidFill>
                <a:effectLst/>
                <a:latin typeface="Calibri" panose="020F0502020204030204" pitchFamily="34" charset="0"/>
              </a:rPr>
              <a:t>HCI </a:t>
            </a:r>
            <a:r>
              <a:rPr lang="zh-CN" altLang="en-US" dirty="0">
                <a:solidFill>
                  <a:srgbClr val="000000"/>
                </a:solidFill>
                <a:effectLst/>
                <a:latin typeface="STKaiti" panose="02010600040101010101" pitchFamily="2" charset="-122"/>
                <a:ea typeface="STKaiti" panose="02010600040101010101" pitchFamily="2" charset="-122"/>
              </a:rPr>
              <a:t>已从中小企业向大型企业扩展。</a:t>
            </a:r>
            <a:br>
              <a:rPr lang="zh-CN" altLang="en-US" dirty="0"/>
            </a:br>
            <a:endParaRPr lang="en-US" dirty="0"/>
          </a:p>
        </p:txBody>
      </p:sp>
      <p:sp>
        <p:nvSpPr>
          <p:cNvPr id="4" name="Slide Number Placeholder 3"/>
          <p:cNvSpPr>
            <a:spLocks noGrp="1"/>
          </p:cNvSpPr>
          <p:nvPr>
            <p:ph type="sldNum" sz="quarter" idx="5"/>
          </p:nvPr>
        </p:nvSpPr>
        <p:spPr/>
        <p:txBody>
          <a:bodyPr/>
          <a:lstStyle/>
          <a:p>
            <a:fld id="{3545E052-059A-4D77-BBFB-6C1D72713E68}" type="slidenum">
              <a:rPr lang="en-US" smtClean="0"/>
              <a:t>14</a:t>
            </a:fld>
            <a:endParaRPr lang="en-US"/>
          </a:p>
        </p:txBody>
      </p:sp>
    </p:spTree>
    <p:extLst>
      <p:ext uri="{BB962C8B-B14F-4D97-AF65-F5344CB8AC3E}">
        <p14:creationId xmlns:p14="http://schemas.microsoft.com/office/powerpoint/2010/main" val="925422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effectLst/>
                <a:highlight>
                  <a:srgbClr val="FFFFFF"/>
                </a:highlight>
                <a:latin typeface="system-ui"/>
              </a:rPr>
              <a:t>市场分析：分布式存储、软件定义存储、超融合存储（</a:t>
            </a:r>
            <a:r>
              <a:rPr lang="en-US" altLang="zh-CN" b="0" i="0" dirty="0">
                <a:effectLst/>
                <a:highlight>
                  <a:srgbClr val="FFFFFF"/>
                </a:highlight>
                <a:latin typeface="system-ui"/>
              </a:rPr>
              <a:t>2023</a:t>
            </a:r>
            <a:r>
              <a:rPr lang="zh-CN" altLang="en-US" b="0" i="0" dirty="0">
                <a:effectLst/>
                <a:highlight>
                  <a:srgbClr val="FFFFFF"/>
                </a:highlight>
                <a:latin typeface="system-ui"/>
              </a:rPr>
              <a:t>）</a:t>
            </a:r>
          </a:p>
          <a:p>
            <a:pPr algn="l"/>
            <a:r>
              <a:rPr lang="zh-CN" altLang="en-US" b="0" i="0" u="none" strike="noStrike" dirty="0">
                <a:effectLst/>
                <a:highlight>
                  <a:srgbClr val="FFFFFF"/>
                </a:highlight>
                <a:latin typeface="system-ui"/>
              </a:rPr>
              <a:t>架构师技术联盟</a:t>
            </a:r>
            <a:r>
              <a:rPr lang="zh-CN" altLang="en-US" b="0" i="0" dirty="0">
                <a:effectLst/>
                <a:highlight>
                  <a:srgbClr val="FFFFFF"/>
                </a:highlight>
                <a:latin typeface="system-ui"/>
              </a:rPr>
              <a:t> </a:t>
            </a:r>
            <a:r>
              <a:rPr lang="en-US" altLang="zh-CN" b="0" i="0" dirty="0">
                <a:effectLst/>
                <a:highlight>
                  <a:srgbClr val="FFFFFF"/>
                </a:highlight>
                <a:latin typeface="system-ui"/>
              </a:rPr>
              <a:t>2023-09-17 08:20 </a:t>
            </a:r>
            <a:r>
              <a:rPr lang="zh-CN" altLang="en-US" b="0" i="0" dirty="0">
                <a:effectLst/>
                <a:highlight>
                  <a:srgbClr val="FFFFFF"/>
                </a:highlight>
                <a:latin typeface="system-ui"/>
              </a:rPr>
              <a:t>四川</a:t>
            </a:r>
          </a:p>
          <a:p>
            <a:endParaRPr lang="en-US" dirty="0"/>
          </a:p>
        </p:txBody>
      </p:sp>
      <p:sp>
        <p:nvSpPr>
          <p:cNvPr id="4" name="Slide Number Placeholder 3"/>
          <p:cNvSpPr>
            <a:spLocks noGrp="1"/>
          </p:cNvSpPr>
          <p:nvPr>
            <p:ph type="sldNum" sz="quarter" idx="5"/>
          </p:nvPr>
        </p:nvSpPr>
        <p:spPr/>
        <p:txBody>
          <a:bodyPr/>
          <a:lstStyle/>
          <a:p>
            <a:fld id="{3545E052-059A-4D77-BBFB-6C1D72713E68}" type="slidenum">
              <a:rPr lang="en-US" smtClean="0"/>
              <a:t>15</a:t>
            </a:fld>
            <a:endParaRPr lang="en-US"/>
          </a:p>
        </p:txBody>
      </p:sp>
    </p:spTree>
    <p:extLst>
      <p:ext uri="{BB962C8B-B14F-4D97-AF65-F5344CB8AC3E}">
        <p14:creationId xmlns:p14="http://schemas.microsoft.com/office/powerpoint/2010/main" val="3980981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effectLst/>
                <a:highlight>
                  <a:srgbClr val="FFFFFF"/>
                </a:highlight>
                <a:latin typeface="system-ui"/>
              </a:rPr>
              <a:t>市场分析：分布式存储、软件定义存储、超融合存储（</a:t>
            </a:r>
            <a:r>
              <a:rPr lang="en-US" altLang="zh-CN" b="0" i="0" dirty="0">
                <a:effectLst/>
                <a:highlight>
                  <a:srgbClr val="FFFFFF"/>
                </a:highlight>
                <a:latin typeface="system-ui"/>
              </a:rPr>
              <a:t>2023</a:t>
            </a:r>
            <a:r>
              <a:rPr lang="zh-CN" altLang="en-US" b="0" i="0" dirty="0">
                <a:effectLst/>
                <a:highlight>
                  <a:srgbClr val="FFFFFF"/>
                </a:highlight>
                <a:latin typeface="system-ui"/>
              </a:rPr>
              <a:t>）</a:t>
            </a:r>
          </a:p>
          <a:p>
            <a:pPr algn="l"/>
            <a:r>
              <a:rPr lang="zh-CN" altLang="en-US" b="0" i="0" u="none" strike="noStrike" dirty="0">
                <a:effectLst/>
                <a:highlight>
                  <a:srgbClr val="FFFFFF"/>
                </a:highlight>
                <a:latin typeface="system-ui"/>
              </a:rPr>
              <a:t>架构师技术联盟</a:t>
            </a:r>
            <a:r>
              <a:rPr lang="zh-CN" altLang="en-US" b="0" i="0" dirty="0">
                <a:effectLst/>
                <a:highlight>
                  <a:srgbClr val="FFFFFF"/>
                </a:highlight>
                <a:latin typeface="system-ui"/>
              </a:rPr>
              <a:t> </a:t>
            </a:r>
            <a:r>
              <a:rPr lang="en-US" altLang="zh-CN" b="0" i="0" dirty="0">
                <a:effectLst/>
                <a:highlight>
                  <a:srgbClr val="FFFFFF"/>
                </a:highlight>
                <a:latin typeface="system-ui"/>
              </a:rPr>
              <a:t>2023-09-17 08:20 </a:t>
            </a:r>
            <a:r>
              <a:rPr lang="zh-CN" altLang="en-US" b="0" i="0" dirty="0">
                <a:effectLst/>
                <a:highlight>
                  <a:srgbClr val="FFFFFF"/>
                </a:highlight>
                <a:latin typeface="system-ui"/>
              </a:rPr>
              <a:t>四川</a:t>
            </a:r>
          </a:p>
          <a:p>
            <a:endParaRPr lang="en-US" dirty="0"/>
          </a:p>
        </p:txBody>
      </p:sp>
      <p:sp>
        <p:nvSpPr>
          <p:cNvPr id="4" name="Slide Number Placeholder 3"/>
          <p:cNvSpPr>
            <a:spLocks noGrp="1"/>
          </p:cNvSpPr>
          <p:nvPr>
            <p:ph type="sldNum" sz="quarter" idx="5"/>
          </p:nvPr>
        </p:nvSpPr>
        <p:spPr/>
        <p:txBody>
          <a:bodyPr/>
          <a:lstStyle/>
          <a:p>
            <a:fld id="{3545E052-059A-4D77-BBFB-6C1D72713E68}" type="slidenum">
              <a:rPr lang="en-US" smtClean="0"/>
              <a:t>16</a:t>
            </a:fld>
            <a:endParaRPr lang="en-US"/>
          </a:p>
        </p:txBody>
      </p:sp>
    </p:spTree>
    <p:extLst>
      <p:ext uri="{BB962C8B-B14F-4D97-AF65-F5344CB8AC3E}">
        <p14:creationId xmlns:p14="http://schemas.microsoft.com/office/powerpoint/2010/main" val="25713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effectLst/>
                <a:highlight>
                  <a:srgbClr val="FFFFFF"/>
                </a:highlight>
                <a:latin typeface="system-ui"/>
              </a:rPr>
              <a:t>市场分析：分布式存储、软件定义存储、超融合存储（</a:t>
            </a:r>
            <a:r>
              <a:rPr lang="en-US" altLang="zh-CN" b="0" i="0" dirty="0">
                <a:effectLst/>
                <a:highlight>
                  <a:srgbClr val="FFFFFF"/>
                </a:highlight>
                <a:latin typeface="system-ui"/>
              </a:rPr>
              <a:t>2023</a:t>
            </a:r>
            <a:r>
              <a:rPr lang="zh-CN" altLang="en-US" b="0" i="0" dirty="0">
                <a:effectLst/>
                <a:highlight>
                  <a:srgbClr val="FFFFFF"/>
                </a:highlight>
                <a:latin typeface="system-ui"/>
              </a:rPr>
              <a:t>）</a:t>
            </a:r>
          </a:p>
          <a:p>
            <a:pPr algn="l"/>
            <a:r>
              <a:rPr lang="zh-CN" altLang="en-US" b="0" i="0" u="none" strike="noStrike" dirty="0">
                <a:effectLst/>
                <a:highlight>
                  <a:srgbClr val="FFFFFF"/>
                </a:highlight>
                <a:latin typeface="system-ui"/>
              </a:rPr>
              <a:t>架构师技术联盟</a:t>
            </a:r>
            <a:r>
              <a:rPr lang="zh-CN" altLang="en-US" b="0" i="0" dirty="0">
                <a:effectLst/>
                <a:highlight>
                  <a:srgbClr val="FFFFFF"/>
                </a:highlight>
                <a:latin typeface="system-ui"/>
              </a:rPr>
              <a:t> </a:t>
            </a:r>
            <a:r>
              <a:rPr lang="en-US" altLang="zh-CN" b="0" i="0" dirty="0">
                <a:effectLst/>
                <a:highlight>
                  <a:srgbClr val="FFFFFF"/>
                </a:highlight>
                <a:latin typeface="system-ui"/>
              </a:rPr>
              <a:t>2023-09-17 08:20 </a:t>
            </a:r>
            <a:r>
              <a:rPr lang="zh-CN" altLang="en-US" b="0" i="0" dirty="0">
                <a:effectLst/>
                <a:highlight>
                  <a:srgbClr val="FFFFFF"/>
                </a:highlight>
                <a:latin typeface="system-ui"/>
              </a:rPr>
              <a:t>四川</a:t>
            </a:r>
          </a:p>
          <a:p>
            <a:endParaRPr lang="en-US" dirty="0"/>
          </a:p>
        </p:txBody>
      </p:sp>
      <p:sp>
        <p:nvSpPr>
          <p:cNvPr id="4" name="Slide Number Placeholder 3"/>
          <p:cNvSpPr>
            <a:spLocks noGrp="1"/>
          </p:cNvSpPr>
          <p:nvPr>
            <p:ph type="sldNum" sz="quarter" idx="5"/>
          </p:nvPr>
        </p:nvSpPr>
        <p:spPr/>
        <p:txBody>
          <a:bodyPr/>
          <a:lstStyle/>
          <a:p>
            <a:fld id="{3545E052-059A-4D77-BBFB-6C1D72713E68}" type="slidenum">
              <a:rPr lang="en-US" smtClean="0"/>
              <a:t>18</a:t>
            </a:fld>
            <a:endParaRPr lang="en-US"/>
          </a:p>
        </p:txBody>
      </p:sp>
    </p:spTree>
    <p:extLst>
      <p:ext uri="{BB962C8B-B14F-4D97-AF65-F5344CB8AC3E}">
        <p14:creationId xmlns:p14="http://schemas.microsoft.com/office/powerpoint/2010/main" val="155818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45E052-059A-4D77-BBFB-6C1D72713E68}" type="slidenum">
              <a:rPr lang="en-US" smtClean="0"/>
              <a:t>19</a:t>
            </a:fld>
            <a:endParaRPr lang="en-US"/>
          </a:p>
        </p:txBody>
      </p:sp>
    </p:spTree>
    <p:extLst>
      <p:ext uri="{BB962C8B-B14F-4D97-AF65-F5344CB8AC3E}">
        <p14:creationId xmlns:p14="http://schemas.microsoft.com/office/powerpoint/2010/main" val="190587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effectLst/>
                <a:highlight>
                  <a:srgbClr val="FFFFFF"/>
                </a:highlight>
                <a:latin typeface="system-ui"/>
              </a:rPr>
              <a:t>中国企业级存储市场：五年来首次负增长，第二曲线在哪里？</a:t>
            </a:r>
          </a:p>
          <a:p>
            <a:pPr algn="l"/>
            <a:r>
              <a:rPr lang="zh-CN" altLang="en-US" b="0" i="0" dirty="0">
                <a:effectLst/>
                <a:highlight>
                  <a:srgbClr val="FFFFFF"/>
                </a:highlight>
                <a:latin typeface="system-ui"/>
              </a:rPr>
              <a:t>大数据在线 </a:t>
            </a:r>
            <a:r>
              <a:rPr lang="zh-CN" altLang="en-US" b="0" i="0" u="none" strike="noStrike" dirty="0">
                <a:effectLst/>
                <a:highlight>
                  <a:srgbClr val="FFFFFF"/>
                </a:highlight>
                <a:latin typeface="system-ui"/>
              </a:rPr>
              <a:t>大数据在线</a:t>
            </a:r>
            <a:r>
              <a:rPr lang="zh-CN" altLang="en-US" b="0" i="0" dirty="0">
                <a:effectLst/>
                <a:highlight>
                  <a:srgbClr val="FFFFFF"/>
                </a:highlight>
                <a:latin typeface="system-ui"/>
              </a:rPr>
              <a:t> </a:t>
            </a:r>
            <a:r>
              <a:rPr lang="en-US" altLang="zh-CN" b="0" i="0" dirty="0">
                <a:effectLst/>
                <a:highlight>
                  <a:srgbClr val="FFFFFF"/>
                </a:highlight>
                <a:latin typeface="system-ui"/>
              </a:rPr>
              <a:t>2024-04-11 17:16 </a:t>
            </a:r>
            <a:r>
              <a:rPr lang="zh-CN" altLang="en-US" b="0" i="0" dirty="0">
                <a:effectLst/>
                <a:highlight>
                  <a:srgbClr val="FFFFFF"/>
                </a:highlight>
                <a:latin typeface="system-ui"/>
              </a:rPr>
              <a:t>安徽</a:t>
            </a:r>
          </a:p>
          <a:p>
            <a:endParaRPr lang="en-US" dirty="0"/>
          </a:p>
        </p:txBody>
      </p:sp>
      <p:sp>
        <p:nvSpPr>
          <p:cNvPr id="4" name="Slide Number Placeholder 3"/>
          <p:cNvSpPr>
            <a:spLocks noGrp="1"/>
          </p:cNvSpPr>
          <p:nvPr>
            <p:ph type="sldNum" sz="quarter" idx="5"/>
          </p:nvPr>
        </p:nvSpPr>
        <p:spPr/>
        <p:txBody>
          <a:bodyPr/>
          <a:lstStyle/>
          <a:p>
            <a:fld id="{3545E052-059A-4D77-BBFB-6C1D72713E68}" type="slidenum">
              <a:rPr lang="en-US" smtClean="0"/>
              <a:t>22</a:t>
            </a:fld>
            <a:endParaRPr lang="en-US"/>
          </a:p>
        </p:txBody>
      </p:sp>
    </p:spTree>
    <p:extLst>
      <p:ext uri="{BB962C8B-B14F-4D97-AF65-F5344CB8AC3E}">
        <p14:creationId xmlns:p14="http://schemas.microsoft.com/office/powerpoint/2010/main" val="112424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875B-AC60-38B9-40B3-299F9C2F9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9BF87-8A17-813D-4E38-C791A945F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0300F-DC1D-91D7-EDC6-489E53F2EB20}"/>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5" name="Footer Placeholder 4">
            <a:extLst>
              <a:ext uri="{FF2B5EF4-FFF2-40B4-BE49-F238E27FC236}">
                <a16:creationId xmlns:a16="http://schemas.microsoft.com/office/drawing/2014/main" id="{432E47D0-8A5D-0E5D-4139-CD612ED17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12B77-FF1E-EF26-6CD7-CBFD2794C58E}"/>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195246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6C6A-5638-E055-8B93-537ED6546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E3CCF-17F8-662F-D336-4D24602ED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CB05F-868A-47AF-CE21-AD5247182875}"/>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5" name="Footer Placeholder 4">
            <a:extLst>
              <a:ext uri="{FF2B5EF4-FFF2-40B4-BE49-F238E27FC236}">
                <a16:creationId xmlns:a16="http://schemas.microsoft.com/office/drawing/2014/main" id="{6FA80995-F8F2-DE0D-8F9E-66356B048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5322C-F721-7ABD-0B1B-06396F3E9F91}"/>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107332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9835A-AC30-6952-BA2B-4FF6176F71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A26AB7-D350-6D6F-0925-0C3DE54A1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45662-6AAF-1A38-2244-B98A15854A05}"/>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5" name="Footer Placeholder 4">
            <a:extLst>
              <a:ext uri="{FF2B5EF4-FFF2-40B4-BE49-F238E27FC236}">
                <a16:creationId xmlns:a16="http://schemas.microsoft.com/office/drawing/2014/main" id="{C4A81348-25A7-76AB-8C97-699D1418A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58888-5F4F-0215-B6BE-B84C6FCC8F4A}"/>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205971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F0CA-56E5-4B3C-7076-2D2B554F6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5EA12-AF73-B27F-150B-D299915C63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BD8B3-B724-CD49-BCF1-41A63CEA62DB}"/>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5" name="Footer Placeholder 4">
            <a:extLst>
              <a:ext uri="{FF2B5EF4-FFF2-40B4-BE49-F238E27FC236}">
                <a16:creationId xmlns:a16="http://schemas.microsoft.com/office/drawing/2014/main" id="{040E9224-5801-CD8C-50FA-DC1F5A587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6D4D8-3DE2-851C-4419-07DDE160C9D7}"/>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213749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D774-0C95-8526-24D4-4B1887C31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1D48E2-2B4D-CF0C-E8CA-4150DB7C2E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BCB568-BF99-70B5-7408-98DC3E64AA00}"/>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5" name="Footer Placeholder 4">
            <a:extLst>
              <a:ext uri="{FF2B5EF4-FFF2-40B4-BE49-F238E27FC236}">
                <a16:creationId xmlns:a16="http://schemas.microsoft.com/office/drawing/2014/main" id="{E7EF6BF6-D257-FE90-1953-FB4C52E5D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72479-7367-8BDF-DC25-A11BA2F80A0D}"/>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170225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524E-EDF1-98DA-BF93-0FAB2FB41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BA5A0A-88AD-2A6C-919F-35571A9D2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6EB5C-6694-5BB2-3497-7C2FC5AD6D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C48A68-5846-7843-FDD5-8EBB509BBC5A}"/>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6" name="Footer Placeholder 5">
            <a:extLst>
              <a:ext uri="{FF2B5EF4-FFF2-40B4-BE49-F238E27FC236}">
                <a16:creationId xmlns:a16="http://schemas.microsoft.com/office/drawing/2014/main" id="{7154F513-F2DA-0296-607F-41F1B501E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1431F-BF0E-5ACC-DA74-7E3E5D830DC4}"/>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216756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35D-E596-D110-7B08-75C11071B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0A37F-37A2-0987-99BD-D96ED8411B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1FB145-80DD-E196-5C2A-4D552A906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206BBE-1A14-FE41-88F3-E5C95444C9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1BD70B-FB59-52CD-6274-7FC7EED922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B734C5-7697-B75C-6E89-A74FB6855710}"/>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8" name="Footer Placeholder 7">
            <a:extLst>
              <a:ext uri="{FF2B5EF4-FFF2-40B4-BE49-F238E27FC236}">
                <a16:creationId xmlns:a16="http://schemas.microsoft.com/office/drawing/2014/main" id="{C0BC8442-83C0-086B-B2DD-C405C3B329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B2758E-D057-DACA-F260-F0852B1C7A21}"/>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355600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10F4-972D-4238-2731-48BD2DCC2B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CE560-0167-71D3-449E-A5ED3ED33F5C}"/>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4" name="Footer Placeholder 3">
            <a:extLst>
              <a:ext uri="{FF2B5EF4-FFF2-40B4-BE49-F238E27FC236}">
                <a16:creationId xmlns:a16="http://schemas.microsoft.com/office/drawing/2014/main" id="{E520096F-8F8E-BE9F-FCE9-D652F5D5BF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E7333F-4F42-81F1-3497-E0B2C0EF795B}"/>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108383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83BD6-EBB8-7A34-1F38-7C730790B41E}"/>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3" name="Footer Placeholder 2">
            <a:extLst>
              <a:ext uri="{FF2B5EF4-FFF2-40B4-BE49-F238E27FC236}">
                <a16:creationId xmlns:a16="http://schemas.microsoft.com/office/drawing/2014/main" id="{E636C8A9-6726-5F8B-EF33-4626359D3A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3BF8BA-3C3A-C3FE-FAB0-383B809C8E1D}"/>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1145356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21EA-0E38-C45C-5DA5-37BDE744D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62325-E562-5F73-AC35-96E06C710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F85191-938A-9A10-9DCF-9EB03931B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26DE8-7848-F536-2226-77F297333ABD}"/>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6" name="Footer Placeholder 5">
            <a:extLst>
              <a:ext uri="{FF2B5EF4-FFF2-40B4-BE49-F238E27FC236}">
                <a16:creationId xmlns:a16="http://schemas.microsoft.com/office/drawing/2014/main" id="{F9EE5F53-BB93-9423-A500-AE6A47DCC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98FEF-321E-ED1F-21EA-DD345295946D}"/>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251687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19C1-865E-41D0-1DA2-C434168A6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C49BF1-AB5A-FFA3-C8B6-13EBB6AAC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5EE12A-DF52-E763-01CD-32282DC3C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45E67-D889-4202-FF12-6B4AE592E958}"/>
              </a:ext>
            </a:extLst>
          </p:cNvPr>
          <p:cNvSpPr>
            <a:spLocks noGrp="1"/>
          </p:cNvSpPr>
          <p:nvPr>
            <p:ph type="dt" sz="half" idx="10"/>
          </p:nvPr>
        </p:nvSpPr>
        <p:spPr/>
        <p:txBody>
          <a:bodyPr/>
          <a:lstStyle/>
          <a:p>
            <a:fld id="{4A44B096-44D6-4929-9C4A-375EE503FAA7}" type="datetimeFigureOut">
              <a:rPr lang="en-US" smtClean="0"/>
              <a:t>7/3/2024</a:t>
            </a:fld>
            <a:endParaRPr lang="en-US"/>
          </a:p>
        </p:txBody>
      </p:sp>
      <p:sp>
        <p:nvSpPr>
          <p:cNvPr id="6" name="Footer Placeholder 5">
            <a:extLst>
              <a:ext uri="{FF2B5EF4-FFF2-40B4-BE49-F238E27FC236}">
                <a16:creationId xmlns:a16="http://schemas.microsoft.com/office/drawing/2014/main" id="{03D57B09-08A0-4C12-627C-707DC0742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4D3C8-F630-8C52-CA88-0A38342D6046}"/>
              </a:ext>
            </a:extLst>
          </p:cNvPr>
          <p:cNvSpPr>
            <a:spLocks noGrp="1"/>
          </p:cNvSpPr>
          <p:nvPr>
            <p:ph type="sldNum" sz="quarter" idx="12"/>
          </p:nvPr>
        </p:nvSpPr>
        <p:spPr/>
        <p:txBody>
          <a:bodyPr/>
          <a:lstStyle/>
          <a:p>
            <a:fld id="{69D768E3-E130-453A-8D01-04BF631F4853}" type="slidenum">
              <a:rPr lang="en-US" smtClean="0"/>
              <a:t>‹#›</a:t>
            </a:fld>
            <a:endParaRPr lang="en-US"/>
          </a:p>
        </p:txBody>
      </p:sp>
    </p:spTree>
    <p:extLst>
      <p:ext uri="{BB962C8B-B14F-4D97-AF65-F5344CB8AC3E}">
        <p14:creationId xmlns:p14="http://schemas.microsoft.com/office/powerpoint/2010/main" val="201764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A06E9-84E7-9BA5-98DC-BE26A9663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C1C36B-1B89-A33B-7097-5EB44464A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8194C-324F-E99C-133C-F4363FF09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44B096-44D6-4929-9C4A-375EE503FAA7}" type="datetimeFigureOut">
              <a:rPr lang="en-US" smtClean="0"/>
              <a:t>7/3/2024</a:t>
            </a:fld>
            <a:endParaRPr lang="en-US"/>
          </a:p>
        </p:txBody>
      </p:sp>
      <p:sp>
        <p:nvSpPr>
          <p:cNvPr id="5" name="Footer Placeholder 4">
            <a:extLst>
              <a:ext uri="{FF2B5EF4-FFF2-40B4-BE49-F238E27FC236}">
                <a16:creationId xmlns:a16="http://schemas.microsoft.com/office/drawing/2014/main" id="{86E4F873-9836-C0D9-9F89-78420A975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ACCBB4-3F33-8445-5010-750E8C6D3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768E3-E130-453A-8D01-04BF631F4853}" type="slidenum">
              <a:rPr lang="en-US" smtClean="0"/>
              <a:t>‹#›</a:t>
            </a:fld>
            <a:endParaRPr lang="en-US"/>
          </a:p>
        </p:txBody>
      </p:sp>
    </p:spTree>
    <p:extLst>
      <p:ext uri="{BB962C8B-B14F-4D97-AF65-F5344CB8AC3E}">
        <p14:creationId xmlns:p14="http://schemas.microsoft.com/office/powerpoint/2010/main" val="2741509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nia.org/sites/default/files/sta/SNIA-STA-Storage-Trends-2024-Webinar.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780C06-DEAF-B768-2208-2E0273540015}"/>
              </a:ext>
            </a:extLst>
          </p:cNvPr>
          <p:cNvSpPr txBox="1"/>
          <p:nvPr/>
        </p:nvSpPr>
        <p:spPr>
          <a:xfrm>
            <a:off x="1529334" y="1479542"/>
            <a:ext cx="6094476" cy="369332"/>
          </a:xfrm>
          <a:prstGeom prst="rect">
            <a:avLst/>
          </a:prstGeom>
          <a:noFill/>
        </p:spPr>
        <p:txBody>
          <a:bodyPr wrap="square">
            <a:spAutoFit/>
          </a:bodyPr>
          <a:lstStyle/>
          <a:p>
            <a:pPr algn="just"/>
            <a:r>
              <a:rPr lang="zh-CN" altLang="en-US" b="0" i="0" dirty="0">
                <a:effectLst/>
                <a:highlight>
                  <a:srgbClr val="FFFFFF"/>
                </a:highlight>
                <a:latin typeface="微软雅黑" panose="020B0503020204020204" pitchFamily="34" charset="-122"/>
                <a:ea typeface="微软雅黑" panose="020B0503020204020204" pitchFamily="34" charset="-122"/>
              </a:rPr>
              <a:t>存储技术发展趋势</a:t>
            </a:r>
            <a:endParaRPr lang="zh-CN" altLang="en-US" b="0" i="0" dirty="0">
              <a:effectLst/>
              <a:highlight>
                <a:srgbClr val="FFFFFF"/>
              </a:highlight>
              <a:latin typeface="system-ui"/>
            </a:endParaRPr>
          </a:p>
        </p:txBody>
      </p:sp>
    </p:spTree>
    <p:extLst>
      <p:ext uri="{BB962C8B-B14F-4D97-AF65-F5344CB8AC3E}">
        <p14:creationId xmlns:p14="http://schemas.microsoft.com/office/powerpoint/2010/main" val="65411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D16B-74ED-D1D4-8616-194776CEE0B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A467D1A-5201-21BB-F72C-AF3187F3FC42}"/>
              </a:ext>
            </a:extLst>
          </p:cNvPr>
          <p:cNvSpPr>
            <a:spLocks noGrp="1"/>
          </p:cNvSpPr>
          <p:nvPr>
            <p:ph idx="1"/>
          </p:nvPr>
        </p:nvSpPr>
        <p:spPr/>
        <p:txBody>
          <a:bodyPr/>
          <a:lstStyle/>
          <a:p>
            <a:r>
              <a:rPr lang="en-US" dirty="0">
                <a:hlinkClick r:id="rId2"/>
              </a:rPr>
              <a:t>https://www.snia.org/sites/default/files/sta/SNIA-STA-Storage-Trends-2024-Webinar.pdf</a:t>
            </a:r>
            <a:endParaRPr lang="en-US" dirty="0"/>
          </a:p>
          <a:p>
            <a:endParaRPr lang="en-US" dirty="0"/>
          </a:p>
          <a:p>
            <a:r>
              <a:rPr lang="en-US" dirty="0"/>
              <a:t>https://blocksandfiles.com/2024/05/13/coughlin-associates-hdd/</a:t>
            </a:r>
          </a:p>
        </p:txBody>
      </p:sp>
    </p:spTree>
    <p:extLst>
      <p:ext uri="{BB962C8B-B14F-4D97-AF65-F5344CB8AC3E}">
        <p14:creationId xmlns:p14="http://schemas.microsoft.com/office/powerpoint/2010/main" val="425673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9BD893-D537-090A-052D-16A19405AAA3}"/>
              </a:ext>
            </a:extLst>
          </p:cNvPr>
          <p:cNvSpPr txBox="1"/>
          <p:nvPr/>
        </p:nvSpPr>
        <p:spPr>
          <a:xfrm>
            <a:off x="695325" y="1233011"/>
            <a:ext cx="6096000" cy="1477328"/>
          </a:xfrm>
          <a:prstGeom prst="rect">
            <a:avLst/>
          </a:prstGeom>
          <a:noFill/>
        </p:spPr>
        <p:txBody>
          <a:bodyPr wrap="square">
            <a:spAutoFit/>
          </a:bodyPr>
          <a:lstStyle/>
          <a:p>
            <a:pPr algn="just"/>
            <a:r>
              <a:rPr lang="en-US" altLang="zh-CN" b="0" i="0" dirty="0">
                <a:effectLst/>
                <a:highlight>
                  <a:srgbClr val="FFFFFF"/>
                </a:highlight>
                <a:latin typeface="system-ui"/>
              </a:rPr>
              <a:t>2020</a:t>
            </a:r>
            <a:r>
              <a:rPr lang="zh-CN" altLang="en-US" b="0" i="0" dirty="0">
                <a:effectLst/>
                <a:highlight>
                  <a:srgbClr val="FFFFFF"/>
                </a:highlight>
                <a:latin typeface="system-ui"/>
              </a:rPr>
              <a:t>年，全球企业级</a:t>
            </a:r>
            <a:r>
              <a:rPr lang="en-US" altLang="zh-CN" b="0" i="0" dirty="0">
                <a:effectLst/>
                <a:highlight>
                  <a:srgbClr val="FFFFFF"/>
                </a:highlight>
                <a:latin typeface="system-ui"/>
              </a:rPr>
              <a:t>SSD</a:t>
            </a:r>
            <a:r>
              <a:rPr lang="zh-CN" altLang="en-US" b="0" i="0" dirty="0">
                <a:effectLst/>
                <a:highlight>
                  <a:srgbClr val="FFFFFF"/>
                </a:highlight>
                <a:latin typeface="system-ui"/>
              </a:rPr>
              <a:t>市场规模为</a:t>
            </a:r>
            <a:r>
              <a:rPr lang="en-US" altLang="zh-CN" b="0" i="0" dirty="0">
                <a:effectLst/>
                <a:highlight>
                  <a:srgbClr val="FFFFFF"/>
                </a:highlight>
                <a:latin typeface="system-ui"/>
              </a:rPr>
              <a:t>178.5</a:t>
            </a:r>
            <a:r>
              <a:rPr lang="zh-CN" altLang="en-US" b="0" i="0" dirty="0">
                <a:effectLst/>
                <a:highlight>
                  <a:srgbClr val="FFFFFF"/>
                </a:highlight>
                <a:latin typeface="system-ui"/>
              </a:rPr>
              <a:t>亿美元，预计到</a:t>
            </a:r>
            <a:r>
              <a:rPr lang="en-US" altLang="zh-CN" b="0" i="0" dirty="0">
                <a:effectLst/>
                <a:highlight>
                  <a:srgbClr val="FFFFFF"/>
                </a:highlight>
                <a:latin typeface="system-ui"/>
              </a:rPr>
              <a:t>2030</a:t>
            </a:r>
            <a:r>
              <a:rPr lang="zh-CN" altLang="en-US" b="0" i="0" dirty="0">
                <a:effectLst/>
                <a:highlight>
                  <a:srgbClr val="FFFFFF"/>
                </a:highlight>
                <a:latin typeface="system-ui"/>
              </a:rPr>
              <a:t>年将达到</a:t>
            </a:r>
            <a:r>
              <a:rPr lang="en-US" altLang="zh-CN" b="0" i="0" dirty="0">
                <a:effectLst/>
                <a:highlight>
                  <a:srgbClr val="FFFFFF"/>
                </a:highlight>
                <a:latin typeface="system-ui"/>
              </a:rPr>
              <a:t>468.9</a:t>
            </a:r>
            <a:r>
              <a:rPr lang="zh-CN" altLang="en-US" b="0" i="0" dirty="0">
                <a:effectLst/>
                <a:highlight>
                  <a:srgbClr val="FFFFFF"/>
                </a:highlight>
                <a:latin typeface="system-ui"/>
              </a:rPr>
              <a:t>亿美元，自</a:t>
            </a:r>
            <a:r>
              <a:rPr lang="en-US" altLang="zh-CN" b="0" i="0" dirty="0">
                <a:effectLst/>
                <a:highlight>
                  <a:srgbClr val="FFFFFF"/>
                </a:highlight>
                <a:latin typeface="system-ui"/>
              </a:rPr>
              <a:t>2021</a:t>
            </a:r>
            <a:r>
              <a:rPr lang="zh-CN" altLang="en-US" b="0" i="0" dirty="0">
                <a:effectLst/>
                <a:highlight>
                  <a:srgbClr val="FFFFFF"/>
                </a:highlight>
                <a:latin typeface="system-ui"/>
              </a:rPr>
              <a:t>年至</a:t>
            </a:r>
            <a:r>
              <a:rPr lang="en-US" altLang="zh-CN" b="0" i="0" dirty="0">
                <a:effectLst/>
                <a:highlight>
                  <a:srgbClr val="FFFFFF"/>
                </a:highlight>
                <a:latin typeface="system-ui"/>
              </a:rPr>
              <a:t>2030</a:t>
            </a:r>
            <a:r>
              <a:rPr lang="zh-CN" altLang="en-US" b="0" i="0" dirty="0">
                <a:effectLst/>
                <a:highlight>
                  <a:srgbClr val="FFFFFF"/>
                </a:highlight>
                <a:latin typeface="system-ui"/>
              </a:rPr>
              <a:t>年的年复合增长率为</a:t>
            </a:r>
            <a:r>
              <a:rPr lang="en-US" altLang="zh-CN" b="0" i="0" dirty="0">
                <a:effectLst/>
                <a:highlight>
                  <a:srgbClr val="FFFFFF"/>
                </a:highlight>
                <a:latin typeface="system-ui"/>
              </a:rPr>
              <a:t>10.2%</a:t>
            </a:r>
            <a:r>
              <a:rPr lang="zh-CN" altLang="en-US" b="0" i="0" dirty="0">
                <a:effectLst/>
                <a:highlight>
                  <a:srgbClr val="FFFFFF"/>
                </a:highlight>
                <a:latin typeface="system-ui"/>
              </a:rPr>
              <a:t>。</a:t>
            </a:r>
          </a:p>
          <a:p>
            <a:pPr algn="just"/>
            <a:r>
              <a:rPr lang="zh-CN" altLang="en-US" b="0" i="0" dirty="0">
                <a:effectLst/>
                <a:highlight>
                  <a:srgbClr val="FFFFFF"/>
                </a:highlight>
                <a:latin typeface="system-ui"/>
              </a:rPr>
              <a:t>企业级</a:t>
            </a:r>
            <a:r>
              <a:rPr lang="en-US" altLang="zh-CN" b="0" i="0" dirty="0">
                <a:effectLst/>
                <a:highlight>
                  <a:srgbClr val="FFFFFF"/>
                </a:highlight>
                <a:latin typeface="system-ui"/>
              </a:rPr>
              <a:t>SSD</a:t>
            </a:r>
            <a:r>
              <a:rPr lang="zh-CN" altLang="en-US" b="0" i="0" dirty="0">
                <a:effectLst/>
                <a:highlight>
                  <a:srgbClr val="FFFFFF"/>
                </a:highlight>
                <a:latin typeface="system-ui"/>
              </a:rPr>
              <a:t>的主要用途是存储服务器、存储系统和直接连接的存储设备。</a:t>
            </a:r>
          </a:p>
        </p:txBody>
      </p:sp>
      <p:sp>
        <p:nvSpPr>
          <p:cNvPr id="7" name="TextBox 6">
            <a:extLst>
              <a:ext uri="{FF2B5EF4-FFF2-40B4-BE49-F238E27FC236}">
                <a16:creationId xmlns:a16="http://schemas.microsoft.com/office/drawing/2014/main" id="{BA28D46E-91FD-A100-003F-E531B2A3C6A5}"/>
              </a:ext>
            </a:extLst>
          </p:cNvPr>
          <p:cNvSpPr txBox="1"/>
          <p:nvPr/>
        </p:nvSpPr>
        <p:spPr>
          <a:xfrm>
            <a:off x="2886075" y="2853035"/>
            <a:ext cx="6096000" cy="923330"/>
          </a:xfrm>
          <a:prstGeom prst="rect">
            <a:avLst/>
          </a:prstGeom>
          <a:noFill/>
        </p:spPr>
        <p:txBody>
          <a:bodyPr wrap="square">
            <a:spAutoFit/>
          </a:bodyPr>
          <a:lstStyle/>
          <a:p>
            <a:r>
              <a:rPr lang="en-US" dirty="0"/>
              <a:t>https://www.storagenewsletter.com/2024/01/23/ssd-market-rockets-toward-124-3-million-by-2030-from-45-6-million-in-2023/</a:t>
            </a:r>
          </a:p>
        </p:txBody>
      </p:sp>
      <p:sp>
        <p:nvSpPr>
          <p:cNvPr id="9" name="TextBox 8">
            <a:extLst>
              <a:ext uri="{FF2B5EF4-FFF2-40B4-BE49-F238E27FC236}">
                <a16:creationId xmlns:a16="http://schemas.microsoft.com/office/drawing/2014/main" id="{CB99912F-91A1-13EF-ABEF-D5E20F6A1E66}"/>
              </a:ext>
            </a:extLst>
          </p:cNvPr>
          <p:cNvSpPr txBox="1"/>
          <p:nvPr/>
        </p:nvSpPr>
        <p:spPr>
          <a:xfrm>
            <a:off x="2676525" y="4147662"/>
            <a:ext cx="6096000" cy="646331"/>
          </a:xfrm>
          <a:prstGeom prst="rect">
            <a:avLst/>
          </a:prstGeom>
          <a:noFill/>
        </p:spPr>
        <p:txBody>
          <a:bodyPr wrap="square">
            <a:spAutoFit/>
          </a:bodyPr>
          <a:lstStyle/>
          <a:p>
            <a:r>
              <a:rPr lang="en-US" b="1" dirty="0"/>
              <a:t>SSD Market Rockets Toward $124.3 Million by 2030 from $45.6 Million in 2023</a:t>
            </a:r>
          </a:p>
        </p:txBody>
      </p:sp>
    </p:spTree>
    <p:extLst>
      <p:ext uri="{BB962C8B-B14F-4D97-AF65-F5344CB8AC3E}">
        <p14:creationId xmlns:p14="http://schemas.microsoft.com/office/powerpoint/2010/main" val="43714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0A9A-8114-43F3-80AA-CFF5BA1691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E67FCD-F591-BBE4-54A0-046430EA7895}"/>
              </a:ext>
            </a:extLst>
          </p:cNvPr>
          <p:cNvSpPr>
            <a:spLocks noGrp="1"/>
          </p:cNvSpPr>
          <p:nvPr>
            <p:ph idx="1"/>
          </p:nvPr>
        </p:nvSpPr>
        <p:spPr/>
        <p:txBody>
          <a:bodyPr>
            <a:normAutofit fontScale="55000" lnSpcReduction="20000"/>
          </a:bodyPr>
          <a:lstStyle/>
          <a:p>
            <a:pPr algn="just"/>
            <a:r>
              <a:rPr lang="zh-CN" altLang="en-US" b="0" i="0" dirty="0">
                <a:effectLst/>
                <a:highlight>
                  <a:srgbClr val="FFFFFF"/>
                </a:highlight>
                <a:latin typeface="system-ui"/>
              </a:rPr>
              <a:t>从全球视角来看，虽然</a:t>
            </a:r>
            <a:r>
              <a:rPr lang="en-US" altLang="zh-CN" b="0" i="0" dirty="0">
                <a:effectLst/>
                <a:highlight>
                  <a:srgbClr val="FFFFFF"/>
                </a:highlight>
                <a:latin typeface="system-ui"/>
              </a:rPr>
              <a:t>HCI</a:t>
            </a:r>
            <a:r>
              <a:rPr lang="zh-CN" altLang="en-US" b="0" i="0" dirty="0">
                <a:effectLst/>
                <a:highlight>
                  <a:srgbClr val="FFFFFF"/>
                </a:highlight>
                <a:latin typeface="system-ui"/>
              </a:rPr>
              <a:t>的出货在</a:t>
            </a:r>
            <a:r>
              <a:rPr lang="en-US" altLang="zh-CN" b="0" i="0" dirty="0">
                <a:effectLst/>
                <a:highlight>
                  <a:srgbClr val="FFFFFF"/>
                </a:highlight>
                <a:latin typeface="system-ui"/>
              </a:rPr>
              <a:t>2023Q4</a:t>
            </a:r>
            <a:r>
              <a:rPr lang="zh-CN" altLang="en-US" b="0" i="0" dirty="0">
                <a:effectLst/>
                <a:highlight>
                  <a:srgbClr val="FFFFFF"/>
                </a:highlight>
                <a:latin typeface="system-ui"/>
              </a:rPr>
              <a:t>出货量持续下滑，导致</a:t>
            </a:r>
            <a:r>
              <a:rPr lang="en-US" altLang="zh-CN" b="0" i="0" dirty="0">
                <a:effectLst/>
                <a:highlight>
                  <a:srgbClr val="FFFFFF"/>
                </a:highlight>
                <a:latin typeface="system-ui"/>
              </a:rPr>
              <a:t>2023</a:t>
            </a:r>
            <a:r>
              <a:rPr lang="zh-CN" altLang="en-US" b="0" i="0" dirty="0">
                <a:effectLst/>
                <a:highlight>
                  <a:srgbClr val="FFFFFF"/>
                </a:highlight>
                <a:latin typeface="system-ui"/>
              </a:rPr>
              <a:t>年全年</a:t>
            </a:r>
            <a:r>
              <a:rPr lang="en-US" altLang="zh-CN" b="0" i="0" dirty="0">
                <a:effectLst/>
                <a:highlight>
                  <a:srgbClr val="FFFFFF"/>
                </a:highlight>
                <a:latin typeface="system-ui"/>
              </a:rPr>
              <a:t>HCI</a:t>
            </a:r>
            <a:r>
              <a:rPr lang="zh-CN" altLang="en-US" b="0" i="0" dirty="0">
                <a:effectLst/>
                <a:highlight>
                  <a:srgbClr val="FFFFFF"/>
                </a:highlight>
                <a:latin typeface="system-ui"/>
              </a:rPr>
              <a:t>系统增长</a:t>
            </a:r>
            <a:r>
              <a:rPr lang="en-US" altLang="zh-CN" b="0" i="0" dirty="0">
                <a:effectLst/>
                <a:highlight>
                  <a:srgbClr val="FFFFFF"/>
                </a:highlight>
                <a:latin typeface="system-ui"/>
              </a:rPr>
              <a:t>-3.1%</a:t>
            </a:r>
            <a:r>
              <a:rPr lang="zh-CN" altLang="en-US" b="0" i="0" dirty="0">
                <a:effectLst/>
                <a:highlight>
                  <a:srgbClr val="FFFFFF"/>
                </a:highlight>
                <a:latin typeface="system-ui"/>
              </a:rPr>
              <a:t>，但预计在未来五年的预测期内仍将保持</a:t>
            </a:r>
            <a:r>
              <a:rPr lang="en-US" altLang="zh-CN" b="0" i="0" dirty="0">
                <a:effectLst/>
                <a:highlight>
                  <a:srgbClr val="FFFFFF"/>
                </a:highlight>
                <a:latin typeface="system-ui"/>
              </a:rPr>
              <a:t>6.9%</a:t>
            </a:r>
            <a:r>
              <a:rPr lang="zh-CN" altLang="en-US" b="0" i="0" dirty="0">
                <a:effectLst/>
                <a:highlight>
                  <a:srgbClr val="FFFFFF"/>
                </a:highlight>
                <a:latin typeface="system-ui"/>
              </a:rPr>
              <a:t>的复合年增长率。市场推动力主要来自于数据密集型工作负载例如</a:t>
            </a:r>
            <a:r>
              <a:rPr lang="en-US" altLang="zh-CN" b="0" i="0" dirty="0">
                <a:effectLst/>
                <a:highlight>
                  <a:srgbClr val="FFFFFF"/>
                </a:highlight>
                <a:latin typeface="system-ui"/>
              </a:rPr>
              <a:t>AI</a:t>
            </a:r>
            <a:r>
              <a:rPr lang="zh-CN" altLang="en-US" b="0" i="0" dirty="0">
                <a:effectLst/>
                <a:highlight>
                  <a:srgbClr val="FFFFFF"/>
                </a:highlight>
                <a:latin typeface="system-ui"/>
              </a:rPr>
              <a:t>、</a:t>
            </a:r>
            <a:r>
              <a:rPr lang="en-US" altLang="zh-CN" b="0" i="0" dirty="0">
                <a:effectLst/>
                <a:highlight>
                  <a:srgbClr val="FFFFFF"/>
                </a:highlight>
                <a:latin typeface="system-ui"/>
              </a:rPr>
              <a:t>ML</a:t>
            </a:r>
            <a:r>
              <a:rPr lang="zh-CN" altLang="en-US" b="0" i="0" dirty="0">
                <a:effectLst/>
                <a:highlight>
                  <a:srgbClr val="FFFFFF"/>
                </a:highlight>
                <a:latin typeface="system-ui"/>
              </a:rPr>
              <a:t>、</a:t>
            </a:r>
            <a:r>
              <a:rPr lang="en-US" altLang="zh-CN" b="0" i="0" dirty="0">
                <a:effectLst/>
                <a:highlight>
                  <a:srgbClr val="FFFFFF"/>
                </a:highlight>
                <a:latin typeface="system-ui"/>
              </a:rPr>
              <a:t>DL</a:t>
            </a:r>
            <a:r>
              <a:rPr lang="zh-CN" altLang="en-US" b="0" i="0" dirty="0">
                <a:effectLst/>
                <a:highlight>
                  <a:srgbClr val="FFFFFF"/>
                </a:highlight>
                <a:latin typeface="system-ui"/>
              </a:rPr>
              <a:t>等分析类和物联网等，虽然目前处于这些新兴技术部署的早期，很多客户还在寻求云技术的支持，但对于那些不具备组建自己</a:t>
            </a:r>
            <a:r>
              <a:rPr lang="en-US" altLang="zh-CN" b="0" i="0" dirty="0" err="1">
                <a:effectLst/>
                <a:highlight>
                  <a:srgbClr val="FFFFFF"/>
                </a:highlight>
                <a:latin typeface="system-ui"/>
              </a:rPr>
              <a:t>GenAI</a:t>
            </a:r>
            <a:r>
              <a:rPr lang="zh-CN" altLang="en-US" b="0" i="0" dirty="0">
                <a:effectLst/>
                <a:highlight>
                  <a:srgbClr val="FFFFFF"/>
                </a:highlight>
                <a:latin typeface="system-ui"/>
              </a:rPr>
              <a:t>基础架构能力或资源的最终客户，</a:t>
            </a:r>
            <a:r>
              <a:rPr lang="en-US" altLang="zh-CN" b="0" i="0" dirty="0">
                <a:effectLst/>
                <a:highlight>
                  <a:srgbClr val="FFFFFF"/>
                </a:highlight>
                <a:latin typeface="system-ui"/>
              </a:rPr>
              <a:t>HCI</a:t>
            </a:r>
            <a:r>
              <a:rPr lang="zh-CN" altLang="en-US" b="0" i="0" dirty="0">
                <a:effectLst/>
                <a:highlight>
                  <a:srgbClr val="FFFFFF"/>
                </a:highlight>
                <a:latin typeface="system-ui"/>
              </a:rPr>
              <a:t>可以帮助降低这些快速增长的工作负载的准入门槛，</a:t>
            </a:r>
            <a:r>
              <a:rPr lang="en-US" altLang="zh-CN" b="0" i="0" dirty="0">
                <a:effectLst/>
                <a:highlight>
                  <a:srgbClr val="FFFFFF"/>
                </a:highlight>
                <a:latin typeface="system-ui"/>
              </a:rPr>
              <a:t>HCI</a:t>
            </a:r>
            <a:r>
              <a:rPr lang="zh-CN" altLang="en-US" b="0" i="0" dirty="0">
                <a:effectLst/>
                <a:highlight>
                  <a:srgbClr val="FFFFFF"/>
                </a:highlight>
                <a:latin typeface="system-ui"/>
              </a:rPr>
              <a:t>技术供应商也在积极帮助最终用户打包人工智能就绪类堆栈。</a:t>
            </a:r>
          </a:p>
          <a:p>
            <a:pPr algn="just"/>
            <a:br>
              <a:rPr lang="zh-CN" altLang="en-US" b="0" i="0" dirty="0">
                <a:effectLst/>
                <a:highlight>
                  <a:srgbClr val="FFFFFF"/>
                </a:highlight>
                <a:latin typeface="system-ui"/>
              </a:rPr>
            </a:br>
            <a:endParaRPr lang="zh-CN" altLang="en-US" b="0" i="0" dirty="0">
              <a:effectLst/>
              <a:highlight>
                <a:srgbClr val="FFFFFF"/>
              </a:highlight>
              <a:latin typeface="system-ui"/>
            </a:endParaRPr>
          </a:p>
          <a:p>
            <a:pPr algn="just"/>
            <a:r>
              <a:rPr lang="zh-CN" altLang="en-US" b="0" i="0" dirty="0">
                <a:effectLst/>
                <a:highlight>
                  <a:srgbClr val="FFFFFF"/>
                </a:highlight>
                <a:latin typeface="system-ui"/>
              </a:rPr>
              <a:t>拆分来看，</a:t>
            </a:r>
            <a:r>
              <a:rPr lang="en-US" altLang="zh-CN" b="0" i="0" dirty="0">
                <a:effectLst/>
                <a:highlight>
                  <a:srgbClr val="FFFFFF"/>
                </a:highlight>
                <a:latin typeface="system-ui"/>
              </a:rPr>
              <a:t>2023</a:t>
            </a:r>
            <a:r>
              <a:rPr lang="zh-CN" altLang="en-US" b="0" i="0" dirty="0">
                <a:effectLst/>
                <a:highlight>
                  <a:srgbClr val="FFFFFF"/>
                </a:highlight>
                <a:latin typeface="system-ui"/>
              </a:rPr>
              <a:t>年全球范围内软件验证系统在市场中占比接近</a:t>
            </a:r>
            <a:r>
              <a:rPr lang="en-US" altLang="zh-CN" b="0" i="0" dirty="0">
                <a:effectLst/>
                <a:highlight>
                  <a:srgbClr val="FFFFFF"/>
                </a:highlight>
                <a:latin typeface="system-ui"/>
              </a:rPr>
              <a:t>23%</a:t>
            </a:r>
            <a:r>
              <a:rPr lang="zh-CN" altLang="en-US" b="0" i="0" dirty="0">
                <a:effectLst/>
                <a:highlight>
                  <a:srgbClr val="FFFFFF"/>
                </a:highlight>
                <a:latin typeface="system-ui"/>
              </a:rPr>
              <a:t>。</a:t>
            </a:r>
            <a:r>
              <a:rPr lang="en-US" altLang="zh-CN" b="0" i="0" dirty="0">
                <a:effectLst/>
                <a:highlight>
                  <a:srgbClr val="FFFFFF"/>
                </a:highlight>
                <a:latin typeface="system-ui"/>
              </a:rPr>
              <a:t>IDC</a:t>
            </a:r>
            <a:r>
              <a:rPr lang="zh-CN" altLang="en-US" b="0" i="0" dirty="0">
                <a:effectLst/>
                <a:highlight>
                  <a:srgbClr val="FFFFFF"/>
                </a:highlight>
                <a:latin typeface="system-ui"/>
              </a:rPr>
              <a:t>认为，</a:t>
            </a:r>
            <a:r>
              <a:rPr lang="en-US" altLang="zh-CN" b="0" i="0" dirty="0">
                <a:effectLst/>
                <a:highlight>
                  <a:srgbClr val="FFFFFF"/>
                </a:highlight>
                <a:latin typeface="system-ui"/>
              </a:rPr>
              <a:t>HCI</a:t>
            </a:r>
            <a:r>
              <a:rPr lang="zh-CN" altLang="en-US" b="0" i="0" dirty="0">
                <a:effectLst/>
                <a:highlight>
                  <a:srgbClr val="FFFFFF"/>
                </a:highlight>
                <a:latin typeface="system-ui"/>
              </a:rPr>
              <a:t>验证系统以高度协作的方式提供预集成的一体机解决方案能让最终用户的实施体验提升，帮助用户同时应用高性能的硬件和便于协同管理的软件。</a:t>
            </a:r>
          </a:p>
          <a:p>
            <a:pPr algn="just"/>
            <a:br>
              <a:rPr lang="zh-CN" altLang="en-US" b="0" i="0" dirty="0">
                <a:effectLst/>
                <a:highlight>
                  <a:srgbClr val="FFFFFF"/>
                </a:highlight>
                <a:latin typeface="system-ui"/>
              </a:rPr>
            </a:br>
            <a:endParaRPr lang="zh-CN" altLang="en-US" b="0" i="0" dirty="0">
              <a:effectLst/>
              <a:highlight>
                <a:srgbClr val="FFFFFF"/>
              </a:highlight>
              <a:latin typeface="system-ui"/>
            </a:endParaRPr>
          </a:p>
          <a:p>
            <a:pPr algn="just"/>
            <a:r>
              <a:rPr lang="zh-CN" altLang="en-US" b="0" i="0" dirty="0">
                <a:effectLst/>
                <a:highlight>
                  <a:srgbClr val="FFFFFF"/>
                </a:highlight>
                <a:latin typeface="system-ui"/>
              </a:rPr>
              <a:t>报告显示，中国超融合市场在</a:t>
            </a:r>
            <a:r>
              <a:rPr lang="en-US" altLang="zh-CN" b="0" i="0" dirty="0">
                <a:effectLst/>
                <a:highlight>
                  <a:srgbClr val="FFFFFF"/>
                </a:highlight>
                <a:latin typeface="system-ui"/>
              </a:rPr>
              <a:t>2023</a:t>
            </a:r>
            <a:r>
              <a:rPr lang="zh-CN" altLang="en-US" b="0" i="0" dirty="0">
                <a:effectLst/>
                <a:highlight>
                  <a:srgbClr val="FFFFFF"/>
                </a:highlight>
                <a:latin typeface="system-ui"/>
              </a:rPr>
              <a:t>年较去年同期实现</a:t>
            </a:r>
            <a:r>
              <a:rPr lang="en-US" altLang="zh-CN" b="0" i="0" dirty="0">
                <a:effectLst/>
                <a:highlight>
                  <a:srgbClr val="FFFFFF"/>
                </a:highlight>
                <a:latin typeface="system-ui"/>
              </a:rPr>
              <a:t>2.9%</a:t>
            </a:r>
            <a:r>
              <a:rPr lang="zh-CN" altLang="en-US" b="0" i="0" dirty="0">
                <a:effectLst/>
                <a:highlight>
                  <a:srgbClr val="FFFFFF"/>
                </a:highlight>
                <a:latin typeface="system-ui"/>
              </a:rPr>
              <a:t>增长，其中</a:t>
            </a:r>
            <a:r>
              <a:rPr lang="en-US" altLang="zh-CN" b="0" i="0" dirty="0">
                <a:effectLst/>
                <a:highlight>
                  <a:srgbClr val="FFFFFF"/>
                </a:highlight>
                <a:latin typeface="system-ui"/>
              </a:rPr>
              <a:t>HCI </a:t>
            </a:r>
            <a:r>
              <a:rPr lang="zh-CN" altLang="en-US" b="0" i="0" dirty="0">
                <a:effectLst/>
                <a:highlight>
                  <a:srgbClr val="FFFFFF"/>
                </a:highlight>
                <a:latin typeface="system-ui"/>
              </a:rPr>
              <a:t>验证系统市场占有率较去年同期上升近</a:t>
            </a:r>
            <a:r>
              <a:rPr lang="en-US" altLang="zh-CN" b="0" i="0" dirty="0">
                <a:effectLst/>
                <a:highlight>
                  <a:srgbClr val="FFFFFF"/>
                </a:highlight>
                <a:latin typeface="system-ui"/>
              </a:rPr>
              <a:t>4%</a:t>
            </a:r>
            <a:r>
              <a:rPr lang="zh-CN" altLang="en-US" b="0" i="0" dirty="0">
                <a:effectLst/>
                <a:highlight>
                  <a:srgbClr val="FFFFFF"/>
                </a:highlight>
                <a:latin typeface="system-ui"/>
              </a:rPr>
              <a:t>，接近</a:t>
            </a:r>
            <a:r>
              <a:rPr lang="en-US" altLang="zh-CN" b="0" i="0" dirty="0">
                <a:effectLst/>
                <a:highlight>
                  <a:srgbClr val="FFFFFF"/>
                </a:highlight>
                <a:latin typeface="system-ui"/>
              </a:rPr>
              <a:t>12%</a:t>
            </a:r>
            <a:r>
              <a:rPr lang="zh-CN" altLang="en-US" b="0" i="0" dirty="0">
                <a:effectLst/>
                <a:highlight>
                  <a:srgbClr val="FFFFFF"/>
                </a:highlight>
                <a:latin typeface="system-ui"/>
              </a:rPr>
              <a:t>的市场占有率，推动整体</a:t>
            </a:r>
            <a:r>
              <a:rPr lang="en-US" altLang="zh-CN" b="0" i="0" dirty="0">
                <a:effectLst/>
                <a:highlight>
                  <a:srgbClr val="FFFFFF"/>
                </a:highlight>
                <a:latin typeface="system-ui"/>
              </a:rPr>
              <a:t>HCI</a:t>
            </a:r>
            <a:r>
              <a:rPr lang="zh-CN" altLang="en-US" b="0" i="0" dirty="0">
                <a:effectLst/>
                <a:highlight>
                  <a:srgbClr val="FFFFFF"/>
                </a:highlight>
                <a:latin typeface="system-ui"/>
              </a:rPr>
              <a:t>市场保持平稳增速。技术供应商在</a:t>
            </a:r>
            <a:r>
              <a:rPr lang="en-US" altLang="zh-CN" b="0" i="0" dirty="0">
                <a:effectLst/>
                <a:highlight>
                  <a:srgbClr val="FFFFFF"/>
                </a:highlight>
                <a:latin typeface="system-ui"/>
              </a:rPr>
              <a:t>2023</a:t>
            </a:r>
            <a:r>
              <a:rPr lang="zh-CN" altLang="en-US" b="0" i="0" dirty="0">
                <a:effectLst/>
                <a:highlight>
                  <a:srgbClr val="FFFFFF"/>
                </a:highlight>
                <a:latin typeface="system-ui"/>
              </a:rPr>
              <a:t>年已经成为市场增长的主要推动力，其中深信服在制造业广泛布局，</a:t>
            </a:r>
            <a:r>
              <a:rPr lang="en-US" altLang="zh-CN" b="0" i="0" dirty="0">
                <a:effectLst/>
                <a:highlight>
                  <a:srgbClr val="FFFFFF"/>
                </a:highlight>
                <a:latin typeface="system-ui"/>
              </a:rPr>
              <a:t>2023</a:t>
            </a:r>
            <a:r>
              <a:rPr lang="zh-CN" altLang="en-US" b="0" i="0" dirty="0">
                <a:effectLst/>
                <a:highlight>
                  <a:srgbClr val="FFFFFF"/>
                </a:highlight>
                <a:latin typeface="system-ui"/>
              </a:rPr>
              <a:t>年同比增速超过市场平均水平；浪潮信息在解决方案中应用自身硬件产品，帮助技术买家降低</a:t>
            </a:r>
            <a:r>
              <a:rPr lang="en-US" altLang="zh-CN" b="0" i="0" dirty="0">
                <a:effectLst/>
                <a:highlight>
                  <a:srgbClr val="FFFFFF"/>
                </a:highlight>
                <a:latin typeface="system-ui"/>
              </a:rPr>
              <a:t>TCO</a:t>
            </a:r>
            <a:r>
              <a:rPr lang="zh-CN" altLang="en-US" b="0" i="0" dirty="0">
                <a:effectLst/>
                <a:highlight>
                  <a:srgbClr val="FFFFFF"/>
                </a:highlight>
                <a:latin typeface="system-ui"/>
              </a:rPr>
              <a:t>；志凌海纳（</a:t>
            </a:r>
            <a:r>
              <a:rPr lang="en-US" altLang="zh-CN" b="0" i="0" dirty="0" err="1">
                <a:effectLst/>
                <a:highlight>
                  <a:srgbClr val="FFFFFF"/>
                </a:highlight>
                <a:latin typeface="system-ui"/>
              </a:rPr>
              <a:t>SmartX</a:t>
            </a:r>
            <a:r>
              <a:rPr lang="zh-CN" altLang="en-US" b="0" i="0" dirty="0">
                <a:effectLst/>
                <a:highlight>
                  <a:srgbClr val="FFFFFF"/>
                </a:highlight>
                <a:latin typeface="system-ui"/>
              </a:rPr>
              <a:t>）将能力扩展至云原生和人工智能基础架构领域，继续引领</a:t>
            </a:r>
            <a:r>
              <a:rPr lang="en-US" altLang="zh-CN" b="0" i="0" dirty="0">
                <a:effectLst/>
                <a:highlight>
                  <a:srgbClr val="FFFFFF"/>
                </a:highlight>
                <a:latin typeface="system-ui"/>
              </a:rPr>
              <a:t>HCI</a:t>
            </a:r>
            <a:r>
              <a:rPr lang="zh-CN" altLang="en-US" b="0" i="0" dirty="0">
                <a:effectLst/>
                <a:highlight>
                  <a:srgbClr val="FFFFFF"/>
                </a:highlight>
                <a:latin typeface="system-ui"/>
              </a:rPr>
              <a:t>验证系统市场增长。</a:t>
            </a:r>
            <a:endParaRPr lang="en-US" altLang="zh-CN" b="0" i="0" dirty="0">
              <a:effectLst/>
              <a:highlight>
                <a:srgbClr val="FFFFFF"/>
              </a:highlight>
              <a:latin typeface="system-ui"/>
            </a:endParaRPr>
          </a:p>
          <a:p>
            <a:pPr algn="just"/>
            <a:endParaRPr lang="en-US" altLang="zh-CN" dirty="0">
              <a:highlight>
                <a:srgbClr val="FFFFFF"/>
              </a:highlight>
              <a:latin typeface="system-ui"/>
            </a:endParaRPr>
          </a:p>
          <a:p>
            <a:pPr algn="just"/>
            <a:r>
              <a:rPr lang="en-US" altLang="zh-CN" b="0" i="0" dirty="0">
                <a:effectLst/>
                <a:highlight>
                  <a:srgbClr val="FFFFFF"/>
                </a:highlight>
                <a:latin typeface="system-ui"/>
              </a:rPr>
              <a:t>IDC</a:t>
            </a:r>
            <a:r>
              <a:rPr lang="zh-CN" altLang="en-US" b="0" i="0" dirty="0">
                <a:effectLst/>
                <a:highlight>
                  <a:srgbClr val="FFFFFF"/>
                </a:highlight>
                <a:latin typeface="system-ui"/>
              </a:rPr>
              <a:t>预测，中国</a:t>
            </a:r>
            <a:r>
              <a:rPr lang="en-US" altLang="zh-CN" b="0" i="0" dirty="0">
                <a:effectLst/>
                <a:highlight>
                  <a:srgbClr val="FFFFFF"/>
                </a:highlight>
                <a:latin typeface="system-ui"/>
              </a:rPr>
              <a:t>HCI</a:t>
            </a:r>
            <a:r>
              <a:rPr lang="zh-CN" altLang="en-US" b="0" i="0" dirty="0">
                <a:effectLst/>
                <a:highlight>
                  <a:srgbClr val="FFFFFF"/>
                </a:highlight>
                <a:latin typeface="system-ui"/>
              </a:rPr>
              <a:t>市场在未来</a:t>
            </a:r>
            <a:r>
              <a:rPr lang="en-US" altLang="zh-CN" b="0" i="0" dirty="0">
                <a:effectLst/>
                <a:highlight>
                  <a:srgbClr val="FFFFFF"/>
                </a:highlight>
                <a:latin typeface="system-ui"/>
              </a:rPr>
              <a:t>5</a:t>
            </a:r>
            <a:r>
              <a:rPr lang="zh-CN" altLang="en-US" b="0" i="0" dirty="0">
                <a:effectLst/>
                <a:highlight>
                  <a:srgbClr val="FFFFFF"/>
                </a:highlight>
                <a:latin typeface="system-ui"/>
              </a:rPr>
              <a:t>年保持</a:t>
            </a:r>
            <a:r>
              <a:rPr lang="en-US" altLang="zh-CN" b="0" i="0" dirty="0">
                <a:effectLst/>
                <a:highlight>
                  <a:srgbClr val="FFFFFF"/>
                </a:highlight>
                <a:latin typeface="system-ui"/>
              </a:rPr>
              <a:t>6.0%</a:t>
            </a:r>
            <a:r>
              <a:rPr lang="zh-CN" altLang="en-US" b="0" i="0" dirty="0">
                <a:effectLst/>
                <a:highlight>
                  <a:srgbClr val="FFFFFF"/>
                </a:highlight>
                <a:latin typeface="system-ui"/>
              </a:rPr>
              <a:t>的年复合增长率，远超传统存储阵列；预计到</a:t>
            </a:r>
            <a:r>
              <a:rPr lang="en-US" altLang="zh-CN" b="0" i="0" dirty="0">
                <a:effectLst/>
                <a:highlight>
                  <a:srgbClr val="FFFFFF"/>
                </a:highlight>
                <a:latin typeface="system-ui"/>
              </a:rPr>
              <a:t>2028</a:t>
            </a:r>
            <a:r>
              <a:rPr lang="zh-CN" altLang="en-US" b="0" i="0" dirty="0">
                <a:effectLst/>
                <a:highlight>
                  <a:srgbClr val="FFFFFF"/>
                </a:highlight>
                <a:latin typeface="system-ui"/>
              </a:rPr>
              <a:t>年，超融合市场规模将达到近</a:t>
            </a:r>
            <a:r>
              <a:rPr lang="en-US" altLang="zh-CN" b="0" i="0" dirty="0">
                <a:effectLst/>
                <a:highlight>
                  <a:srgbClr val="FFFFFF"/>
                </a:highlight>
                <a:latin typeface="system-ui"/>
              </a:rPr>
              <a:t>30</a:t>
            </a:r>
            <a:r>
              <a:rPr lang="zh-CN" altLang="en-US" b="0" i="0" dirty="0">
                <a:effectLst/>
                <a:highlight>
                  <a:srgbClr val="FFFFFF"/>
                </a:highlight>
                <a:latin typeface="system-ui"/>
              </a:rPr>
              <a:t>亿美元。</a:t>
            </a:r>
          </a:p>
          <a:p>
            <a:endParaRPr lang="en-US" dirty="0"/>
          </a:p>
        </p:txBody>
      </p:sp>
      <p:pic>
        <p:nvPicPr>
          <p:cNvPr id="2050" name="Picture 2" descr="Image">
            <a:extLst>
              <a:ext uri="{FF2B5EF4-FFF2-40B4-BE49-F238E27FC236}">
                <a16:creationId xmlns:a16="http://schemas.microsoft.com/office/drawing/2014/main" id="{6CBAAE01-B558-6A2F-D1B3-2B722E038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94493"/>
            <a:ext cx="603885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95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010F-D8C8-7EB5-5179-EE94D41631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FC2659-0C63-03AF-7D35-7FC85D14140A}"/>
              </a:ext>
            </a:extLst>
          </p:cNvPr>
          <p:cNvSpPr>
            <a:spLocks noGrp="1"/>
          </p:cNvSpPr>
          <p:nvPr>
            <p:ph idx="1"/>
          </p:nvPr>
        </p:nvSpPr>
        <p:spPr>
          <a:xfrm>
            <a:off x="942975" y="1825625"/>
            <a:ext cx="10515600" cy="4351338"/>
          </a:xfrm>
        </p:spPr>
        <p:txBody>
          <a:bodyPr>
            <a:normAutofit fontScale="62500" lnSpcReduction="20000"/>
          </a:bodyPr>
          <a:lstStyle/>
          <a:p>
            <a:pPr algn="just"/>
            <a:r>
              <a:rPr lang="zh-CN" altLang="en-US" b="0" i="0" dirty="0">
                <a:effectLst/>
                <a:highlight>
                  <a:srgbClr val="FFFFFF"/>
                </a:highlight>
                <a:latin typeface="system-ui"/>
              </a:rPr>
              <a:t>目前从市场需求侧，已经可以看到智慧类工作场景已经推动了</a:t>
            </a:r>
            <a:r>
              <a:rPr lang="en-US" altLang="zh-CN" b="0" i="0" dirty="0">
                <a:effectLst/>
                <a:highlight>
                  <a:srgbClr val="FFFFFF"/>
                </a:highlight>
                <a:latin typeface="system-ui"/>
              </a:rPr>
              <a:t>SDS</a:t>
            </a:r>
            <a:r>
              <a:rPr lang="zh-CN" altLang="en-US" b="0" i="0" dirty="0">
                <a:effectLst/>
                <a:highlight>
                  <a:srgbClr val="FFFFFF"/>
                </a:highlight>
                <a:latin typeface="system-ui"/>
              </a:rPr>
              <a:t>产品需求量的上升。</a:t>
            </a:r>
            <a:r>
              <a:rPr lang="en-US" altLang="zh-CN" b="0" i="0" dirty="0">
                <a:effectLst/>
                <a:highlight>
                  <a:srgbClr val="FFFFFF"/>
                </a:highlight>
                <a:latin typeface="system-ui"/>
              </a:rPr>
              <a:t>IDC</a:t>
            </a:r>
            <a:r>
              <a:rPr lang="zh-CN" altLang="en-US" b="0" i="0" dirty="0">
                <a:effectLst/>
                <a:highlight>
                  <a:srgbClr val="FFFFFF"/>
                </a:highlight>
                <a:latin typeface="system-ui"/>
              </a:rPr>
              <a:t>数据显示，</a:t>
            </a:r>
            <a:r>
              <a:rPr lang="en-US" altLang="zh-CN" b="0" i="0" dirty="0">
                <a:effectLst/>
                <a:highlight>
                  <a:srgbClr val="FFFFFF"/>
                </a:highlight>
                <a:latin typeface="system-ui"/>
              </a:rPr>
              <a:t>2023</a:t>
            </a:r>
            <a:r>
              <a:rPr lang="zh-CN" altLang="en-US" b="0" i="0" dirty="0">
                <a:effectLst/>
                <a:highlight>
                  <a:srgbClr val="FFFFFF"/>
                </a:highlight>
                <a:latin typeface="system-ui"/>
              </a:rPr>
              <a:t>年中国</a:t>
            </a:r>
            <a:r>
              <a:rPr lang="en-US" altLang="zh-CN" b="0" i="0" dirty="0">
                <a:effectLst/>
                <a:highlight>
                  <a:srgbClr val="FFFFFF"/>
                </a:highlight>
                <a:latin typeface="system-ui"/>
              </a:rPr>
              <a:t>SDS</a:t>
            </a:r>
            <a:r>
              <a:rPr lang="zh-CN" altLang="en-US" b="0" i="0" dirty="0">
                <a:effectLst/>
                <a:highlight>
                  <a:srgbClr val="FFFFFF"/>
                </a:highlight>
                <a:latin typeface="system-ui"/>
              </a:rPr>
              <a:t>市场同比增长</a:t>
            </a:r>
            <a:r>
              <a:rPr lang="en-US" altLang="zh-CN" b="0" i="0" dirty="0">
                <a:effectLst/>
                <a:highlight>
                  <a:srgbClr val="FFFFFF"/>
                </a:highlight>
                <a:latin typeface="system-ui"/>
              </a:rPr>
              <a:t>9.8%</a:t>
            </a:r>
            <a:r>
              <a:rPr lang="zh-CN" altLang="en-US" b="0" i="0" dirty="0">
                <a:effectLst/>
                <a:highlight>
                  <a:srgbClr val="FFFFFF"/>
                </a:highlight>
                <a:latin typeface="system-ui"/>
              </a:rPr>
              <a:t>。</a:t>
            </a:r>
            <a:r>
              <a:rPr lang="en-US" altLang="zh-CN" b="0" i="0" dirty="0">
                <a:effectLst/>
                <a:highlight>
                  <a:srgbClr val="FFFFFF"/>
                </a:highlight>
                <a:latin typeface="system-ui"/>
              </a:rPr>
              <a:t>IDC</a:t>
            </a:r>
            <a:r>
              <a:rPr lang="zh-CN" altLang="en-US" b="0" i="0" dirty="0">
                <a:effectLst/>
                <a:highlight>
                  <a:srgbClr val="FFFFFF"/>
                </a:highlight>
                <a:latin typeface="system-ui"/>
              </a:rPr>
              <a:t>预测，未来五年，中国软件定义市场将以</a:t>
            </a:r>
            <a:r>
              <a:rPr lang="en-US" altLang="zh-CN" b="0" i="0" dirty="0">
                <a:effectLst/>
                <a:highlight>
                  <a:srgbClr val="FFFFFF"/>
                </a:highlight>
                <a:latin typeface="system-ui"/>
              </a:rPr>
              <a:t>6.7%</a:t>
            </a:r>
            <a:r>
              <a:rPr lang="zh-CN" altLang="en-US" b="0" i="0" dirty="0">
                <a:effectLst/>
                <a:highlight>
                  <a:srgbClr val="FFFFFF"/>
                </a:highlight>
                <a:latin typeface="system-ui"/>
              </a:rPr>
              <a:t>的复合从细分市场来看，对象存储市场增速较高，达到</a:t>
            </a:r>
            <a:r>
              <a:rPr lang="en-US" altLang="zh-CN" b="0" i="0" dirty="0">
                <a:effectLst/>
                <a:highlight>
                  <a:srgbClr val="FFFFFF"/>
                </a:highlight>
                <a:latin typeface="system-ui"/>
              </a:rPr>
              <a:t>16%</a:t>
            </a:r>
            <a:r>
              <a:rPr lang="zh-CN" altLang="en-US" b="0" i="0" dirty="0">
                <a:effectLst/>
                <a:highlight>
                  <a:srgbClr val="FFFFFF"/>
                </a:highlight>
                <a:latin typeface="system-ui"/>
              </a:rPr>
              <a:t>的同比增长。在</a:t>
            </a:r>
            <a:r>
              <a:rPr lang="en-US" altLang="zh-CN" b="0" i="0" dirty="0">
                <a:effectLst/>
                <a:highlight>
                  <a:srgbClr val="FFFFFF"/>
                </a:highlight>
                <a:latin typeface="system-ui"/>
              </a:rPr>
              <a:t>AI</a:t>
            </a:r>
            <a:r>
              <a:rPr lang="zh-CN" altLang="en-US" b="0" i="0" dirty="0">
                <a:effectLst/>
                <a:highlight>
                  <a:srgbClr val="FFFFFF"/>
                </a:highlight>
                <a:latin typeface="system-ui"/>
              </a:rPr>
              <a:t>应用场景中，软件定义存储的对象存储解决方案可以帮助处理</a:t>
            </a:r>
            <a:r>
              <a:rPr lang="en-US" altLang="zh-CN" b="0" i="0" dirty="0">
                <a:effectLst/>
                <a:highlight>
                  <a:srgbClr val="FFFFFF"/>
                </a:highlight>
                <a:latin typeface="system-ui"/>
              </a:rPr>
              <a:t>EB</a:t>
            </a:r>
            <a:r>
              <a:rPr lang="zh-CN" altLang="en-US" b="0" i="0" dirty="0">
                <a:effectLst/>
                <a:highlight>
                  <a:srgbClr val="FFFFFF"/>
                </a:highlight>
                <a:latin typeface="system-ui"/>
              </a:rPr>
              <a:t>级别的非结构化数据存储需求，可以为</a:t>
            </a:r>
            <a:r>
              <a:rPr lang="en-US" altLang="zh-CN" b="0" i="0" dirty="0">
                <a:effectLst/>
                <a:highlight>
                  <a:srgbClr val="FFFFFF"/>
                </a:highlight>
                <a:latin typeface="system-ui"/>
              </a:rPr>
              <a:t>AI</a:t>
            </a:r>
            <a:r>
              <a:rPr lang="zh-CN" altLang="en-US" b="0" i="0" dirty="0">
                <a:effectLst/>
                <a:highlight>
                  <a:srgbClr val="FFFFFF"/>
                </a:highlight>
                <a:latin typeface="system-ui"/>
              </a:rPr>
              <a:t>训练和分析提供稳定的支撑；且数据分层能力可帮助</a:t>
            </a:r>
            <a:r>
              <a:rPr lang="en-US" altLang="zh-CN" b="0" i="0" dirty="0">
                <a:effectLst/>
                <a:highlight>
                  <a:srgbClr val="FFFFFF"/>
                </a:highlight>
                <a:latin typeface="system-ui"/>
              </a:rPr>
              <a:t>AI</a:t>
            </a:r>
            <a:r>
              <a:rPr lang="zh-CN" altLang="en-US" b="0" i="0" dirty="0">
                <a:effectLst/>
                <a:highlight>
                  <a:srgbClr val="FFFFFF"/>
                </a:highlight>
                <a:latin typeface="system-ui"/>
              </a:rPr>
              <a:t>优化训练和推理过程的数据获取效率。此外，在</a:t>
            </a:r>
            <a:r>
              <a:rPr lang="en-US" altLang="zh-CN" b="0" i="0" dirty="0">
                <a:effectLst/>
                <a:highlight>
                  <a:srgbClr val="FFFFFF"/>
                </a:highlight>
                <a:latin typeface="system-ui"/>
              </a:rPr>
              <a:t>AI</a:t>
            </a:r>
            <a:r>
              <a:rPr lang="zh-CN" altLang="en-US" b="0" i="0" dirty="0">
                <a:effectLst/>
                <a:highlight>
                  <a:srgbClr val="FFFFFF"/>
                </a:highlight>
                <a:latin typeface="system-ui"/>
              </a:rPr>
              <a:t>模型训练和验证过程中，对象存储支持版本控制，可帮助跟踪数据变化和模型迭代历史，方便回溯和对比实验结果。在</a:t>
            </a:r>
            <a:r>
              <a:rPr lang="en-US" altLang="zh-CN" b="0" i="0" dirty="0">
                <a:effectLst/>
                <a:highlight>
                  <a:srgbClr val="FFFFFF"/>
                </a:highlight>
                <a:latin typeface="system-ui"/>
              </a:rPr>
              <a:t>IDC</a:t>
            </a:r>
            <a:r>
              <a:rPr lang="zh-CN" altLang="en-US" b="0" i="0" dirty="0">
                <a:effectLst/>
                <a:highlight>
                  <a:srgbClr val="FFFFFF"/>
                </a:highlight>
                <a:latin typeface="system-ui"/>
              </a:rPr>
              <a:t>预测中，未来五年中国软件定义对象存储市场的年复合增长率将达到</a:t>
            </a:r>
            <a:r>
              <a:rPr lang="en-US" altLang="zh-CN" b="0" i="0" dirty="0">
                <a:effectLst/>
                <a:highlight>
                  <a:srgbClr val="FFFFFF"/>
                </a:highlight>
                <a:latin typeface="system-ui"/>
              </a:rPr>
              <a:t>8.8%</a:t>
            </a:r>
            <a:r>
              <a:rPr lang="zh-CN" altLang="en-US" b="0" i="0" dirty="0">
                <a:effectLst/>
                <a:highlight>
                  <a:srgbClr val="FFFFFF"/>
                </a:highlight>
                <a:latin typeface="system-ui"/>
              </a:rPr>
              <a:t>。</a:t>
            </a:r>
          </a:p>
          <a:p>
            <a:pPr algn="just"/>
            <a:br>
              <a:rPr lang="zh-CN" altLang="en-US" b="0" i="0" dirty="0">
                <a:effectLst/>
                <a:highlight>
                  <a:srgbClr val="FFFFFF"/>
                </a:highlight>
                <a:latin typeface="system-ui"/>
              </a:rPr>
            </a:br>
            <a:endParaRPr lang="zh-CN" altLang="en-US" b="0" i="0" dirty="0">
              <a:effectLst/>
              <a:highlight>
                <a:srgbClr val="FFFFFF"/>
              </a:highlight>
              <a:latin typeface="system-ui"/>
            </a:endParaRPr>
          </a:p>
          <a:p>
            <a:pPr algn="just"/>
            <a:r>
              <a:rPr lang="zh-CN" altLang="en-US" b="0" i="0" dirty="0">
                <a:effectLst/>
                <a:highlight>
                  <a:srgbClr val="FFFFFF"/>
                </a:highlight>
                <a:latin typeface="system-ui"/>
              </a:rPr>
              <a:t>软件定义块存储在</a:t>
            </a:r>
            <a:r>
              <a:rPr lang="en-US" altLang="zh-CN" b="0" i="0" dirty="0">
                <a:effectLst/>
                <a:highlight>
                  <a:srgbClr val="FFFFFF"/>
                </a:highlight>
                <a:latin typeface="system-ui"/>
              </a:rPr>
              <a:t>2023</a:t>
            </a:r>
            <a:r>
              <a:rPr lang="zh-CN" altLang="en-US" b="0" i="0" dirty="0">
                <a:effectLst/>
                <a:highlight>
                  <a:srgbClr val="FFFFFF"/>
                </a:highlight>
                <a:latin typeface="system-ui"/>
              </a:rPr>
              <a:t>年达到</a:t>
            </a:r>
            <a:r>
              <a:rPr lang="en-US" altLang="zh-CN" b="0" i="0" dirty="0">
                <a:effectLst/>
                <a:highlight>
                  <a:srgbClr val="FFFFFF"/>
                </a:highlight>
                <a:latin typeface="system-ui"/>
              </a:rPr>
              <a:t>10%</a:t>
            </a:r>
            <a:r>
              <a:rPr lang="zh-CN" altLang="en-US" b="0" i="0" dirty="0">
                <a:effectLst/>
                <a:highlight>
                  <a:srgbClr val="FFFFFF"/>
                </a:highlight>
                <a:latin typeface="system-ui"/>
              </a:rPr>
              <a:t>同比增速，越来越多的技术买家使用软件定义块存储支撑云计算平台。块存储解决方案可根据云计算平台的需求动态创建、删除和扩展块存储卷，不受限于特定硬件，增强了资源的利用率，且横向扩展架构可帮助云计算环境中动态变化的业务负载灵活完成存储资源的创建和分配，未来云计算技术的多行业落地仍将推动中国软件定义块存储市场的稳定增长。目前，技术供应商已在多个应用场景中推出针对性解决方案，浪潮信息为生成式</a:t>
            </a:r>
            <a:r>
              <a:rPr lang="en-US" altLang="zh-CN" b="0" i="0" dirty="0">
                <a:effectLst/>
                <a:highlight>
                  <a:srgbClr val="FFFFFF"/>
                </a:highlight>
                <a:latin typeface="system-ui"/>
              </a:rPr>
              <a:t>AI</a:t>
            </a:r>
            <a:r>
              <a:rPr lang="zh-CN" altLang="en-US" b="0" i="0" dirty="0">
                <a:effectLst/>
                <a:highlight>
                  <a:srgbClr val="FFFFFF"/>
                </a:highlight>
                <a:latin typeface="system-ui"/>
              </a:rPr>
              <a:t>场景推广基于</a:t>
            </a:r>
            <a:r>
              <a:rPr lang="en-US" altLang="zh-CN" b="0" i="0" dirty="0">
                <a:effectLst/>
                <a:highlight>
                  <a:srgbClr val="FFFFFF"/>
                </a:highlight>
                <a:latin typeface="system-ui"/>
              </a:rPr>
              <a:t>G7</a:t>
            </a:r>
            <a:r>
              <a:rPr lang="zh-CN" altLang="en-US" b="0" i="0" dirty="0">
                <a:effectLst/>
                <a:highlight>
                  <a:srgbClr val="FFFFFF"/>
                </a:highlight>
                <a:latin typeface="system-ui"/>
              </a:rPr>
              <a:t>平台的一体机产品；曙光凭借软件定义文件系统在数据中心建设和人工智能计算方面持续发力；中国电子云将块存储解决方案为技术买家的复杂云计算环境，提供多应用场景的高性能块存储服务</a:t>
            </a:r>
          </a:p>
          <a:p>
            <a:r>
              <a:rPr lang="zh-CN" altLang="en-US" b="0" i="0" dirty="0">
                <a:effectLst/>
                <a:highlight>
                  <a:srgbClr val="FFFFFF"/>
                </a:highlight>
                <a:latin typeface="system-ui"/>
              </a:rPr>
              <a:t>年增长率（</a:t>
            </a:r>
            <a:r>
              <a:rPr lang="en-US" altLang="zh-CN" b="0" i="0" dirty="0">
                <a:effectLst/>
                <a:highlight>
                  <a:srgbClr val="FFFFFF"/>
                </a:highlight>
                <a:latin typeface="system-ui"/>
              </a:rPr>
              <a:t>CAGR</a:t>
            </a:r>
            <a:r>
              <a:rPr lang="zh-CN" altLang="en-US" b="0" i="0" dirty="0">
                <a:effectLst/>
                <a:highlight>
                  <a:srgbClr val="FFFFFF"/>
                </a:highlight>
                <a:latin typeface="system-ui"/>
              </a:rPr>
              <a:t>）增长；预计在</a:t>
            </a:r>
            <a:r>
              <a:rPr lang="en-US" altLang="zh-CN" b="0" i="0" dirty="0">
                <a:effectLst/>
                <a:highlight>
                  <a:srgbClr val="FFFFFF"/>
                </a:highlight>
                <a:latin typeface="system-ui"/>
              </a:rPr>
              <a:t>2028</a:t>
            </a:r>
            <a:r>
              <a:rPr lang="zh-CN" altLang="en-US" b="0" i="0" dirty="0">
                <a:effectLst/>
                <a:highlight>
                  <a:srgbClr val="FFFFFF"/>
                </a:highlight>
                <a:latin typeface="system-ui"/>
              </a:rPr>
              <a:t>年市场容量接近</a:t>
            </a:r>
            <a:r>
              <a:rPr lang="en-US" altLang="zh-CN" b="0" i="0" dirty="0">
                <a:effectLst/>
                <a:highlight>
                  <a:srgbClr val="FFFFFF"/>
                </a:highlight>
                <a:latin typeface="system-ui"/>
              </a:rPr>
              <a:t>39</a:t>
            </a:r>
            <a:r>
              <a:rPr lang="zh-CN" altLang="en-US" b="0" i="0" dirty="0">
                <a:effectLst/>
                <a:highlight>
                  <a:srgbClr val="FFFFFF"/>
                </a:highlight>
                <a:latin typeface="system-ui"/>
              </a:rPr>
              <a:t>亿美元。</a:t>
            </a:r>
            <a:endParaRPr lang="en-US" dirty="0"/>
          </a:p>
        </p:txBody>
      </p:sp>
      <p:pic>
        <p:nvPicPr>
          <p:cNvPr id="3074" name="Picture 2" descr="Image">
            <a:extLst>
              <a:ext uri="{FF2B5EF4-FFF2-40B4-BE49-F238E27FC236}">
                <a16:creationId xmlns:a16="http://schemas.microsoft.com/office/drawing/2014/main" id="{190966FA-7B10-4B40-224A-B075E43A1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888" y="681037"/>
            <a:ext cx="570547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618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437DF-C5CB-BFEF-E930-4950AC3BA2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FF1D95-34DD-EEFB-B00D-85A72470AC78}"/>
              </a:ext>
            </a:extLst>
          </p:cNvPr>
          <p:cNvSpPr>
            <a:spLocks noGrp="1"/>
          </p:cNvSpPr>
          <p:nvPr>
            <p:ph idx="1"/>
          </p:nvPr>
        </p:nvSpPr>
        <p:spPr/>
        <p:txBody>
          <a:bodyPr/>
          <a:lstStyle/>
          <a:p>
            <a:endParaRPr lang="en-US"/>
          </a:p>
        </p:txBody>
      </p:sp>
      <p:pic>
        <p:nvPicPr>
          <p:cNvPr id="4098" name="Picture 2" descr="Image">
            <a:extLst>
              <a:ext uri="{FF2B5EF4-FFF2-40B4-BE49-F238E27FC236}">
                <a16:creationId xmlns:a16="http://schemas.microsoft.com/office/drawing/2014/main" id="{DA2F297A-E7B8-D18E-22BF-976C43183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365125"/>
            <a:ext cx="889635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45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BD99D0-F05A-D0E2-2CD9-469125530785}"/>
              </a:ext>
            </a:extLst>
          </p:cNvPr>
          <p:cNvSpPr txBox="1"/>
          <p:nvPr/>
        </p:nvSpPr>
        <p:spPr>
          <a:xfrm>
            <a:off x="5962650" y="1397675"/>
            <a:ext cx="6096000" cy="2031325"/>
          </a:xfrm>
          <a:prstGeom prst="rect">
            <a:avLst/>
          </a:prstGeom>
          <a:noFill/>
        </p:spPr>
        <p:txBody>
          <a:bodyPr wrap="square">
            <a:spAutoFit/>
          </a:bodyPr>
          <a:lstStyle/>
          <a:p>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国内方面，根据 </a:t>
            </a:r>
            <a:r>
              <a:rPr lang="en-US" altLang="zh-CN" b="0" i="0" dirty="0">
                <a:solidFill>
                  <a:srgbClr val="000000"/>
                </a:solidFill>
                <a:effectLst/>
                <a:highlight>
                  <a:srgbClr val="FFFFFF"/>
                </a:highlight>
                <a:latin typeface="Calibri" panose="020F0502020204030204" pitchFamily="34" charset="0"/>
              </a:rPr>
              <a:t>IDC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数据，</a:t>
            </a:r>
            <a:r>
              <a:rPr lang="en-US" altLang="zh-CN" b="0" i="0" dirty="0">
                <a:solidFill>
                  <a:srgbClr val="000000"/>
                </a:solidFill>
                <a:effectLst/>
                <a:highlight>
                  <a:srgbClr val="FFFFFF"/>
                </a:highlight>
                <a:latin typeface="Calibri" panose="020F0502020204030204" pitchFamily="34" charset="0"/>
              </a:rPr>
              <a:t>2021 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年 </a:t>
            </a:r>
            <a:r>
              <a:rPr lang="en-US" altLang="zh-CN" b="0" i="0" dirty="0">
                <a:solidFill>
                  <a:srgbClr val="000000"/>
                </a:solidFill>
                <a:effectLst/>
                <a:highlight>
                  <a:srgbClr val="FFFFFF"/>
                </a:highlight>
                <a:latin typeface="Calibri" panose="020F0502020204030204" pitchFamily="34" charset="0"/>
              </a:rPr>
              <a:t>SDS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市场规模同比增长 </a:t>
            </a:r>
            <a:r>
              <a:rPr lang="en-US" altLang="zh-CN" b="0" i="0" dirty="0">
                <a:solidFill>
                  <a:srgbClr val="000000"/>
                </a:solidFill>
                <a:effectLst/>
                <a:highlight>
                  <a:srgbClr val="FFFFFF"/>
                </a:highlight>
                <a:latin typeface="Calibri" panose="020F0502020204030204" pitchFamily="34" charset="0"/>
              </a:rPr>
              <a:t>45.5%</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，约为 </a:t>
            </a:r>
            <a:r>
              <a:rPr lang="en-US" altLang="zh-CN" b="0" i="0" dirty="0">
                <a:solidFill>
                  <a:srgbClr val="000000"/>
                </a:solidFill>
                <a:effectLst/>
                <a:highlight>
                  <a:srgbClr val="FFFFFF"/>
                </a:highlight>
                <a:latin typeface="Calibri" panose="020F0502020204030204" pitchFamily="34" charset="0"/>
              </a:rPr>
              <a:t>21.2 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亿美元，预测 </a:t>
            </a:r>
            <a:r>
              <a:rPr lang="en-US" altLang="zh-CN" b="0" i="0" dirty="0">
                <a:solidFill>
                  <a:srgbClr val="000000"/>
                </a:solidFill>
                <a:effectLst/>
                <a:highlight>
                  <a:srgbClr val="FFFFFF"/>
                </a:highlight>
                <a:latin typeface="Calibri" panose="020F0502020204030204" pitchFamily="34" charset="0"/>
              </a:rPr>
              <a:t>SDS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市场将以五年 </a:t>
            </a:r>
            <a:r>
              <a:rPr lang="en-US" altLang="zh-CN" b="0" i="0" dirty="0">
                <a:solidFill>
                  <a:srgbClr val="000000"/>
                </a:solidFill>
                <a:effectLst/>
                <a:highlight>
                  <a:srgbClr val="FFFFFF"/>
                </a:highlight>
                <a:latin typeface="Calibri" panose="020F0502020204030204" pitchFamily="34" charset="0"/>
              </a:rPr>
              <a:t>14.0%</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的复合增长率增长，</a:t>
            </a:r>
            <a:r>
              <a:rPr lang="en-US" altLang="zh-CN" b="0" i="0" dirty="0">
                <a:solidFill>
                  <a:srgbClr val="000000"/>
                </a:solidFill>
                <a:effectLst/>
                <a:highlight>
                  <a:srgbClr val="FFFFFF"/>
                </a:highlight>
                <a:latin typeface="Calibri" panose="020F0502020204030204" pitchFamily="34" charset="0"/>
              </a:rPr>
              <a:t>2026 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年市场容量将接近 </a:t>
            </a:r>
            <a:r>
              <a:rPr lang="en-US" altLang="zh-CN" b="0" i="0" dirty="0">
                <a:solidFill>
                  <a:srgbClr val="000000"/>
                </a:solidFill>
                <a:effectLst/>
                <a:highlight>
                  <a:srgbClr val="FFFFFF"/>
                </a:highlight>
                <a:latin typeface="Calibri" panose="020F0502020204030204" pitchFamily="34" charset="0"/>
              </a:rPr>
              <a:t>45.1 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亿美元；另一方面，市场对超</a:t>
            </a:r>
            <a:r>
              <a:rPr lang="en-US" altLang="zh-CN" b="0" i="0" dirty="0">
                <a:solidFill>
                  <a:srgbClr val="000000"/>
                </a:solidFill>
                <a:effectLst/>
                <a:highlight>
                  <a:srgbClr val="FFFFFF"/>
                </a:highlight>
                <a:latin typeface="Calibri" panose="020F0502020204030204" pitchFamily="34" charset="0"/>
              </a:rPr>
              <a:t>HCI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存储系统解决方案的需求保持强劲，</a:t>
            </a:r>
            <a:r>
              <a:rPr lang="en-US" altLang="zh-CN" b="0" i="0" dirty="0">
                <a:solidFill>
                  <a:srgbClr val="000000"/>
                </a:solidFill>
                <a:effectLst/>
                <a:highlight>
                  <a:srgbClr val="FFFFFF"/>
                </a:highlight>
                <a:latin typeface="Calibri" panose="020F0502020204030204" pitchFamily="34" charset="0"/>
              </a:rPr>
              <a:t>2021 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年中国 </a:t>
            </a:r>
            <a:r>
              <a:rPr lang="en-US" altLang="zh-CN" b="0" i="0" dirty="0">
                <a:solidFill>
                  <a:srgbClr val="000000"/>
                </a:solidFill>
                <a:effectLst/>
                <a:highlight>
                  <a:srgbClr val="FFFFFF"/>
                </a:highlight>
                <a:latin typeface="Calibri" panose="020F0502020204030204" pitchFamily="34" charset="0"/>
              </a:rPr>
              <a:t>HCI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存储系统实现同比 </a:t>
            </a:r>
            <a:r>
              <a:rPr lang="en-US" altLang="zh-CN" b="0" i="0" dirty="0">
                <a:solidFill>
                  <a:srgbClr val="000000"/>
                </a:solidFill>
                <a:effectLst/>
                <a:highlight>
                  <a:srgbClr val="FFFFFF"/>
                </a:highlight>
                <a:latin typeface="Calibri" panose="020F0502020204030204" pitchFamily="34" charset="0"/>
              </a:rPr>
              <a:t>41.1%</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的增长，市场规模约 </a:t>
            </a:r>
            <a:r>
              <a:rPr lang="en-US" altLang="zh-CN" b="0" i="0" dirty="0">
                <a:solidFill>
                  <a:srgbClr val="000000"/>
                </a:solidFill>
                <a:effectLst/>
                <a:highlight>
                  <a:srgbClr val="FFFFFF"/>
                </a:highlight>
                <a:latin typeface="Calibri" panose="020F0502020204030204" pitchFamily="34" charset="0"/>
              </a:rPr>
              <a:t>18.5 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亿美元，</a:t>
            </a:r>
            <a:r>
              <a:rPr lang="en-US" altLang="zh-CN" b="0" i="0" dirty="0">
                <a:solidFill>
                  <a:srgbClr val="000000"/>
                </a:solidFill>
                <a:effectLst/>
                <a:highlight>
                  <a:srgbClr val="FFFFFF"/>
                </a:highlight>
                <a:latin typeface="Calibri" panose="020F0502020204030204" pitchFamily="34" charset="0"/>
              </a:rPr>
              <a:t>2021-2026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年预测将保持近 </a:t>
            </a:r>
            <a:r>
              <a:rPr lang="en-US" altLang="zh-CN" b="0" i="0" dirty="0">
                <a:solidFill>
                  <a:srgbClr val="000000"/>
                </a:solidFill>
                <a:effectLst/>
                <a:highlight>
                  <a:srgbClr val="FFFFFF"/>
                </a:highlight>
                <a:latin typeface="Calibri" panose="020F0502020204030204" pitchFamily="34" charset="0"/>
              </a:rPr>
              <a:t>12.6%</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的复合增长率，</a:t>
            </a:r>
            <a:r>
              <a:rPr lang="en-US" altLang="zh-CN" b="0" i="0" dirty="0">
                <a:solidFill>
                  <a:srgbClr val="000000"/>
                </a:solidFill>
                <a:effectLst/>
                <a:highlight>
                  <a:srgbClr val="FFFFFF"/>
                </a:highlight>
                <a:latin typeface="Calibri" panose="020F0502020204030204" pitchFamily="34" charset="0"/>
              </a:rPr>
              <a:t>2026 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年 </a:t>
            </a:r>
            <a:r>
              <a:rPr lang="en-US" altLang="zh-CN" b="0" i="0" dirty="0">
                <a:solidFill>
                  <a:srgbClr val="000000"/>
                </a:solidFill>
                <a:effectLst/>
                <a:highlight>
                  <a:srgbClr val="FFFFFF"/>
                </a:highlight>
                <a:latin typeface="Calibri" panose="020F0502020204030204" pitchFamily="34" charset="0"/>
              </a:rPr>
              <a:t>HCI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市场规模将达到</a:t>
            </a:r>
            <a:r>
              <a:rPr lang="en-US" altLang="zh-CN" b="0" i="0" dirty="0">
                <a:solidFill>
                  <a:srgbClr val="000000"/>
                </a:solidFill>
                <a:effectLst/>
                <a:highlight>
                  <a:srgbClr val="FFFFFF"/>
                </a:highlight>
                <a:latin typeface="Calibri" panose="020F0502020204030204" pitchFamily="34" charset="0"/>
              </a:rPr>
              <a:t>36.4 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亿美元。</a:t>
            </a:r>
            <a:endParaRPr lang="en-US" dirty="0"/>
          </a:p>
        </p:txBody>
      </p:sp>
      <p:sp>
        <p:nvSpPr>
          <p:cNvPr id="7" name="TextBox 6">
            <a:extLst>
              <a:ext uri="{FF2B5EF4-FFF2-40B4-BE49-F238E27FC236}">
                <a16:creationId xmlns:a16="http://schemas.microsoft.com/office/drawing/2014/main" id="{404A49DF-7130-DBBB-A7CF-B487585D62FF}"/>
              </a:ext>
            </a:extLst>
          </p:cNvPr>
          <p:cNvSpPr txBox="1"/>
          <p:nvPr/>
        </p:nvSpPr>
        <p:spPr>
          <a:xfrm>
            <a:off x="781050" y="256312"/>
            <a:ext cx="6096000" cy="1754326"/>
          </a:xfrm>
          <a:prstGeom prst="rect">
            <a:avLst/>
          </a:prstGeom>
          <a:noFill/>
        </p:spPr>
        <p:txBody>
          <a:bodyPr wrap="square">
            <a:spAutoFit/>
          </a:bodyPr>
          <a:lstStyle/>
          <a:p>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据 </a:t>
            </a:r>
            <a:r>
              <a:rPr lang="en-US" altLang="zh-CN" b="0" i="0" dirty="0">
                <a:solidFill>
                  <a:srgbClr val="000000"/>
                </a:solidFill>
                <a:effectLst/>
                <a:highlight>
                  <a:srgbClr val="FFFFFF"/>
                </a:highlight>
                <a:latin typeface="Calibri" panose="020F0502020204030204" pitchFamily="34" charset="0"/>
              </a:rPr>
              <a:t>Fortune Business Insights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发布的数据显示，</a:t>
            </a:r>
            <a:r>
              <a:rPr lang="en-US" altLang="zh-CN" b="0" i="0" dirty="0">
                <a:solidFill>
                  <a:srgbClr val="000000"/>
                </a:solidFill>
                <a:effectLst/>
                <a:highlight>
                  <a:srgbClr val="FFFFFF"/>
                </a:highlight>
                <a:latin typeface="Calibri" panose="020F0502020204030204" pitchFamily="34" charset="0"/>
              </a:rPr>
              <a:t>2021 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年全球云存储市场规模达到了 </a:t>
            </a:r>
            <a:r>
              <a:rPr lang="en-US" altLang="zh-CN" b="0" i="0" dirty="0">
                <a:solidFill>
                  <a:srgbClr val="000000"/>
                </a:solidFill>
                <a:effectLst/>
                <a:highlight>
                  <a:srgbClr val="FFFFFF"/>
                </a:highlight>
                <a:latin typeface="Calibri" panose="020F0502020204030204" pitchFamily="34" charset="0"/>
              </a:rPr>
              <a:t>702 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亿美元。随着云存储方案的低成本优势进一步显现，将推动企业扩大使用云存储，估计 </a:t>
            </a:r>
            <a:r>
              <a:rPr lang="en-US" altLang="zh-CN" b="0" i="0" dirty="0">
                <a:solidFill>
                  <a:srgbClr val="000000"/>
                </a:solidFill>
                <a:effectLst/>
                <a:highlight>
                  <a:srgbClr val="FFFFFF"/>
                </a:highlight>
                <a:latin typeface="Calibri" panose="020F0502020204030204" pitchFamily="34" charset="0"/>
              </a:rPr>
              <a:t>2022 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年全球云存储市场规模将达到 </a:t>
            </a:r>
            <a:r>
              <a:rPr lang="en-US" altLang="zh-CN" b="0" i="0" dirty="0">
                <a:solidFill>
                  <a:srgbClr val="000000"/>
                </a:solidFill>
                <a:effectLst/>
                <a:highlight>
                  <a:srgbClr val="FFFFFF"/>
                </a:highlight>
                <a:latin typeface="Calibri" panose="020F0502020204030204" pitchFamily="34" charset="0"/>
              </a:rPr>
              <a:t>834 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亿美元，预计 </a:t>
            </a:r>
            <a:r>
              <a:rPr lang="en-US" altLang="zh-CN" b="0" i="0" dirty="0">
                <a:solidFill>
                  <a:srgbClr val="000000"/>
                </a:solidFill>
                <a:effectLst/>
                <a:highlight>
                  <a:srgbClr val="FFFFFF"/>
                </a:highlight>
                <a:latin typeface="Calibri" panose="020F0502020204030204" pitchFamily="34" charset="0"/>
              </a:rPr>
              <a:t>2029 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年有望达到 </a:t>
            </a:r>
            <a:r>
              <a:rPr lang="en-US" altLang="zh-CN" b="0" i="0" dirty="0">
                <a:solidFill>
                  <a:srgbClr val="000000"/>
                </a:solidFill>
                <a:effectLst/>
                <a:highlight>
                  <a:srgbClr val="FFFFFF"/>
                </a:highlight>
                <a:latin typeface="Calibri" panose="020F0502020204030204" pitchFamily="34" charset="0"/>
              </a:rPr>
              <a:t>3,764 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亿美元，年均复合增长率达到 </a:t>
            </a:r>
            <a:r>
              <a:rPr lang="en-US" altLang="zh-CN" b="0" i="0" dirty="0">
                <a:solidFill>
                  <a:srgbClr val="000000"/>
                </a:solidFill>
                <a:effectLst/>
                <a:highlight>
                  <a:srgbClr val="FFFFFF"/>
                </a:highlight>
                <a:latin typeface="Calibri" panose="020F0502020204030204" pitchFamily="34" charset="0"/>
              </a:rPr>
              <a:t>24.0%</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a:t>
            </a:r>
            <a:endParaRPr lang="en-US" dirty="0"/>
          </a:p>
        </p:txBody>
      </p:sp>
      <p:sp>
        <p:nvSpPr>
          <p:cNvPr id="9" name="TextBox 8">
            <a:extLst>
              <a:ext uri="{FF2B5EF4-FFF2-40B4-BE49-F238E27FC236}">
                <a16:creationId xmlns:a16="http://schemas.microsoft.com/office/drawing/2014/main" id="{E7C4BDFF-C15D-3F0E-0DFF-50F60BF343BB}"/>
              </a:ext>
            </a:extLst>
          </p:cNvPr>
          <p:cNvSpPr txBox="1"/>
          <p:nvPr/>
        </p:nvSpPr>
        <p:spPr>
          <a:xfrm>
            <a:off x="328613" y="3831699"/>
            <a:ext cx="6143624" cy="1477328"/>
          </a:xfrm>
          <a:prstGeom prst="rect">
            <a:avLst/>
          </a:prstGeom>
          <a:noFill/>
        </p:spPr>
        <p:txBody>
          <a:bodyPr wrap="square">
            <a:spAutoFit/>
          </a:bodyPr>
          <a:lstStyle/>
          <a:p>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竞争格局方面，国内 </a:t>
            </a:r>
            <a:r>
              <a:rPr lang="en-US" altLang="zh-CN" b="0" i="0" dirty="0">
                <a:solidFill>
                  <a:srgbClr val="000000"/>
                </a:solidFill>
                <a:effectLst/>
                <a:highlight>
                  <a:srgbClr val="FFFFFF"/>
                </a:highlight>
                <a:latin typeface="Calibri" panose="020F0502020204030204" pitchFamily="34" charset="0"/>
              </a:rPr>
              <a:t>SDS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主要参与者包括华为、新华三、浪潮、曙光等大厂，及以 </a:t>
            </a:r>
            <a:r>
              <a:rPr lang="en-US" altLang="zh-CN" b="0" i="0" dirty="0">
                <a:solidFill>
                  <a:srgbClr val="000000"/>
                </a:solidFill>
                <a:effectLst/>
                <a:highlight>
                  <a:srgbClr val="FFFFFF"/>
                </a:highlight>
                <a:latin typeface="Calibri" panose="020F0502020204030204" pitchFamily="34" charset="0"/>
              </a:rPr>
              <a:t>XSKY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星辰天合等为代表的初创公司。华为以文件存储解决方案在政府、广电和电信行业得到认可；</a:t>
            </a:r>
            <a:r>
              <a:rPr lang="en-US" altLang="zh-CN" b="0" i="0" dirty="0">
                <a:solidFill>
                  <a:srgbClr val="000000"/>
                </a:solidFill>
                <a:effectLst/>
                <a:highlight>
                  <a:srgbClr val="FFFFFF"/>
                </a:highlight>
                <a:latin typeface="Calibri" panose="020F0502020204030204" pitchFamily="34" charset="0"/>
              </a:rPr>
              <a:t>XSKY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星辰天合、杉岩数据等创业公司以块存储、对象存储发力抢占市场。</a:t>
            </a:r>
            <a:endParaRPr lang="en-US" dirty="0"/>
          </a:p>
        </p:txBody>
      </p:sp>
      <p:pic>
        <p:nvPicPr>
          <p:cNvPr id="5122" name="Picture 2" descr="Image">
            <a:extLst>
              <a:ext uri="{FF2B5EF4-FFF2-40B4-BE49-F238E27FC236}">
                <a16:creationId xmlns:a16="http://schemas.microsoft.com/office/drawing/2014/main" id="{BCFF0FA9-1217-C4F1-8191-BDFEB7FA2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655" y="3531126"/>
            <a:ext cx="5357990" cy="2264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31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4F6116-FA2B-3BD5-2942-CD35468B1073}"/>
              </a:ext>
            </a:extLst>
          </p:cNvPr>
          <p:cNvSpPr txBox="1"/>
          <p:nvPr/>
        </p:nvSpPr>
        <p:spPr>
          <a:xfrm>
            <a:off x="819150" y="899636"/>
            <a:ext cx="6096000" cy="1477328"/>
          </a:xfrm>
          <a:prstGeom prst="rect">
            <a:avLst/>
          </a:prstGeom>
          <a:noFill/>
        </p:spPr>
        <p:txBody>
          <a:bodyPr wrap="square">
            <a:spAutoFit/>
          </a:bodyPr>
          <a:lstStyle/>
          <a:p>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国内 </a:t>
            </a:r>
            <a:r>
              <a:rPr lang="en-US" altLang="zh-CN" b="0" i="0" dirty="0">
                <a:solidFill>
                  <a:srgbClr val="000000"/>
                </a:solidFill>
                <a:effectLst/>
                <a:highlight>
                  <a:srgbClr val="FFFFFF"/>
                </a:highlight>
                <a:latin typeface="Calibri" panose="020F0502020204030204" pitchFamily="34" charset="0"/>
              </a:rPr>
              <a:t>HCI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市场参与者包括新华三、华为、浪潮、深信服等利用数据中心市场多年客户和渠道积累获取份额的玩家；</a:t>
            </a:r>
            <a:r>
              <a:rPr lang="en-US" altLang="zh-CN" b="0" i="0" dirty="0" err="1">
                <a:solidFill>
                  <a:srgbClr val="000000"/>
                </a:solidFill>
                <a:effectLst/>
                <a:highlight>
                  <a:srgbClr val="FFFFFF"/>
                </a:highlight>
                <a:latin typeface="Calibri" panose="020F0502020204030204" pitchFamily="34" charset="0"/>
              </a:rPr>
              <a:t>SmartX</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a:t>
            </a:r>
            <a:r>
              <a:rPr lang="en-US" altLang="zh-CN" b="0" i="0" dirty="0">
                <a:solidFill>
                  <a:srgbClr val="000000"/>
                </a:solidFill>
                <a:effectLst/>
                <a:highlight>
                  <a:srgbClr val="FFFFFF"/>
                </a:highlight>
                <a:latin typeface="Calibri" panose="020F0502020204030204" pitchFamily="34" charset="0"/>
              </a:rPr>
              <a:t>Nutanix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等通过产品差异化优势获得市场的产品型厂商；以及 </a:t>
            </a:r>
            <a:r>
              <a:rPr lang="en-US" altLang="zh-CN" b="0" i="0" dirty="0" err="1">
                <a:solidFill>
                  <a:srgbClr val="000000"/>
                </a:solidFill>
                <a:effectLst/>
                <a:highlight>
                  <a:srgbClr val="FFFFFF"/>
                </a:highlight>
                <a:latin typeface="Calibri" panose="020F0502020204030204" pitchFamily="34" charset="0"/>
              </a:rPr>
              <a:t>EasyStack</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、青云等使用公有云技术满足私有云需求的公有云厂商。</a:t>
            </a:r>
            <a:endParaRPr lang="en-US" dirty="0"/>
          </a:p>
        </p:txBody>
      </p:sp>
      <p:pic>
        <p:nvPicPr>
          <p:cNvPr id="6148" name="Picture 4" descr="Image">
            <a:extLst>
              <a:ext uri="{FF2B5EF4-FFF2-40B4-BE49-F238E27FC236}">
                <a16:creationId xmlns:a16="http://schemas.microsoft.com/office/drawing/2014/main" id="{74B247D1-E0B6-4E3A-33B5-C3CB1B552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820" y="3246596"/>
            <a:ext cx="5540879" cy="23288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C57DC7C-10D4-AEFE-1BEA-0EB7EA00FC0D}"/>
              </a:ext>
            </a:extLst>
          </p:cNvPr>
          <p:cNvSpPr txBox="1"/>
          <p:nvPr/>
        </p:nvSpPr>
        <p:spPr>
          <a:xfrm>
            <a:off x="504825" y="4481037"/>
            <a:ext cx="6096000" cy="646331"/>
          </a:xfrm>
          <a:prstGeom prst="rect">
            <a:avLst/>
          </a:prstGeom>
          <a:noFill/>
        </p:spPr>
        <p:txBody>
          <a:bodyPr wrap="square">
            <a:spAutoFit/>
          </a:bodyPr>
          <a:lstStyle/>
          <a:p>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未来，软件定义存储（</a:t>
            </a:r>
            <a:r>
              <a:rPr lang="en-US" altLang="zh-CN" b="0" i="0" dirty="0">
                <a:solidFill>
                  <a:srgbClr val="000000"/>
                </a:solidFill>
                <a:effectLst/>
                <a:highlight>
                  <a:srgbClr val="FFFFFF"/>
                </a:highlight>
                <a:latin typeface="Calibri" panose="020F0502020204030204" pitchFamily="34" charset="0"/>
              </a:rPr>
              <a:t>SDS</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）、分布式存储和超融合（</a:t>
            </a:r>
            <a:r>
              <a:rPr lang="en-US" altLang="zh-CN" b="0" i="0" dirty="0">
                <a:solidFill>
                  <a:srgbClr val="000000"/>
                </a:solidFill>
                <a:effectLst/>
                <a:highlight>
                  <a:srgbClr val="FFFFFF"/>
                </a:highlight>
                <a:latin typeface="Calibri" panose="020F0502020204030204" pitchFamily="34" charset="0"/>
              </a:rPr>
              <a:t>HCI</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）将延续高增长势头，成为未来云存储的重要发展方向。</a:t>
            </a:r>
            <a:endParaRPr lang="en-US" dirty="0"/>
          </a:p>
        </p:txBody>
      </p:sp>
    </p:spTree>
    <p:extLst>
      <p:ext uri="{BB962C8B-B14F-4D97-AF65-F5344CB8AC3E}">
        <p14:creationId xmlns:p14="http://schemas.microsoft.com/office/powerpoint/2010/main" val="16987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501470-182E-D274-0EE6-58B4C2D57744}"/>
              </a:ext>
            </a:extLst>
          </p:cNvPr>
          <p:cNvSpPr txBox="1"/>
          <p:nvPr/>
        </p:nvSpPr>
        <p:spPr>
          <a:xfrm>
            <a:off x="3048000" y="2136339"/>
            <a:ext cx="6096000" cy="2585323"/>
          </a:xfrm>
          <a:prstGeom prst="rect">
            <a:avLst/>
          </a:prstGeom>
          <a:noFill/>
        </p:spPr>
        <p:txBody>
          <a:bodyPr wrap="square">
            <a:spAutoFit/>
          </a:bodyPr>
          <a:lstStyle/>
          <a:p>
            <a:r>
              <a:rPr lang="zh-CN" altLang="en-US" b="1" dirty="0">
                <a:solidFill>
                  <a:srgbClr val="000000"/>
                </a:solidFill>
                <a:effectLst/>
                <a:latin typeface="STKaiti" panose="02010600040101010101" pitchFamily="2" charset="-122"/>
                <a:ea typeface="STKaiti" panose="02010600040101010101" pitchFamily="2" charset="-122"/>
              </a:rPr>
              <a:t>超融合：</a:t>
            </a:r>
            <a:r>
              <a:rPr lang="zh-CN" altLang="en-US" dirty="0">
                <a:solidFill>
                  <a:srgbClr val="000000"/>
                </a:solidFill>
                <a:effectLst/>
                <a:latin typeface="STKaiti" panose="02010600040101010101" pitchFamily="2" charset="-122"/>
                <a:ea typeface="STKaiti" panose="02010600040101010101" pitchFamily="2" charset="-122"/>
              </a:rPr>
              <a:t>超融合是将存储、计算和网络连接资源整合到一个 </a:t>
            </a:r>
            <a:r>
              <a:rPr lang="en-US" altLang="zh-CN" dirty="0">
                <a:solidFill>
                  <a:srgbClr val="000000"/>
                </a:solidFill>
                <a:effectLst/>
                <a:latin typeface="Calibri" panose="020F0502020204030204" pitchFamily="34" charset="0"/>
              </a:rPr>
              <a:t>IT </a:t>
            </a:r>
            <a:r>
              <a:rPr lang="zh-CN" altLang="en-US" dirty="0">
                <a:solidFill>
                  <a:srgbClr val="000000"/>
                </a:solidFill>
                <a:effectLst/>
                <a:latin typeface="STKaiti" panose="02010600040101010101" pitchFamily="2" charset="-122"/>
                <a:ea typeface="STKaiti" panose="02010600040101010101" pitchFamily="2" charset="-122"/>
              </a:rPr>
              <a:t>框架系统中的过程，可降低数据中心复杂性并提高可扩展性。超融合基础架构综合了 </a:t>
            </a:r>
            <a:r>
              <a:rPr lang="en-US" altLang="zh-CN" dirty="0">
                <a:solidFill>
                  <a:srgbClr val="000000"/>
                </a:solidFill>
                <a:effectLst/>
                <a:latin typeface="Calibri" panose="020F0502020204030204" pitchFamily="34" charset="0"/>
              </a:rPr>
              <a:t>SDS </a:t>
            </a:r>
            <a:r>
              <a:rPr lang="zh-CN" altLang="en-US" dirty="0">
                <a:solidFill>
                  <a:srgbClr val="000000"/>
                </a:solidFill>
                <a:effectLst/>
                <a:latin typeface="STKaiti" panose="02010600040101010101" pitchFamily="2" charset="-122"/>
                <a:ea typeface="STKaiti" panose="02010600040101010101" pitchFamily="2" charset="-122"/>
              </a:rPr>
              <a:t>和分布式存储的许多优良特性。超融合的本质是虚拟化环境下的一种新型部署架构，有了超融合，外置磁盘阵列回归到服务器内部，这是超融合带来的产业变革，会深刻的影响现有的 </a:t>
            </a:r>
            <a:r>
              <a:rPr lang="en-US" altLang="zh-CN" dirty="0">
                <a:solidFill>
                  <a:srgbClr val="000000"/>
                </a:solidFill>
                <a:effectLst/>
                <a:latin typeface="Calibri" panose="020F0502020204030204" pitchFamily="34" charset="0"/>
              </a:rPr>
              <a:t>IT </a:t>
            </a:r>
            <a:r>
              <a:rPr lang="zh-CN" altLang="en-US" dirty="0">
                <a:solidFill>
                  <a:srgbClr val="000000"/>
                </a:solidFill>
                <a:effectLst/>
                <a:latin typeface="STKaiti" panose="02010600040101010101" pitchFamily="2" charset="-122"/>
                <a:ea typeface="STKaiti" panose="02010600040101010101" pitchFamily="2" charset="-122"/>
              </a:rPr>
              <a:t>格局。未来采用</a:t>
            </a:r>
            <a:r>
              <a:rPr lang="zh-CN" altLang="en-US" dirty="0">
                <a:solidFill>
                  <a:srgbClr val="000000"/>
                </a:solidFill>
                <a:effectLst/>
                <a:latin typeface="Calibri" panose="020F0502020204030204" pitchFamily="34" charset="0"/>
              </a:rPr>
              <a:t>“</a:t>
            </a:r>
            <a:r>
              <a:rPr lang="zh-CN" altLang="en-US" dirty="0">
                <a:solidFill>
                  <a:srgbClr val="000000"/>
                </a:solidFill>
                <a:effectLst/>
                <a:latin typeface="STKaiti" panose="02010600040101010101" pitchFamily="2" charset="-122"/>
                <a:ea typeface="STKaiti" panose="02010600040101010101" pitchFamily="2" charset="-122"/>
              </a:rPr>
              <a:t>超融合架构</a:t>
            </a:r>
            <a:r>
              <a:rPr lang="zh-CN" altLang="en-US" dirty="0">
                <a:solidFill>
                  <a:srgbClr val="000000"/>
                </a:solidFill>
                <a:effectLst/>
                <a:latin typeface="Calibri" panose="020F0502020204030204" pitchFamily="34" charset="0"/>
              </a:rPr>
              <a:t>”</a:t>
            </a:r>
            <a:r>
              <a:rPr lang="zh-CN" altLang="en-US" dirty="0">
                <a:solidFill>
                  <a:srgbClr val="000000"/>
                </a:solidFill>
                <a:effectLst/>
                <a:latin typeface="STKaiti" panose="02010600040101010101" pitchFamily="2" charset="-122"/>
                <a:ea typeface="STKaiti" panose="02010600040101010101" pitchFamily="2" charset="-122"/>
              </a:rPr>
              <a:t>是部署基础系统的一种合理模式。超融合架构比软件定义存储层级要更高，因为其内涵更为广泛，并在一定程度上涵盖了软件定义存储。</a:t>
            </a:r>
            <a:endParaRPr lang="en-US" dirty="0"/>
          </a:p>
        </p:txBody>
      </p:sp>
    </p:spTree>
    <p:extLst>
      <p:ext uri="{BB962C8B-B14F-4D97-AF65-F5344CB8AC3E}">
        <p14:creationId xmlns:p14="http://schemas.microsoft.com/office/powerpoint/2010/main" val="156351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602A-DBA5-F961-8E6B-1C09744D77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1CDA3F-5764-6CC5-A876-50E5536900B8}"/>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CBC3501A-B4A6-11E4-8F26-ADDE6F8CE4BF}"/>
              </a:ext>
            </a:extLst>
          </p:cNvPr>
          <p:cNvSpPr txBox="1"/>
          <p:nvPr/>
        </p:nvSpPr>
        <p:spPr>
          <a:xfrm>
            <a:off x="3048000" y="2828836"/>
            <a:ext cx="6096000" cy="1200329"/>
          </a:xfrm>
          <a:prstGeom prst="rect">
            <a:avLst/>
          </a:prstGeom>
          <a:noFill/>
        </p:spPr>
        <p:txBody>
          <a:bodyPr wrap="square">
            <a:spAutoFit/>
          </a:bodyPr>
          <a:lstStyle/>
          <a:p>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另外，类似于 </a:t>
            </a:r>
            <a:r>
              <a:rPr lang="en-US" altLang="zh-CN" b="0" i="0" dirty="0">
                <a:solidFill>
                  <a:srgbClr val="000000"/>
                </a:solidFill>
                <a:effectLst/>
                <a:highlight>
                  <a:srgbClr val="FFFFFF"/>
                </a:highlight>
                <a:latin typeface="Calibri" panose="020F0502020204030204" pitchFamily="34" charset="0"/>
              </a:rPr>
              <a:t>SDS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不一定是分布式的，分布式存储也不一定是软件定义的，有可能是绑定硬件的，例如 </a:t>
            </a:r>
            <a:r>
              <a:rPr lang="en-US" altLang="zh-CN" b="0" i="0" dirty="0">
                <a:solidFill>
                  <a:srgbClr val="000000"/>
                </a:solidFill>
                <a:effectLst/>
                <a:highlight>
                  <a:srgbClr val="FFFFFF"/>
                </a:highlight>
                <a:latin typeface="Calibri" panose="020F0502020204030204" pitchFamily="34" charset="0"/>
              </a:rPr>
              <a:t>IBM XIV </a:t>
            </a:r>
            <a:r>
              <a:rPr lang="zh-CN" altLang="en-US" b="0" i="0" dirty="0">
                <a:solidFill>
                  <a:srgbClr val="000000"/>
                </a:solidFill>
                <a:effectLst/>
                <a:highlight>
                  <a:srgbClr val="FFFFFF"/>
                </a:highlight>
                <a:latin typeface="STKaiti" panose="02010600040101010101" pitchFamily="2" charset="-122"/>
                <a:ea typeface="STKaiti" panose="02010600040101010101" pitchFamily="2" charset="-122"/>
              </a:rPr>
              <a:t>存储，它本质上是一个分布式存储，但实际是通过专用硬件进行交付的，因此就依然存在硬件绑定，拥有成本较高的问题。</a:t>
            </a:r>
            <a:endParaRPr lang="en-US" dirty="0"/>
          </a:p>
        </p:txBody>
      </p:sp>
    </p:spTree>
    <p:extLst>
      <p:ext uri="{BB962C8B-B14F-4D97-AF65-F5344CB8AC3E}">
        <p14:creationId xmlns:p14="http://schemas.microsoft.com/office/powerpoint/2010/main" val="3947285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46A030-15E2-21AA-B118-C86001A3682A}"/>
              </a:ext>
            </a:extLst>
          </p:cNvPr>
          <p:cNvSpPr txBox="1"/>
          <p:nvPr/>
        </p:nvSpPr>
        <p:spPr>
          <a:xfrm>
            <a:off x="1028700" y="528161"/>
            <a:ext cx="6096000" cy="1477328"/>
          </a:xfrm>
          <a:prstGeom prst="rect">
            <a:avLst/>
          </a:prstGeom>
          <a:noFill/>
        </p:spPr>
        <p:txBody>
          <a:bodyPr wrap="square">
            <a:spAutoFit/>
          </a:bodyPr>
          <a:lstStyle/>
          <a:p>
            <a:r>
              <a:rPr lang="en-US" altLang="zh-CN" b="0" i="0" dirty="0">
                <a:solidFill>
                  <a:srgbClr val="3E3E3E"/>
                </a:solidFill>
                <a:effectLst/>
                <a:highlight>
                  <a:srgbClr val="FFFFFF"/>
                </a:highlight>
                <a:latin typeface="system-ui"/>
              </a:rPr>
              <a:t>2018</a:t>
            </a:r>
            <a:r>
              <a:rPr lang="zh-CN" altLang="en-US" b="0" i="0" dirty="0">
                <a:solidFill>
                  <a:srgbClr val="3E3E3E"/>
                </a:solidFill>
                <a:effectLst/>
                <a:highlight>
                  <a:srgbClr val="FFFFFF"/>
                </a:highlight>
                <a:latin typeface="system-ui"/>
              </a:rPr>
              <a:t>年，</a:t>
            </a:r>
            <a:r>
              <a:rPr lang="en-US" altLang="zh-CN" b="0" i="0" dirty="0">
                <a:effectLst/>
                <a:highlight>
                  <a:srgbClr val="FFFFFF"/>
                </a:highlight>
                <a:latin typeface="system-ui"/>
              </a:rPr>
              <a:t>OpenAI</a:t>
            </a:r>
            <a:r>
              <a:rPr lang="zh-CN" altLang="en-US" b="0" i="0" dirty="0">
                <a:solidFill>
                  <a:srgbClr val="3E3E3E"/>
                </a:solidFill>
                <a:effectLst/>
                <a:highlight>
                  <a:srgbClr val="FFFFFF"/>
                </a:highlight>
                <a:latin typeface="system-ui"/>
              </a:rPr>
              <a:t>首次提出</a:t>
            </a:r>
            <a:r>
              <a:rPr lang="en-US" altLang="zh-CN" b="0" i="0" dirty="0">
                <a:solidFill>
                  <a:srgbClr val="3E3E3E"/>
                </a:solidFill>
                <a:effectLst/>
                <a:highlight>
                  <a:srgbClr val="FFFFFF"/>
                </a:highlight>
                <a:latin typeface="system-ui"/>
              </a:rPr>
              <a:t>GPT</a:t>
            </a:r>
            <a:r>
              <a:rPr lang="zh-CN" altLang="en-US" b="0" i="0" dirty="0">
                <a:solidFill>
                  <a:srgbClr val="3E3E3E"/>
                </a:solidFill>
                <a:effectLst/>
                <a:highlight>
                  <a:srgbClr val="FFFFFF"/>
                </a:highlight>
                <a:latin typeface="system-ui"/>
              </a:rPr>
              <a:t>模型，自此，新一轮的全球科技领域变革新篇章正式拉开序幕，人工智能浪潮迅速席卷全球。在此过程中，</a:t>
            </a:r>
            <a:r>
              <a:rPr lang="en-US" altLang="zh-CN" b="0" i="0" dirty="0">
                <a:solidFill>
                  <a:srgbClr val="3E3E3E"/>
                </a:solidFill>
                <a:effectLst/>
                <a:highlight>
                  <a:srgbClr val="FFFFFF"/>
                </a:highlight>
                <a:latin typeface="system-ui"/>
              </a:rPr>
              <a:t>AI</a:t>
            </a:r>
            <a:r>
              <a:rPr lang="zh-CN" altLang="en-US" b="0" i="0" dirty="0">
                <a:solidFill>
                  <a:srgbClr val="3E3E3E"/>
                </a:solidFill>
                <a:effectLst/>
                <a:highlight>
                  <a:srgbClr val="FFFFFF"/>
                </a:highlight>
                <a:latin typeface="system-ui"/>
              </a:rPr>
              <a:t>大模型催生的海量算力需求呈现出爆发式增长，与此同时，强大的数据中心需求亦对存储器提出了更高的要求。</a:t>
            </a:r>
            <a:endParaRPr lang="en-US" dirty="0"/>
          </a:p>
        </p:txBody>
      </p:sp>
      <p:sp>
        <p:nvSpPr>
          <p:cNvPr id="7" name="TextBox 6">
            <a:extLst>
              <a:ext uri="{FF2B5EF4-FFF2-40B4-BE49-F238E27FC236}">
                <a16:creationId xmlns:a16="http://schemas.microsoft.com/office/drawing/2014/main" id="{3F44833E-547C-388F-CF6C-5A1FC6A27279}"/>
              </a:ext>
            </a:extLst>
          </p:cNvPr>
          <p:cNvSpPr txBox="1"/>
          <p:nvPr/>
        </p:nvSpPr>
        <p:spPr>
          <a:xfrm>
            <a:off x="1028700" y="2240340"/>
            <a:ext cx="6096000" cy="3139321"/>
          </a:xfrm>
          <a:prstGeom prst="rect">
            <a:avLst/>
          </a:prstGeom>
          <a:noFill/>
        </p:spPr>
        <p:txBody>
          <a:bodyPr wrap="square">
            <a:spAutoFit/>
          </a:bodyPr>
          <a:lstStyle/>
          <a:p>
            <a:pPr algn="just" latinLnBrk="1"/>
            <a:r>
              <a:rPr lang="zh-CN" altLang="en-US" b="0" i="0" dirty="0">
                <a:solidFill>
                  <a:srgbClr val="3E3E3E"/>
                </a:solidFill>
                <a:effectLst/>
                <a:highlight>
                  <a:srgbClr val="FFFFFF"/>
                </a:highlight>
                <a:latin typeface="system-ui"/>
              </a:rPr>
              <a:t> </a:t>
            </a:r>
            <a:endParaRPr lang="zh-CN" altLang="en-US" b="0" i="0" dirty="0">
              <a:effectLst/>
              <a:highlight>
                <a:srgbClr val="FFFFFF"/>
              </a:highlight>
              <a:latin typeface="system-ui"/>
            </a:endParaRPr>
          </a:p>
          <a:p>
            <a:pPr algn="just" latinLnBrk="1"/>
            <a:r>
              <a:rPr lang="zh-CN" altLang="en-US" b="0" i="0" dirty="0">
                <a:solidFill>
                  <a:srgbClr val="3E3E3E"/>
                </a:solidFill>
                <a:effectLst/>
                <a:highlight>
                  <a:srgbClr val="FFFFFF"/>
                </a:highlight>
                <a:latin typeface="system-ui"/>
              </a:rPr>
              <a:t>而在</a:t>
            </a:r>
            <a:r>
              <a:rPr lang="en-US" altLang="zh-CN" b="0" i="0" dirty="0">
                <a:solidFill>
                  <a:srgbClr val="3E3E3E"/>
                </a:solidFill>
                <a:effectLst/>
                <a:highlight>
                  <a:srgbClr val="FFFFFF"/>
                </a:highlight>
                <a:latin typeface="system-ui"/>
              </a:rPr>
              <a:t>NAND</a:t>
            </a:r>
            <a:r>
              <a:rPr lang="zh-CN" altLang="en-US" b="0" i="0" dirty="0">
                <a:solidFill>
                  <a:srgbClr val="3E3E3E"/>
                </a:solidFill>
                <a:effectLst/>
                <a:highlight>
                  <a:srgbClr val="FFFFFF"/>
                </a:highlight>
                <a:latin typeface="system-ui"/>
              </a:rPr>
              <a:t>方面，</a:t>
            </a:r>
            <a:r>
              <a:rPr lang="en-US" altLang="zh-CN" b="0" i="0" dirty="0">
                <a:solidFill>
                  <a:srgbClr val="3E3E3E"/>
                </a:solidFill>
                <a:effectLst/>
                <a:highlight>
                  <a:srgbClr val="FFFFFF"/>
                </a:highlight>
                <a:latin typeface="system-ui"/>
              </a:rPr>
              <a:t>QLC Enterprise SSD</a:t>
            </a:r>
            <a:r>
              <a:rPr lang="zh-CN" altLang="en-US" b="0" i="0" dirty="0">
                <a:solidFill>
                  <a:srgbClr val="3E3E3E"/>
                </a:solidFill>
                <a:effectLst/>
                <a:highlight>
                  <a:srgbClr val="FFFFFF"/>
                </a:highlight>
                <a:latin typeface="system-ui"/>
              </a:rPr>
              <a:t>（</a:t>
            </a:r>
            <a:r>
              <a:rPr lang="en-US" altLang="zh-CN" b="0" i="0" dirty="0">
                <a:solidFill>
                  <a:srgbClr val="3E3E3E"/>
                </a:solidFill>
                <a:effectLst/>
                <a:highlight>
                  <a:srgbClr val="FFFFFF"/>
                </a:highlight>
                <a:latin typeface="system-ui"/>
              </a:rPr>
              <a:t>QLC</a:t>
            </a:r>
            <a:r>
              <a:rPr lang="zh-CN" altLang="en-US" b="0" i="0" dirty="0">
                <a:solidFill>
                  <a:srgbClr val="3E3E3E"/>
                </a:solidFill>
                <a:effectLst/>
                <a:highlight>
                  <a:srgbClr val="FFFFFF"/>
                </a:highlight>
                <a:latin typeface="system-ui"/>
              </a:rPr>
              <a:t>企业级</a:t>
            </a:r>
            <a:r>
              <a:rPr lang="en-US" altLang="zh-CN" b="0" i="0" dirty="0">
                <a:solidFill>
                  <a:srgbClr val="3E3E3E"/>
                </a:solidFill>
                <a:effectLst/>
                <a:highlight>
                  <a:srgbClr val="FFFFFF"/>
                </a:highlight>
                <a:latin typeface="system-ui"/>
              </a:rPr>
              <a:t>SSD</a:t>
            </a:r>
            <a:r>
              <a:rPr lang="zh-CN" altLang="en-US" b="0" i="0" dirty="0">
                <a:solidFill>
                  <a:srgbClr val="3E3E3E"/>
                </a:solidFill>
                <a:effectLst/>
                <a:highlight>
                  <a:srgbClr val="FFFFFF"/>
                </a:highlight>
                <a:latin typeface="system-ui"/>
              </a:rPr>
              <a:t>）也因为其高容量、低功耗、快速读取速度等优势，逐渐成为数据中心存储解决方案的首选。尤其是随着北美客户扩大存储产品订单，</a:t>
            </a:r>
            <a:r>
              <a:rPr lang="en-US" altLang="zh-CN" b="0" i="0" dirty="0">
                <a:solidFill>
                  <a:srgbClr val="3E3E3E"/>
                </a:solidFill>
                <a:effectLst/>
                <a:highlight>
                  <a:srgbClr val="FFFFFF"/>
                </a:highlight>
                <a:latin typeface="system-ui"/>
              </a:rPr>
              <a:t>QLC</a:t>
            </a:r>
            <a:r>
              <a:rPr lang="zh-CN" altLang="en-US" b="0" i="0" dirty="0">
                <a:solidFill>
                  <a:srgbClr val="3E3E3E"/>
                </a:solidFill>
                <a:effectLst/>
                <a:highlight>
                  <a:srgbClr val="FFFFFF"/>
                </a:highlight>
                <a:latin typeface="system-ui"/>
              </a:rPr>
              <a:t>企业级</a:t>
            </a:r>
            <a:r>
              <a:rPr lang="en-US" altLang="zh-CN" b="0" i="0" dirty="0">
                <a:solidFill>
                  <a:srgbClr val="3E3E3E"/>
                </a:solidFill>
                <a:effectLst/>
                <a:highlight>
                  <a:srgbClr val="FFFFFF"/>
                </a:highlight>
                <a:latin typeface="system-ui"/>
              </a:rPr>
              <a:t>SSD</a:t>
            </a:r>
            <a:r>
              <a:rPr lang="zh-CN" altLang="en-US" b="0" i="0" dirty="0">
                <a:solidFill>
                  <a:srgbClr val="3E3E3E"/>
                </a:solidFill>
                <a:effectLst/>
                <a:highlight>
                  <a:srgbClr val="FFFFFF"/>
                </a:highlight>
                <a:latin typeface="system-ui"/>
              </a:rPr>
              <a:t>的需求也随之攀升。据全球市场研究机构</a:t>
            </a:r>
            <a:r>
              <a:rPr lang="en-US" altLang="zh-CN" b="0" i="0" dirty="0" err="1">
                <a:solidFill>
                  <a:srgbClr val="3E3E3E"/>
                </a:solidFill>
                <a:effectLst/>
                <a:highlight>
                  <a:srgbClr val="FFFFFF"/>
                </a:highlight>
                <a:latin typeface="system-ui"/>
              </a:rPr>
              <a:t>TrendForce</a:t>
            </a:r>
            <a:r>
              <a:rPr lang="zh-CN" altLang="en-US" b="0" i="0" dirty="0">
                <a:solidFill>
                  <a:srgbClr val="3E3E3E"/>
                </a:solidFill>
                <a:effectLst/>
                <a:highlight>
                  <a:srgbClr val="FFFFFF"/>
                </a:highlight>
                <a:latin typeface="system-ui"/>
              </a:rPr>
              <a:t>集邦咨询预估，</a:t>
            </a:r>
            <a:r>
              <a:rPr lang="en-US" altLang="zh-CN" b="0" i="0" dirty="0">
                <a:solidFill>
                  <a:srgbClr val="3E3E3E"/>
                </a:solidFill>
                <a:effectLst/>
                <a:highlight>
                  <a:srgbClr val="FFFFFF"/>
                </a:highlight>
                <a:latin typeface="system-ui"/>
              </a:rPr>
              <a:t>2024</a:t>
            </a:r>
            <a:r>
              <a:rPr lang="zh-CN" altLang="en-US" b="0" i="0" dirty="0">
                <a:solidFill>
                  <a:srgbClr val="3E3E3E"/>
                </a:solidFill>
                <a:effectLst/>
                <a:highlight>
                  <a:srgbClr val="FFFFFF"/>
                </a:highlight>
                <a:latin typeface="system-ui"/>
              </a:rPr>
              <a:t>年，</a:t>
            </a:r>
            <a:r>
              <a:rPr lang="en-US" altLang="zh-CN" b="0" i="0" dirty="0">
                <a:solidFill>
                  <a:srgbClr val="3E3E3E"/>
                </a:solidFill>
                <a:effectLst/>
                <a:highlight>
                  <a:srgbClr val="FFFFFF"/>
                </a:highlight>
                <a:latin typeface="system-ui"/>
              </a:rPr>
              <a:t>QLC</a:t>
            </a:r>
            <a:r>
              <a:rPr lang="zh-CN" altLang="en-US" b="0" i="0" dirty="0">
                <a:solidFill>
                  <a:srgbClr val="3E3E3E"/>
                </a:solidFill>
                <a:effectLst/>
                <a:highlight>
                  <a:srgbClr val="FFFFFF"/>
                </a:highlight>
                <a:latin typeface="system-ui"/>
              </a:rPr>
              <a:t>企业级</a:t>
            </a:r>
            <a:r>
              <a:rPr lang="en-US" altLang="zh-CN" b="0" i="0" dirty="0">
                <a:solidFill>
                  <a:srgbClr val="3E3E3E"/>
                </a:solidFill>
                <a:effectLst/>
                <a:highlight>
                  <a:srgbClr val="FFFFFF"/>
                </a:highlight>
                <a:latin typeface="system-ui"/>
              </a:rPr>
              <a:t>SSD</a:t>
            </a:r>
            <a:r>
              <a:rPr lang="zh-CN" altLang="en-US" b="0" i="0" dirty="0">
                <a:solidFill>
                  <a:srgbClr val="3E3E3E"/>
                </a:solidFill>
                <a:effectLst/>
                <a:highlight>
                  <a:srgbClr val="FFFFFF"/>
                </a:highlight>
                <a:latin typeface="system-ui"/>
              </a:rPr>
              <a:t>出货位元上看</a:t>
            </a:r>
            <a:r>
              <a:rPr lang="en-US" altLang="zh-CN" b="0" i="0" dirty="0">
                <a:solidFill>
                  <a:srgbClr val="3E3E3E"/>
                </a:solidFill>
                <a:effectLst/>
                <a:highlight>
                  <a:srgbClr val="FFFFFF"/>
                </a:highlight>
                <a:latin typeface="system-ui"/>
              </a:rPr>
              <a:t>30EB(EB, Exabyte)</a:t>
            </a:r>
            <a:r>
              <a:rPr lang="zh-CN" altLang="en-US" b="0" i="0" dirty="0">
                <a:solidFill>
                  <a:srgbClr val="3E3E3E"/>
                </a:solidFill>
                <a:effectLst/>
                <a:highlight>
                  <a:srgbClr val="FFFFFF"/>
                </a:highlight>
                <a:latin typeface="system-ui"/>
              </a:rPr>
              <a:t>，较</a:t>
            </a:r>
            <a:r>
              <a:rPr lang="en-US" altLang="zh-CN" b="0" i="0" dirty="0">
                <a:solidFill>
                  <a:srgbClr val="3E3E3E"/>
                </a:solidFill>
                <a:effectLst/>
                <a:highlight>
                  <a:srgbClr val="FFFFFF"/>
                </a:highlight>
                <a:latin typeface="system-ui"/>
              </a:rPr>
              <a:t>2023</a:t>
            </a:r>
            <a:r>
              <a:rPr lang="zh-CN" altLang="en-US" b="0" i="0" dirty="0">
                <a:solidFill>
                  <a:srgbClr val="3E3E3E"/>
                </a:solidFill>
                <a:effectLst/>
                <a:highlight>
                  <a:srgbClr val="FFFFFF"/>
                </a:highlight>
                <a:latin typeface="system-ui"/>
              </a:rPr>
              <a:t>年成长四倍。</a:t>
            </a:r>
            <a:endParaRPr lang="zh-CN" altLang="en-US" b="0" i="0" dirty="0">
              <a:effectLst/>
              <a:highlight>
                <a:srgbClr val="FFFFFF"/>
              </a:highlight>
              <a:latin typeface="system-ui"/>
            </a:endParaRPr>
          </a:p>
          <a:p>
            <a:pPr algn="just" latinLnBrk="1"/>
            <a:r>
              <a:rPr lang="zh-CN" altLang="en-US" b="0" i="0" dirty="0">
                <a:solidFill>
                  <a:srgbClr val="3E3E3E"/>
                </a:solidFill>
                <a:effectLst/>
                <a:highlight>
                  <a:srgbClr val="FFFFFF"/>
                </a:highlight>
                <a:latin typeface="system-ui"/>
              </a:rPr>
              <a:t> </a:t>
            </a:r>
            <a:endParaRPr lang="zh-CN" altLang="en-US" b="0" i="0" dirty="0">
              <a:effectLst/>
              <a:highlight>
                <a:srgbClr val="FFFFFF"/>
              </a:highlight>
              <a:latin typeface="system-ui"/>
            </a:endParaRPr>
          </a:p>
          <a:p>
            <a:pPr algn="just" latinLnBrk="1"/>
            <a:r>
              <a:rPr lang="zh-CN" altLang="en-US" b="0" i="0" dirty="0">
                <a:solidFill>
                  <a:srgbClr val="3E3E3E"/>
                </a:solidFill>
                <a:effectLst/>
                <a:highlight>
                  <a:srgbClr val="FFFFFF"/>
                </a:highlight>
                <a:latin typeface="system-ui"/>
              </a:rPr>
              <a:t>当前，</a:t>
            </a:r>
            <a:r>
              <a:rPr lang="en-US" altLang="zh-CN" b="0" i="0" dirty="0">
                <a:solidFill>
                  <a:srgbClr val="3E3E3E"/>
                </a:solidFill>
                <a:effectLst/>
                <a:highlight>
                  <a:srgbClr val="FFFFFF"/>
                </a:highlight>
                <a:latin typeface="system-ui"/>
              </a:rPr>
              <a:t>AI</a:t>
            </a:r>
            <a:r>
              <a:rPr lang="zh-CN" altLang="en-US" b="0" i="0" dirty="0">
                <a:solidFill>
                  <a:srgbClr val="3E3E3E"/>
                </a:solidFill>
                <a:effectLst/>
                <a:highlight>
                  <a:srgbClr val="FFFFFF"/>
                </a:highlight>
                <a:latin typeface="system-ui"/>
              </a:rPr>
              <a:t>推理服务器主要执行读取操作，与</a:t>
            </a:r>
            <a:r>
              <a:rPr lang="en-US" altLang="zh-CN" b="0" i="0" dirty="0">
                <a:solidFill>
                  <a:srgbClr val="3E3E3E"/>
                </a:solidFill>
                <a:effectLst/>
                <a:highlight>
                  <a:srgbClr val="FFFFFF"/>
                </a:highlight>
                <a:latin typeface="system-ui"/>
              </a:rPr>
              <a:t>AI</a:t>
            </a:r>
            <a:r>
              <a:rPr lang="zh-CN" altLang="en-US" b="0" i="0" dirty="0">
                <a:solidFill>
                  <a:srgbClr val="3E3E3E"/>
                </a:solidFill>
                <a:effectLst/>
                <a:highlight>
                  <a:srgbClr val="FFFFFF"/>
                </a:highlight>
                <a:latin typeface="system-ui"/>
              </a:rPr>
              <a:t>训练型服务器相比，数据写入频率相对较低。与</a:t>
            </a:r>
            <a:r>
              <a:rPr lang="en-US" altLang="zh-CN" b="0" i="0" dirty="0">
                <a:solidFill>
                  <a:srgbClr val="3E3E3E"/>
                </a:solidFill>
                <a:effectLst/>
                <a:highlight>
                  <a:srgbClr val="FFFFFF"/>
                </a:highlight>
                <a:latin typeface="system-ui"/>
              </a:rPr>
              <a:t>HDD</a:t>
            </a:r>
            <a:r>
              <a:rPr lang="zh-CN" altLang="en-US" b="0" i="0" dirty="0">
                <a:solidFill>
                  <a:srgbClr val="3E3E3E"/>
                </a:solidFill>
                <a:effectLst/>
                <a:highlight>
                  <a:srgbClr val="FFFFFF"/>
                </a:highlight>
                <a:latin typeface="system-ui"/>
              </a:rPr>
              <a:t>相比，</a:t>
            </a:r>
            <a:r>
              <a:rPr lang="en-US" altLang="zh-CN" b="0" i="0" dirty="0">
                <a:solidFill>
                  <a:srgbClr val="3E3E3E"/>
                </a:solidFill>
                <a:effectLst/>
                <a:highlight>
                  <a:srgbClr val="FFFFFF"/>
                </a:highlight>
                <a:latin typeface="system-ui"/>
              </a:rPr>
              <a:t>QLC</a:t>
            </a:r>
            <a:r>
              <a:rPr lang="zh-CN" altLang="en-US" b="0" i="0" dirty="0">
                <a:solidFill>
                  <a:srgbClr val="3E3E3E"/>
                </a:solidFill>
                <a:effectLst/>
                <a:highlight>
                  <a:srgbClr val="FFFFFF"/>
                </a:highlight>
                <a:latin typeface="system-ui"/>
              </a:rPr>
              <a:t>企业级</a:t>
            </a:r>
            <a:r>
              <a:rPr lang="en-US" altLang="zh-CN" b="0" i="0" dirty="0">
                <a:solidFill>
                  <a:srgbClr val="3E3E3E"/>
                </a:solidFill>
                <a:effectLst/>
                <a:highlight>
                  <a:srgbClr val="FFFFFF"/>
                </a:highlight>
                <a:latin typeface="system-ui"/>
              </a:rPr>
              <a:t>SSD</a:t>
            </a:r>
            <a:r>
              <a:rPr lang="zh-CN" altLang="en-US" b="0" i="0" dirty="0">
                <a:solidFill>
                  <a:srgbClr val="3E3E3E"/>
                </a:solidFill>
                <a:effectLst/>
                <a:highlight>
                  <a:srgbClr val="FFFFFF"/>
                </a:highlight>
                <a:latin typeface="system-ui"/>
              </a:rPr>
              <a:t>的读取速度更快，且容量已发展至</a:t>
            </a:r>
            <a:r>
              <a:rPr lang="en-US" altLang="zh-CN" b="0" i="0" dirty="0">
                <a:solidFill>
                  <a:srgbClr val="3E3E3E"/>
                </a:solidFill>
                <a:effectLst/>
                <a:highlight>
                  <a:srgbClr val="FFFFFF"/>
                </a:highlight>
                <a:latin typeface="system-ui"/>
              </a:rPr>
              <a:t>64TB</a:t>
            </a:r>
            <a:r>
              <a:rPr lang="zh-CN" altLang="en-US" b="0" i="0" dirty="0">
                <a:solidFill>
                  <a:srgbClr val="3E3E3E"/>
                </a:solidFill>
                <a:effectLst/>
                <a:highlight>
                  <a:srgbClr val="FFFFFF"/>
                </a:highlight>
                <a:latin typeface="system-ui"/>
              </a:rPr>
              <a:t>。</a:t>
            </a:r>
            <a:endParaRPr lang="zh-CN" altLang="en-US" b="0" i="0" dirty="0">
              <a:effectLst/>
              <a:highlight>
                <a:srgbClr val="FFFFFF"/>
              </a:highlight>
              <a:latin typeface="system-ui"/>
            </a:endParaRPr>
          </a:p>
        </p:txBody>
      </p:sp>
      <p:sp>
        <p:nvSpPr>
          <p:cNvPr id="9" name="TextBox 8">
            <a:extLst>
              <a:ext uri="{FF2B5EF4-FFF2-40B4-BE49-F238E27FC236}">
                <a16:creationId xmlns:a16="http://schemas.microsoft.com/office/drawing/2014/main" id="{818CC0E0-B9D2-D267-0C84-788E0C4A7449}"/>
              </a:ext>
            </a:extLst>
          </p:cNvPr>
          <p:cNvSpPr txBox="1"/>
          <p:nvPr/>
        </p:nvSpPr>
        <p:spPr>
          <a:xfrm>
            <a:off x="7277100" y="1177915"/>
            <a:ext cx="6096000" cy="3416320"/>
          </a:xfrm>
          <a:prstGeom prst="rect">
            <a:avLst/>
          </a:prstGeom>
          <a:noFill/>
        </p:spPr>
        <p:txBody>
          <a:bodyPr wrap="square">
            <a:spAutoFit/>
          </a:bodyPr>
          <a:lstStyle/>
          <a:p>
            <a:pPr algn="just" latinLnBrk="1"/>
            <a:r>
              <a:rPr lang="zh-CN" altLang="en-US" b="0" i="0" dirty="0">
                <a:solidFill>
                  <a:srgbClr val="3E3E3E"/>
                </a:solidFill>
                <a:effectLst/>
                <a:highlight>
                  <a:srgbClr val="FFFFFF"/>
                </a:highlight>
                <a:latin typeface="system-ui"/>
              </a:rPr>
              <a:t>除了具备了更高容量和更快的读取优势外，</a:t>
            </a:r>
            <a:r>
              <a:rPr lang="en-US" altLang="zh-CN" b="0" i="0" dirty="0">
                <a:solidFill>
                  <a:srgbClr val="3E3E3E"/>
                </a:solidFill>
                <a:effectLst/>
                <a:highlight>
                  <a:srgbClr val="FFFFFF"/>
                </a:highlight>
                <a:latin typeface="system-ui"/>
              </a:rPr>
              <a:t>QLC</a:t>
            </a:r>
            <a:r>
              <a:rPr lang="zh-CN" altLang="en-US" b="0" i="0" dirty="0">
                <a:solidFill>
                  <a:srgbClr val="3E3E3E"/>
                </a:solidFill>
                <a:effectLst/>
                <a:highlight>
                  <a:srgbClr val="FFFFFF"/>
                </a:highlight>
                <a:latin typeface="system-ui"/>
              </a:rPr>
              <a:t>企业级</a:t>
            </a:r>
            <a:r>
              <a:rPr lang="en-US" altLang="zh-CN" b="0" i="0" dirty="0">
                <a:solidFill>
                  <a:srgbClr val="3E3E3E"/>
                </a:solidFill>
                <a:effectLst/>
                <a:highlight>
                  <a:srgbClr val="FFFFFF"/>
                </a:highlight>
                <a:latin typeface="system-ui"/>
              </a:rPr>
              <a:t>SSD</a:t>
            </a:r>
            <a:r>
              <a:rPr lang="zh-CN" altLang="en-US" b="0" i="0" dirty="0">
                <a:solidFill>
                  <a:srgbClr val="3E3E3E"/>
                </a:solidFill>
                <a:effectLst/>
                <a:highlight>
                  <a:srgbClr val="FFFFFF"/>
                </a:highlight>
                <a:latin typeface="system-ui"/>
              </a:rPr>
              <a:t>在</a:t>
            </a:r>
            <a:r>
              <a:rPr lang="en-US" altLang="zh-CN" b="0" i="0" dirty="0">
                <a:solidFill>
                  <a:srgbClr val="3E3E3E"/>
                </a:solidFill>
                <a:effectLst/>
                <a:highlight>
                  <a:srgbClr val="FFFFFF"/>
                </a:highlight>
                <a:latin typeface="system-ui"/>
              </a:rPr>
              <a:t>AI</a:t>
            </a:r>
            <a:r>
              <a:rPr lang="zh-CN" altLang="en-US" b="0" i="0" dirty="0">
                <a:solidFill>
                  <a:srgbClr val="3E3E3E"/>
                </a:solidFill>
                <a:effectLst/>
                <a:highlight>
                  <a:srgbClr val="FFFFFF"/>
                </a:highlight>
                <a:latin typeface="system-ui"/>
              </a:rPr>
              <a:t>应用搭载提升的另一个重要原因是，更优的</a:t>
            </a:r>
            <a:r>
              <a:rPr lang="en-US" altLang="zh-CN" b="0" i="0" dirty="0">
                <a:solidFill>
                  <a:srgbClr val="3E3E3E"/>
                </a:solidFill>
                <a:effectLst/>
                <a:highlight>
                  <a:srgbClr val="FFFFFF"/>
                </a:highlight>
                <a:latin typeface="system-ui"/>
              </a:rPr>
              <a:t>TCO</a:t>
            </a:r>
            <a:r>
              <a:rPr lang="zh-CN" altLang="en-US" b="0" i="0" dirty="0">
                <a:solidFill>
                  <a:srgbClr val="3E3E3E"/>
                </a:solidFill>
                <a:effectLst/>
                <a:highlight>
                  <a:srgbClr val="FFFFFF"/>
                </a:highlight>
                <a:latin typeface="system-ui"/>
              </a:rPr>
              <a:t>总体拥有成本优势。具体而言，凭借更高的存储密度，优化服务器和物理占用空间，并降低能源消耗等优势，在满足高性能存储需求的基础上，</a:t>
            </a:r>
            <a:r>
              <a:rPr lang="en-US" altLang="zh-CN" b="0" i="0" dirty="0">
                <a:solidFill>
                  <a:srgbClr val="3E3E3E"/>
                </a:solidFill>
                <a:effectLst/>
                <a:highlight>
                  <a:srgbClr val="FFFFFF"/>
                </a:highlight>
                <a:latin typeface="system-ui"/>
              </a:rPr>
              <a:t>QLC SSD</a:t>
            </a:r>
            <a:r>
              <a:rPr lang="zh-CN" altLang="en-US" b="0" i="0" dirty="0">
                <a:solidFill>
                  <a:srgbClr val="3E3E3E"/>
                </a:solidFill>
                <a:effectLst/>
                <a:highlight>
                  <a:srgbClr val="FFFFFF"/>
                </a:highlight>
                <a:latin typeface="system-ui"/>
              </a:rPr>
              <a:t>可以帮助大规模数据中心降低</a:t>
            </a:r>
            <a:r>
              <a:rPr lang="en-US" altLang="zh-CN" b="0" i="0" dirty="0">
                <a:solidFill>
                  <a:srgbClr val="3E3E3E"/>
                </a:solidFill>
                <a:effectLst/>
                <a:highlight>
                  <a:srgbClr val="FFFFFF"/>
                </a:highlight>
                <a:latin typeface="system-ui"/>
              </a:rPr>
              <a:t>TCO</a:t>
            </a:r>
            <a:r>
              <a:rPr lang="zh-CN" altLang="en-US" b="0" i="0" dirty="0">
                <a:solidFill>
                  <a:srgbClr val="3E3E3E"/>
                </a:solidFill>
                <a:effectLst/>
                <a:highlight>
                  <a:srgbClr val="FFFFFF"/>
                </a:highlight>
                <a:latin typeface="system-ui"/>
              </a:rPr>
              <a:t>总拥有成本。</a:t>
            </a:r>
            <a:endParaRPr lang="zh-CN" altLang="en-US" b="0" i="0" dirty="0">
              <a:effectLst/>
              <a:highlight>
                <a:srgbClr val="FFFFFF"/>
              </a:highlight>
              <a:latin typeface="system-ui"/>
            </a:endParaRPr>
          </a:p>
          <a:p>
            <a:pPr algn="just" latinLnBrk="1"/>
            <a:r>
              <a:rPr lang="zh-CN" altLang="en-US" b="0" i="0" dirty="0">
                <a:solidFill>
                  <a:srgbClr val="3E3E3E"/>
                </a:solidFill>
                <a:effectLst/>
                <a:highlight>
                  <a:srgbClr val="FFFFFF"/>
                </a:highlight>
                <a:latin typeface="system-ui"/>
              </a:rPr>
              <a:t> </a:t>
            </a:r>
            <a:endParaRPr lang="zh-CN" altLang="en-US" b="0" i="0" dirty="0">
              <a:effectLst/>
              <a:highlight>
                <a:srgbClr val="FFFFFF"/>
              </a:highlight>
              <a:latin typeface="system-ui"/>
            </a:endParaRPr>
          </a:p>
          <a:p>
            <a:pPr algn="just" latinLnBrk="1"/>
            <a:r>
              <a:rPr lang="zh-CN" altLang="en-US" b="0" i="0" dirty="0">
                <a:solidFill>
                  <a:srgbClr val="3E3E3E"/>
                </a:solidFill>
                <a:effectLst/>
                <a:highlight>
                  <a:srgbClr val="FFFFFF"/>
                </a:highlight>
                <a:latin typeface="system-ui"/>
              </a:rPr>
              <a:t>综上所述，</a:t>
            </a:r>
            <a:r>
              <a:rPr lang="en-US" altLang="zh-CN" b="0" i="0" dirty="0">
                <a:solidFill>
                  <a:srgbClr val="3E3E3E"/>
                </a:solidFill>
                <a:effectLst/>
                <a:highlight>
                  <a:srgbClr val="FFFFFF"/>
                </a:highlight>
                <a:latin typeface="system-ui"/>
              </a:rPr>
              <a:t>QLC</a:t>
            </a:r>
            <a:r>
              <a:rPr lang="zh-CN" altLang="en-US" b="0" i="0" dirty="0">
                <a:solidFill>
                  <a:srgbClr val="3E3E3E"/>
                </a:solidFill>
                <a:effectLst/>
                <a:highlight>
                  <a:srgbClr val="FFFFFF"/>
                </a:highlight>
                <a:latin typeface="system-ui"/>
              </a:rPr>
              <a:t>企业级</a:t>
            </a:r>
            <a:r>
              <a:rPr lang="en-US" altLang="zh-CN" b="0" i="0" dirty="0">
                <a:solidFill>
                  <a:srgbClr val="3E3E3E"/>
                </a:solidFill>
                <a:effectLst/>
                <a:highlight>
                  <a:srgbClr val="FFFFFF"/>
                </a:highlight>
                <a:latin typeface="system-ui"/>
              </a:rPr>
              <a:t>SSD</a:t>
            </a:r>
            <a:r>
              <a:rPr lang="zh-CN" altLang="en-US" b="0" i="0" dirty="0">
                <a:solidFill>
                  <a:srgbClr val="3E3E3E"/>
                </a:solidFill>
                <a:effectLst/>
                <a:highlight>
                  <a:srgbClr val="FFFFFF"/>
                </a:highlight>
                <a:latin typeface="system-ui"/>
              </a:rPr>
              <a:t>正逐渐取代</a:t>
            </a:r>
            <a:r>
              <a:rPr lang="en-US" altLang="zh-CN" b="0" i="0" dirty="0">
                <a:solidFill>
                  <a:srgbClr val="3E3E3E"/>
                </a:solidFill>
                <a:effectLst/>
                <a:highlight>
                  <a:srgbClr val="FFFFFF"/>
                </a:highlight>
                <a:latin typeface="system-ui"/>
              </a:rPr>
              <a:t>HDD</a:t>
            </a:r>
            <a:r>
              <a:rPr lang="zh-CN" altLang="en-US" b="0" i="0" dirty="0">
                <a:solidFill>
                  <a:srgbClr val="3E3E3E"/>
                </a:solidFill>
                <a:effectLst/>
                <a:highlight>
                  <a:srgbClr val="FFFFFF"/>
                </a:highlight>
                <a:latin typeface="system-ui"/>
              </a:rPr>
              <a:t>成为人工智能存储领域的又一个新宠，而随着人工智能训练（</a:t>
            </a:r>
            <a:r>
              <a:rPr lang="en-US" altLang="zh-CN" b="0" i="0" dirty="0">
                <a:solidFill>
                  <a:srgbClr val="3E3E3E"/>
                </a:solidFill>
                <a:effectLst/>
                <a:highlight>
                  <a:srgbClr val="FFFFFF"/>
                </a:highlight>
                <a:latin typeface="system-ui"/>
              </a:rPr>
              <a:t>AI Training</a:t>
            </a:r>
            <a:r>
              <a:rPr lang="zh-CN" altLang="en-US" b="0" i="0" dirty="0">
                <a:solidFill>
                  <a:srgbClr val="3E3E3E"/>
                </a:solidFill>
                <a:effectLst/>
                <a:highlight>
                  <a:srgbClr val="FFFFFF"/>
                </a:highlight>
                <a:latin typeface="system-ui"/>
              </a:rPr>
              <a:t>）逐渐成为高能耗应用，节能与否则成为了上下游厂商们重点考量的因素，基于此，</a:t>
            </a:r>
            <a:r>
              <a:rPr lang="en-US" altLang="zh-CN" b="0" i="0" dirty="0">
                <a:solidFill>
                  <a:srgbClr val="3E3E3E"/>
                </a:solidFill>
                <a:effectLst/>
                <a:highlight>
                  <a:srgbClr val="FFFFFF"/>
                </a:highlight>
                <a:latin typeface="system-ui"/>
              </a:rPr>
              <a:t>QLC</a:t>
            </a:r>
            <a:r>
              <a:rPr lang="zh-CN" altLang="en-US" b="0" i="0" dirty="0">
                <a:solidFill>
                  <a:srgbClr val="3E3E3E"/>
                </a:solidFill>
                <a:effectLst/>
                <a:highlight>
                  <a:srgbClr val="FFFFFF"/>
                </a:highlight>
                <a:latin typeface="system-ui"/>
              </a:rPr>
              <a:t>大容量</a:t>
            </a:r>
            <a:r>
              <a:rPr lang="en-US" altLang="zh-CN" b="0" i="0" dirty="0">
                <a:solidFill>
                  <a:srgbClr val="3E3E3E"/>
                </a:solidFill>
                <a:effectLst/>
                <a:highlight>
                  <a:srgbClr val="FFFFFF"/>
                </a:highlight>
                <a:latin typeface="system-ui"/>
              </a:rPr>
              <a:t>SSD</a:t>
            </a:r>
            <a:r>
              <a:rPr lang="zh-CN" altLang="en-US" b="0" i="0" dirty="0">
                <a:solidFill>
                  <a:srgbClr val="3E3E3E"/>
                </a:solidFill>
                <a:effectLst/>
                <a:highlight>
                  <a:srgbClr val="FFFFFF"/>
                </a:highlight>
                <a:latin typeface="system-ui"/>
              </a:rPr>
              <a:t>或许更适用于高容量需求的读取密集应用场景。</a:t>
            </a:r>
            <a:endParaRPr lang="zh-CN" altLang="en-US" b="0" i="0" dirty="0">
              <a:effectLst/>
              <a:highlight>
                <a:srgbClr val="FFFFFF"/>
              </a:highlight>
              <a:latin typeface="system-ui"/>
            </a:endParaRPr>
          </a:p>
        </p:txBody>
      </p:sp>
    </p:spTree>
    <p:extLst>
      <p:ext uri="{BB962C8B-B14F-4D97-AF65-F5344CB8AC3E}">
        <p14:creationId xmlns:p14="http://schemas.microsoft.com/office/powerpoint/2010/main" val="416511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D204-2F21-0434-72E7-A0AC02A6871A}"/>
              </a:ext>
            </a:extLst>
          </p:cNvPr>
          <p:cNvSpPr>
            <a:spLocks noGrp="1"/>
          </p:cNvSpPr>
          <p:nvPr>
            <p:ph type="title"/>
          </p:nvPr>
        </p:nvSpPr>
        <p:spPr/>
        <p:txBody>
          <a:bodyPr>
            <a:normAutofit/>
          </a:bodyPr>
          <a:lstStyle/>
          <a:p>
            <a:r>
              <a:rPr lang="zh-CN" altLang="en-US" sz="1400" dirty="0"/>
              <a:t>自</a:t>
            </a:r>
            <a:r>
              <a:rPr lang="en-US" altLang="zh-CN" sz="1400" dirty="0"/>
              <a:t>1978</a:t>
            </a:r>
            <a:r>
              <a:rPr lang="zh-CN" altLang="en-US" sz="1400" dirty="0"/>
              <a:t>年第一个</a:t>
            </a:r>
            <a:r>
              <a:rPr lang="en-US" altLang="zh-CN" sz="1400" dirty="0"/>
              <a:t>RAID</a:t>
            </a:r>
            <a:r>
              <a:rPr lang="zh-CN" altLang="en-US" sz="1400" dirty="0"/>
              <a:t>被推出以来，存储系统已经发展了近四十年的时间，根据各个时段存储的特性不同，</a:t>
            </a:r>
            <a:r>
              <a:rPr lang="en-US" altLang="zh-CN" sz="1400" dirty="0"/>
              <a:t>IDC</a:t>
            </a:r>
            <a:r>
              <a:rPr lang="zh-CN" altLang="en-US" sz="1400" dirty="0"/>
              <a:t>简单地把存储发展划分为五个阶段。</a:t>
            </a:r>
            <a:endParaRPr lang="en-US" sz="1400" dirty="0"/>
          </a:p>
        </p:txBody>
      </p:sp>
      <p:sp>
        <p:nvSpPr>
          <p:cNvPr id="3" name="Content Placeholder 2">
            <a:extLst>
              <a:ext uri="{FF2B5EF4-FFF2-40B4-BE49-F238E27FC236}">
                <a16:creationId xmlns:a16="http://schemas.microsoft.com/office/drawing/2014/main" id="{DAD17D31-7B70-9692-3F18-E8B63A0CF2FE}"/>
              </a:ext>
            </a:extLst>
          </p:cNvPr>
          <p:cNvSpPr>
            <a:spLocks noGrp="1"/>
          </p:cNvSpPr>
          <p:nvPr>
            <p:ph idx="1"/>
          </p:nvPr>
        </p:nvSpPr>
        <p:spPr/>
        <p:txBody>
          <a:bodyPr/>
          <a:lstStyle/>
          <a:p>
            <a:endParaRPr lang="en-US"/>
          </a:p>
        </p:txBody>
      </p:sp>
      <p:pic>
        <p:nvPicPr>
          <p:cNvPr id="1026" name="Picture 2" descr="Image">
            <a:extLst>
              <a:ext uri="{FF2B5EF4-FFF2-40B4-BE49-F238E27FC236}">
                <a16:creationId xmlns:a16="http://schemas.microsoft.com/office/drawing/2014/main" id="{652DA76B-8471-6989-74BA-39738713D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971" y="1825625"/>
            <a:ext cx="10048875" cy="410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A40A19-C72B-EA2B-4404-751E3E0F8D1B}"/>
              </a:ext>
            </a:extLst>
          </p:cNvPr>
          <p:cNvSpPr txBox="1"/>
          <p:nvPr/>
        </p:nvSpPr>
        <p:spPr>
          <a:xfrm>
            <a:off x="838200" y="1229023"/>
            <a:ext cx="10848974" cy="923330"/>
          </a:xfrm>
          <a:prstGeom prst="rect">
            <a:avLst/>
          </a:prstGeom>
          <a:noFill/>
        </p:spPr>
        <p:txBody>
          <a:bodyPr wrap="square">
            <a:spAutoFit/>
          </a:bodyPr>
          <a:lstStyle/>
          <a:p>
            <a:r>
              <a:rPr lang="en-US" dirty="0"/>
              <a:t>https://www.intel.cn/content/dam/www/central-libraries/cn/zh/documents/2022-07/22-133-5th-gen-storage-continues-to-innovate-to-help-enterprises-achieve-business-breakthroughs-white-paper-update.pdf</a:t>
            </a:r>
          </a:p>
        </p:txBody>
      </p:sp>
    </p:spTree>
    <p:extLst>
      <p:ext uri="{BB962C8B-B14F-4D97-AF65-F5344CB8AC3E}">
        <p14:creationId xmlns:p14="http://schemas.microsoft.com/office/powerpoint/2010/main" val="334194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a:extLst>
              <a:ext uri="{FF2B5EF4-FFF2-40B4-BE49-F238E27FC236}">
                <a16:creationId xmlns:a16="http://schemas.microsoft.com/office/drawing/2014/main" id="{B404FCD9-AE1B-5013-848D-21E9F66D1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184928"/>
            <a:ext cx="7191375" cy="42349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14710A-7012-7990-A2B1-A023731A7525}"/>
              </a:ext>
            </a:extLst>
          </p:cNvPr>
          <p:cNvSpPr txBox="1"/>
          <p:nvPr/>
        </p:nvSpPr>
        <p:spPr>
          <a:xfrm>
            <a:off x="2457450" y="886510"/>
            <a:ext cx="6096000" cy="646331"/>
          </a:xfrm>
          <a:prstGeom prst="rect">
            <a:avLst/>
          </a:prstGeom>
          <a:noFill/>
        </p:spPr>
        <p:txBody>
          <a:bodyPr wrap="square">
            <a:spAutoFit/>
          </a:bodyPr>
          <a:lstStyle/>
          <a:p>
            <a:pPr algn="l"/>
            <a:r>
              <a:rPr lang="zh-CN" altLang="en-US" b="0" i="0" dirty="0">
                <a:effectLst/>
                <a:highlight>
                  <a:srgbClr val="FFFFFF"/>
                </a:highlight>
                <a:latin typeface="system-ui"/>
              </a:rPr>
              <a:t>服务器市场到</a:t>
            </a:r>
            <a:r>
              <a:rPr lang="en-US" altLang="zh-CN" b="0" i="0" dirty="0">
                <a:effectLst/>
                <a:highlight>
                  <a:srgbClr val="FFFFFF"/>
                </a:highlight>
                <a:latin typeface="system-ui"/>
              </a:rPr>
              <a:t>2028</a:t>
            </a:r>
            <a:r>
              <a:rPr lang="zh-CN" altLang="en-US" b="0" i="0" dirty="0">
                <a:effectLst/>
                <a:highlight>
                  <a:srgbClr val="FFFFFF"/>
                </a:highlight>
                <a:latin typeface="system-ui"/>
              </a:rPr>
              <a:t>年规模将达到</a:t>
            </a:r>
            <a:r>
              <a:rPr lang="en-US" altLang="zh-CN" b="0" i="0" dirty="0">
                <a:effectLst/>
                <a:highlight>
                  <a:srgbClr val="FFFFFF"/>
                </a:highlight>
                <a:latin typeface="system-ui"/>
              </a:rPr>
              <a:t>2730</a:t>
            </a:r>
            <a:r>
              <a:rPr lang="zh-CN" altLang="en-US" b="0" i="0" dirty="0">
                <a:effectLst/>
                <a:highlight>
                  <a:srgbClr val="FFFFFF"/>
                </a:highlight>
                <a:latin typeface="system-ui"/>
              </a:rPr>
              <a:t>亿美元：年复合增长率为</a:t>
            </a:r>
            <a:r>
              <a:rPr lang="en-US" altLang="zh-CN" b="0" i="0" dirty="0">
                <a:effectLst/>
                <a:highlight>
                  <a:srgbClr val="FFFFFF"/>
                </a:highlight>
                <a:latin typeface="system-ui"/>
              </a:rPr>
              <a:t>18%</a:t>
            </a:r>
          </a:p>
        </p:txBody>
      </p:sp>
    </p:spTree>
    <p:extLst>
      <p:ext uri="{BB962C8B-B14F-4D97-AF65-F5344CB8AC3E}">
        <p14:creationId xmlns:p14="http://schemas.microsoft.com/office/powerpoint/2010/main" val="1978988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E1B1D4-AF8B-EA6C-7499-30C2C59AE112}"/>
              </a:ext>
            </a:extLst>
          </p:cNvPr>
          <p:cNvSpPr txBox="1"/>
          <p:nvPr/>
        </p:nvSpPr>
        <p:spPr>
          <a:xfrm>
            <a:off x="561975" y="776585"/>
            <a:ext cx="6096000" cy="923330"/>
          </a:xfrm>
          <a:prstGeom prst="rect">
            <a:avLst/>
          </a:prstGeom>
          <a:noFill/>
        </p:spPr>
        <p:txBody>
          <a:bodyPr wrap="square">
            <a:spAutoFit/>
          </a:bodyPr>
          <a:lstStyle/>
          <a:p>
            <a:pPr algn="l"/>
            <a:r>
              <a:rPr lang="en-US" altLang="zh-CN" b="0" i="0" dirty="0">
                <a:effectLst/>
                <a:highlight>
                  <a:srgbClr val="FFFFFF"/>
                </a:highlight>
                <a:latin typeface="system-ui"/>
              </a:rPr>
              <a:t>2023</a:t>
            </a:r>
            <a:r>
              <a:rPr lang="zh-CN" altLang="en-US" b="0" i="0" dirty="0">
                <a:effectLst/>
                <a:highlight>
                  <a:srgbClr val="FFFFFF"/>
                </a:highlight>
                <a:latin typeface="system-ui"/>
              </a:rPr>
              <a:t>年中国</a:t>
            </a:r>
            <a:r>
              <a:rPr lang="en-US" altLang="zh-CN" b="0" i="0" dirty="0">
                <a:effectLst/>
                <a:highlight>
                  <a:srgbClr val="FFFFFF"/>
                </a:highlight>
                <a:latin typeface="system-ui"/>
              </a:rPr>
              <a:t>x86</a:t>
            </a:r>
            <a:r>
              <a:rPr lang="zh-CN" altLang="en-US" b="0" i="0" dirty="0">
                <a:effectLst/>
                <a:highlight>
                  <a:srgbClr val="FFFFFF"/>
                </a:highlight>
                <a:latin typeface="system-ui"/>
              </a:rPr>
              <a:t>服务器市场：浪潮</a:t>
            </a:r>
            <a:r>
              <a:rPr lang="en-US" altLang="zh-CN" b="0" i="0" dirty="0">
                <a:effectLst/>
                <a:highlight>
                  <a:srgbClr val="FFFFFF"/>
                </a:highlight>
                <a:latin typeface="system-ui"/>
              </a:rPr>
              <a:t>510</a:t>
            </a:r>
            <a:r>
              <a:rPr lang="zh-CN" altLang="en-US" b="0" i="0" dirty="0">
                <a:effectLst/>
                <a:highlight>
                  <a:srgbClr val="FFFFFF"/>
                </a:highlight>
                <a:latin typeface="system-ui"/>
              </a:rPr>
              <a:t>亿、新华三</a:t>
            </a:r>
            <a:r>
              <a:rPr lang="en-US" altLang="zh-CN" b="0" i="0" dirty="0">
                <a:effectLst/>
                <a:highlight>
                  <a:srgbClr val="FFFFFF"/>
                </a:highlight>
                <a:latin typeface="system-ui"/>
              </a:rPr>
              <a:t>294</a:t>
            </a:r>
            <a:r>
              <a:rPr lang="zh-CN" altLang="en-US" b="0" i="0" dirty="0">
                <a:effectLst/>
                <a:highlight>
                  <a:srgbClr val="FFFFFF"/>
                </a:highlight>
                <a:latin typeface="system-ui"/>
              </a:rPr>
              <a:t>亿、超聚变</a:t>
            </a:r>
            <a:r>
              <a:rPr lang="en-US" altLang="zh-CN" b="0" i="0" dirty="0">
                <a:effectLst/>
                <a:highlight>
                  <a:srgbClr val="FFFFFF"/>
                </a:highlight>
                <a:latin typeface="system-ui"/>
              </a:rPr>
              <a:t>196</a:t>
            </a:r>
            <a:r>
              <a:rPr lang="zh-CN" altLang="en-US" b="0" i="0" dirty="0">
                <a:effectLst/>
                <a:highlight>
                  <a:srgbClr val="FFFFFF"/>
                </a:highlight>
                <a:latin typeface="system-ui"/>
              </a:rPr>
              <a:t>亿位列前三、宁畅、中兴、联想、宝德、超云、烽火</a:t>
            </a:r>
            <a:r>
              <a:rPr lang="en-US" altLang="zh-CN" b="0" i="0" dirty="0">
                <a:effectLst/>
                <a:highlight>
                  <a:srgbClr val="FFFFFF"/>
                </a:highlight>
                <a:latin typeface="system-ui"/>
              </a:rPr>
              <a:t>...</a:t>
            </a:r>
          </a:p>
        </p:txBody>
      </p:sp>
      <p:sp>
        <p:nvSpPr>
          <p:cNvPr id="7" name="TextBox 6">
            <a:extLst>
              <a:ext uri="{FF2B5EF4-FFF2-40B4-BE49-F238E27FC236}">
                <a16:creationId xmlns:a16="http://schemas.microsoft.com/office/drawing/2014/main" id="{B921884C-0E18-4C53-9578-CC70395272C3}"/>
              </a:ext>
            </a:extLst>
          </p:cNvPr>
          <p:cNvSpPr txBox="1"/>
          <p:nvPr/>
        </p:nvSpPr>
        <p:spPr>
          <a:xfrm>
            <a:off x="561975" y="2136338"/>
            <a:ext cx="6096000" cy="2585323"/>
          </a:xfrm>
          <a:prstGeom prst="rect">
            <a:avLst/>
          </a:prstGeom>
          <a:noFill/>
        </p:spPr>
        <p:txBody>
          <a:bodyPr wrap="square">
            <a:spAutoFit/>
          </a:bodyPr>
          <a:lstStyle/>
          <a:p>
            <a:pPr algn="just"/>
            <a:r>
              <a:rPr lang="zh-CN" altLang="en-US" b="0" i="0" dirty="0">
                <a:effectLst/>
                <a:highlight>
                  <a:srgbClr val="FFFFFF"/>
                </a:highlight>
                <a:latin typeface="system-ui"/>
              </a:rPr>
              <a:t>近期，</a:t>
            </a:r>
            <a:r>
              <a:rPr lang="en-US" altLang="zh-CN" b="0" i="0" dirty="0">
                <a:effectLst/>
                <a:highlight>
                  <a:srgbClr val="FFFFFF"/>
                </a:highlight>
                <a:latin typeface="system-ui"/>
              </a:rPr>
              <a:t>IDC </a:t>
            </a:r>
            <a:r>
              <a:rPr lang="zh-CN" altLang="en-US" b="0" i="0" dirty="0">
                <a:effectLst/>
                <a:highlight>
                  <a:srgbClr val="FFFFFF"/>
                </a:highlight>
                <a:latin typeface="system-ui"/>
              </a:rPr>
              <a:t>发布的</a:t>
            </a:r>
            <a:r>
              <a:rPr lang="en-US" altLang="zh-CN" b="1" i="0" dirty="0">
                <a:effectLst/>
                <a:highlight>
                  <a:srgbClr val="FFFFFF"/>
                </a:highlight>
                <a:latin typeface="system-ui"/>
              </a:rPr>
              <a:t>《2023</a:t>
            </a:r>
            <a:r>
              <a:rPr lang="zh-CN" altLang="en-US" b="1" i="0" dirty="0">
                <a:effectLst/>
                <a:highlight>
                  <a:srgbClr val="FFFFFF"/>
                </a:highlight>
                <a:latin typeface="system-ui"/>
              </a:rPr>
              <a:t>年中国 </a:t>
            </a:r>
            <a:r>
              <a:rPr lang="en-US" altLang="zh-CN" b="1" i="0" dirty="0">
                <a:effectLst/>
                <a:highlight>
                  <a:srgbClr val="FFFFFF"/>
                </a:highlight>
                <a:latin typeface="system-ui"/>
              </a:rPr>
              <a:t>x86 </a:t>
            </a:r>
            <a:r>
              <a:rPr lang="zh-CN" altLang="en-US" b="1" i="0" dirty="0">
                <a:effectLst/>
                <a:highlight>
                  <a:srgbClr val="FFFFFF"/>
                </a:highlight>
                <a:latin typeface="system-ui"/>
              </a:rPr>
              <a:t>服务器市场报告</a:t>
            </a:r>
            <a:r>
              <a:rPr lang="en-US" altLang="zh-CN" b="1" i="0" dirty="0">
                <a:effectLst/>
                <a:highlight>
                  <a:srgbClr val="FFFFFF"/>
                </a:highlight>
                <a:latin typeface="system-ui"/>
              </a:rPr>
              <a:t>》</a:t>
            </a:r>
            <a:r>
              <a:rPr lang="zh-CN" altLang="en-US" b="0" i="0" dirty="0">
                <a:effectLst/>
                <a:highlight>
                  <a:srgbClr val="FFFFFF"/>
                </a:highlight>
                <a:latin typeface="system-ui"/>
              </a:rPr>
              <a:t>显示：</a:t>
            </a:r>
            <a:r>
              <a:rPr lang="en-US" altLang="zh-CN" b="0" i="0" dirty="0">
                <a:effectLst/>
                <a:highlight>
                  <a:srgbClr val="FFFFFF"/>
                </a:highlight>
                <a:latin typeface="system-ui"/>
              </a:rPr>
              <a:t>2023 </a:t>
            </a:r>
            <a:r>
              <a:rPr lang="zh-CN" altLang="en-US" b="0" i="0" dirty="0">
                <a:effectLst/>
                <a:highlight>
                  <a:srgbClr val="FFFFFF"/>
                </a:highlight>
                <a:latin typeface="system-ui"/>
              </a:rPr>
              <a:t>年中国 </a:t>
            </a:r>
            <a:r>
              <a:rPr lang="en-US" altLang="zh-CN" b="0" i="0" dirty="0">
                <a:effectLst/>
                <a:highlight>
                  <a:srgbClr val="FFFFFF"/>
                </a:highlight>
                <a:latin typeface="system-ui"/>
              </a:rPr>
              <a:t>X86 </a:t>
            </a:r>
            <a:r>
              <a:rPr lang="zh-CN" altLang="en-US" b="0" i="0" dirty="0">
                <a:effectLst/>
                <a:highlight>
                  <a:srgbClr val="FFFFFF"/>
                </a:highlight>
                <a:latin typeface="system-ui"/>
              </a:rPr>
              <a:t>服务器市场的整体规模为</a:t>
            </a:r>
            <a:r>
              <a:rPr lang="zh-CN" altLang="en-US" b="1" i="0" dirty="0">
                <a:solidFill>
                  <a:srgbClr val="952716"/>
                </a:solidFill>
                <a:effectLst/>
                <a:highlight>
                  <a:srgbClr val="FFFFFF"/>
                </a:highlight>
                <a:latin typeface="system-ui"/>
              </a:rPr>
              <a:t> </a:t>
            </a:r>
            <a:r>
              <a:rPr lang="en-US" altLang="zh-CN" b="1" i="0" dirty="0">
                <a:solidFill>
                  <a:srgbClr val="952716"/>
                </a:solidFill>
                <a:effectLst/>
                <a:highlight>
                  <a:srgbClr val="FFFFFF"/>
                </a:highlight>
                <a:latin typeface="system-ui"/>
              </a:rPr>
              <a:t>1853 </a:t>
            </a:r>
            <a:r>
              <a:rPr lang="zh-CN" altLang="en-US" b="1" i="0" dirty="0">
                <a:solidFill>
                  <a:srgbClr val="952716"/>
                </a:solidFill>
                <a:effectLst/>
                <a:highlight>
                  <a:srgbClr val="FFFFFF"/>
                </a:highlight>
                <a:latin typeface="system-ui"/>
              </a:rPr>
              <a:t>亿元人民币</a:t>
            </a:r>
            <a:r>
              <a:rPr lang="zh-CN" altLang="en-US" b="0" i="0" dirty="0">
                <a:effectLst/>
                <a:highlight>
                  <a:srgbClr val="FFFFFF"/>
                </a:highlight>
                <a:latin typeface="system-ui"/>
              </a:rPr>
              <a:t>（</a:t>
            </a:r>
            <a:r>
              <a:rPr lang="en-US" altLang="zh-CN" b="0" i="0" dirty="0">
                <a:effectLst/>
                <a:highlight>
                  <a:srgbClr val="FFFFFF"/>
                </a:highlight>
                <a:latin typeface="system-ui"/>
              </a:rPr>
              <a:t>261 </a:t>
            </a:r>
            <a:r>
              <a:rPr lang="zh-CN" altLang="en-US" b="0" i="0" dirty="0">
                <a:effectLst/>
                <a:highlight>
                  <a:srgbClr val="FFFFFF"/>
                </a:highlight>
                <a:latin typeface="system-ui"/>
              </a:rPr>
              <a:t>亿美元），市场出货量为</a:t>
            </a:r>
            <a:r>
              <a:rPr lang="en-US" altLang="zh-CN" b="0" i="0" dirty="0">
                <a:effectLst/>
                <a:highlight>
                  <a:srgbClr val="FFFFFF"/>
                </a:highlight>
                <a:latin typeface="system-ui"/>
              </a:rPr>
              <a:t>362</a:t>
            </a:r>
            <a:r>
              <a:rPr lang="zh-CN" altLang="en-US" b="0" i="0" dirty="0">
                <a:effectLst/>
                <a:highlight>
                  <a:srgbClr val="FFFFFF"/>
                </a:highlight>
                <a:latin typeface="system-ui"/>
              </a:rPr>
              <a:t>万台，预计至</a:t>
            </a:r>
            <a:r>
              <a:rPr lang="en-US" altLang="zh-CN" b="0" i="0" dirty="0">
                <a:effectLst/>
                <a:highlight>
                  <a:srgbClr val="FFFFFF"/>
                </a:highlight>
                <a:latin typeface="system-ui"/>
              </a:rPr>
              <a:t>2025</a:t>
            </a:r>
            <a:r>
              <a:rPr lang="zh-CN" altLang="en-US" b="0" i="0" dirty="0">
                <a:effectLst/>
                <a:highlight>
                  <a:srgbClr val="FFFFFF"/>
                </a:highlight>
                <a:latin typeface="system-ui"/>
              </a:rPr>
              <a:t>年，</a:t>
            </a:r>
            <a:r>
              <a:rPr lang="en-US" altLang="zh-CN" b="0" i="0" dirty="0">
                <a:effectLst/>
                <a:highlight>
                  <a:srgbClr val="FFFFFF"/>
                </a:highlight>
                <a:latin typeface="system-ui"/>
              </a:rPr>
              <a:t>x86</a:t>
            </a:r>
            <a:r>
              <a:rPr lang="zh-CN" altLang="en-US" b="0" i="0" dirty="0">
                <a:effectLst/>
                <a:highlight>
                  <a:srgbClr val="FFFFFF"/>
                </a:highlight>
                <a:latin typeface="system-ui"/>
              </a:rPr>
              <a:t>服务器出货量将达到</a:t>
            </a:r>
            <a:r>
              <a:rPr lang="en-US" altLang="zh-CN" b="0" i="0" dirty="0">
                <a:effectLst/>
                <a:highlight>
                  <a:srgbClr val="FFFFFF"/>
                </a:highlight>
                <a:latin typeface="system-ui"/>
              </a:rPr>
              <a:t>525.2</a:t>
            </a:r>
            <a:r>
              <a:rPr lang="zh-CN" altLang="en-US" b="0" i="0" dirty="0">
                <a:effectLst/>
                <a:highlight>
                  <a:srgbClr val="FFFFFF"/>
                </a:highlight>
                <a:latin typeface="system-ui"/>
              </a:rPr>
              <a:t>万台，销售额将提高至</a:t>
            </a:r>
            <a:r>
              <a:rPr lang="en-US" altLang="zh-CN" b="0" i="0" dirty="0">
                <a:effectLst/>
                <a:highlight>
                  <a:srgbClr val="FFFFFF"/>
                </a:highlight>
                <a:latin typeface="system-ui"/>
              </a:rPr>
              <a:t>393.5</a:t>
            </a:r>
            <a:r>
              <a:rPr lang="zh-CN" altLang="en-US" b="0" i="0" dirty="0">
                <a:effectLst/>
                <a:highlight>
                  <a:srgbClr val="FFFFFF"/>
                </a:highlight>
                <a:latin typeface="system-ui"/>
              </a:rPr>
              <a:t>亿美元。</a:t>
            </a:r>
          </a:p>
          <a:p>
            <a:pPr algn="just"/>
            <a:r>
              <a:rPr lang="zh-CN" altLang="en-US" b="0" i="0" dirty="0">
                <a:effectLst/>
                <a:highlight>
                  <a:srgbClr val="FFFFFF"/>
                </a:highlight>
                <a:latin typeface="system-ui"/>
              </a:rPr>
              <a:t>厂商市场份额如下：</a:t>
            </a:r>
            <a:r>
              <a:rPr lang="zh-CN" altLang="en-US" b="1" i="0" dirty="0">
                <a:effectLst/>
                <a:highlight>
                  <a:srgbClr val="FFFFFF"/>
                </a:highlight>
                <a:latin typeface="system-ui"/>
              </a:rPr>
              <a:t>浪潮信息</a:t>
            </a:r>
            <a:r>
              <a:rPr lang="en-US" altLang="zh-CN" b="1" i="0" dirty="0">
                <a:effectLst/>
                <a:highlight>
                  <a:srgbClr val="FFFFFF"/>
                </a:highlight>
                <a:latin typeface="system-ui"/>
              </a:rPr>
              <a:t>27.5%</a:t>
            </a:r>
            <a:r>
              <a:rPr lang="zh-CN" altLang="en-US" b="0" i="0" dirty="0">
                <a:effectLst/>
                <a:highlight>
                  <a:srgbClr val="FFFFFF"/>
                </a:highlight>
                <a:latin typeface="system-ui"/>
              </a:rPr>
              <a:t>（收入 </a:t>
            </a:r>
            <a:r>
              <a:rPr lang="en-US" altLang="zh-CN" b="0" i="0" dirty="0">
                <a:effectLst/>
                <a:highlight>
                  <a:srgbClr val="FFFFFF"/>
                </a:highlight>
                <a:latin typeface="system-ui"/>
              </a:rPr>
              <a:t>510.6 </a:t>
            </a:r>
            <a:r>
              <a:rPr lang="zh-CN" altLang="en-US" b="0" i="0" dirty="0">
                <a:effectLst/>
                <a:highlight>
                  <a:srgbClr val="FFFFFF"/>
                </a:highlight>
                <a:latin typeface="system-ui"/>
              </a:rPr>
              <a:t>亿元）、</a:t>
            </a:r>
            <a:r>
              <a:rPr lang="zh-CN" altLang="en-US" b="1" i="0" dirty="0">
                <a:effectLst/>
                <a:highlight>
                  <a:srgbClr val="FFFFFF"/>
                </a:highlight>
                <a:latin typeface="system-ui"/>
              </a:rPr>
              <a:t>新华三</a:t>
            </a:r>
            <a:r>
              <a:rPr lang="en-US" altLang="zh-CN" b="1" i="0" dirty="0">
                <a:effectLst/>
                <a:highlight>
                  <a:srgbClr val="FFFFFF"/>
                </a:highlight>
                <a:latin typeface="system-ui"/>
              </a:rPr>
              <a:t>15.8%</a:t>
            </a:r>
            <a:r>
              <a:rPr lang="zh-CN" altLang="en-US" b="0" i="0" dirty="0">
                <a:effectLst/>
                <a:highlight>
                  <a:srgbClr val="FFFFFF"/>
                </a:highlight>
                <a:latin typeface="system-ui"/>
              </a:rPr>
              <a:t>（收入 </a:t>
            </a:r>
            <a:r>
              <a:rPr lang="en-US" altLang="zh-CN" b="0" i="0" dirty="0">
                <a:effectLst/>
                <a:highlight>
                  <a:srgbClr val="FFFFFF"/>
                </a:highlight>
                <a:latin typeface="system-ui"/>
              </a:rPr>
              <a:t>293.75 </a:t>
            </a:r>
            <a:r>
              <a:rPr lang="zh-CN" altLang="en-US" b="0" i="0" dirty="0">
                <a:effectLst/>
                <a:highlight>
                  <a:srgbClr val="FFFFFF"/>
                </a:highlight>
                <a:latin typeface="system-ui"/>
              </a:rPr>
              <a:t>亿元）、</a:t>
            </a:r>
            <a:r>
              <a:rPr lang="zh-CN" altLang="en-US" b="1" i="0" dirty="0">
                <a:effectLst/>
                <a:highlight>
                  <a:srgbClr val="FFFFFF"/>
                </a:highlight>
                <a:latin typeface="system-ui"/>
              </a:rPr>
              <a:t>超聚变</a:t>
            </a:r>
            <a:r>
              <a:rPr lang="en-US" altLang="zh-CN" b="1" i="0" dirty="0">
                <a:effectLst/>
                <a:highlight>
                  <a:srgbClr val="FFFFFF"/>
                </a:highlight>
                <a:latin typeface="system-ui"/>
              </a:rPr>
              <a:t>10.6%</a:t>
            </a:r>
            <a:r>
              <a:rPr lang="zh-CN" altLang="en-US" b="0" i="0" dirty="0">
                <a:effectLst/>
                <a:highlight>
                  <a:srgbClr val="FFFFFF"/>
                </a:highlight>
                <a:latin typeface="system-ui"/>
              </a:rPr>
              <a:t>（收入 </a:t>
            </a:r>
            <a:r>
              <a:rPr lang="en-US" altLang="zh-CN" b="0" i="0" dirty="0">
                <a:effectLst/>
                <a:highlight>
                  <a:srgbClr val="FFFFFF"/>
                </a:highlight>
                <a:latin typeface="system-ui"/>
              </a:rPr>
              <a:t>196.09 </a:t>
            </a:r>
            <a:r>
              <a:rPr lang="zh-CN" altLang="en-US" b="0" i="0" dirty="0">
                <a:effectLst/>
                <a:highlight>
                  <a:srgbClr val="FFFFFF"/>
                </a:highlight>
                <a:latin typeface="system-ui"/>
              </a:rPr>
              <a:t>亿元）、</a:t>
            </a:r>
            <a:r>
              <a:rPr lang="zh-CN" altLang="en-US" b="1" i="0" dirty="0">
                <a:effectLst/>
                <a:highlight>
                  <a:srgbClr val="FFFFFF"/>
                </a:highlight>
                <a:latin typeface="system-ui"/>
              </a:rPr>
              <a:t>宁畅</a:t>
            </a:r>
            <a:r>
              <a:rPr lang="en-US" altLang="zh-CN" b="1" i="0" dirty="0">
                <a:effectLst/>
                <a:highlight>
                  <a:srgbClr val="FFFFFF"/>
                </a:highlight>
                <a:latin typeface="system-ui"/>
              </a:rPr>
              <a:t>9.9%</a:t>
            </a:r>
            <a:r>
              <a:rPr lang="zh-CN" altLang="en-US" b="0" i="0" dirty="0">
                <a:effectLst/>
                <a:highlight>
                  <a:srgbClr val="FFFFFF"/>
                </a:highlight>
                <a:latin typeface="system-ui"/>
              </a:rPr>
              <a:t>（收入 </a:t>
            </a:r>
            <a:r>
              <a:rPr lang="en-US" altLang="zh-CN" b="0" i="0" dirty="0">
                <a:effectLst/>
                <a:highlight>
                  <a:srgbClr val="FFFFFF"/>
                </a:highlight>
                <a:latin typeface="system-ui"/>
              </a:rPr>
              <a:t>182.83 </a:t>
            </a:r>
            <a:r>
              <a:rPr lang="zh-CN" altLang="en-US" b="0" i="0" dirty="0">
                <a:effectLst/>
                <a:highlight>
                  <a:srgbClr val="FFFFFF"/>
                </a:highlight>
                <a:latin typeface="system-ui"/>
              </a:rPr>
              <a:t>亿元）、</a:t>
            </a:r>
            <a:r>
              <a:rPr lang="zh-CN" altLang="en-US" b="1" i="0" dirty="0">
                <a:effectLst/>
                <a:highlight>
                  <a:srgbClr val="FFFFFF"/>
                </a:highlight>
                <a:latin typeface="system-ui"/>
              </a:rPr>
              <a:t>中兴</a:t>
            </a:r>
            <a:r>
              <a:rPr lang="en-US" altLang="zh-CN" b="1" i="0" dirty="0">
                <a:effectLst/>
                <a:highlight>
                  <a:srgbClr val="FFFFFF"/>
                </a:highlight>
                <a:latin typeface="system-ui"/>
              </a:rPr>
              <a:t>5.5%</a:t>
            </a:r>
            <a:r>
              <a:rPr lang="zh-CN" altLang="en-US" b="0" i="0" dirty="0">
                <a:effectLst/>
                <a:highlight>
                  <a:srgbClr val="FFFFFF"/>
                </a:highlight>
                <a:latin typeface="system-ui"/>
              </a:rPr>
              <a:t>（收入 </a:t>
            </a:r>
            <a:r>
              <a:rPr lang="en-US" altLang="zh-CN" b="0" i="0" dirty="0">
                <a:effectLst/>
                <a:highlight>
                  <a:srgbClr val="FFFFFF"/>
                </a:highlight>
                <a:latin typeface="system-ui"/>
              </a:rPr>
              <a:t>101.61 </a:t>
            </a:r>
            <a:r>
              <a:rPr lang="zh-CN" altLang="en-US" b="0" i="0" dirty="0">
                <a:effectLst/>
                <a:highlight>
                  <a:srgbClr val="FFFFFF"/>
                </a:highlight>
                <a:latin typeface="system-ui"/>
              </a:rPr>
              <a:t>亿元）、</a:t>
            </a:r>
            <a:r>
              <a:rPr lang="zh-CN" altLang="en-US" b="1" i="0" dirty="0">
                <a:effectLst/>
                <a:highlight>
                  <a:srgbClr val="FFFFFF"/>
                </a:highlight>
                <a:latin typeface="system-ui"/>
              </a:rPr>
              <a:t>联想</a:t>
            </a:r>
            <a:r>
              <a:rPr lang="en-US" altLang="zh-CN" b="1" i="0" dirty="0">
                <a:effectLst/>
                <a:highlight>
                  <a:srgbClr val="FFFFFF"/>
                </a:highlight>
                <a:latin typeface="system-ui"/>
              </a:rPr>
              <a:t>5.1%</a:t>
            </a:r>
            <a:r>
              <a:rPr lang="zh-CN" altLang="en-US" b="0" i="0" dirty="0">
                <a:effectLst/>
                <a:highlight>
                  <a:srgbClr val="FFFFFF"/>
                </a:highlight>
                <a:latin typeface="system-ui"/>
              </a:rPr>
              <a:t>（收入 </a:t>
            </a:r>
            <a:r>
              <a:rPr lang="en-US" altLang="zh-CN" b="0" i="0" dirty="0">
                <a:effectLst/>
                <a:highlight>
                  <a:srgbClr val="FFFFFF"/>
                </a:highlight>
                <a:latin typeface="system-ui"/>
              </a:rPr>
              <a:t>95.45 </a:t>
            </a:r>
            <a:r>
              <a:rPr lang="zh-CN" altLang="en-US" b="0" i="0" dirty="0">
                <a:effectLst/>
                <a:highlight>
                  <a:srgbClr val="FFFFFF"/>
                </a:highlight>
                <a:latin typeface="system-ui"/>
              </a:rPr>
              <a:t>亿元）</a:t>
            </a:r>
          </a:p>
        </p:txBody>
      </p:sp>
    </p:spTree>
    <p:extLst>
      <p:ext uri="{BB962C8B-B14F-4D97-AF65-F5344CB8AC3E}">
        <p14:creationId xmlns:p14="http://schemas.microsoft.com/office/powerpoint/2010/main" val="1944922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EC068D-1066-0835-2F35-19B7F0D06C8F}"/>
              </a:ext>
            </a:extLst>
          </p:cNvPr>
          <p:cNvSpPr txBox="1"/>
          <p:nvPr/>
        </p:nvSpPr>
        <p:spPr>
          <a:xfrm>
            <a:off x="571500" y="661511"/>
            <a:ext cx="6096000" cy="1477328"/>
          </a:xfrm>
          <a:prstGeom prst="rect">
            <a:avLst/>
          </a:prstGeom>
          <a:noFill/>
        </p:spPr>
        <p:txBody>
          <a:bodyPr wrap="square">
            <a:spAutoFit/>
          </a:bodyPr>
          <a:lstStyle/>
          <a:p>
            <a:r>
              <a:rPr lang="en-US" altLang="zh-CN" b="0" i="0" dirty="0">
                <a:solidFill>
                  <a:srgbClr val="333333"/>
                </a:solidFill>
                <a:effectLst/>
                <a:highlight>
                  <a:srgbClr val="FFFFFE"/>
                </a:highlight>
                <a:latin typeface="system-ui"/>
              </a:rPr>
              <a:t>IDC</a:t>
            </a:r>
            <a:r>
              <a:rPr lang="zh-CN" altLang="en-US" b="0" i="0" dirty="0">
                <a:solidFill>
                  <a:srgbClr val="333333"/>
                </a:solidFill>
                <a:effectLst/>
                <a:highlight>
                  <a:srgbClr val="FFFFFE"/>
                </a:highlight>
                <a:latin typeface="system-ui"/>
              </a:rPr>
              <a:t>最新</a:t>
            </a:r>
            <a:r>
              <a:rPr lang="en-US" altLang="zh-CN" b="0" i="0" dirty="0">
                <a:solidFill>
                  <a:srgbClr val="333333"/>
                </a:solidFill>
                <a:effectLst/>
                <a:highlight>
                  <a:srgbClr val="FFFFFE"/>
                </a:highlight>
                <a:latin typeface="system-ui"/>
              </a:rPr>
              <a:t>《</a:t>
            </a:r>
            <a:r>
              <a:rPr lang="zh-CN" altLang="en-US" b="0" i="0" dirty="0">
                <a:solidFill>
                  <a:srgbClr val="333333"/>
                </a:solidFill>
                <a:effectLst/>
                <a:highlight>
                  <a:srgbClr val="FFFFFE"/>
                </a:highlight>
                <a:latin typeface="system-ui"/>
              </a:rPr>
              <a:t>中国企业级存储市场跟踪报告</a:t>
            </a:r>
            <a:r>
              <a:rPr lang="en-US" altLang="zh-CN" b="0" i="0" dirty="0">
                <a:solidFill>
                  <a:srgbClr val="333333"/>
                </a:solidFill>
                <a:effectLst/>
                <a:highlight>
                  <a:srgbClr val="FFFFFE"/>
                </a:highlight>
                <a:latin typeface="system-ui"/>
              </a:rPr>
              <a:t>,2023》</a:t>
            </a:r>
            <a:r>
              <a:rPr lang="zh-CN" altLang="en-US" b="0" i="0" dirty="0">
                <a:solidFill>
                  <a:srgbClr val="333333"/>
                </a:solidFill>
                <a:effectLst/>
                <a:highlight>
                  <a:srgbClr val="FFFFFE"/>
                </a:highlight>
                <a:latin typeface="system-ui"/>
              </a:rPr>
              <a:t>显示，</a:t>
            </a:r>
            <a:r>
              <a:rPr lang="en-US" altLang="zh-CN" b="0" i="0" dirty="0">
                <a:solidFill>
                  <a:srgbClr val="333333"/>
                </a:solidFill>
                <a:effectLst/>
                <a:highlight>
                  <a:srgbClr val="FFFFFE"/>
                </a:highlight>
                <a:latin typeface="system-ui"/>
              </a:rPr>
              <a:t>2023</a:t>
            </a:r>
            <a:r>
              <a:rPr lang="zh-CN" altLang="en-US" b="0" i="0" dirty="0">
                <a:solidFill>
                  <a:srgbClr val="333333"/>
                </a:solidFill>
                <a:effectLst/>
                <a:highlight>
                  <a:srgbClr val="FFFFFE"/>
                </a:highlight>
                <a:latin typeface="system-ui"/>
              </a:rPr>
              <a:t>年中国企业级存储市场规模达到</a:t>
            </a:r>
            <a:r>
              <a:rPr lang="en-US" altLang="zh-CN" b="0" i="0" dirty="0">
                <a:solidFill>
                  <a:srgbClr val="333333"/>
                </a:solidFill>
                <a:effectLst/>
                <a:highlight>
                  <a:srgbClr val="FFFFFE"/>
                </a:highlight>
                <a:latin typeface="system-ui"/>
              </a:rPr>
              <a:t>66</a:t>
            </a:r>
            <a:r>
              <a:rPr lang="zh-CN" altLang="en-US" b="0" i="0" dirty="0">
                <a:solidFill>
                  <a:srgbClr val="333333"/>
                </a:solidFill>
                <a:effectLst/>
                <a:highlight>
                  <a:srgbClr val="FFFFFE"/>
                </a:highlight>
                <a:latin typeface="system-ui"/>
              </a:rPr>
              <a:t>亿美元，同比下降</a:t>
            </a:r>
            <a:r>
              <a:rPr lang="en-US" altLang="zh-CN" b="0" i="0" dirty="0">
                <a:solidFill>
                  <a:srgbClr val="333333"/>
                </a:solidFill>
                <a:effectLst/>
                <a:highlight>
                  <a:srgbClr val="FFFFFE"/>
                </a:highlight>
                <a:latin typeface="system-ui"/>
              </a:rPr>
              <a:t>0.6%</a:t>
            </a:r>
            <a:r>
              <a:rPr lang="zh-CN" altLang="en-US" b="0" i="0" dirty="0">
                <a:solidFill>
                  <a:srgbClr val="333333"/>
                </a:solidFill>
                <a:effectLst/>
                <a:highlight>
                  <a:srgbClr val="FFFFFE"/>
                </a:highlight>
                <a:latin typeface="system-ui"/>
              </a:rPr>
              <a:t>。外部环境的动荡与不确定性的陡增，让中国不少行业用户受到影响，对于企业级存储产品的价格趋于敏感，造成整体市场承压。</a:t>
            </a:r>
            <a:endParaRPr lang="en-US" dirty="0"/>
          </a:p>
        </p:txBody>
      </p:sp>
      <p:sp>
        <p:nvSpPr>
          <p:cNvPr id="7" name="TextBox 6">
            <a:extLst>
              <a:ext uri="{FF2B5EF4-FFF2-40B4-BE49-F238E27FC236}">
                <a16:creationId xmlns:a16="http://schemas.microsoft.com/office/drawing/2014/main" id="{D47A3FC2-470D-AD9E-B93A-07C91AAAA304}"/>
              </a:ext>
            </a:extLst>
          </p:cNvPr>
          <p:cNvSpPr txBox="1"/>
          <p:nvPr/>
        </p:nvSpPr>
        <p:spPr>
          <a:xfrm>
            <a:off x="571500" y="2576036"/>
            <a:ext cx="6096000" cy="1477328"/>
          </a:xfrm>
          <a:prstGeom prst="rect">
            <a:avLst/>
          </a:prstGeom>
          <a:noFill/>
        </p:spPr>
        <p:txBody>
          <a:bodyPr wrap="square">
            <a:spAutoFit/>
          </a:bodyPr>
          <a:lstStyle/>
          <a:p>
            <a:br>
              <a:rPr lang="zh-CN" altLang="en-US" dirty="0"/>
            </a:br>
            <a:r>
              <a:rPr lang="zh-CN" altLang="en-US" b="0" i="0" dirty="0">
                <a:effectLst/>
                <a:highlight>
                  <a:srgbClr val="FFFFFF"/>
                </a:highlight>
                <a:latin typeface="system-ui"/>
              </a:rPr>
              <a:t>过去一年，中国企业级存储市场虽然经历负增长，但市场整体韧性仍在。与全球市场</a:t>
            </a:r>
            <a:r>
              <a:rPr lang="en-US" altLang="zh-CN" b="0" i="0" dirty="0">
                <a:effectLst/>
                <a:highlight>
                  <a:srgbClr val="FFFFFF"/>
                </a:highlight>
                <a:latin typeface="system-ui"/>
              </a:rPr>
              <a:t>2.1%</a:t>
            </a:r>
            <a:r>
              <a:rPr lang="zh-CN" altLang="en-US" b="0" i="0" dirty="0">
                <a:effectLst/>
                <a:highlight>
                  <a:srgbClr val="FFFFFF"/>
                </a:highlight>
                <a:latin typeface="system-ui"/>
              </a:rPr>
              <a:t>的下滑相比，中国市场不仅下跌幅度较小，还在全球份额占比首次突破</a:t>
            </a:r>
            <a:r>
              <a:rPr lang="en-US" altLang="zh-CN" b="0" i="0" dirty="0">
                <a:effectLst/>
                <a:highlight>
                  <a:srgbClr val="FFFFFF"/>
                </a:highlight>
                <a:latin typeface="system-ui"/>
              </a:rPr>
              <a:t>20%</a:t>
            </a:r>
            <a:r>
              <a:rPr lang="zh-CN" altLang="en-US" b="0" i="0" dirty="0">
                <a:effectLst/>
                <a:highlight>
                  <a:srgbClr val="FFFFFF"/>
                </a:highlight>
                <a:latin typeface="system-ui"/>
              </a:rPr>
              <a:t>，达到</a:t>
            </a:r>
            <a:r>
              <a:rPr lang="en-US" altLang="zh-CN" b="0" i="0" dirty="0">
                <a:effectLst/>
                <a:highlight>
                  <a:srgbClr val="FFFFFF"/>
                </a:highlight>
                <a:latin typeface="system-ui"/>
              </a:rPr>
              <a:t>20.8%</a:t>
            </a:r>
            <a:r>
              <a:rPr lang="zh-CN" altLang="en-US" b="0" i="0" dirty="0">
                <a:effectLst/>
                <a:highlight>
                  <a:srgbClr val="FFFFFF"/>
                </a:highlight>
                <a:latin typeface="system-ui"/>
              </a:rPr>
              <a:t>，稳居全球第二。</a:t>
            </a:r>
            <a:endParaRPr lang="en-US" dirty="0"/>
          </a:p>
        </p:txBody>
      </p:sp>
      <p:sp>
        <p:nvSpPr>
          <p:cNvPr id="9" name="TextBox 8">
            <a:extLst>
              <a:ext uri="{FF2B5EF4-FFF2-40B4-BE49-F238E27FC236}">
                <a16:creationId xmlns:a16="http://schemas.microsoft.com/office/drawing/2014/main" id="{88774D77-7C1C-9C72-D8D7-85E3E8F773E1}"/>
              </a:ext>
            </a:extLst>
          </p:cNvPr>
          <p:cNvSpPr txBox="1"/>
          <p:nvPr/>
        </p:nvSpPr>
        <p:spPr>
          <a:xfrm>
            <a:off x="657225" y="4490561"/>
            <a:ext cx="6096000" cy="1200329"/>
          </a:xfrm>
          <a:prstGeom prst="rect">
            <a:avLst/>
          </a:prstGeom>
          <a:noFill/>
        </p:spPr>
        <p:txBody>
          <a:bodyPr wrap="square">
            <a:spAutoFit/>
          </a:bodyPr>
          <a:lstStyle/>
          <a:p>
            <a:r>
              <a:rPr lang="zh-CN" altLang="en-US" b="0" i="0" dirty="0">
                <a:solidFill>
                  <a:srgbClr val="333333"/>
                </a:solidFill>
                <a:effectLst/>
                <a:highlight>
                  <a:srgbClr val="FFFFFF"/>
                </a:highlight>
                <a:latin typeface="system-ui"/>
              </a:rPr>
              <a:t>市场虽然下滑，但各个细分产品表现却迥异。数据显示，</a:t>
            </a:r>
            <a:r>
              <a:rPr lang="en-US" altLang="zh-CN" b="0" i="0" dirty="0">
                <a:solidFill>
                  <a:srgbClr val="333333"/>
                </a:solidFill>
                <a:effectLst/>
                <a:highlight>
                  <a:srgbClr val="FFFFFF"/>
                </a:highlight>
                <a:latin typeface="system-ui"/>
              </a:rPr>
              <a:t>2023</a:t>
            </a:r>
            <a:r>
              <a:rPr lang="zh-CN" altLang="en-US" b="0" i="0" dirty="0">
                <a:solidFill>
                  <a:srgbClr val="333333"/>
                </a:solidFill>
                <a:effectLst/>
                <a:highlight>
                  <a:srgbClr val="FFFFFF"/>
                </a:highlight>
                <a:latin typeface="system-ui"/>
              </a:rPr>
              <a:t>年</a:t>
            </a:r>
            <a:r>
              <a:rPr lang="zh-CN" altLang="en-US" b="0" i="0" dirty="0">
                <a:effectLst/>
                <a:highlight>
                  <a:srgbClr val="FFFFFF"/>
                </a:highlight>
                <a:latin typeface="system-ui"/>
              </a:rPr>
              <a:t>全闪存阵列</a:t>
            </a:r>
            <a:r>
              <a:rPr lang="zh-CN" altLang="en-US" b="0" i="0" dirty="0">
                <a:solidFill>
                  <a:srgbClr val="333333"/>
                </a:solidFill>
                <a:effectLst/>
                <a:highlight>
                  <a:srgbClr val="FFFFFF"/>
                </a:highlight>
                <a:latin typeface="system-ui"/>
              </a:rPr>
              <a:t>取得了</a:t>
            </a:r>
            <a:r>
              <a:rPr lang="en-US" altLang="zh-CN" b="0" i="0" dirty="0">
                <a:solidFill>
                  <a:srgbClr val="333333"/>
                </a:solidFill>
                <a:effectLst/>
                <a:highlight>
                  <a:srgbClr val="FFFFFF"/>
                </a:highlight>
                <a:latin typeface="system-ui"/>
              </a:rPr>
              <a:t>7.8%</a:t>
            </a:r>
            <a:r>
              <a:rPr lang="zh-CN" altLang="en-US" b="0" i="0" dirty="0">
                <a:solidFill>
                  <a:srgbClr val="333333"/>
                </a:solidFill>
                <a:effectLst/>
                <a:highlight>
                  <a:srgbClr val="FFFFFF"/>
                </a:highlight>
                <a:latin typeface="system-ui"/>
              </a:rPr>
              <a:t>的同比增长，市场占比提升到</a:t>
            </a:r>
            <a:r>
              <a:rPr lang="en-US" altLang="zh-CN" b="0" i="0" dirty="0">
                <a:solidFill>
                  <a:srgbClr val="333333"/>
                </a:solidFill>
                <a:effectLst/>
                <a:highlight>
                  <a:srgbClr val="FFFFFF"/>
                </a:highlight>
                <a:latin typeface="system-ui"/>
              </a:rPr>
              <a:t>24.4%</a:t>
            </a:r>
            <a:r>
              <a:rPr lang="zh-CN" altLang="en-US" b="0" i="0" dirty="0">
                <a:solidFill>
                  <a:srgbClr val="333333"/>
                </a:solidFill>
                <a:effectLst/>
                <a:highlight>
                  <a:srgbClr val="FFFFFF"/>
                </a:highlight>
                <a:latin typeface="system-ui"/>
              </a:rPr>
              <a:t>；混闪阵列同比下降</a:t>
            </a:r>
            <a:r>
              <a:rPr lang="en-US" altLang="zh-CN" b="0" i="0" dirty="0">
                <a:solidFill>
                  <a:srgbClr val="333333"/>
                </a:solidFill>
                <a:effectLst/>
                <a:highlight>
                  <a:srgbClr val="FFFFFF"/>
                </a:highlight>
                <a:latin typeface="system-ui"/>
              </a:rPr>
              <a:t>2.6%</a:t>
            </a:r>
            <a:r>
              <a:rPr lang="zh-CN" altLang="en-US" b="0" i="0" dirty="0">
                <a:solidFill>
                  <a:srgbClr val="333333"/>
                </a:solidFill>
                <a:effectLst/>
                <a:highlight>
                  <a:srgbClr val="FFFFFF"/>
                </a:highlight>
                <a:latin typeface="system-ui"/>
              </a:rPr>
              <a:t>，市场占比达到</a:t>
            </a:r>
            <a:r>
              <a:rPr lang="en-US" altLang="zh-CN" b="0" i="0" dirty="0">
                <a:solidFill>
                  <a:srgbClr val="333333"/>
                </a:solidFill>
                <a:effectLst/>
                <a:highlight>
                  <a:srgbClr val="FFFFFF"/>
                </a:highlight>
                <a:latin typeface="system-ui"/>
              </a:rPr>
              <a:t>53.6%</a:t>
            </a:r>
            <a:r>
              <a:rPr lang="zh-CN" altLang="en-US" b="0" i="0" dirty="0">
                <a:solidFill>
                  <a:srgbClr val="333333"/>
                </a:solidFill>
                <a:effectLst/>
                <a:highlight>
                  <a:srgbClr val="FFFFFF"/>
                </a:highlight>
                <a:latin typeface="system-ui"/>
              </a:rPr>
              <a:t>；全硬盘阵列同比下降</a:t>
            </a:r>
            <a:r>
              <a:rPr lang="en-US" altLang="zh-CN" b="0" i="0" dirty="0">
                <a:solidFill>
                  <a:srgbClr val="333333"/>
                </a:solidFill>
                <a:effectLst/>
                <a:highlight>
                  <a:srgbClr val="FFFFFF"/>
                </a:highlight>
                <a:latin typeface="system-ui"/>
              </a:rPr>
              <a:t>4.2%</a:t>
            </a:r>
            <a:r>
              <a:rPr lang="zh-CN" altLang="en-US" b="0" i="0" dirty="0">
                <a:solidFill>
                  <a:srgbClr val="333333"/>
                </a:solidFill>
                <a:effectLst/>
                <a:highlight>
                  <a:srgbClr val="FFFFFF"/>
                </a:highlight>
                <a:latin typeface="system-ui"/>
              </a:rPr>
              <a:t>，市场占比下降至</a:t>
            </a:r>
            <a:r>
              <a:rPr lang="en-US" altLang="zh-CN" b="0" i="0" dirty="0">
                <a:solidFill>
                  <a:srgbClr val="333333"/>
                </a:solidFill>
                <a:effectLst/>
                <a:highlight>
                  <a:srgbClr val="FFFFFF"/>
                </a:highlight>
                <a:latin typeface="system-ui"/>
              </a:rPr>
              <a:t>21.9%</a:t>
            </a:r>
            <a:r>
              <a:rPr lang="zh-CN" altLang="en-US" b="0" i="0" dirty="0">
                <a:solidFill>
                  <a:srgbClr val="333333"/>
                </a:solidFill>
                <a:effectLst/>
                <a:highlight>
                  <a:srgbClr val="FFFFFF"/>
                </a:highlight>
                <a:latin typeface="system-ui"/>
              </a:rPr>
              <a:t>。</a:t>
            </a:r>
            <a:endParaRPr lang="en-US" dirty="0"/>
          </a:p>
        </p:txBody>
      </p:sp>
      <p:pic>
        <p:nvPicPr>
          <p:cNvPr id="8194" name="Picture 2" descr="Image">
            <a:extLst>
              <a:ext uri="{FF2B5EF4-FFF2-40B4-BE49-F238E27FC236}">
                <a16:creationId xmlns:a16="http://schemas.microsoft.com/office/drawing/2014/main" id="{54B5F54D-815B-B750-8037-538856306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475" y="993060"/>
            <a:ext cx="4933950" cy="31659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a:extLst>
              <a:ext uri="{FF2B5EF4-FFF2-40B4-BE49-F238E27FC236}">
                <a16:creationId xmlns:a16="http://schemas.microsoft.com/office/drawing/2014/main" id="{28138AC3-196F-4840-EBE4-0C0628B69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475" y="4173120"/>
            <a:ext cx="5143500" cy="216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65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D3B4B8-C2FB-7CF3-068C-77E2AA18709A}"/>
              </a:ext>
            </a:extLst>
          </p:cNvPr>
          <p:cNvSpPr txBox="1"/>
          <p:nvPr/>
        </p:nvSpPr>
        <p:spPr>
          <a:xfrm>
            <a:off x="590550" y="612339"/>
            <a:ext cx="6096000" cy="2585323"/>
          </a:xfrm>
          <a:prstGeom prst="rect">
            <a:avLst/>
          </a:prstGeom>
          <a:noFill/>
        </p:spPr>
        <p:txBody>
          <a:bodyPr wrap="square">
            <a:spAutoFit/>
          </a:bodyPr>
          <a:lstStyle/>
          <a:p>
            <a:r>
              <a:rPr lang="zh-CN" altLang="en-US" dirty="0">
                <a:effectLst/>
              </a:rPr>
              <a:t>从</a:t>
            </a:r>
            <a:r>
              <a:rPr lang="en-US" altLang="zh-CN" dirty="0">
                <a:effectLst/>
              </a:rPr>
              <a:t>IDC</a:t>
            </a:r>
            <a:r>
              <a:rPr lang="zh-CN" altLang="en-US" dirty="0">
                <a:effectLst/>
              </a:rPr>
              <a:t>数据来看，过去一年里，企业级存储在各个行业的表现各异。</a:t>
            </a:r>
          </a:p>
          <a:p>
            <a:r>
              <a:rPr lang="zh-CN" altLang="en-US" dirty="0">
                <a:effectLst/>
              </a:rPr>
              <a:t>制造业、医疗健康、交通、资源等行业对于数据存储的需求依然旺盛，制造业取得了</a:t>
            </a:r>
            <a:r>
              <a:rPr lang="en-US" altLang="zh-CN" dirty="0">
                <a:effectLst/>
              </a:rPr>
              <a:t>10.3%</a:t>
            </a:r>
            <a:r>
              <a:rPr lang="zh-CN" altLang="en-US" dirty="0">
                <a:effectLst/>
              </a:rPr>
              <a:t>的同比增长，医疗健康则取得</a:t>
            </a:r>
            <a:r>
              <a:rPr lang="en-US" altLang="zh-CN" dirty="0">
                <a:effectLst/>
              </a:rPr>
              <a:t>10.8%</a:t>
            </a:r>
            <a:r>
              <a:rPr lang="zh-CN" altLang="en-US" dirty="0">
                <a:effectLst/>
              </a:rPr>
              <a:t>的增长；政府、金融、电信、教育等行业则较为平稳，与市场整体态势基本保持同步；而互联网等行业则出现了较大幅度的下滑。</a:t>
            </a:r>
          </a:p>
          <a:p>
            <a:br>
              <a:rPr lang="zh-CN" altLang="en-US" dirty="0">
                <a:effectLst/>
              </a:rPr>
            </a:br>
            <a:endParaRPr lang="en-US" dirty="0"/>
          </a:p>
        </p:txBody>
      </p:sp>
      <p:pic>
        <p:nvPicPr>
          <p:cNvPr id="9218" name="Picture 2" descr="Image">
            <a:extLst>
              <a:ext uri="{FF2B5EF4-FFF2-40B4-BE49-F238E27FC236}">
                <a16:creationId xmlns:a16="http://schemas.microsoft.com/office/drawing/2014/main" id="{913F28F8-1413-662F-1F69-A3EAB0E37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3000375"/>
            <a:ext cx="102870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697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BB96AD-975D-057D-F5A2-4B57327347AF}"/>
              </a:ext>
            </a:extLst>
          </p:cNvPr>
          <p:cNvSpPr txBox="1"/>
          <p:nvPr/>
        </p:nvSpPr>
        <p:spPr>
          <a:xfrm>
            <a:off x="647700" y="599212"/>
            <a:ext cx="6096000" cy="1754326"/>
          </a:xfrm>
          <a:prstGeom prst="rect">
            <a:avLst/>
          </a:prstGeom>
          <a:noFill/>
        </p:spPr>
        <p:txBody>
          <a:bodyPr wrap="square">
            <a:spAutoFit/>
          </a:bodyPr>
          <a:lstStyle/>
          <a:p>
            <a:r>
              <a:rPr lang="zh-CN" altLang="en-US" b="0" i="0" dirty="0">
                <a:solidFill>
                  <a:srgbClr val="1D2B43"/>
                </a:solidFill>
                <a:effectLst/>
                <a:highlight>
                  <a:srgbClr val="FFFFFF"/>
                </a:highlight>
                <a:latin typeface="system-ui"/>
              </a:rPr>
              <a:t>以金融行业为例，有</a:t>
            </a:r>
            <a:r>
              <a:rPr lang="en-US" altLang="zh-CN" b="0" i="0" dirty="0">
                <a:solidFill>
                  <a:srgbClr val="1D2B43"/>
                </a:solidFill>
                <a:effectLst/>
                <a:highlight>
                  <a:srgbClr val="FFFFFF"/>
                </a:highlight>
                <a:latin typeface="system-ui"/>
              </a:rPr>
              <a:t>35.6%</a:t>
            </a:r>
            <a:r>
              <a:rPr lang="zh-CN" altLang="en-US" b="0" i="0" dirty="0">
                <a:solidFill>
                  <a:srgbClr val="1D2B43"/>
                </a:solidFill>
                <a:effectLst/>
                <a:highlight>
                  <a:srgbClr val="FFFFFF"/>
                </a:highlight>
                <a:latin typeface="system-ui"/>
              </a:rPr>
              <a:t>的全闪阵列产品需求来自金融行业，金融机构在数字化转型中对于全闪阵列的青睐可见一斑。事实上，金融行业</a:t>
            </a:r>
            <a:r>
              <a:rPr lang="en-US" altLang="zh-CN" b="0" i="0" dirty="0">
                <a:solidFill>
                  <a:srgbClr val="1D2B43"/>
                </a:solidFill>
                <a:effectLst/>
                <a:highlight>
                  <a:srgbClr val="FFFFFF"/>
                </a:highlight>
                <a:latin typeface="system-ui"/>
              </a:rPr>
              <a:t>+</a:t>
            </a:r>
            <a:r>
              <a:rPr lang="zh-CN" altLang="en-US" b="0" i="0" dirty="0">
                <a:solidFill>
                  <a:srgbClr val="1D2B43"/>
                </a:solidFill>
                <a:effectLst/>
                <a:highlight>
                  <a:srgbClr val="FFFFFF"/>
                </a:highlight>
                <a:latin typeface="system-ui"/>
              </a:rPr>
              <a:t>高端全闪也是企业级存储竞争的核心焦点，像浪潮信息聚焦高端全闪技术的突破，是其全闪销售额取得同比</a:t>
            </a:r>
            <a:r>
              <a:rPr lang="en-US" altLang="zh-CN" b="0" i="0" dirty="0">
                <a:solidFill>
                  <a:srgbClr val="1D2B43"/>
                </a:solidFill>
                <a:effectLst/>
                <a:highlight>
                  <a:srgbClr val="FFFFFF"/>
                </a:highlight>
                <a:latin typeface="system-ui"/>
              </a:rPr>
              <a:t>53.7%</a:t>
            </a:r>
            <a:r>
              <a:rPr lang="zh-CN" altLang="en-US" b="0" i="0" dirty="0">
                <a:solidFill>
                  <a:srgbClr val="1D2B43"/>
                </a:solidFill>
                <a:effectLst/>
                <a:highlight>
                  <a:srgbClr val="FFFFFF"/>
                </a:highlight>
                <a:latin typeface="system-ui"/>
              </a:rPr>
              <a:t>的高速增长、跃居市场前二的关键所在。</a:t>
            </a:r>
            <a:endParaRPr lang="en-US" dirty="0"/>
          </a:p>
        </p:txBody>
      </p:sp>
    </p:spTree>
    <p:extLst>
      <p:ext uri="{BB962C8B-B14F-4D97-AF65-F5344CB8AC3E}">
        <p14:creationId xmlns:p14="http://schemas.microsoft.com/office/powerpoint/2010/main" val="376509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3211-28B4-DFD2-EA30-21791D4BFC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776DDA-E7BD-503C-08EF-DDF8C8090A8B}"/>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41D53964-FBB3-FE0A-29C3-CB6DE5CD61E1}"/>
              </a:ext>
            </a:extLst>
          </p:cNvPr>
          <p:cNvSpPr txBox="1"/>
          <p:nvPr/>
        </p:nvSpPr>
        <p:spPr>
          <a:xfrm>
            <a:off x="838200" y="2375422"/>
            <a:ext cx="6094476" cy="2308324"/>
          </a:xfrm>
          <a:prstGeom prst="rect">
            <a:avLst/>
          </a:prstGeom>
          <a:noFill/>
        </p:spPr>
        <p:txBody>
          <a:bodyPr wrap="square">
            <a:spAutoFit/>
          </a:bodyPr>
          <a:lstStyle/>
          <a:p>
            <a:pPr algn="just"/>
            <a:r>
              <a:rPr lang="zh-CN" altLang="en-US" b="1" i="0" dirty="0">
                <a:effectLst/>
                <a:highlight>
                  <a:srgbClr val="FFFFFF"/>
                </a:highlight>
                <a:latin typeface="宋体" panose="02010600030101010101" pitchFamily="2" charset="-122"/>
                <a:ea typeface="宋体" panose="02010600030101010101" pitchFamily="2" charset="-122"/>
              </a:rPr>
              <a:t>第一代存储：</a:t>
            </a:r>
            <a:r>
              <a:rPr lang="en-US" altLang="zh-CN" b="1" i="0" dirty="0">
                <a:effectLst/>
                <a:highlight>
                  <a:srgbClr val="FFFFFF"/>
                </a:highlight>
                <a:latin typeface="system-ui"/>
              </a:rPr>
              <a:t>DAS</a:t>
            </a:r>
            <a:r>
              <a:rPr lang="zh-CN" altLang="en-US" b="1" i="0" dirty="0">
                <a:effectLst/>
                <a:highlight>
                  <a:srgbClr val="FFFFFF"/>
                </a:highlight>
                <a:latin typeface="宋体" panose="02010600030101010101" pitchFamily="2" charset="-122"/>
                <a:ea typeface="宋体" panose="02010600030101010101" pitchFamily="2" charset="-122"/>
              </a:rPr>
              <a:t>直连存储</a:t>
            </a:r>
            <a:endParaRPr lang="zh-CN" altLang="en-US" b="0" i="0" dirty="0">
              <a:effectLst/>
              <a:highlight>
                <a:srgbClr val="FFFFFF"/>
              </a:highlight>
              <a:latin typeface="system-ui"/>
            </a:endParaRPr>
          </a:p>
          <a:p>
            <a:pPr algn="just"/>
            <a:r>
              <a:rPr lang="en-US" altLang="zh-CN" b="0" i="0" dirty="0">
                <a:effectLst/>
                <a:highlight>
                  <a:srgbClr val="FFFFFF"/>
                </a:highlight>
                <a:latin typeface="宋体" panose="02010600030101010101" pitchFamily="2" charset="-122"/>
                <a:ea typeface="宋体" panose="02010600030101010101" pitchFamily="2" charset="-122"/>
              </a:rPr>
              <a:t>DAS</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宋体" panose="02010600030101010101" pitchFamily="2" charset="-122"/>
                <a:ea typeface="宋体" panose="02010600030101010101" pitchFamily="2" charset="-122"/>
              </a:rPr>
              <a:t>Direct-</a:t>
            </a:r>
            <a:r>
              <a:rPr lang="en-US" altLang="zh-CN" b="0" i="0" dirty="0" err="1">
                <a:effectLst/>
                <a:highlight>
                  <a:srgbClr val="FFFFFF"/>
                </a:highlight>
                <a:latin typeface="宋体" panose="02010600030101010101" pitchFamily="2" charset="-122"/>
                <a:ea typeface="宋体" panose="02010600030101010101" pitchFamily="2" charset="-122"/>
              </a:rPr>
              <a:t>AttachedStorage</a:t>
            </a:r>
            <a:r>
              <a:rPr lang="zh-CN" altLang="en-US" b="0" i="0" dirty="0">
                <a:effectLst/>
                <a:highlight>
                  <a:srgbClr val="FFFFFF"/>
                </a:highlight>
                <a:latin typeface="宋体" panose="02010600030101010101" pitchFamily="2" charset="-122"/>
                <a:ea typeface="宋体" panose="02010600030101010101" pitchFamily="2" charset="-122"/>
              </a:rPr>
              <a:t>）开放系统直连存储：</a:t>
            </a:r>
            <a:r>
              <a:rPr lang="en-US" altLang="zh-CN" b="0" i="0" dirty="0">
                <a:effectLst/>
                <a:highlight>
                  <a:srgbClr val="FFFFFF"/>
                </a:highlight>
                <a:latin typeface="宋体" panose="02010600030101010101" pitchFamily="2" charset="-122"/>
                <a:ea typeface="宋体" panose="02010600030101010101" pitchFamily="2" charset="-122"/>
              </a:rPr>
              <a:t>90</a:t>
            </a:r>
            <a:r>
              <a:rPr lang="zh-CN" altLang="en-US" b="0" i="0" dirty="0">
                <a:effectLst/>
                <a:highlight>
                  <a:srgbClr val="FFFFFF"/>
                </a:highlight>
                <a:latin typeface="宋体" panose="02010600030101010101" pitchFamily="2" charset="-122"/>
                <a:ea typeface="宋体" panose="02010600030101010101" pitchFamily="2" charset="-122"/>
              </a:rPr>
              <a:t>年代之前，内部和外部存储设备主要采</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直连</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式与主机连接。那时磁盘容量比较少，</a:t>
            </a:r>
            <a:r>
              <a:rPr lang="en-US" altLang="zh-CN" b="0" i="0" dirty="0">
                <a:effectLst/>
                <a:highlight>
                  <a:srgbClr val="FFFFFF"/>
                </a:highlight>
                <a:latin typeface="宋体" panose="02010600030101010101" pitchFamily="2" charset="-122"/>
                <a:ea typeface="宋体" panose="02010600030101010101" pitchFamily="2" charset="-122"/>
              </a:rPr>
              <a:t>1995</a:t>
            </a:r>
            <a:r>
              <a:rPr lang="zh-CN" altLang="en-US" b="0" i="0" dirty="0">
                <a:effectLst/>
                <a:highlight>
                  <a:srgbClr val="FFFFFF"/>
                </a:highlight>
                <a:latin typeface="宋体" panose="02010600030101010101" pitchFamily="2" charset="-122"/>
                <a:ea typeface="宋体" panose="02010600030101010101" pitchFamily="2" charset="-122"/>
              </a:rPr>
              <a:t>年我使用的第一块硬盘容量是</a:t>
            </a:r>
            <a:r>
              <a:rPr lang="en-US" altLang="zh-CN" b="0" i="0" dirty="0">
                <a:effectLst/>
                <a:highlight>
                  <a:srgbClr val="FFFFFF"/>
                </a:highlight>
                <a:latin typeface="宋体" panose="02010600030101010101" pitchFamily="2" charset="-122"/>
                <a:ea typeface="宋体" panose="02010600030101010101" pitchFamily="2" charset="-122"/>
              </a:rPr>
              <a:t>80MB</a:t>
            </a:r>
            <a:r>
              <a:rPr lang="zh-CN" altLang="en-US" b="0" i="0" dirty="0">
                <a:effectLst/>
                <a:highlight>
                  <a:srgbClr val="FFFFFF"/>
                </a:highlight>
                <a:latin typeface="宋体" panose="02010600030101010101" pitchFamily="2" charset="-122"/>
                <a:ea typeface="宋体" panose="02010600030101010101" pitchFamily="2" charset="-122"/>
              </a:rPr>
              <a:t>，同时还在使用</a:t>
            </a:r>
            <a:r>
              <a:rPr lang="en-US" altLang="zh-CN" b="0" i="0" dirty="0">
                <a:effectLst/>
                <a:highlight>
                  <a:srgbClr val="FFFFFF"/>
                </a:highlight>
                <a:latin typeface="宋体" panose="02010600030101010101" pitchFamily="2" charset="-122"/>
                <a:ea typeface="宋体" panose="02010600030101010101" pitchFamily="2" charset="-122"/>
              </a:rPr>
              <a:t>5/3.5</a:t>
            </a:r>
            <a:r>
              <a:rPr lang="zh-CN" altLang="en-US" b="0" i="0" dirty="0">
                <a:effectLst/>
                <a:highlight>
                  <a:srgbClr val="FFFFFF"/>
                </a:highlight>
                <a:latin typeface="宋体" panose="02010600030101010101" pitchFamily="2" charset="-122"/>
                <a:ea typeface="宋体" panose="02010600030101010101" pitchFamily="2" charset="-122"/>
              </a:rPr>
              <a:t>寸</a:t>
            </a:r>
            <a:r>
              <a:rPr lang="en-US" altLang="zh-CN" b="0" i="0" dirty="0">
                <a:effectLst/>
                <a:highlight>
                  <a:srgbClr val="FFFFFF"/>
                </a:highlight>
                <a:latin typeface="宋体" panose="02010600030101010101" pitchFamily="2" charset="-122"/>
                <a:ea typeface="宋体" panose="02010600030101010101" pitchFamily="2" charset="-122"/>
              </a:rPr>
              <a:t>720KB/1.44MB</a:t>
            </a:r>
            <a:r>
              <a:rPr lang="zh-CN" altLang="en-US" b="0" i="0" dirty="0">
                <a:effectLst/>
                <a:highlight>
                  <a:srgbClr val="FFFFFF"/>
                </a:highlight>
                <a:latin typeface="宋体" panose="02010600030101010101" pitchFamily="2" charset="-122"/>
                <a:ea typeface="宋体" panose="02010600030101010101" pitchFamily="2" charset="-122"/>
              </a:rPr>
              <a:t>软盘。</a:t>
            </a:r>
            <a:r>
              <a:rPr lang="en-US" altLang="zh-CN" b="0" i="0" dirty="0">
                <a:effectLst/>
                <a:highlight>
                  <a:srgbClr val="FFFFFF"/>
                </a:highlight>
                <a:latin typeface="宋体" panose="02010600030101010101" pitchFamily="2" charset="-122"/>
                <a:ea typeface="宋体" panose="02010600030101010101" pitchFamily="2" charset="-122"/>
              </a:rPr>
              <a:t>DAS</a:t>
            </a:r>
            <a:r>
              <a:rPr lang="zh-CN" altLang="en-US" b="0" i="0" dirty="0">
                <a:effectLst/>
                <a:highlight>
                  <a:srgbClr val="FFFFFF"/>
                </a:highlight>
                <a:latin typeface="宋体" panose="02010600030101010101" pitchFamily="2" charset="-122"/>
                <a:ea typeface="宋体" panose="02010600030101010101" pitchFamily="2" charset="-122"/>
              </a:rPr>
              <a:t>时代，数据存储量小、主机数量少、数据共享需求弱，使</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外部直连存储系统连接简单、易于配置和管理、费</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较低。</a:t>
            </a:r>
            <a:endParaRPr lang="zh-CN" altLang="en-US" b="0" i="0" dirty="0">
              <a:effectLst/>
              <a:highlight>
                <a:srgbClr val="FFFFFF"/>
              </a:highlight>
              <a:latin typeface="system-ui"/>
            </a:endParaRPr>
          </a:p>
        </p:txBody>
      </p:sp>
    </p:spTree>
    <p:extLst>
      <p:ext uri="{BB962C8B-B14F-4D97-AF65-F5344CB8AC3E}">
        <p14:creationId xmlns:p14="http://schemas.microsoft.com/office/powerpoint/2010/main" val="226194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9835-593A-1DD2-A343-B540DCC98C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0CD913-40DF-BFF1-442C-A3DD267FAF84}"/>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00FB8872-3448-804D-3E1B-A2E436B977BA}"/>
              </a:ext>
            </a:extLst>
          </p:cNvPr>
          <p:cNvSpPr txBox="1"/>
          <p:nvPr/>
        </p:nvSpPr>
        <p:spPr>
          <a:xfrm>
            <a:off x="340614" y="460076"/>
            <a:ext cx="6094476" cy="5078313"/>
          </a:xfrm>
          <a:prstGeom prst="rect">
            <a:avLst/>
          </a:prstGeom>
          <a:noFill/>
        </p:spPr>
        <p:txBody>
          <a:bodyPr wrap="square">
            <a:spAutoFit/>
          </a:bodyPr>
          <a:lstStyle/>
          <a:p>
            <a:pPr algn="just"/>
            <a:r>
              <a:rPr lang="zh-CN" altLang="en-US" b="1" i="0" dirty="0">
                <a:effectLst/>
                <a:highlight>
                  <a:srgbClr val="FFFFFF"/>
                </a:highlight>
                <a:latin typeface="宋体" panose="02010600030101010101" pitchFamily="2" charset="-122"/>
                <a:ea typeface="宋体" panose="02010600030101010101" pitchFamily="2" charset="-122"/>
              </a:rPr>
              <a:t>第二代存储：共享网络存储</a:t>
            </a:r>
            <a:endParaRPr lang="zh-CN" altLang="en-US" b="0" i="0" dirty="0">
              <a:effectLst/>
              <a:highlight>
                <a:srgbClr val="FFFFFF"/>
              </a:highlight>
              <a:latin typeface="system-ui"/>
            </a:endParaRPr>
          </a:p>
          <a:p>
            <a:pPr algn="just"/>
            <a:r>
              <a:rPr lang="en-US" altLang="zh-CN" b="0" i="0" dirty="0">
                <a:effectLst/>
                <a:highlight>
                  <a:srgbClr val="FFFFFF"/>
                </a:highlight>
                <a:latin typeface="system-ui"/>
              </a:rPr>
              <a:t>NAS (Network Attached Storage) </a:t>
            </a:r>
            <a:r>
              <a:rPr lang="zh-CN" altLang="en-US" b="0" i="0" dirty="0">
                <a:effectLst/>
                <a:highlight>
                  <a:srgbClr val="FFFFFF"/>
                </a:highlight>
                <a:latin typeface="宋体" panose="02010600030101010101" pitchFamily="2" charset="-122"/>
                <a:ea typeface="宋体" panose="02010600030101010101" pitchFamily="2" charset="-122"/>
              </a:rPr>
              <a:t>和</a:t>
            </a:r>
            <a:r>
              <a:rPr lang="en-US" altLang="zh-CN" b="0" i="0" dirty="0">
                <a:effectLst/>
                <a:highlight>
                  <a:srgbClr val="FFFFFF"/>
                </a:highlight>
                <a:latin typeface="system-ui"/>
              </a:rPr>
              <a:t>SAN (Storage Area Network)</a:t>
            </a:r>
            <a:r>
              <a:rPr lang="zh-CN" altLang="en-US" b="0" i="0" dirty="0">
                <a:effectLst/>
                <a:highlight>
                  <a:srgbClr val="FFFFFF"/>
                </a:highlight>
                <a:latin typeface="宋体" panose="02010600030101010101" pitchFamily="2" charset="-122"/>
                <a:ea typeface="宋体" panose="02010600030101010101" pitchFamily="2" charset="-122"/>
              </a:rPr>
              <a:t>共享</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络存储：</a:t>
            </a:r>
            <a:r>
              <a:rPr lang="en-US" altLang="zh-CN" b="0" i="0" dirty="0">
                <a:effectLst/>
                <a:highlight>
                  <a:srgbClr val="FFFFFF"/>
                </a:highlight>
                <a:latin typeface="system-ui"/>
              </a:rPr>
              <a:t>90</a:t>
            </a:r>
            <a:r>
              <a:rPr lang="zh-CN" altLang="en-US" b="0" i="0" dirty="0">
                <a:effectLst/>
                <a:highlight>
                  <a:srgbClr val="FFFFFF"/>
                </a:highlight>
                <a:latin typeface="宋体" panose="02010600030101010101" pitchFamily="2" charset="-122"/>
                <a:ea typeface="宋体" panose="02010600030101010101" pitchFamily="2" charset="-122"/>
              </a:rPr>
              <a:t>年代之后，为了解决外置存储共享等问题，</a:t>
            </a:r>
            <a:r>
              <a:rPr lang="en-US" altLang="zh-CN" b="0" i="0" dirty="0">
                <a:effectLst/>
                <a:highlight>
                  <a:srgbClr val="FFFFFF"/>
                </a:highlight>
                <a:latin typeface="system-ui"/>
              </a:rPr>
              <a:t>NAS</a:t>
            </a:r>
            <a:r>
              <a:rPr lang="zh-CN" altLang="en-US" b="0" i="0" dirty="0">
                <a:effectLst/>
                <a:highlight>
                  <a:srgbClr val="FFFFFF"/>
                </a:highlight>
                <a:latin typeface="宋体" panose="02010600030101010101" pitchFamily="2" charset="-122"/>
                <a:ea typeface="宋体" panose="02010600030101010101" pitchFamily="2" charset="-122"/>
              </a:rPr>
              <a:t>和</a:t>
            </a:r>
            <a:r>
              <a:rPr lang="en-US" altLang="zh-CN" b="0" i="0" dirty="0">
                <a:effectLst/>
                <a:highlight>
                  <a:srgbClr val="FFFFFF"/>
                </a:highlight>
                <a:latin typeface="system-ui"/>
              </a:rPr>
              <a:t>SAN⽹</a:t>
            </a:r>
            <a:r>
              <a:rPr lang="zh-CN" altLang="en-US" b="0" i="0" dirty="0">
                <a:effectLst/>
                <a:highlight>
                  <a:srgbClr val="FFFFFF"/>
                </a:highlight>
                <a:latin typeface="宋体" panose="02010600030101010101" pitchFamily="2" charset="-122"/>
                <a:ea typeface="宋体" panose="02010600030101010101" pitchFamily="2" charset="-122"/>
              </a:rPr>
              <a:t>络存储开始出现。</a:t>
            </a:r>
            <a:r>
              <a:rPr lang="en-US" altLang="zh-CN" b="0" i="0" dirty="0">
                <a:effectLst/>
                <a:highlight>
                  <a:srgbClr val="FFFFFF"/>
                </a:highlight>
                <a:latin typeface="system-ui"/>
              </a:rPr>
              <a:t>NAS</a:t>
            </a:r>
            <a:r>
              <a:rPr lang="zh-CN" altLang="en-US" b="0" i="0" dirty="0">
                <a:effectLst/>
                <a:highlight>
                  <a:srgbClr val="FFFFFF"/>
                </a:highlight>
                <a:latin typeface="宋体" panose="02010600030101010101" pitchFamily="2" charset="-122"/>
                <a:ea typeface="宋体" panose="02010600030101010101" pitchFamily="2" charset="-122"/>
              </a:rPr>
              <a:t>通常是指为用户提供</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件存储服务的共享</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络存储，</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持</a:t>
            </a:r>
            <a:r>
              <a:rPr lang="en-US" altLang="zh-CN" b="0" i="0" dirty="0">
                <a:effectLst/>
                <a:highlight>
                  <a:srgbClr val="FFFFFF"/>
                </a:highlight>
                <a:latin typeface="system-ui"/>
              </a:rPr>
              <a:t>NFS</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SMB/CIFS</a:t>
            </a:r>
            <a:r>
              <a:rPr lang="zh-CN" altLang="en-US" b="0" i="0" dirty="0">
                <a:effectLst/>
                <a:highlight>
                  <a:srgbClr val="FFFFFF"/>
                </a:highlight>
                <a:latin typeface="宋体" panose="02010600030101010101" pitchFamily="2" charset="-122"/>
                <a:ea typeface="宋体" panose="02010600030101010101" pitchFamily="2" charset="-122"/>
              </a:rPr>
              <a:t>等协议。</a:t>
            </a:r>
            <a:r>
              <a:rPr lang="en-US" altLang="zh-CN" b="0" i="0" dirty="0">
                <a:effectLst/>
                <a:highlight>
                  <a:srgbClr val="FFFFFF"/>
                </a:highlight>
                <a:latin typeface="system-ui"/>
              </a:rPr>
              <a:t>SAN</a:t>
            </a:r>
            <a:r>
              <a:rPr lang="zh-CN" altLang="en-US" b="0" i="0" dirty="0">
                <a:effectLst/>
                <a:highlight>
                  <a:srgbClr val="FFFFFF"/>
                </a:highlight>
                <a:latin typeface="宋体" panose="02010600030101010101" pitchFamily="2" charset="-122"/>
                <a:ea typeface="宋体" panose="02010600030101010101" pitchFamily="2" charset="-122"/>
              </a:rPr>
              <a:t>为用户提供块存储服务的共享存储，分为两类：</a:t>
            </a:r>
            <a:r>
              <a:rPr lang="en-US" altLang="zh-CN" b="0" i="0" dirty="0">
                <a:effectLst/>
                <a:highlight>
                  <a:srgbClr val="FFFFFF"/>
                </a:highlight>
                <a:latin typeface="system-ui"/>
              </a:rPr>
              <a:t>FC</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Fiber Channel</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SAN </a:t>
            </a:r>
            <a:r>
              <a:rPr lang="zh-CN" altLang="en-US" b="0" i="0" dirty="0">
                <a:effectLst/>
                <a:highlight>
                  <a:srgbClr val="FFFFFF"/>
                </a:highlight>
                <a:latin typeface="宋体" panose="02010600030101010101" pitchFamily="2" charset="-122"/>
                <a:ea typeface="宋体" panose="02010600030101010101" pitchFamily="2" charset="-122"/>
              </a:rPr>
              <a:t>存储，以及</a:t>
            </a:r>
            <a:r>
              <a:rPr lang="en-US" altLang="zh-CN" b="0" i="0" dirty="0">
                <a:effectLst/>
                <a:highlight>
                  <a:srgbClr val="FFFFFF"/>
                </a:highlight>
                <a:latin typeface="system-ui"/>
              </a:rPr>
              <a:t>IP</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iSCSI</a:t>
            </a:r>
            <a:r>
              <a:rPr lang="zh-CN" altLang="en-US" b="0" i="0" dirty="0">
                <a:effectLst/>
                <a:highlight>
                  <a:srgbClr val="FFFFFF"/>
                </a:highlight>
                <a:latin typeface="宋体" panose="02010600030101010101" pitchFamily="2" charset="-122"/>
                <a:ea typeface="宋体" panose="02010600030101010101" pitchFamily="2" charset="-122"/>
              </a:rPr>
              <a:t>协议）</a:t>
            </a:r>
            <a:r>
              <a:rPr lang="en-US" altLang="zh-CN" b="0" i="0" dirty="0">
                <a:effectLst/>
                <a:highlight>
                  <a:srgbClr val="FFFFFF"/>
                </a:highlight>
                <a:latin typeface="system-ui"/>
              </a:rPr>
              <a:t>SAN</a:t>
            </a:r>
            <a:r>
              <a:rPr lang="zh-CN" altLang="en-US" b="0" i="0" dirty="0">
                <a:effectLst/>
                <a:highlight>
                  <a:srgbClr val="FFFFFF"/>
                </a:highlight>
                <a:latin typeface="宋体" panose="02010600030101010101" pitchFamily="2" charset="-122"/>
                <a:ea typeface="宋体" panose="02010600030101010101" pitchFamily="2" charset="-122"/>
              </a:rPr>
              <a:t>存储。</a:t>
            </a:r>
            <a:endParaRPr lang="zh-CN" altLang="en-US" b="0" i="0" dirty="0">
              <a:effectLst/>
              <a:highlight>
                <a:srgbClr val="FFFFFF"/>
              </a:highlight>
              <a:latin typeface="system-ui"/>
            </a:endParaRPr>
          </a:p>
          <a:p>
            <a:pPr algn="just"/>
            <a:r>
              <a:rPr lang="en-US" altLang="zh-CN" b="0" i="0" dirty="0">
                <a:effectLst/>
                <a:highlight>
                  <a:srgbClr val="FFFFFF"/>
                </a:highlight>
                <a:latin typeface="system-ui"/>
              </a:rPr>
              <a:t>80</a:t>
            </a:r>
            <a:r>
              <a:rPr lang="zh-CN" altLang="en-US" b="0" i="0" dirty="0">
                <a:effectLst/>
                <a:highlight>
                  <a:srgbClr val="FFFFFF"/>
                </a:highlight>
                <a:latin typeface="宋体" panose="02010600030101010101" pitchFamily="2" charset="-122"/>
                <a:ea typeface="宋体" panose="02010600030101010101" pitchFamily="2" charset="-122"/>
              </a:rPr>
              <a:t>年代历史背景是以太网技术蓬勃发展，主要研究重点是实现网络环境下的文件共享，解决客户端与文件服务器的交互问题，重要成果是</a:t>
            </a:r>
            <a:r>
              <a:rPr lang="en-US" altLang="zh-CN" b="0" i="0" dirty="0">
                <a:effectLst/>
                <a:highlight>
                  <a:srgbClr val="FFFFFF"/>
                </a:highlight>
                <a:latin typeface="system-ui"/>
              </a:rPr>
              <a:t>SUN</a:t>
            </a:r>
            <a:r>
              <a:rPr lang="zh-CN" altLang="en-US" b="0" i="0" dirty="0">
                <a:effectLst/>
                <a:highlight>
                  <a:srgbClr val="FFFFFF"/>
                </a:highlight>
                <a:latin typeface="宋体" panose="02010600030101010101" pitchFamily="2" charset="-122"/>
                <a:ea typeface="宋体" panose="02010600030101010101" pitchFamily="2" charset="-122"/>
              </a:rPr>
              <a:t>公司推出的</a:t>
            </a:r>
            <a:r>
              <a:rPr lang="en-US" altLang="zh-CN" b="0" i="0" dirty="0">
                <a:effectLst/>
                <a:highlight>
                  <a:srgbClr val="FFFFFF"/>
                </a:highlight>
                <a:latin typeface="system-ui"/>
              </a:rPr>
              <a:t>NFS</a:t>
            </a:r>
            <a:r>
              <a:rPr lang="zh-CN" altLang="en-US" b="0" i="0" dirty="0">
                <a:effectLst/>
                <a:highlight>
                  <a:srgbClr val="FFFFFF"/>
                </a:highlight>
                <a:latin typeface="宋体" panose="02010600030101010101" pitchFamily="2" charset="-122"/>
                <a:ea typeface="宋体" panose="02010600030101010101" pitchFamily="2" charset="-122"/>
              </a:rPr>
              <a:t>网络文件系统。加上后来的</a:t>
            </a:r>
            <a:r>
              <a:rPr lang="en-US" altLang="zh-CN" b="0" i="0" dirty="0">
                <a:effectLst/>
                <a:highlight>
                  <a:srgbClr val="FFFFFF"/>
                </a:highlight>
                <a:latin typeface="system-ui"/>
              </a:rPr>
              <a:t>FTP</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SMB/CIFS</a:t>
            </a:r>
            <a:r>
              <a:rPr lang="zh-CN" altLang="en-US" b="0" i="0" dirty="0">
                <a:effectLst/>
                <a:highlight>
                  <a:srgbClr val="FFFFFF"/>
                </a:highlight>
                <a:latin typeface="宋体" panose="02010600030101010101" pitchFamily="2" charset="-122"/>
                <a:ea typeface="宋体" panose="02010600030101010101" pitchFamily="2" charset="-122"/>
              </a:rPr>
              <a:t>协议，</a:t>
            </a:r>
            <a:r>
              <a:rPr lang="en-US" altLang="zh-CN" b="0" i="0" dirty="0">
                <a:effectLst/>
                <a:highlight>
                  <a:srgbClr val="FFFFFF"/>
                </a:highlight>
                <a:latin typeface="system-ui"/>
              </a:rPr>
              <a:t>NAS</a:t>
            </a:r>
            <a:r>
              <a:rPr lang="zh-CN" altLang="en-US" b="0" i="0" dirty="0">
                <a:effectLst/>
                <a:highlight>
                  <a:srgbClr val="FFFFFF"/>
                </a:highlight>
                <a:latin typeface="宋体" panose="02010600030101010101" pitchFamily="2" charset="-122"/>
                <a:ea typeface="宋体" panose="02010600030101010101" pitchFamily="2" charset="-122"/>
              </a:rPr>
              <a:t>存储在这个年代大放异彩。</a:t>
            </a:r>
            <a:r>
              <a:rPr lang="en-US" altLang="zh-CN" b="0" i="0" dirty="0">
                <a:effectLst/>
                <a:highlight>
                  <a:srgbClr val="FFFFFF"/>
                </a:highlight>
                <a:latin typeface="system-ui"/>
              </a:rPr>
              <a:t>90</a:t>
            </a:r>
            <a:r>
              <a:rPr lang="zh-CN" altLang="en-US" b="0" i="0" dirty="0">
                <a:effectLst/>
                <a:highlight>
                  <a:srgbClr val="FFFFFF"/>
                </a:highlight>
                <a:latin typeface="宋体" panose="02010600030101010101" pitchFamily="2" charset="-122"/>
                <a:ea typeface="宋体" panose="02010600030101010101" pitchFamily="2" charset="-122"/>
              </a:rPr>
              <a:t>年代初期，存储系统开始独立于计算机系统快速发展，存储区域网络</a:t>
            </a:r>
            <a:r>
              <a:rPr lang="en-US" altLang="zh-CN" b="0" i="0" dirty="0">
                <a:effectLst/>
                <a:highlight>
                  <a:srgbClr val="FFFFFF"/>
                </a:highlight>
                <a:latin typeface="system-ui"/>
              </a:rPr>
              <a:t>SAN</a:t>
            </a:r>
            <a:r>
              <a:rPr lang="zh-CN" altLang="en-US" b="0" i="0" dirty="0">
                <a:effectLst/>
                <a:highlight>
                  <a:srgbClr val="FFFFFF"/>
                </a:highlight>
                <a:latin typeface="宋体" panose="02010600030101010101" pitchFamily="2" charset="-122"/>
                <a:ea typeface="宋体" panose="02010600030101010101" pitchFamily="2" charset="-122"/>
              </a:rPr>
              <a:t>兴起，研究重点转变为解决存储系统的可扩展性和面向</a:t>
            </a:r>
            <a:r>
              <a:rPr lang="en-US" altLang="zh-CN" b="0" i="0" dirty="0">
                <a:effectLst/>
                <a:highlight>
                  <a:srgbClr val="FFFFFF"/>
                </a:highlight>
                <a:latin typeface="system-ui"/>
              </a:rPr>
              <a:t>SAN</a:t>
            </a:r>
            <a:r>
              <a:rPr lang="zh-CN" altLang="en-US" b="0" i="0" dirty="0">
                <a:effectLst/>
                <a:highlight>
                  <a:srgbClr val="FFFFFF"/>
                </a:highlight>
                <a:latin typeface="宋体" panose="02010600030101010101" pitchFamily="2" charset="-122"/>
                <a:ea typeface="宋体" panose="02010600030101010101" pitchFamily="2" charset="-122"/>
              </a:rPr>
              <a:t>的共享文件系统，</a:t>
            </a:r>
            <a:r>
              <a:rPr lang="en-US" altLang="zh-CN" b="0" i="0" dirty="0">
                <a:effectLst/>
                <a:highlight>
                  <a:srgbClr val="FFFFFF"/>
                </a:highlight>
                <a:latin typeface="system-ui"/>
              </a:rPr>
              <a:t>IBM</a:t>
            </a:r>
            <a:r>
              <a:rPr lang="zh-CN" altLang="en-US" b="0" i="0" dirty="0">
                <a:effectLst/>
                <a:highlight>
                  <a:srgbClr val="FFFFFF"/>
                </a:highlight>
                <a:latin typeface="宋体" panose="02010600030101010101" pitchFamily="2" charset="-122"/>
                <a:ea typeface="宋体" panose="02010600030101010101" pitchFamily="2" charset="-122"/>
              </a:rPr>
              <a:t>研制的</a:t>
            </a:r>
            <a:r>
              <a:rPr lang="en-US" altLang="zh-CN" b="0" i="0" dirty="0">
                <a:effectLst/>
                <a:highlight>
                  <a:srgbClr val="FFFFFF"/>
                </a:highlight>
                <a:latin typeface="system-ui"/>
              </a:rPr>
              <a:t>GPFS</a:t>
            </a:r>
            <a:r>
              <a:rPr lang="zh-CN" altLang="en-US" b="0" i="0" dirty="0">
                <a:effectLst/>
                <a:highlight>
                  <a:srgbClr val="FFFFFF"/>
                </a:highlight>
                <a:latin typeface="宋体" panose="02010600030101010101" pitchFamily="2" charset="-122"/>
                <a:ea typeface="宋体" panose="02010600030101010101" pitchFamily="2" charset="-122"/>
              </a:rPr>
              <a:t>是重量级常青树产品。</a:t>
            </a:r>
            <a:endParaRPr lang="zh-CN" altLang="en-US" b="0" i="0" dirty="0">
              <a:effectLst/>
              <a:highlight>
                <a:srgbClr val="FFFFFF"/>
              </a:highlight>
              <a:latin typeface="system-ui"/>
            </a:endParaRPr>
          </a:p>
          <a:p>
            <a:pPr algn="just"/>
            <a:r>
              <a:rPr lang="en-US" altLang="zh-CN" b="0" i="0" dirty="0">
                <a:effectLst/>
                <a:highlight>
                  <a:srgbClr val="FFFFFF"/>
                </a:highlight>
                <a:latin typeface="宋体" panose="02010600030101010101" pitchFamily="2" charset="-122"/>
                <a:ea typeface="宋体" panose="02010600030101010101" pitchFamily="2" charset="-122"/>
              </a:rPr>
              <a:t>NAS</a:t>
            </a:r>
            <a:r>
              <a:rPr lang="zh-CN" altLang="en-US" b="0" i="0" dirty="0">
                <a:effectLst/>
                <a:highlight>
                  <a:srgbClr val="FFFFFF"/>
                </a:highlight>
                <a:latin typeface="宋体" panose="02010600030101010101" pitchFamily="2" charset="-122"/>
                <a:ea typeface="宋体" panose="02010600030101010101" pitchFamily="2" charset="-122"/>
              </a:rPr>
              <a:t>和</a:t>
            </a:r>
            <a:r>
              <a:rPr lang="en-US" altLang="zh-CN" b="0" i="0" dirty="0">
                <a:effectLst/>
                <a:highlight>
                  <a:srgbClr val="FFFFFF"/>
                </a:highlight>
                <a:latin typeface="宋体" panose="02010600030101010101" pitchFamily="2" charset="-122"/>
                <a:ea typeface="宋体" panose="02010600030101010101" pitchFamily="2" charset="-122"/>
              </a:rPr>
              <a:t>SAN</a:t>
            </a:r>
            <a:r>
              <a:rPr lang="zh-CN" altLang="en-US" b="0" i="0" dirty="0">
                <a:effectLst/>
                <a:highlight>
                  <a:srgbClr val="FFFFFF"/>
                </a:highlight>
                <a:latin typeface="宋体" panose="02010600030101010101" pitchFamily="2" charset="-122"/>
                <a:ea typeface="宋体" panose="02010600030101010101" pitchFamily="2" charset="-122"/>
              </a:rPr>
              <a:t>共享</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络存储，极</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的提</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了存储资源的利</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率，统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集中管理模式降低了存储运维成本，提供了丰富的企业级存储解决方案。</a:t>
            </a:r>
            <a:endParaRPr lang="zh-CN" altLang="en-US" b="0" i="0" dirty="0">
              <a:effectLst/>
              <a:highlight>
                <a:srgbClr val="FFFFFF"/>
              </a:highlight>
              <a:latin typeface="system-ui"/>
            </a:endParaRPr>
          </a:p>
        </p:txBody>
      </p:sp>
    </p:spTree>
    <p:extLst>
      <p:ext uri="{BB962C8B-B14F-4D97-AF65-F5344CB8AC3E}">
        <p14:creationId xmlns:p14="http://schemas.microsoft.com/office/powerpoint/2010/main" val="45960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DD41-E1E6-40A0-E26B-59F006A214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7C9CDB-56C0-3150-2E53-4211F15C0A1C}"/>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91B65139-37DA-08BA-6BFA-002536BDE091}"/>
              </a:ext>
            </a:extLst>
          </p:cNvPr>
          <p:cNvSpPr txBox="1"/>
          <p:nvPr/>
        </p:nvSpPr>
        <p:spPr>
          <a:xfrm>
            <a:off x="450342" y="470327"/>
            <a:ext cx="6094476" cy="6740307"/>
          </a:xfrm>
          <a:prstGeom prst="rect">
            <a:avLst/>
          </a:prstGeom>
          <a:noFill/>
        </p:spPr>
        <p:txBody>
          <a:bodyPr wrap="square">
            <a:spAutoFit/>
          </a:bodyPr>
          <a:lstStyle/>
          <a:p>
            <a:pPr algn="just"/>
            <a:r>
              <a:rPr lang="zh-CN" altLang="en-US" b="1" i="0" dirty="0">
                <a:effectLst/>
                <a:highlight>
                  <a:srgbClr val="FFFFFF"/>
                </a:highlight>
                <a:latin typeface="宋体" panose="02010600030101010101" pitchFamily="2" charset="-122"/>
                <a:ea typeface="宋体" panose="02010600030101010101" pitchFamily="2" charset="-122"/>
              </a:rPr>
              <a:t>第三代存储：统一存储</a:t>
            </a:r>
            <a:endParaRPr lang="zh-CN" altLang="en-US" b="0" i="0" dirty="0">
              <a:effectLst/>
              <a:highlight>
                <a:srgbClr val="FFFFFF"/>
              </a:highlight>
              <a:latin typeface="system-ui"/>
            </a:endParaRPr>
          </a:p>
          <a:p>
            <a:pPr algn="just"/>
            <a:r>
              <a:rPr lang="zh-CN" altLang="en-US" b="0" i="0" dirty="0">
                <a:effectLst/>
                <a:highlight>
                  <a:srgbClr val="FFFFFF"/>
                </a:highlight>
                <a:latin typeface="宋体" panose="02010600030101010101" pitchFamily="2" charset="-122"/>
                <a:ea typeface="宋体" panose="02010600030101010101" pitchFamily="2" charset="-122"/>
              </a:rPr>
              <a:t>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存储：顾名思义，统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存储最主要的</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的是融合、统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，简</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之，就是既</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持基于</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件的</a:t>
            </a:r>
            <a:r>
              <a:rPr lang="en-US" altLang="zh-CN" b="0" i="0" dirty="0">
                <a:effectLst/>
                <a:highlight>
                  <a:srgbClr val="FFFFFF"/>
                </a:highlight>
                <a:latin typeface="system-ui"/>
              </a:rPr>
              <a:t>NAS</a:t>
            </a:r>
            <a:r>
              <a:rPr lang="zh-CN" altLang="en-US" b="0" i="0" dirty="0">
                <a:effectLst/>
                <a:highlight>
                  <a:srgbClr val="FFFFFF"/>
                </a:highlight>
                <a:latin typeface="宋体" panose="02010600030101010101" pitchFamily="2" charset="-122"/>
                <a:ea typeface="宋体" panose="02010600030101010101" pitchFamily="2" charset="-122"/>
              </a:rPr>
              <a:t>存储，包括</a:t>
            </a:r>
            <a:r>
              <a:rPr lang="en-US" altLang="zh-CN" b="0" i="0" dirty="0">
                <a:effectLst/>
                <a:highlight>
                  <a:srgbClr val="FFFFFF"/>
                </a:highlight>
                <a:latin typeface="system-ui"/>
              </a:rPr>
              <a:t>SMB/CIFS</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NFS</a:t>
            </a:r>
            <a:r>
              <a:rPr lang="zh-CN" altLang="en-US" b="0" i="0" dirty="0">
                <a:effectLst/>
                <a:highlight>
                  <a:srgbClr val="FFFFFF"/>
                </a:highlight>
                <a:latin typeface="宋体" panose="02010600030101010101" pitchFamily="2" charset="-122"/>
                <a:ea typeface="宋体" panose="02010600030101010101" pitchFamily="2" charset="-122"/>
              </a:rPr>
              <a:t>等</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件协议类型，</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持基于块数据的</a:t>
            </a:r>
            <a:r>
              <a:rPr lang="en-US" altLang="zh-CN" b="0" i="0" dirty="0">
                <a:effectLst/>
                <a:highlight>
                  <a:srgbClr val="FFFFFF"/>
                </a:highlight>
                <a:latin typeface="system-ui"/>
              </a:rPr>
              <a:t>SAN</a:t>
            </a:r>
            <a:r>
              <a:rPr lang="zh-CN" altLang="en-US" b="0" i="0" dirty="0">
                <a:effectLst/>
                <a:highlight>
                  <a:srgbClr val="FFFFFF"/>
                </a:highlight>
                <a:latin typeface="宋体" panose="02010600030101010101" pitchFamily="2" charset="-122"/>
                <a:ea typeface="宋体" panose="02010600030101010101" pitchFamily="2" charset="-122"/>
              </a:rPr>
              <a:t>存储，包括</a:t>
            </a:r>
            <a:r>
              <a:rPr lang="zh-CN" altLang="en-US" b="0" i="0" dirty="0">
                <a:effectLst/>
                <a:highlight>
                  <a:srgbClr val="FFFFFF"/>
                </a:highlight>
                <a:latin typeface="system-ui"/>
              </a:rPr>
              <a:t> </a:t>
            </a:r>
            <a:r>
              <a:rPr lang="en-US" altLang="zh-CN" b="0" i="0" dirty="0">
                <a:effectLst/>
                <a:highlight>
                  <a:srgbClr val="FFFFFF"/>
                </a:highlight>
                <a:latin typeface="system-ui"/>
              </a:rPr>
              <a:t>FC</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iSCSI</a:t>
            </a:r>
            <a:r>
              <a:rPr lang="zh-CN" altLang="en-US" b="0" i="0" dirty="0">
                <a:effectLst/>
                <a:highlight>
                  <a:srgbClr val="FFFFFF"/>
                </a:highlight>
                <a:latin typeface="宋体" panose="02010600030101010101" pitchFamily="2" charset="-122"/>
                <a:ea typeface="宋体" panose="02010600030101010101" pitchFamily="2" charset="-122"/>
              </a:rPr>
              <a:t>等访问协议，并且可由</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个统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界</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进</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管理。随着虚拟化技术的快速发展，和非结构化数据的爆炸性增</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对基础架构的快速适应能</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、弹性扩展能</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以及对不同类型应</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持提出了更</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的要求，统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存储由于可以提供统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的硬件架构、统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的软件和运维体系等特性</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受到客</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睐，发展</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常迅速，到</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前为</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，统</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存储基本可以说是所有存储供应商的标配产品线。</a:t>
            </a:r>
            <a:endParaRPr lang="zh-CN" altLang="en-US" b="0" i="0" dirty="0">
              <a:effectLst/>
              <a:highlight>
                <a:srgbClr val="FFFFFF"/>
              </a:highlight>
              <a:latin typeface="system-ui"/>
            </a:endParaRPr>
          </a:p>
          <a:p>
            <a:pPr algn="just"/>
            <a:r>
              <a:rPr lang="zh-CN" altLang="en-US" b="0" i="0" dirty="0">
                <a:effectLst/>
                <a:highlight>
                  <a:srgbClr val="FFFFFF"/>
                </a:highlight>
                <a:latin typeface="宋体" panose="02010600030101010101" pitchFamily="2" charset="-122"/>
                <a:ea typeface="宋体" panose="02010600030101010101" pitchFamily="2" charset="-122"/>
              </a:rPr>
              <a:t>值得注意的是，面向对象并行文件系统开始走上存储舞台。计算机技术不断发展，尤其是高速网络技术的发展，这对存储系统扩展性提出了更高的需求，急需突破容量和性能方面的瓶颈。相应的，研究重点主要集中在对象存储技术，如何进行高效的元数据管理和提高数据访问的并发性。这一阶段可谓是百家争鸣，尤其是开源系统异常繁荣，诸如</a:t>
            </a:r>
            <a:r>
              <a:rPr lang="en-US" altLang="zh-CN" b="0" i="0" dirty="0">
                <a:effectLst/>
                <a:highlight>
                  <a:srgbClr val="FFFFFF"/>
                </a:highlight>
                <a:latin typeface="system-ui"/>
              </a:rPr>
              <a:t>ISILON, </a:t>
            </a:r>
            <a:r>
              <a:rPr lang="en-US" altLang="zh-CN" b="0" i="0" dirty="0" err="1">
                <a:effectLst/>
                <a:highlight>
                  <a:srgbClr val="FFFFFF"/>
                </a:highlight>
                <a:latin typeface="system-ui"/>
              </a:rPr>
              <a:t>Panasas</a:t>
            </a:r>
            <a:r>
              <a:rPr lang="en-US" altLang="zh-CN" b="0" i="0" dirty="0">
                <a:effectLst/>
                <a:highlight>
                  <a:srgbClr val="FFFFFF"/>
                </a:highlight>
                <a:latin typeface="system-ui"/>
              </a:rPr>
              <a:t>, </a:t>
            </a:r>
            <a:r>
              <a:rPr lang="en-US" altLang="zh-CN" b="0" i="0" dirty="0" err="1">
                <a:effectLst/>
                <a:highlight>
                  <a:srgbClr val="FFFFFF"/>
                </a:highlight>
                <a:latin typeface="system-ui"/>
              </a:rPr>
              <a:t>Lustre</a:t>
            </a:r>
            <a:r>
              <a:rPr lang="en-US" altLang="zh-CN" b="0" i="0" dirty="0">
                <a:effectLst/>
                <a:highlight>
                  <a:srgbClr val="FFFFFF"/>
                </a:highlight>
                <a:latin typeface="system-ui"/>
              </a:rPr>
              <a:t>, GFS, Gluster, Ceph</a:t>
            </a:r>
            <a:r>
              <a:rPr lang="zh-CN" altLang="en-US" b="0" i="0" dirty="0">
                <a:effectLst/>
                <a:highlight>
                  <a:srgbClr val="FFFFFF"/>
                </a:highlight>
                <a:latin typeface="宋体" panose="02010600030101010101" pitchFamily="2" charset="-122"/>
                <a:ea typeface="宋体" panose="02010600030101010101" pitchFamily="2" charset="-122"/>
              </a:rPr>
              <a:t>等。</a:t>
            </a:r>
            <a:endParaRPr lang="zh-CN" altLang="en-US" b="0" i="0" dirty="0">
              <a:effectLst/>
              <a:highlight>
                <a:srgbClr val="FFFFFF"/>
              </a:highlight>
              <a:latin typeface="system-ui"/>
            </a:endParaRPr>
          </a:p>
          <a:p>
            <a:pPr algn="just"/>
            <a:r>
              <a:rPr lang="zh-CN" altLang="en-US" b="0" i="0" dirty="0">
                <a:effectLst/>
                <a:highlight>
                  <a:srgbClr val="FFFFFF"/>
                </a:highlight>
                <a:latin typeface="宋体" panose="02010600030101010101" pitchFamily="2" charset="-122"/>
                <a:ea typeface="宋体" panose="02010600030101010101" pitchFamily="2" charset="-122"/>
              </a:rPr>
              <a:t>统一存储综合了</a:t>
            </a:r>
            <a:r>
              <a:rPr lang="en-US" altLang="zh-CN" b="0" i="0" dirty="0">
                <a:effectLst/>
                <a:highlight>
                  <a:srgbClr val="FFFFFF"/>
                </a:highlight>
                <a:latin typeface="system-ui"/>
              </a:rPr>
              <a:t>NAS</a:t>
            </a:r>
            <a:r>
              <a:rPr lang="zh-CN" altLang="en-US" b="0" i="0" dirty="0">
                <a:effectLst/>
                <a:highlight>
                  <a:srgbClr val="FFFFFF"/>
                </a:highlight>
                <a:latin typeface="宋体" panose="02010600030101010101" pitchFamily="2" charset="-122"/>
                <a:ea typeface="宋体" panose="02010600030101010101" pitchFamily="2" charset="-122"/>
              </a:rPr>
              <a:t>和</a:t>
            </a:r>
            <a:r>
              <a:rPr lang="en-US" altLang="zh-CN" b="0" i="0" dirty="0">
                <a:effectLst/>
                <a:highlight>
                  <a:srgbClr val="FFFFFF"/>
                </a:highlight>
                <a:latin typeface="system-ui"/>
              </a:rPr>
              <a:t>SAN</a:t>
            </a:r>
            <a:r>
              <a:rPr lang="zh-CN" altLang="en-US" b="0" i="0" dirty="0">
                <a:effectLst/>
                <a:highlight>
                  <a:srgbClr val="FFFFFF"/>
                </a:highlight>
                <a:latin typeface="宋体" panose="02010600030101010101" pitchFamily="2" charset="-122"/>
                <a:ea typeface="宋体" panose="02010600030101010101" pitchFamily="2" charset="-122"/>
              </a:rPr>
              <a:t>的优点，同时具有</a:t>
            </a:r>
            <a:r>
              <a:rPr lang="en-US" altLang="zh-CN" b="0" i="0" dirty="0">
                <a:effectLst/>
                <a:highlight>
                  <a:srgbClr val="FFFFFF"/>
                </a:highlight>
                <a:latin typeface="system-ui"/>
              </a:rPr>
              <a:t>SAN</a:t>
            </a:r>
            <a:r>
              <a:rPr lang="zh-CN" altLang="en-US" b="0" i="0" dirty="0">
                <a:effectLst/>
                <a:highlight>
                  <a:srgbClr val="FFFFFF"/>
                </a:highlight>
                <a:latin typeface="宋体" panose="02010600030101010101" pitchFamily="2" charset="-122"/>
                <a:ea typeface="宋体" panose="02010600030101010101" pitchFamily="2" charset="-122"/>
              </a:rPr>
              <a:t>的高速直接访问和</a:t>
            </a:r>
            <a:r>
              <a:rPr lang="en-US" altLang="zh-CN" b="0" i="0" dirty="0">
                <a:effectLst/>
                <a:highlight>
                  <a:srgbClr val="FFFFFF"/>
                </a:highlight>
                <a:latin typeface="system-ui"/>
              </a:rPr>
              <a:t>NAS</a:t>
            </a:r>
            <a:r>
              <a:rPr lang="zh-CN" altLang="en-US" b="0" i="0" dirty="0">
                <a:effectLst/>
                <a:highlight>
                  <a:srgbClr val="FFFFFF"/>
                </a:highlight>
                <a:latin typeface="宋体" panose="02010600030101010101" pitchFamily="2" charset="-122"/>
                <a:ea typeface="宋体" panose="02010600030101010101" pitchFamily="2" charset="-122"/>
              </a:rPr>
              <a:t>的分布式数据共享等优势，提供了具有高性能、高可靠性、跨平台以及安全的数据共享的存储体系结构。</a:t>
            </a:r>
            <a:br>
              <a:rPr lang="zh-CN" altLang="en-US" b="0" i="0" dirty="0">
                <a:effectLst/>
                <a:highlight>
                  <a:srgbClr val="FFFFFF"/>
                </a:highlight>
                <a:latin typeface="宋体" panose="02010600030101010101" pitchFamily="2" charset="-122"/>
                <a:ea typeface="宋体" panose="02010600030101010101" pitchFamily="2" charset="-122"/>
              </a:rPr>
            </a:br>
            <a:endParaRPr lang="zh-CN" altLang="en-US" b="0" i="0" dirty="0">
              <a:effectLst/>
              <a:highlight>
                <a:srgbClr val="FFFFFF"/>
              </a:highlight>
              <a:latin typeface="system-ui"/>
            </a:endParaRPr>
          </a:p>
          <a:p>
            <a:br>
              <a:rPr lang="zh-CN" altLang="en-US" dirty="0"/>
            </a:br>
            <a:endParaRPr lang="en-US" dirty="0"/>
          </a:p>
        </p:txBody>
      </p:sp>
    </p:spTree>
    <p:extLst>
      <p:ext uri="{BB962C8B-B14F-4D97-AF65-F5344CB8AC3E}">
        <p14:creationId xmlns:p14="http://schemas.microsoft.com/office/powerpoint/2010/main" val="280280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9C8F-60FE-EEDE-E94A-63BA737747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4B7991-CCB7-DE14-7812-B765638B6AD3}"/>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F7334579-6667-8629-4EF6-0F8D616D5AAD}"/>
              </a:ext>
            </a:extLst>
          </p:cNvPr>
          <p:cNvSpPr txBox="1"/>
          <p:nvPr/>
        </p:nvSpPr>
        <p:spPr>
          <a:xfrm>
            <a:off x="212598" y="261354"/>
            <a:ext cx="6094476" cy="6463308"/>
          </a:xfrm>
          <a:prstGeom prst="rect">
            <a:avLst/>
          </a:prstGeom>
          <a:noFill/>
        </p:spPr>
        <p:txBody>
          <a:bodyPr wrap="square">
            <a:spAutoFit/>
          </a:bodyPr>
          <a:lstStyle/>
          <a:p>
            <a:pPr algn="just"/>
            <a:r>
              <a:rPr lang="zh-CN" altLang="en-US" b="1" i="0" dirty="0">
                <a:effectLst/>
                <a:highlight>
                  <a:srgbClr val="FFFFFF"/>
                </a:highlight>
                <a:latin typeface="宋体" panose="02010600030101010101" pitchFamily="2" charset="-122"/>
                <a:ea typeface="宋体" panose="02010600030101010101" pitchFamily="2" charset="-122"/>
              </a:rPr>
              <a:t>第四代存储：闪存存储</a:t>
            </a:r>
            <a:endParaRPr lang="zh-CN" altLang="en-US" b="0" i="0" dirty="0">
              <a:effectLst/>
              <a:highlight>
                <a:srgbClr val="FFFFFF"/>
              </a:highlight>
              <a:latin typeface="system-ui"/>
            </a:endParaRPr>
          </a:p>
          <a:p>
            <a:pPr algn="just"/>
            <a:r>
              <a:rPr lang="zh-CN" altLang="en-US" b="0" i="0" dirty="0">
                <a:effectLst/>
                <a:highlight>
                  <a:srgbClr val="FFFFFF"/>
                </a:highlight>
                <a:latin typeface="宋体" panose="02010600030101010101" pitchFamily="2" charset="-122"/>
                <a:ea typeface="宋体" panose="02010600030101010101" pitchFamily="2" charset="-122"/>
              </a:rPr>
              <a:t>基于闪存的存储系统：存储系统在前端优化的同时，随着计算的</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速发展，对存储性能提出了更</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的需求。</a:t>
            </a:r>
            <a:r>
              <a:rPr lang="en-US" altLang="zh-CN" b="0" i="0" dirty="0">
                <a:effectLst/>
                <a:highlight>
                  <a:srgbClr val="FFFFFF"/>
                </a:highlight>
                <a:latin typeface="宋体" panose="02010600030101010101" pitchFamily="2" charset="-122"/>
                <a:ea typeface="宋体" panose="02010600030101010101" pitchFamily="2" charset="-122"/>
              </a:rPr>
              <a:t>SSD</a:t>
            </a:r>
            <a:r>
              <a:rPr lang="zh-CN" altLang="en-US" b="0" i="0" dirty="0">
                <a:effectLst/>
                <a:highlight>
                  <a:srgbClr val="FFFFFF"/>
                </a:highlight>
                <a:latin typeface="宋体" panose="02010600030101010101" pitchFamily="2" charset="-122"/>
                <a:ea typeface="宋体" panose="02010600030101010101" pitchFamily="2" charset="-122"/>
              </a:rPr>
              <a:t>闪存是一种革新性存储技术，突破了机械磁盘的</a:t>
            </a:r>
            <a:r>
              <a:rPr lang="en-US" altLang="zh-CN" b="0" i="0" dirty="0">
                <a:effectLst/>
                <a:highlight>
                  <a:srgbClr val="FFFFFF"/>
                </a:highlight>
                <a:latin typeface="宋体" panose="02010600030101010101" pitchFamily="2" charset="-122"/>
                <a:ea typeface="宋体" panose="02010600030101010101" pitchFamily="2" charset="-122"/>
              </a:rPr>
              <a:t>I/O</a:t>
            </a:r>
            <a:r>
              <a:rPr lang="zh-CN" altLang="en-US" b="0" i="0" dirty="0">
                <a:effectLst/>
                <a:highlight>
                  <a:srgbClr val="FFFFFF"/>
                </a:highlight>
                <a:latin typeface="宋体" panose="02010600030101010101" pitchFamily="2" charset="-122"/>
                <a:ea typeface="宋体" panose="02010600030101010101" pitchFamily="2" charset="-122"/>
              </a:rPr>
              <a:t>瓶颈，高性能和极低延时是闪存的显著特点。从</a:t>
            </a:r>
            <a:r>
              <a:rPr lang="en-US" altLang="zh-CN" b="0" i="0" dirty="0">
                <a:effectLst/>
                <a:highlight>
                  <a:srgbClr val="FFFFFF"/>
                </a:highlight>
                <a:latin typeface="system-ui"/>
              </a:rPr>
              <a:t>2008</a:t>
            </a:r>
            <a:r>
              <a:rPr lang="zh-CN" altLang="en-US" b="0" i="0" dirty="0">
                <a:effectLst/>
                <a:highlight>
                  <a:srgbClr val="FFFFFF"/>
                </a:highlight>
                <a:latin typeface="宋体" panose="02010600030101010101" pitchFamily="2" charset="-122"/>
                <a:ea typeface="宋体" panose="02010600030101010101" pitchFamily="2" charset="-122"/>
              </a:rPr>
              <a:t>年开始有存储供应商尝试利</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闪存介质替代部分磁盘介质来提供更</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的性能，包括混合阵列</a:t>
            </a:r>
            <a:r>
              <a:rPr lang="en-US" altLang="zh-CN" b="0" i="0" dirty="0">
                <a:effectLst/>
                <a:highlight>
                  <a:srgbClr val="FFFFFF"/>
                </a:highlight>
                <a:latin typeface="宋体" panose="02010600030101010101" pitchFamily="2" charset="-122"/>
                <a:ea typeface="宋体" panose="02010600030101010101" pitchFamily="2" charset="-122"/>
              </a:rPr>
              <a:t>HFA</a:t>
            </a:r>
            <a:r>
              <a:rPr lang="zh-CN" altLang="en-US" b="0" i="0" dirty="0">
                <a:effectLst/>
                <a:highlight>
                  <a:srgbClr val="FFFFFF"/>
                </a:highlight>
                <a:latin typeface="宋体" panose="02010600030101010101" pitchFamily="2" charset="-122"/>
                <a:ea typeface="宋体" panose="02010600030101010101" pitchFamily="2" charset="-122"/>
              </a:rPr>
              <a:t>、软件定义存储</a:t>
            </a:r>
            <a:r>
              <a:rPr lang="en-US" altLang="zh-CN" b="0" i="0" dirty="0">
                <a:effectLst/>
                <a:highlight>
                  <a:srgbClr val="FFFFFF"/>
                </a:highlight>
                <a:latin typeface="宋体" panose="02010600030101010101" pitchFamily="2" charset="-122"/>
                <a:ea typeface="宋体" panose="02010600030101010101" pitchFamily="2" charset="-122"/>
              </a:rPr>
              <a:t>SDS</a:t>
            </a:r>
            <a:r>
              <a:rPr lang="zh-CN" altLang="en-US" b="0" i="0" dirty="0">
                <a:effectLst/>
                <a:highlight>
                  <a:srgbClr val="FFFFFF"/>
                </a:highlight>
                <a:latin typeface="宋体" panose="02010600030101010101" pitchFamily="2" charset="-122"/>
                <a:ea typeface="宋体" panose="02010600030101010101" pitchFamily="2" charset="-122"/>
              </a:rPr>
              <a:t>和超融合系统</a:t>
            </a:r>
            <a:r>
              <a:rPr lang="en-US" altLang="zh-CN" b="0" i="0" dirty="0">
                <a:effectLst/>
                <a:highlight>
                  <a:srgbClr val="FFFFFF"/>
                </a:highlight>
                <a:latin typeface="宋体" panose="02010600030101010101" pitchFamily="2" charset="-122"/>
                <a:ea typeface="宋体" panose="02010600030101010101" pitchFamily="2" charset="-122"/>
              </a:rPr>
              <a:t>HCI</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宋体" panose="02010600030101010101" pitchFamily="2" charset="-122"/>
                <a:ea typeface="宋体" panose="02010600030101010101" pitchFamily="2" charset="-122"/>
              </a:rPr>
              <a:t>SDS</a:t>
            </a:r>
            <a:r>
              <a:rPr lang="zh-CN" altLang="en-US" b="0" i="0" dirty="0">
                <a:effectLst/>
                <a:highlight>
                  <a:srgbClr val="FFFFFF"/>
                </a:highlight>
                <a:latin typeface="宋体" panose="02010600030101010101" pitchFamily="2" charset="-122"/>
                <a:ea typeface="宋体" panose="02010600030101010101" pitchFamily="2" charset="-122"/>
              </a:rPr>
              <a:t>和</a:t>
            </a:r>
            <a:r>
              <a:rPr lang="en-US" altLang="zh-CN" b="0" i="0" dirty="0">
                <a:effectLst/>
                <a:highlight>
                  <a:srgbClr val="FFFFFF"/>
                </a:highlight>
                <a:latin typeface="宋体" panose="02010600030101010101" pitchFamily="2" charset="-122"/>
                <a:ea typeface="宋体" panose="02010600030101010101" pitchFamily="2" charset="-122"/>
              </a:rPr>
              <a:t>HCI</a:t>
            </a:r>
            <a:r>
              <a:rPr lang="zh-CN" altLang="en-US" b="0" i="0" dirty="0">
                <a:effectLst/>
                <a:highlight>
                  <a:srgbClr val="FFFFFF"/>
                </a:highlight>
                <a:latin typeface="宋体" panose="02010600030101010101" pitchFamily="2" charset="-122"/>
                <a:ea typeface="宋体" panose="02010600030101010101" pitchFamily="2" charset="-122"/>
              </a:rPr>
              <a:t>因为强大的横向扩展能力更加适合云计算环境。由于成本太高和技术不太成熟等因素，闪存主要以缓存</a:t>
            </a:r>
            <a:r>
              <a:rPr lang="en-US" altLang="zh-CN" b="0" i="0" dirty="0">
                <a:effectLst/>
                <a:highlight>
                  <a:srgbClr val="FFFFFF"/>
                </a:highlight>
                <a:latin typeface="宋体" panose="02010600030101010101" pitchFamily="2" charset="-122"/>
                <a:ea typeface="宋体" panose="02010600030101010101" pitchFamily="2" charset="-122"/>
              </a:rPr>
              <a:t>/</a:t>
            </a:r>
            <a:r>
              <a:rPr lang="zh-CN" altLang="en-US" b="0" i="0" dirty="0">
                <a:effectLst/>
                <a:highlight>
                  <a:srgbClr val="FFFFFF"/>
                </a:highlight>
                <a:latin typeface="宋体" panose="02010600030101010101" pitchFamily="2" charset="-122"/>
                <a:ea typeface="宋体" panose="02010600030101010101" pitchFamily="2" charset="-122"/>
              </a:rPr>
              <a:t>分层方式对高端存储系统进行加速，在提</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性能的同时有效地降低了成本。</a:t>
            </a:r>
            <a:r>
              <a:rPr lang="en-US" altLang="zh-CN" b="0" i="0" dirty="0">
                <a:effectLst/>
                <a:highlight>
                  <a:srgbClr val="FFFFFF"/>
                </a:highlight>
                <a:latin typeface="system-ui"/>
              </a:rPr>
              <a:t>2010</a:t>
            </a:r>
            <a:r>
              <a:rPr lang="zh-CN" altLang="en-US" b="0" i="0" dirty="0">
                <a:effectLst/>
                <a:highlight>
                  <a:srgbClr val="FFFFFF"/>
                </a:highlight>
                <a:latin typeface="宋体" panose="02010600030101010101" pitchFamily="2" charset="-122"/>
                <a:ea typeface="宋体" panose="02010600030101010101" pitchFamily="2" charset="-122"/>
              </a:rPr>
              <a:t>年左右，开始出现全闪存阵列</a:t>
            </a:r>
            <a:r>
              <a:rPr lang="en-US" altLang="zh-CN" b="0" i="0" dirty="0">
                <a:effectLst/>
                <a:highlight>
                  <a:srgbClr val="FFFFFF"/>
                </a:highlight>
                <a:latin typeface="system-ui"/>
              </a:rPr>
              <a:t>AFA</a:t>
            </a:r>
            <a:r>
              <a:rPr lang="zh-CN" altLang="en-US" b="0" i="0" dirty="0">
                <a:effectLst/>
                <a:highlight>
                  <a:srgbClr val="FFFFFF"/>
                </a:highlight>
                <a:latin typeface="宋体" panose="02010600030101010101" pitchFamily="2" charset="-122"/>
                <a:ea typeface="宋体" panose="02010600030101010101" pitchFamily="2" charset="-122"/>
              </a:rPr>
              <a:t>和全闪存</a:t>
            </a:r>
            <a:r>
              <a:rPr lang="en-US" altLang="zh-CN" b="0" i="0" dirty="0">
                <a:effectLst/>
                <a:highlight>
                  <a:srgbClr val="FFFFFF"/>
                </a:highlight>
                <a:latin typeface="system-ui"/>
              </a:rPr>
              <a:t>SDS</a:t>
            </a:r>
            <a:r>
              <a:rPr lang="zh-CN" altLang="en-US" b="0" i="0" dirty="0">
                <a:effectLst/>
                <a:highlight>
                  <a:srgbClr val="FFFFFF"/>
                </a:highlight>
                <a:latin typeface="宋体" panose="02010600030101010101" pitchFamily="2" charset="-122"/>
                <a:ea typeface="宋体" panose="02010600030101010101" pitchFamily="2" charset="-122"/>
              </a:rPr>
              <a:t>，存储系统全部配置闪存介质，且存储系统的软件堆栈是专</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针对闪存介质进</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过优化。随着技术的发展，存储系统软件堆栈逐步将所有针对磁盘的</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级功能拓展到闪存介质上，同时针对闪存介质的特性开发出很多新的功能，如重复数据删除、压缩等等。</a:t>
            </a:r>
            <a:endParaRPr lang="zh-CN" altLang="en-US" b="0" i="0" dirty="0">
              <a:effectLst/>
              <a:highlight>
                <a:srgbClr val="FFFFFF"/>
              </a:highlight>
              <a:latin typeface="system-ui"/>
            </a:endParaRPr>
          </a:p>
          <a:p>
            <a:pPr algn="just"/>
            <a:r>
              <a:rPr lang="zh-CN" altLang="en-US" b="0" i="0" dirty="0">
                <a:effectLst/>
                <a:highlight>
                  <a:srgbClr val="FFFFFF"/>
                </a:highlight>
                <a:latin typeface="宋体" panose="02010600030101010101" pitchFamily="2" charset="-122"/>
                <a:ea typeface="宋体" panose="02010600030101010101" pitchFamily="2" charset="-122"/>
              </a:rPr>
              <a:t>闪存技术不断成熟，同时闪存价格在快速降低，基于闪存的存储系统具有更高的性能、扩展性和企业级存储特性功能，以及更好的性价比，</a:t>
            </a:r>
            <a:r>
              <a:rPr lang="en-US" altLang="zh-CN" b="0" i="0" dirty="0">
                <a:effectLst/>
                <a:highlight>
                  <a:srgbClr val="FFFFFF"/>
                </a:highlight>
                <a:latin typeface="system-ui"/>
              </a:rPr>
              <a:t>SDS</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HCI</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HFA/AFA</a:t>
            </a:r>
            <a:r>
              <a:rPr lang="zh-CN" altLang="en-US" b="0" i="0" dirty="0">
                <a:effectLst/>
                <a:highlight>
                  <a:srgbClr val="FFFFFF"/>
                </a:highlight>
                <a:latin typeface="宋体" panose="02010600030101010101" pitchFamily="2" charset="-122"/>
                <a:ea typeface="宋体" panose="02010600030101010101" pitchFamily="2" charset="-122"/>
              </a:rPr>
              <a:t>作为替换传统</a:t>
            </a:r>
            <a:r>
              <a:rPr lang="en-US" altLang="zh-CN" b="0" i="0" dirty="0">
                <a:effectLst/>
                <a:highlight>
                  <a:srgbClr val="FFFFFF"/>
                </a:highlight>
                <a:latin typeface="system-ui"/>
              </a:rPr>
              <a:t>NAS/SAN</a:t>
            </a:r>
            <a:r>
              <a:rPr lang="zh-CN" altLang="en-US" b="0" i="0" dirty="0">
                <a:effectLst/>
                <a:highlight>
                  <a:srgbClr val="FFFFFF"/>
                </a:highlight>
                <a:latin typeface="宋体" panose="02010600030101010101" pitchFamily="2" charset="-122"/>
                <a:ea typeface="宋体" panose="02010600030101010101" pitchFamily="2" charset="-122"/>
              </a:rPr>
              <a:t>存储的去</a:t>
            </a:r>
            <a:r>
              <a:rPr lang="en-US" altLang="zh-CN" b="0" i="0" dirty="0">
                <a:effectLst/>
                <a:highlight>
                  <a:srgbClr val="FFFFFF"/>
                </a:highlight>
                <a:latin typeface="system-ui"/>
              </a:rPr>
              <a:t>IOE</a:t>
            </a:r>
            <a:r>
              <a:rPr lang="zh-CN" altLang="en-US" b="0" i="0" dirty="0">
                <a:effectLst/>
                <a:highlight>
                  <a:srgbClr val="FFFFFF"/>
                </a:highlight>
                <a:latin typeface="宋体" panose="02010600030101010101" pitchFamily="2" charset="-122"/>
                <a:ea typeface="宋体" panose="02010600030101010101" pitchFamily="2" charset="-122"/>
              </a:rPr>
              <a:t>主力军，已经成为存储市场主流。根据</a:t>
            </a:r>
            <a:r>
              <a:rPr lang="zh-CN" altLang="en-US" b="0" i="0" dirty="0">
                <a:effectLst/>
                <a:highlight>
                  <a:srgbClr val="FFFFFF"/>
                </a:highlight>
                <a:latin typeface="system-ui"/>
              </a:rPr>
              <a:t> </a:t>
            </a:r>
            <a:r>
              <a:rPr lang="en-US" altLang="zh-CN" b="0" i="0" dirty="0">
                <a:effectLst/>
                <a:highlight>
                  <a:srgbClr val="FFFFFF"/>
                </a:highlight>
                <a:latin typeface="system-ui"/>
              </a:rPr>
              <a:t>IDC</a:t>
            </a:r>
            <a:r>
              <a:rPr lang="zh-CN" altLang="en-US" b="0" i="0" dirty="0">
                <a:effectLst/>
                <a:highlight>
                  <a:srgbClr val="FFFFFF"/>
                </a:highlight>
                <a:latin typeface="宋体" panose="02010600030101010101" pitchFamily="2" charset="-122"/>
                <a:ea typeface="宋体" panose="02010600030101010101" pitchFamily="2" charset="-122"/>
              </a:rPr>
              <a:t>的统计，</a:t>
            </a:r>
            <a:r>
              <a:rPr lang="en-US" altLang="zh-CN" b="0" i="0" dirty="0">
                <a:effectLst/>
                <a:highlight>
                  <a:srgbClr val="FFFFFF"/>
                </a:highlight>
                <a:latin typeface="system-ui"/>
              </a:rPr>
              <a:t>2018</a:t>
            </a:r>
            <a:r>
              <a:rPr lang="zh-CN" altLang="en-US" b="0" i="0" dirty="0">
                <a:effectLst/>
                <a:highlight>
                  <a:srgbClr val="FFFFFF"/>
                </a:highlight>
                <a:latin typeface="宋体" panose="02010600030101010101" pitchFamily="2" charset="-122"/>
                <a:ea typeface="宋体" panose="02010600030101010101" pitchFamily="2" charset="-122"/>
              </a:rPr>
              <a:t>年全球全闪存系统占</a:t>
            </a:r>
            <a:r>
              <a:rPr lang="zh-CN" altLang="en-US" b="0" i="0" dirty="0">
                <a:effectLst/>
                <a:highlight>
                  <a:srgbClr val="FFFFFF"/>
                </a:highlight>
                <a:latin typeface="system-ui"/>
              </a:rPr>
              <a:t>⽐</a:t>
            </a:r>
            <a:r>
              <a:rPr lang="en-US" altLang="zh-CN" b="0" i="0" dirty="0">
                <a:effectLst/>
                <a:highlight>
                  <a:srgbClr val="FFFFFF"/>
                </a:highlight>
                <a:latin typeface="system-ui"/>
              </a:rPr>
              <a:t>33.5%</a:t>
            </a:r>
            <a:r>
              <a:rPr lang="zh-CN" altLang="en-US" b="0" i="0" dirty="0">
                <a:effectLst/>
                <a:highlight>
                  <a:srgbClr val="FFFFFF"/>
                </a:highlight>
                <a:latin typeface="宋体" panose="02010600030101010101" pitchFamily="2" charset="-122"/>
                <a:ea typeface="宋体" panose="02010600030101010101" pitchFamily="2" charset="-122"/>
              </a:rPr>
              <a:t>，混合存储占</a:t>
            </a:r>
            <a:r>
              <a:rPr lang="zh-CN" altLang="en-US" b="0" i="0" dirty="0">
                <a:effectLst/>
                <a:highlight>
                  <a:srgbClr val="FFFFFF"/>
                </a:highlight>
                <a:latin typeface="system-ui"/>
              </a:rPr>
              <a:t>⽐</a:t>
            </a:r>
            <a:r>
              <a:rPr lang="en-US" altLang="zh-CN" b="0" i="0" dirty="0">
                <a:effectLst/>
                <a:highlight>
                  <a:srgbClr val="FFFFFF"/>
                </a:highlight>
                <a:latin typeface="system-ui"/>
              </a:rPr>
              <a:t>41.6%</a:t>
            </a:r>
            <a:r>
              <a:rPr lang="zh-CN" altLang="en-US" b="0" i="0" dirty="0">
                <a:effectLst/>
                <a:highlight>
                  <a:srgbClr val="FFFFFF"/>
                </a:highlight>
                <a:latin typeface="宋体" panose="02010600030101010101" pitchFamily="2" charset="-122"/>
                <a:ea typeface="宋体" panose="02010600030101010101" pitchFamily="2" charset="-122"/>
              </a:rPr>
              <a:t>，</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乎四分之三的存储系统都是基于闪存的存储系统。</a:t>
            </a:r>
            <a:endParaRPr lang="zh-CN" altLang="en-US" b="0" i="0" dirty="0">
              <a:effectLst/>
              <a:highlight>
                <a:srgbClr val="FFFFFF"/>
              </a:highlight>
              <a:latin typeface="system-ui"/>
            </a:endParaRPr>
          </a:p>
        </p:txBody>
      </p:sp>
    </p:spTree>
    <p:extLst>
      <p:ext uri="{BB962C8B-B14F-4D97-AF65-F5344CB8AC3E}">
        <p14:creationId xmlns:p14="http://schemas.microsoft.com/office/powerpoint/2010/main" val="215266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B99F-1767-A396-ACD0-EBEB3B1A2A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932681B-2082-1929-0C95-9732E75D6F23}"/>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A3110E81-C86A-370C-EB04-7DB4A2B9262F}"/>
              </a:ext>
            </a:extLst>
          </p:cNvPr>
          <p:cNvSpPr txBox="1"/>
          <p:nvPr/>
        </p:nvSpPr>
        <p:spPr>
          <a:xfrm>
            <a:off x="3047238" y="1305342"/>
            <a:ext cx="6094476" cy="4247317"/>
          </a:xfrm>
          <a:prstGeom prst="rect">
            <a:avLst/>
          </a:prstGeom>
          <a:noFill/>
        </p:spPr>
        <p:txBody>
          <a:bodyPr wrap="square">
            <a:spAutoFit/>
          </a:bodyPr>
          <a:lstStyle/>
          <a:p>
            <a:pPr algn="just"/>
            <a:r>
              <a:rPr lang="zh-CN" altLang="en-US" b="1" i="0" dirty="0">
                <a:effectLst/>
                <a:highlight>
                  <a:srgbClr val="FFFFFF"/>
                </a:highlight>
                <a:latin typeface="宋体" panose="02010600030101010101" pitchFamily="2" charset="-122"/>
                <a:ea typeface="宋体" panose="02010600030101010101" pitchFamily="2" charset="-122"/>
              </a:rPr>
              <a:t>第五代存储：智能存储</a:t>
            </a:r>
            <a:endParaRPr lang="zh-CN" altLang="en-US" b="0" i="0" dirty="0">
              <a:effectLst/>
              <a:highlight>
                <a:srgbClr val="FFFFFF"/>
              </a:highlight>
              <a:latin typeface="system-ui"/>
            </a:endParaRPr>
          </a:p>
          <a:p>
            <a:pPr algn="just"/>
            <a:r>
              <a:rPr lang="zh-CN" altLang="en-US" b="0" i="0" dirty="0">
                <a:effectLst/>
                <a:highlight>
                  <a:srgbClr val="FFFFFF"/>
                </a:highlight>
                <a:latin typeface="宋体" panose="02010600030101010101" pitchFamily="2" charset="-122"/>
                <a:ea typeface="宋体" panose="02010600030101010101" pitchFamily="2" charset="-122"/>
              </a:rPr>
              <a:t>未来企业级智能存储：随着</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智能、物联</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5G</a:t>
            </a:r>
            <a:r>
              <a:rPr lang="zh-CN" altLang="en-US" b="0" i="0" dirty="0">
                <a:effectLst/>
                <a:highlight>
                  <a:srgbClr val="FFFFFF"/>
                </a:highlight>
                <a:latin typeface="宋体" panose="02010600030101010101" pitchFamily="2" charset="-122"/>
                <a:ea typeface="宋体" panose="02010600030101010101" pitchFamily="2" charset="-122"/>
              </a:rPr>
              <a:t>等新兴技术的快速发展，以及多云环境下对基础架构的需求，为企业级存储重新设定了标准，将性能和效率提升到</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个新的</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平，并具有企业关键任务应</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程序所需的各种</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级功能和数据服务，包括安全性、可</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性、可扩展性、易</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性以及敏捷性等。未来企业级智能存储将采</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端到端</a:t>
            </a:r>
            <a:r>
              <a:rPr lang="zh-CN" altLang="en-US" b="0" i="0" dirty="0">
                <a:effectLst/>
                <a:highlight>
                  <a:srgbClr val="FFFFFF"/>
                </a:highlight>
                <a:latin typeface="system-ui"/>
              </a:rPr>
              <a:t> </a:t>
            </a:r>
            <a:r>
              <a:rPr lang="en-US" altLang="zh-CN" b="0" i="0" dirty="0">
                <a:effectLst/>
                <a:highlight>
                  <a:srgbClr val="FFFFFF"/>
                </a:highlight>
                <a:latin typeface="system-ui"/>
              </a:rPr>
              <a:t>NVMe Flash</a:t>
            </a:r>
            <a:r>
              <a:rPr lang="zh-CN" altLang="en-US" b="0" i="0" dirty="0">
                <a:effectLst/>
                <a:highlight>
                  <a:srgbClr val="FFFFFF"/>
                </a:highlight>
                <a:latin typeface="宋体" panose="02010600030101010101" pitchFamily="2" charset="-122"/>
                <a:ea typeface="宋体" panose="02010600030101010101" pitchFamily="2" charset="-122"/>
              </a:rPr>
              <a:t>架构，同时有效利</a:t>
            </a:r>
            <a:r>
              <a:rPr lang="zh-CN" altLang="en-US" b="0" i="0" dirty="0">
                <a:effectLst/>
                <a:highlight>
                  <a:srgbClr val="FFFFFF"/>
                </a:highlight>
                <a:latin typeface="system-ui"/>
              </a:rPr>
              <a:t>⽤</a:t>
            </a:r>
            <a:r>
              <a:rPr lang="en-US" altLang="zh-CN" b="0" i="0" dirty="0">
                <a:effectLst/>
                <a:highlight>
                  <a:srgbClr val="FFFFFF"/>
                </a:highlight>
                <a:latin typeface="system-ui"/>
              </a:rPr>
              <a:t>SCM</a:t>
            </a:r>
            <a:r>
              <a:rPr lang="zh-CN" altLang="en-US" b="0" i="0" dirty="0">
                <a:effectLst/>
                <a:highlight>
                  <a:srgbClr val="FFFFFF"/>
                </a:highlight>
                <a:latin typeface="宋体" panose="02010600030101010101" pitchFamily="2" charset="-122"/>
                <a:ea typeface="宋体" panose="02010600030101010101" pitchFamily="2" charset="-122"/>
              </a:rPr>
              <a:t>（</a:t>
            </a:r>
            <a:r>
              <a:rPr lang="en-US" altLang="zh-CN" b="0" i="0" dirty="0">
                <a:effectLst/>
                <a:highlight>
                  <a:srgbClr val="FFFFFF"/>
                </a:highlight>
                <a:latin typeface="system-ui"/>
              </a:rPr>
              <a:t>Storage Class Memory</a:t>
            </a:r>
            <a:r>
              <a:rPr lang="zh-CN" altLang="en-US" b="0" i="0" dirty="0">
                <a:effectLst/>
                <a:highlight>
                  <a:srgbClr val="FFFFFF"/>
                </a:highlight>
                <a:latin typeface="宋体" panose="02010600030101010101" pitchFamily="2" charset="-122"/>
                <a:ea typeface="宋体" panose="02010600030101010101" pitchFamily="2" charset="-122"/>
              </a:rPr>
              <a:t>）优化存储系统的整体性能、降低延迟，存储系统软件堆栈将内嵌</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智能套件（内置机器学习引擎），做到智能运维</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动化，对外将构建丰富的</a:t>
            </a:r>
            <a:r>
              <a:rPr lang="en-US" altLang="zh-CN" b="0" i="0" dirty="0">
                <a:effectLst/>
                <a:highlight>
                  <a:srgbClr val="FFFFFF"/>
                </a:highlight>
                <a:latin typeface="system-ui"/>
              </a:rPr>
              <a:t>API⽣</a:t>
            </a:r>
            <a:r>
              <a:rPr lang="zh-CN" altLang="en-US" b="0" i="0" dirty="0">
                <a:effectLst/>
                <a:highlight>
                  <a:srgbClr val="FFFFFF"/>
                </a:highlight>
                <a:latin typeface="宋体" panose="02010600030101010101" pitchFamily="2" charset="-122"/>
                <a:ea typeface="宋体" panose="02010600030101010101" pitchFamily="2" charset="-122"/>
              </a:rPr>
              <a:t>态，</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缝连接多云环境。第五代存储是数字经济时代的必然产物，是</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向多云架构、承载</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智能、物联</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和</a:t>
            </a:r>
            <a:r>
              <a:rPr lang="en-US" altLang="zh-CN" b="0" i="0" dirty="0">
                <a:effectLst/>
                <a:highlight>
                  <a:srgbClr val="FFFFFF"/>
                </a:highlight>
                <a:latin typeface="system-ui"/>
              </a:rPr>
              <a:t>5G</a:t>
            </a:r>
            <a:r>
              <a:rPr lang="zh-CN" altLang="en-US" b="0" i="0" dirty="0">
                <a:effectLst/>
                <a:highlight>
                  <a:srgbClr val="FFFFFF"/>
                </a:highlight>
                <a:latin typeface="宋体" panose="02010600030101010101" pitchFamily="2" charset="-122"/>
                <a:ea typeface="宋体" panose="02010600030101010101" pitchFamily="2" charset="-122"/>
              </a:rPr>
              <a:t>等新兴技术的未来企业级智能存储。它具有性能</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损的有效容量，实时响应，</a:t>
            </a:r>
            <a:r>
              <a:rPr lang="zh-CN" altLang="en-US" b="0" i="0" dirty="0">
                <a:effectLst/>
                <a:highlight>
                  <a:srgbClr val="FFFFFF"/>
                </a:highlight>
                <a:latin typeface="system-ui"/>
              </a:rPr>
              <a:t>⽆</a:t>
            </a:r>
            <a:r>
              <a:rPr lang="zh-CN" altLang="en-US" b="0" i="0" dirty="0">
                <a:effectLst/>
                <a:highlight>
                  <a:srgbClr val="FFFFFF"/>
                </a:highlight>
                <a:latin typeface="宋体" panose="02010600030101010101" pitchFamily="2" charset="-122"/>
                <a:ea typeface="宋体" panose="02010600030101010101" pitchFamily="2" charset="-122"/>
              </a:rPr>
              <a:t>缝接云，安全可靠，智能管理的特性。</a:t>
            </a:r>
            <a:endParaRPr lang="zh-CN" altLang="en-US" b="0" i="0" dirty="0">
              <a:effectLst/>
              <a:highlight>
                <a:srgbClr val="FFFFFF"/>
              </a:highlight>
              <a:latin typeface="system-ui"/>
            </a:endParaRPr>
          </a:p>
        </p:txBody>
      </p:sp>
    </p:spTree>
    <p:extLst>
      <p:ext uri="{BB962C8B-B14F-4D97-AF65-F5344CB8AC3E}">
        <p14:creationId xmlns:p14="http://schemas.microsoft.com/office/powerpoint/2010/main" val="312454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E3321-4C76-7511-6538-9E580189B2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DFC948-FE2F-92A3-AFF5-F058DBAD9EE6}"/>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8C05FC59-53F5-2F6E-8CC6-2E8B9B4F998A}"/>
              </a:ext>
            </a:extLst>
          </p:cNvPr>
          <p:cNvSpPr txBox="1"/>
          <p:nvPr/>
        </p:nvSpPr>
        <p:spPr>
          <a:xfrm>
            <a:off x="1447038" y="2933438"/>
            <a:ext cx="6094476" cy="369332"/>
          </a:xfrm>
          <a:prstGeom prst="rect">
            <a:avLst/>
          </a:prstGeom>
          <a:noFill/>
        </p:spPr>
        <p:txBody>
          <a:bodyPr wrap="square">
            <a:spAutoFit/>
          </a:bodyPr>
          <a:lstStyle/>
          <a:p>
            <a:pPr algn="just"/>
            <a:r>
              <a:rPr lang="zh-CN" altLang="en-US" b="0" i="0" dirty="0">
                <a:effectLst/>
                <a:highlight>
                  <a:srgbClr val="FFFFFF"/>
                </a:highlight>
                <a:latin typeface="微软雅黑" panose="020B0503020204020204" pitchFamily="34" charset="-122"/>
                <a:ea typeface="微软雅黑" panose="020B0503020204020204" pitchFamily="34" charset="-122"/>
              </a:rPr>
              <a:t>二 存储市场引爆点</a:t>
            </a:r>
            <a:endParaRPr lang="zh-CN" altLang="en-US" b="0" i="0" dirty="0">
              <a:effectLst/>
              <a:highlight>
                <a:srgbClr val="FFFFFF"/>
              </a:highlight>
              <a:latin typeface="system-ui"/>
            </a:endParaRPr>
          </a:p>
        </p:txBody>
      </p:sp>
    </p:spTree>
    <p:extLst>
      <p:ext uri="{BB962C8B-B14F-4D97-AF65-F5344CB8AC3E}">
        <p14:creationId xmlns:p14="http://schemas.microsoft.com/office/powerpoint/2010/main" val="186401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9CFF-2E88-1EE6-A492-BE55B79C9D7D}"/>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7ECE869D-5250-86E1-7911-17685DE3C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892" y="214604"/>
            <a:ext cx="10599748" cy="5962359"/>
          </a:xfrm>
        </p:spPr>
      </p:pic>
    </p:spTree>
    <p:extLst>
      <p:ext uri="{BB962C8B-B14F-4D97-AF65-F5344CB8AC3E}">
        <p14:creationId xmlns:p14="http://schemas.microsoft.com/office/powerpoint/2010/main" val="226163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TotalTime>
  <Words>5939</Words>
  <Application>Microsoft Office PowerPoint</Application>
  <PresentationFormat>Widescreen</PresentationFormat>
  <Paragraphs>82</Paragraphs>
  <Slides>24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Microsoft YaHei</vt:lpstr>
      <vt:lpstr>SimSun</vt:lpstr>
      <vt:lpstr>STKaiti</vt:lpstr>
      <vt:lpstr>system-ui</vt:lpstr>
      <vt:lpstr>Aptos</vt:lpstr>
      <vt:lpstr>Aptos Display</vt:lpstr>
      <vt:lpstr>Arial</vt:lpstr>
      <vt:lpstr>Calibri</vt:lpstr>
      <vt:lpstr>Office Theme</vt:lpstr>
      <vt:lpstr>PowerPoint Presentation</vt:lpstr>
      <vt:lpstr>自1978年第一个RAID被推出以来，存储系统已经发展了近四十年的时间，根据各个时段存储的特性不同，IDC简单地把存储发展划分为五个阶段。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Xuchu Jiang</dc:creator>
  <cp:lastModifiedBy>Xuchu Jiang</cp:lastModifiedBy>
  <cp:revision>16</cp:revision>
  <dcterms:created xsi:type="dcterms:W3CDTF">2024-07-03T13:46:36Z</dcterms:created>
  <dcterms:modified xsi:type="dcterms:W3CDTF">2024-07-03T16:48:04Z</dcterms:modified>
</cp:coreProperties>
</file>