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 id="2147483649" r:id="rId2"/>
  </p:sldMasterIdLst>
  <p:notesMasterIdLst>
    <p:notesMasterId r:id="rId48"/>
  </p:notesMasterIdLst>
  <p:handoutMasterIdLst>
    <p:handoutMasterId r:id="rId49"/>
  </p:handoutMasterIdLst>
  <p:sldIdLst>
    <p:sldId id="256" r:id="rId3"/>
    <p:sldId id="305" r:id="rId4"/>
    <p:sldId id="259" r:id="rId5"/>
    <p:sldId id="319" r:id="rId6"/>
    <p:sldId id="298" r:id="rId7"/>
    <p:sldId id="334" r:id="rId8"/>
    <p:sldId id="335" r:id="rId9"/>
    <p:sldId id="307" r:id="rId10"/>
    <p:sldId id="308" r:id="rId11"/>
    <p:sldId id="325" r:id="rId12"/>
    <p:sldId id="336" r:id="rId13"/>
    <p:sldId id="337" r:id="rId14"/>
    <p:sldId id="261" r:id="rId15"/>
    <p:sldId id="260" r:id="rId16"/>
    <p:sldId id="296" r:id="rId17"/>
    <p:sldId id="262" r:id="rId18"/>
    <p:sldId id="309" r:id="rId19"/>
    <p:sldId id="340" r:id="rId20"/>
    <p:sldId id="310" r:id="rId21"/>
    <p:sldId id="311" r:id="rId22"/>
    <p:sldId id="312" r:id="rId23"/>
    <p:sldId id="313" r:id="rId24"/>
    <p:sldId id="322" r:id="rId25"/>
    <p:sldId id="323" r:id="rId26"/>
    <p:sldId id="338" r:id="rId27"/>
    <p:sldId id="339" r:id="rId28"/>
    <p:sldId id="294" r:id="rId29"/>
    <p:sldId id="263" r:id="rId30"/>
    <p:sldId id="304" r:id="rId31"/>
    <p:sldId id="317" r:id="rId32"/>
    <p:sldId id="318" r:id="rId33"/>
    <p:sldId id="320" r:id="rId34"/>
    <p:sldId id="321" r:id="rId35"/>
    <p:sldId id="327" r:id="rId36"/>
    <p:sldId id="328" r:id="rId37"/>
    <p:sldId id="329" r:id="rId38"/>
    <p:sldId id="330" r:id="rId39"/>
    <p:sldId id="331" r:id="rId40"/>
    <p:sldId id="332" r:id="rId41"/>
    <p:sldId id="333" r:id="rId42"/>
    <p:sldId id="272" r:id="rId43"/>
    <p:sldId id="301" r:id="rId44"/>
    <p:sldId id="302" r:id="rId45"/>
    <p:sldId id="326" r:id="rId46"/>
    <p:sldId id="281" r:id="rId47"/>
  </p:sldIdLst>
  <p:sldSz cx="9144000" cy="6858000" type="screen4x3"/>
  <p:notesSz cx="6858000" cy="9144000"/>
  <p:embeddedFontLst>
    <p:embeddedFont>
      <p:font typeface="Cambria Math" panose="02040503050406030204" pitchFamily="18" charset="0"/>
      <p:regular r:id="rId50"/>
    </p:embeddedFont>
    <p:embeddedFont>
      <p:font typeface="Verdana" panose="020B0604030504040204" pitchFamily="34" charset="0"/>
      <p:regular r:id="rId51"/>
      <p:bold r:id="rId52"/>
      <p:italic r:id="rId53"/>
      <p:boldItalic r:id="rId54"/>
    </p:embeddedFont>
  </p:embeddedFontLst>
  <p:defaultTextStyle>
    <a:defPPr>
      <a:defRPr lang="en-US"/>
    </a:defPPr>
    <a:lvl1pPr algn="l" rtl="0" eaLnBrk="0" fontAlgn="base" hangingPunct="0">
      <a:spcBef>
        <a:spcPct val="0"/>
      </a:spcBef>
      <a:spcAft>
        <a:spcPct val="0"/>
      </a:spcAft>
      <a:defRPr sz="1200" b="1" kern="1200">
        <a:solidFill>
          <a:schemeClr val="tx1"/>
        </a:solidFill>
        <a:latin typeface="Verdana" panose="020B0604030504040204" pitchFamily="34" charset="0"/>
        <a:ea typeface="+mn-ea"/>
        <a:cs typeface="Arial" panose="020B0604020202020204" pitchFamily="34" charset="0"/>
      </a:defRPr>
    </a:lvl1pPr>
    <a:lvl2pPr marL="457200" algn="l" rtl="0" eaLnBrk="0" fontAlgn="base" hangingPunct="0">
      <a:spcBef>
        <a:spcPct val="0"/>
      </a:spcBef>
      <a:spcAft>
        <a:spcPct val="0"/>
      </a:spcAft>
      <a:defRPr sz="1200" b="1" kern="1200">
        <a:solidFill>
          <a:schemeClr val="tx1"/>
        </a:solidFill>
        <a:latin typeface="Verdana" panose="020B0604030504040204" pitchFamily="34" charset="0"/>
        <a:ea typeface="+mn-ea"/>
        <a:cs typeface="Arial" panose="020B0604020202020204" pitchFamily="34" charset="0"/>
      </a:defRPr>
    </a:lvl2pPr>
    <a:lvl3pPr marL="914400" algn="l" rtl="0" eaLnBrk="0" fontAlgn="base" hangingPunct="0">
      <a:spcBef>
        <a:spcPct val="0"/>
      </a:spcBef>
      <a:spcAft>
        <a:spcPct val="0"/>
      </a:spcAft>
      <a:defRPr sz="1200" b="1" kern="1200">
        <a:solidFill>
          <a:schemeClr val="tx1"/>
        </a:solidFill>
        <a:latin typeface="Verdana" panose="020B0604030504040204" pitchFamily="34" charset="0"/>
        <a:ea typeface="+mn-ea"/>
        <a:cs typeface="Arial" panose="020B0604020202020204" pitchFamily="34" charset="0"/>
      </a:defRPr>
    </a:lvl3pPr>
    <a:lvl4pPr marL="1371600" algn="l" rtl="0" eaLnBrk="0" fontAlgn="base" hangingPunct="0">
      <a:spcBef>
        <a:spcPct val="0"/>
      </a:spcBef>
      <a:spcAft>
        <a:spcPct val="0"/>
      </a:spcAft>
      <a:defRPr sz="1200" b="1" kern="1200">
        <a:solidFill>
          <a:schemeClr val="tx1"/>
        </a:solidFill>
        <a:latin typeface="Verdana" panose="020B0604030504040204" pitchFamily="34" charset="0"/>
        <a:ea typeface="+mn-ea"/>
        <a:cs typeface="Arial" panose="020B0604020202020204" pitchFamily="34" charset="0"/>
      </a:defRPr>
    </a:lvl4pPr>
    <a:lvl5pPr marL="1828800" algn="l" rtl="0" eaLnBrk="0" fontAlgn="base" hangingPunct="0">
      <a:spcBef>
        <a:spcPct val="0"/>
      </a:spcBef>
      <a:spcAft>
        <a:spcPct val="0"/>
      </a:spcAft>
      <a:defRPr sz="1200" b="1" kern="1200">
        <a:solidFill>
          <a:schemeClr val="tx1"/>
        </a:solidFill>
        <a:latin typeface="Verdana" panose="020B0604030504040204" pitchFamily="34" charset="0"/>
        <a:ea typeface="+mn-ea"/>
        <a:cs typeface="Arial" panose="020B0604020202020204" pitchFamily="34" charset="0"/>
      </a:defRPr>
    </a:lvl5pPr>
    <a:lvl6pPr marL="2286000" algn="l" defTabSz="914400" rtl="0" eaLnBrk="1" latinLnBrk="0" hangingPunct="1">
      <a:defRPr sz="1200" b="1" kern="1200">
        <a:solidFill>
          <a:schemeClr val="tx1"/>
        </a:solidFill>
        <a:latin typeface="Verdana" panose="020B0604030504040204" pitchFamily="34" charset="0"/>
        <a:ea typeface="+mn-ea"/>
        <a:cs typeface="Arial" panose="020B0604020202020204" pitchFamily="34" charset="0"/>
      </a:defRPr>
    </a:lvl6pPr>
    <a:lvl7pPr marL="2743200" algn="l" defTabSz="914400" rtl="0" eaLnBrk="1" latinLnBrk="0" hangingPunct="1">
      <a:defRPr sz="1200" b="1" kern="1200">
        <a:solidFill>
          <a:schemeClr val="tx1"/>
        </a:solidFill>
        <a:latin typeface="Verdana" panose="020B0604030504040204" pitchFamily="34" charset="0"/>
        <a:ea typeface="+mn-ea"/>
        <a:cs typeface="Arial" panose="020B0604020202020204" pitchFamily="34" charset="0"/>
      </a:defRPr>
    </a:lvl7pPr>
    <a:lvl8pPr marL="3200400" algn="l" defTabSz="914400" rtl="0" eaLnBrk="1" latinLnBrk="0" hangingPunct="1">
      <a:defRPr sz="1200" b="1" kern="1200">
        <a:solidFill>
          <a:schemeClr val="tx1"/>
        </a:solidFill>
        <a:latin typeface="Verdana" panose="020B0604030504040204" pitchFamily="34" charset="0"/>
        <a:ea typeface="+mn-ea"/>
        <a:cs typeface="Arial" panose="020B0604020202020204" pitchFamily="34" charset="0"/>
      </a:defRPr>
    </a:lvl8pPr>
    <a:lvl9pPr marL="3657600" algn="l" defTabSz="914400" rtl="0" eaLnBrk="1" latinLnBrk="0" hangingPunct="1">
      <a:defRPr sz="1200" b="1" kern="1200">
        <a:solidFill>
          <a:schemeClr val="tx1"/>
        </a:solidFill>
        <a:latin typeface="Verdana" panose="020B060403050404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188" autoAdjust="0"/>
    <p:restoredTop sz="95788" autoAdjust="0"/>
  </p:normalViewPr>
  <p:slideViewPr>
    <p:cSldViewPr>
      <p:cViewPr varScale="1">
        <p:scale>
          <a:sx n="111" d="100"/>
          <a:sy n="111" d="100"/>
        </p:scale>
        <p:origin x="1536" y="19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font" Target="fonts/font1.fntdata"/><Relationship Id="rId55"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font" Target="fonts/font4.fntdata"/><Relationship Id="rId58" Type="http://schemas.openxmlformats.org/officeDocument/2006/relationships/tableStyles" Target="tableStyles.xml"/><Relationship Id="rId5" Type="http://schemas.openxmlformats.org/officeDocument/2006/relationships/slide" Target="slides/slide3.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notesMaster" Target="notesMasters/notesMaster1.xml"/><Relationship Id="rId56"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font" Target="fonts/font2.fntdata"/><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handoutMaster" Target="handoutMasters/handoutMaster1.xml"/><Relationship Id="rId57" Type="http://schemas.openxmlformats.org/officeDocument/2006/relationships/theme" Target="theme/theme1.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font" Target="fonts/font3.fntdata"/></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C46B6B22-6FAA-0151-769E-381BAEE38205}"/>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spcBef>
                <a:spcPct val="20000"/>
              </a:spcBef>
              <a:buFontTx/>
              <a:buChar char="•"/>
              <a:defRPr>
                <a:cs typeface="+mn-cs"/>
              </a:defRPr>
            </a:lvl1pPr>
          </a:lstStyle>
          <a:p>
            <a:pPr>
              <a:defRPr/>
            </a:pPr>
            <a:endParaRPr lang="en-US"/>
          </a:p>
        </p:txBody>
      </p:sp>
      <p:sp>
        <p:nvSpPr>
          <p:cNvPr id="48131" name="Rectangle 3">
            <a:extLst>
              <a:ext uri="{FF2B5EF4-FFF2-40B4-BE49-F238E27FC236}">
                <a16:creationId xmlns:a16="http://schemas.microsoft.com/office/drawing/2014/main" id="{0C90B99E-54C8-0403-2E7B-23765005BA58}"/>
              </a:ext>
            </a:extLst>
          </p:cNvPr>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spcBef>
                <a:spcPct val="20000"/>
              </a:spcBef>
              <a:buFontTx/>
              <a:buChar char="•"/>
              <a:defRPr>
                <a:cs typeface="+mn-cs"/>
              </a:defRPr>
            </a:lvl1pPr>
          </a:lstStyle>
          <a:p>
            <a:pPr>
              <a:defRPr/>
            </a:pPr>
            <a:endParaRPr lang="en-US"/>
          </a:p>
        </p:txBody>
      </p:sp>
      <p:sp>
        <p:nvSpPr>
          <p:cNvPr id="48132" name="Rectangle 4">
            <a:extLst>
              <a:ext uri="{FF2B5EF4-FFF2-40B4-BE49-F238E27FC236}">
                <a16:creationId xmlns:a16="http://schemas.microsoft.com/office/drawing/2014/main" id="{113A31D1-9E81-A078-033A-3F80A0E34DD1}"/>
              </a:ext>
            </a:extLst>
          </p:cNvPr>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spcBef>
                <a:spcPct val="20000"/>
              </a:spcBef>
              <a:buFontTx/>
              <a:buChar char="•"/>
              <a:defRPr>
                <a:cs typeface="+mn-cs"/>
              </a:defRPr>
            </a:lvl1pPr>
          </a:lstStyle>
          <a:p>
            <a:pPr>
              <a:defRPr/>
            </a:pPr>
            <a:endParaRPr lang="en-US"/>
          </a:p>
        </p:txBody>
      </p:sp>
      <p:sp>
        <p:nvSpPr>
          <p:cNvPr id="48133" name="Rectangle 5">
            <a:extLst>
              <a:ext uri="{FF2B5EF4-FFF2-40B4-BE49-F238E27FC236}">
                <a16:creationId xmlns:a16="http://schemas.microsoft.com/office/drawing/2014/main" id="{E3F5EE93-29B2-02A6-CDFB-3848A8B0556D}"/>
              </a:ext>
            </a:extLst>
          </p:cNvPr>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spcBef>
                <a:spcPct val="20000"/>
              </a:spcBef>
              <a:buFontTx/>
              <a:buChar char="•"/>
              <a:defRPr smtClean="0"/>
            </a:lvl1pPr>
          </a:lstStyle>
          <a:p>
            <a:pPr>
              <a:defRPr/>
            </a:pPr>
            <a:fld id="{1619D0F6-B88D-9841-A72D-DD7465E8078B}" type="slidenum">
              <a:rPr lang="en-US" altLang="en-US"/>
              <a:pPr>
                <a:defRPr/>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ABD65810-D326-82F2-8D81-CEF63E38460C}"/>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spcBef>
                <a:spcPct val="0"/>
              </a:spcBef>
              <a:buFontTx/>
              <a:buNone/>
              <a:defRPr b="0">
                <a:latin typeface="Times New Roman" pitchFamily="18" charset="0"/>
                <a:cs typeface="+mn-cs"/>
              </a:defRPr>
            </a:lvl1pPr>
          </a:lstStyle>
          <a:p>
            <a:pPr>
              <a:defRPr/>
            </a:pPr>
            <a:endParaRPr lang="en-US"/>
          </a:p>
        </p:txBody>
      </p:sp>
      <p:sp>
        <p:nvSpPr>
          <p:cNvPr id="3075" name="Rectangle 3">
            <a:extLst>
              <a:ext uri="{FF2B5EF4-FFF2-40B4-BE49-F238E27FC236}">
                <a16:creationId xmlns:a16="http://schemas.microsoft.com/office/drawing/2014/main" id="{B227831E-F3C7-621F-36F1-852D13657A9A}"/>
              </a:ext>
            </a:extLst>
          </p:cNvPr>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spcBef>
                <a:spcPct val="0"/>
              </a:spcBef>
              <a:buFontTx/>
              <a:buNone/>
              <a:defRPr b="0">
                <a:latin typeface="Times New Roman" pitchFamily="18" charset="0"/>
                <a:cs typeface="+mn-cs"/>
              </a:defRPr>
            </a:lvl1pPr>
          </a:lstStyle>
          <a:p>
            <a:pPr>
              <a:defRPr/>
            </a:pPr>
            <a:endParaRPr lang="en-US"/>
          </a:p>
        </p:txBody>
      </p:sp>
      <p:sp>
        <p:nvSpPr>
          <p:cNvPr id="3076" name="Rectangle 4">
            <a:extLst>
              <a:ext uri="{FF2B5EF4-FFF2-40B4-BE49-F238E27FC236}">
                <a16:creationId xmlns:a16="http://schemas.microsoft.com/office/drawing/2014/main" id="{047F7037-C064-CC08-774C-9F1B87948C34}"/>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7" name="Rectangle 5">
            <a:extLst>
              <a:ext uri="{FF2B5EF4-FFF2-40B4-BE49-F238E27FC236}">
                <a16:creationId xmlns:a16="http://schemas.microsoft.com/office/drawing/2014/main" id="{5D44550F-C8C4-4F54-DE42-3E346278ED2A}"/>
              </a:ext>
            </a:extLst>
          </p:cNvPr>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a:extLst>
              <a:ext uri="{FF2B5EF4-FFF2-40B4-BE49-F238E27FC236}">
                <a16:creationId xmlns:a16="http://schemas.microsoft.com/office/drawing/2014/main" id="{86450680-5192-9658-F98B-64FCE88AADEE}"/>
              </a:ext>
            </a:extLst>
          </p:cNvPr>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spcBef>
                <a:spcPct val="0"/>
              </a:spcBef>
              <a:buFontTx/>
              <a:buNone/>
              <a:defRPr b="0">
                <a:latin typeface="Times New Roman" pitchFamily="18" charset="0"/>
                <a:cs typeface="+mn-cs"/>
              </a:defRPr>
            </a:lvl1pPr>
          </a:lstStyle>
          <a:p>
            <a:pPr>
              <a:defRPr/>
            </a:pPr>
            <a:endParaRPr lang="en-US"/>
          </a:p>
        </p:txBody>
      </p:sp>
      <p:sp>
        <p:nvSpPr>
          <p:cNvPr id="3079" name="Rectangle 7">
            <a:extLst>
              <a:ext uri="{FF2B5EF4-FFF2-40B4-BE49-F238E27FC236}">
                <a16:creationId xmlns:a16="http://schemas.microsoft.com/office/drawing/2014/main" id="{89E471DC-0045-AAAF-6FD8-5156F94D6F6A}"/>
              </a:ext>
            </a:extLst>
          </p:cNvPr>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b="0" smtClean="0">
                <a:latin typeface="Times New Roman" panose="02020603050405020304" pitchFamily="18" charset="0"/>
              </a:defRPr>
            </a:lvl1pPr>
          </a:lstStyle>
          <a:p>
            <a:pPr>
              <a:defRPr/>
            </a:pPr>
            <a:fld id="{B8031190-6B8B-414E-AD70-5356767DFC6E}"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9">
            <a:extLst>
              <a:ext uri="{FF2B5EF4-FFF2-40B4-BE49-F238E27FC236}">
                <a16:creationId xmlns:a16="http://schemas.microsoft.com/office/drawing/2014/main" id="{2F6B406D-8E74-9337-39C8-90F21E1FE2E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9A93FCCD-8C75-0044-A47A-3E48FDA01E44}" type="slidenum">
              <a:rPr lang="en-US" altLang="en-US"/>
              <a:pPr>
                <a:spcBef>
                  <a:spcPct val="0"/>
                </a:spcBef>
              </a:pPr>
              <a:t>2</a:t>
            </a:fld>
            <a:endParaRPr lang="en-US" altLang="en-US"/>
          </a:p>
        </p:txBody>
      </p:sp>
      <p:sp>
        <p:nvSpPr>
          <p:cNvPr id="8195" name="Text Box 1">
            <a:extLst>
              <a:ext uri="{FF2B5EF4-FFF2-40B4-BE49-F238E27FC236}">
                <a16:creationId xmlns:a16="http://schemas.microsoft.com/office/drawing/2014/main" id="{BBFD1AF2-F8D1-073F-1B49-B53B65D87B0E}"/>
              </a:ext>
            </a:extLst>
          </p:cNvPr>
          <p:cNvSpPr txBox="1">
            <a:spLocks noChangeArrowheads="1"/>
          </p:cNvSpPr>
          <p:nvPr/>
        </p:nvSpPr>
        <p:spPr bwMode="auto">
          <a:xfrm>
            <a:off x="3886200" y="8686800"/>
            <a:ext cx="2970213"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a:spcBef>
                <a:spcPct val="30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tx1"/>
                </a:solidFill>
                <a:latin typeface="Times New Roman" panose="02020603050405020304" pitchFamily="18" charset="0"/>
              </a:defRPr>
            </a:lvl1pPr>
            <a:lvl2pPr marL="742950" indent="-285750">
              <a:spcBef>
                <a:spcPct val="30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tx1"/>
                </a:solidFill>
                <a:latin typeface="Times New Roman" panose="02020603050405020304" pitchFamily="18" charset="0"/>
              </a:defRPr>
            </a:lvl2pPr>
            <a:lvl3pPr marL="1143000" indent="-228600">
              <a:spcBef>
                <a:spcPct val="30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tx1"/>
                </a:solidFill>
                <a:latin typeface="Times New Roman" panose="02020603050405020304" pitchFamily="18" charset="0"/>
              </a:defRPr>
            </a:lvl3pPr>
            <a:lvl4pPr marL="1600200" indent="-228600">
              <a:spcBef>
                <a:spcPct val="30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tx1"/>
                </a:solidFill>
                <a:latin typeface="Times New Roman" panose="02020603050405020304" pitchFamily="18" charset="0"/>
              </a:defRPr>
            </a:lvl4pPr>
            <a:lvl5pPr marL="2057400" indent="-228600">
              <a:spcBef>
                <a:spcPct val="30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tx1"/>
                </a:solidFill>
                <a:latin typeface="Times New Roman" panose="02020603050405020304" pitchFamily="18" charset="0"/>
              </a:defRPr>
            </a:lvl9pPr>
          </a:lstStyle>
          <a:p>
            <a:pPr algn="r" eaLnBrk="1" hangingPunct="1">
              <a:spcBef>
                <a:spcPct val="0"/>
              </a:spcBef>
            </a:pPr>
            <a:fld id="{90A59B8A-07DF-4F47-A2E8-F080D6F4A166}" type="slidenum">
              <a:rPr lang="en-US" altLang="en-US" b="0">
                <a:solidFill>
                  <a:srgbClr val="000000"/>
                </a:solidFill>
                <a:latin typeface="Arial" panose="020B0604020202020204" pitchFamily="34" charset="0"/>
                <a:ea typeface="DejaVu Sans"/>
                <a:cs typeface="DejaVu Sans"/>
              </a:rPr>
              <a:pPr algn="r" eaLnBrk="1" hangingPunct="1">
                <a:spcBef>
                  <a:spcPct val="0"/>
                </a:spcBef>
              </a:pPr>
              <a:t>2</a:t>
            </a:fld>
            <a:endParaRPr lang="en-US" altLang="en-US" b="0">
              <a:solidFill>
                <a:srgbClr val="000000"/>
              </a:solidFill>
              <a:latin typeface="Arial" panose="020B0604020202020204" pitchFamily="34" charset="0"/>
              <a:ea typeface="DejaVu Sans"/>
              <a:cs typeface="DejaVu Sans"/>
            </a:endParaRPr>
          </a:p>
        </p:txBody>
      </p:sp>
      <p:sp>
        <p:nvSpPr>
          <p:cNvPr id="8196" name="Rectangle 2">
            <a:extLst>
              <a:ext uri="{FF2B5EF4-FFF2-40B4-BE49-F238E27FC236}">
                <a16:creationId xmlns:a16="http://schemas.microsoft.com/office/drawing/2014/main" id="{3135FBCE-FDE9-4C15-AEE2-B9DB9379258D}"/>
              </a:ext>
            </a:extLst>
          </p:cNvPr>
          <p:cNvSpPr>
            <a:spLocks noGrp="1" noRot="1" noChangeAspect="1" noChangeArrowheads="1" noTextEdit="1"/>
          </p:cNvSpPr>
          <p:nvPr>
            <p:ph type="sldImg"/>
          </p:nvPr>
        </p:nvSpPr>
        <p:spPr>
          <a:solidFill>
            <a:srgbClr val="FFFFFF"/>
          </a:solidFill>
          <a:ln/>
        </p:spPr>
      </p:sp>
      <p:sp>
        <p:nvSpPr>
          <p:cNvPr id="8197" name="Rectangle 3">
            <a:extLst>
              <a:ext uri="{FF2B5EF4-FFF2-40B4-BE49-F238E27FC236}">
                <a16:creationId xmlns:a16="http://schemas.microsoft.com/office/drawing/2014/main" id="{23E5EFA6-4801-68AA-83EC-41A430C5E73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eaLnBrk="1" hangingPunct="1"/>
            <a:endParaRPr lang="en-US" altLang="en-US"/>
          </a:p>
        </p:txBody>
      </p:sp>
    </p:spTree>
    <p:extLst>
      <p:ext uri="{BB962C8B-B14F-4D97-AF65-F5344CB8AC3E}">
        <p14:creationId xmlns:p14="http://schemas.microsoft.com/office/powerpoint/2010/main" val="22550413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42" name="Rectangle 9">
            <a:extLst>
              <a:ext uri="{FF2B5EF4-FFF2-40B4-BE49-F238E27FC236}">
                <a16:creationId xmlns:a16="http://schemas.microsoft.com/office/drawing/2014/main" id="{85B35805-33FA-69A0-2A39-408156220D0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2AA47182-DE51-174B-81A7-0E7D9BB48CE9}" type="slidenum">
              <a:rPr lang="en-US" altLang="en-US"/>
              <a:pPr>
                <a:spcBef>
                  <a:spcPct val="0"/>
                </a:spcBef>
              </a:pPr>
              <a:t>3</a:t>
            </a:fld>
            <a:endParaRPr lang="en-US" altLang="en-US"/>
          </a:p>
        </p:txBody>
      </p:sp>
      <p:sp>
        <p:nvSpPr>
          <p:cNvPr id="10243" name="Text Box 1">
            <a:extLst>
              <a:ext uri="{FF2B5EF4-FFF2-40B4-BE49-F238E27FC236}">
                <a16:creationId xmlns:a16="http://schemas.microsoft.com/office/drawing/2014/main" id="{B1F9147F-AA76-0FD5-9DC8-5D622D6A6F0B}"/>
              </a:ext>
            </a:extLst>
          </p:cNvPr>
          <p:cNvSpPr txBox="1">
            <a:spLocks noChangeArrowheads="1"/>
          </p:cNvSpPr>
          <p:nvPr/>
        </p:nvSpPr>
        <p:spPr bwMode="auto">
          <a:xfrm>
            <a:off x="3886200" y="8686800"/>
            <a:ext cx="2970213"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a:spcBef>
                <a:spcPct val="30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tx1"/>
                </a:solidFill>
                <a:latin typeface="Times New Roman" panose="02020603050405020304" pitchFamily="18" charset="0"/>
              </a:defRPr>
            </a:lvl1pPr>
            <a:lvl2pPr marL="742950" indent="-285750">
              <a:spcBef>
                <a:spcPct val="30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tx1"/>
                </a:solidFill>
                <a:latin typeface="Times New Roman" panose="02020603050405020304" pitchFamily="18" charset="0"/>
              </a:defRPr>
            </a:lvl2pPr>
            <a:lvl3pPr marL="1143000" indent="-228600">
              <a:spcBef>
                <a:spcPct val="30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tx1"/>
                </a:solidFill>
                <a:latin typeface="Times New Roman" panose="02020603050405020304" pitchFamily="18" charset="0"/>
              </a:defRPr>
            </a:lvl3pPr>
            <a:lvl4pPr marL="1600200" indent="-228600">
              <a:spcBef>
                <a:spcPct val="30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tx1"/>
                </a:solidFill>
                <a:latin typeface="Times New Roman" panose="02020603050405020304" pitchFamily="18" charset="0"/>
              </a:defRPr>
            </a:lvl4pPr>
            <a:lvl5pPr marL="2057400" indent="-228600">
              <a:spcBef>
                <a:spcPct val="30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tx1"/>
                </a:solidFill>
                <a:latin typeface="Times New Roman" panose="02020603050405020304" pitchFamily="18" charset="0"/>
              </a:defRPr>
            </a:lvl9pPr>
          </a:lstStyle>
          <a:p>
            <a:pPr algn="r" eaLnBrk="1" hangingPunct="1">
              <a:spcBef>
                <a:spcPct val="0"/>
              </a:spcBef>
            </a:pPr>
            <a:fld id="{E87E563A-7611-E84A-989B-9989949323EB}" type="slidenum">
              <a:rPr lang="en-US" altLang="en-US" b="0">
                <a:solidFill>
                  <a:srgbClr val="000000"/>
                </a:solidFill>
                <a:latin typeface="Arial" panose="020B0604020202020204" pitchFamily="34" charset="0"/>
                <a:ea typeface="DejaVu Sans"/>
                <a:cs typeface="DejaVu Sans"/>
              </a:rPr>
              <a:pPr algn="r" eaLnBrk="1" hangingPunct="1">
                <a:spcBef>
                  <a:spcPct val="0"/>
                </a:spcBef>
              </a:pPr>
              <a:t>3</a:t>
            </a:fld>
            <a:endParaRPr lang="en-US" altLang="en-US" b="0">
              <a:solidFill>
                <a:srgbClr val="000000"/>
              </a:solidFill>
              <a:latin typeface="Arial" panose="020B0604020202020204" pitchFamily="34" charset="0"/>
              <a:ea typeface="DejaVu Sans"/>
              <a:cs typeface="DejaVu Sans"/>
            </a:endParaRPr>
          </a:p>
        </p:txBody>
      </p:sp>
      <p:sp>
        <p:nvSpPr>
          <p:cNvPr id="10244" name="Rectangle 2">
            <a:extLst>
              <a:ext uri="{FF2B5EF4-FFF2-40B4-BE49-F238E27FC236}">
                <a16:creationId xmlns:a16="http://schemas.microsoft.com/office/drawing/2014/main" id="{F68B28CA-2274-3420-42F0-775E2108394A}"/>
              </a:ext>
            </a:extLst>
          </p:cNvPr>
          <p:cNvSpPr>
            <a:spLocks noGrp="1" noRot="1" noChangeAspect="1" noChangeArrowheads="1" noTextEdit="1"/>
          </p:cNvSpPr>
          <p:nvPr>
            <p:ph type="sldImg"/>
          </p:nvPr>
        </p:nvSpPr>
        <p:spPr>
          <a:solidFill>
            <a:srgbClr val="FFFFFF"/>
          </a:solidFill>
          <a:ln/>
        </p:spPr>
      </p:sp>
      <p:sp>
        <p:nvSpPr>
          <p:cNvPr id="10245" name="Rectangle 3">
            <a:extLst>
              <a:ext uri="{FF2B5EF4-FFF2-40B4-BE49-F238E27FC236}">
                <a16:creationId xmlns:a16="http://schemas.microsoft.com/office/drawing/2014/main" id="{E14975AB-4474-0362-D237-C4462510872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eaLnBrk="1" hangingPunct="1"/>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290" name="Rectangle 9">
            <a:extLst>
              <a:ext uri="{FF2B5EF4-FFF2-40B4-BE49-F238E27FC236}">
                <a16:creationId xmlns:a16="http://schemas.microsoft.com/office/drawing/2014/main" id="{2A48BC22-9E87-8EA7-0FF1-9789327EBDF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171541A8-11B8-3F49-AEA7-BFB8ACA87475}" type="slidenum">
              <a:rPr lang="en-US" altLang="en-US"/>
              <a:pPr>
                <a:spcBef>
                  <a:spcPct val="0"/>
                </a:spcBef>
              </a:pPr>
              <a:t>43</a:t>
            </a:fld>
            <a:endParaRPr lang="en-US" altLang="en-US"/>
          </a:p>
        </p:txBody>
      </p:sp>
      <p:sp>
        <p:nvSpPr>
          <p:cNvPr id="12291" name="Text Box 1">
            <a:extLst>
              <a:ext uri="{FF2B5EF4-FFF2-40B4-BE49-F238E27FC236}">
                <a16:creationId xmlns:a16="http://schemas.microsoft.com/office/drawing/2014/main" id="{6FFD9029-CCF9-C2E4-AC2D-04871FA684A7}"/>
              </a:ext>
            </a:extLst>
          </p:cNvPr>
          <p:cNvSpPr txBox="1">
            <a:spLocks noChangeArrowheads="1"/>
          </p:cNvSpPr>
          <p:nvPr/>
        </p:nvSpPr>
        <p:spPr bwMode="auto">
          <a:xfrm>
            <a:off x="3886200" y="8686800"/>
            <a:ext cx="2970213"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a:spcBef>
                <a:spcPct val="30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tx1"/>
                </a:solidFill>
                <a:latin typeface="Times New Roman" panose="02020603050405020304" pitchFamily="18" charset="0"/>
              </a:defRPr>
            </a:lvl1pPr>
            <a:lvl2pPr marL="742950" indent="-285750">
              <a:spcBef>
                <a:spcPct val="30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tx1"/>
                </a:solidFill>
                <a:latin typeface="Times New Roman" panose="02020603050405020304" pitchFamily="18" charset="0"/>
              </a:defRPr>
            </a:lvl2pPr>
            <a:lvl3pPr marL="1143000" indent="-228600">
              <a:spcBef>
                <a:spcPct val="30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tx1"/>
                </a:solidFill>
                <a:latin typeface="Times New Roman" panose="02020603050405020304" pitchFamily="18" charset="0"/>
              </a:defRPr>
            </a:lvl3pPr>
            <a:lvl4pPr marL="1600200" indent="-228600">
              <a:spcBef>
                <a:spcPct val="30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tx1"/>
                </a:solidFill>
                <a:latin typeface="Times New Roman" panose="02020603050405020304" pitchFamily="18" charset="0"/>
              </a:defRPr>
            </a:lvl4pPr>
            <a:lvl5pPr marL="2057400" indent="-228600">
              <a:spcBef>
                <a:spcPct val="30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tx1"/>
                </a:solidFill>
                <a:latin typeface="Times New Roman" panose="02020603050405020304" pitchFamily="18" charset="0"/>
              </a:defRPr>
            </a:lvl9pPr>
          </a:lstStyle>
          <a:p>
            <a:pPr algn="r" eaLnBrk="1" hangingPunct="1">
              <a:spcBef>
                <a:spcPct val="0"/>
              </a:spcBef>
            </a:pPr>
            <a:fld id="{69403040-120B-AE4D-80F1-D624A4ED71C9}" type="slidenum">
              <a:rPr lang="en-US" altLang="en-US" b="0">
                <a:solidFill>
                  <a:srgbClr val="000000"/>
                </a:solidFill>
                <a:latin typeface="Arial" panose="020B0604020202020204" pitchFamily="34" charset="0"/>
                <a:ea typeface="DejaVu Sans"/>
                <a:cs typeface="DejaVu Sans"/>
              </a:rPr>
              <a:pPr algn="r" eaLnBrk="1" hangingPunct="1">
                <a:spcBef>
                  <a:spcPct val="0"/>
                </a:spcBef>
              </a:pPr>
              <a:t>43</a:t>
            </a:fld>
            <a:endParaRPr lang="en-US" altLang="en-US" b="0">
              <a:solidFill>
                <a:srgbClr val="000000"/>
              </a:solidFill>
              <a:latin typeface="Arial" panose="020B0604020202020204" pitchFamily="34" charset="0"/>
              <a:ea typeface="DejaVu Sans"/>
              <a:cs typeface="DejaVu Sans"/>
            </a:endParaRPr>
          </a:p>
        </p:txBody>
      </p:sp>
      <p:sp>
        <p:nvSpPr>
          <p:cNvPr id="12292" name="Rectangle 2">
            <a:extLst>
              <a:ext uri="{FF2B5EF4-FFF2-40B4-BE49-F238E27FC236}">
                <a16:creationId xmlns:a16="http://schemas.microsoft.com/office/drawing/2014/main" id="{2C4198AE-4490-4D9F-2DD9-B9668D91DCDA}"/>
              </a:ext>
            </a:extLst>
          </p:cNvPr>
          <p:cNvSpPr>
            <a:spLocks noGrp="1" noRot="1" noChangeAspect="1" noChangeArrowheads="1" noTextEdit="1"/>
          </p:cNvSpPr>
          <p:nvPr>
            <p:ph type="sldImg"/>
          </p:nvPr>
        </p:nvSpPr>
        <p:spPr>
          <a:solidFill>
            <a:srgbClr val="FFFFFF"/>
          </a:solidFill>
          <a:ln/>
        </p:spPr>
      </p:sp>
      <p:sp>
        <p:nvSpPr>
          <p:cNvPr id="12293" name="Rectangle 3">
            <a:extLst>
              <a:ext uri="{FF2B5EF4-FFF2-40B4-BE49-F238E27FC236}">
                <a16:creationId xmlns:a16="http://schemas.microsoft.com/office/drawing/2014/main" id="{8246CDC9-7A13-9A5C-4E4B-8E577D77AA1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eaLnBrk="1" hangingPunct="1"/>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6866" name="Rectangle 9">
            <a:extLst>
              <a:ext uri="{FF2B5EF4-FFF2-40B4-BE49-F238E27FC236}">
                <a16:creationId xmlns:a16="http://schemas.microsoft.com/office/drawing/2014/main" id="{C0625802-0526-572A-B2CE-473C075D795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6E4F357E-3932-4742-BCCC-9A3D660109FD}" type="slidenum">
              <a:rPr lang="en-US" altLang="en-US"/>
              <a:pPr>
                <a:spcBef>
                  <a:spcPct val="0"/>
                </a:spcBef>
              </a:pPr>
              <a:t>45</a:t>
            </a:fld>
            <a:endParaRPr lang="en-US" altLang="en-US"/>
          </a:p>
        </p:txBody>
      </p:sp>
      <p:sp>
        <p:nvSpPr>
          <p:cNvPr id="36867" name="Text Box 1">
            <a:extLst>
              <a:ext uri="{FF2B5EF4-FFF2-40B4-BE49-F238E27FC236}">
                <a16:creationId xmlns:a16="http://schemas.microsoft.com/office/drawing/2014/main" id="{81788A3C-0F6C-6760-4E9E-89930942D39F}"/>
              </a:ext>
            </a:extLst>
          </p:cNvPr>
          <p:cNvSpPr txBox="1">
            <a:spLocks noChangeArrowheads="1"/>
          </p:cNvSpPr>
          <p:nvPr/>
        </p:nvSpPr>
        <p:spPr bwMode="auto">
          <a:xfrm>
            <a:off x="3886200" y="8686800"/>
            <a:ext cx="2970213"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a:spcBef>
                <a:spcPct val="30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tx1"/>
                </a:solidFill>
                <a:latin typeface="Times New Roman" panose="02020603050405020304" pitchFamily="18" charset="0"/>
              </a:defRPr>
            </a:lvl1pPr>
            <a:lvl2pPr marL="742950" indent="-285750">
              <a:spcBef>
                <a:spcPct val="30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tx1"/>
                </a:solidFill>
                <a:latin typeface="Times New Roman" panose="02020603050405020304" pitchFamily="18" charset="0"/>
              </a:defRPr>
            </a:lvl2pPr>
            <a:lvl3pPr marL="1143000" indent="-228600">
              <a:spcBef>
                <a:spcPct val="30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tx1"/>
                </a:solidFill>
                <a:latin typeface="Times New Roman" panose="02020603050405020304" pitchFamily="18" charset="0"/>
              </a:defRPr>
            </a:lvl3pPr>
            <a:lvl4pPr marL="1600200" indent="-228600">
              <a:spcBef>
                <a:spcPct val="30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tx1"/>
                </a:solidFill>
                <a:latin typeface="Times New Roman" panose="02020603050405020304" pitchFamily="18" charset="0"/>
              </a:defRPr>
            </a:lvl4pPr>
            <a:lvl5pPr marL="2057400" indent="-228600">
              <a:spcBef>
                <a:spcPct val="300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chemeClr val="tx1"/>
                </a:solidFill>
                <a:latin typeface="Times New Roman" panose="02020603050405020304" pitchFamily="18" charset="0"/>
              </a:defRPr>
            </a:lvl9pPr>
          </a:lstStyle>
          <a:p>
            <a:pPr algn="r" eaLnBrk="1" hangingPunct="1">
              <a:spcBef>
                <a:spcPct val="0"/>
              </a:spcBef>
            </a:pPr>
            <a:fld id="{1747A29E-C60F-CD44-A769-24734C7AAB9B}" type="slidenum">
              <a:rPr lang="en-US" altLang="en-US" b="0">
                <a:solidFill>
                  <a:srgbClr val="000000"/>
                </a:solidFill>
                <a:latin typeface="Arial" panose="020B0604020202020204" pitchFamily="34" charset="0"/>
                <a:ea typeface="DejaVu Sans"/>
                <a:cs typeface="DejaVu Sans"/>
              </a:rPr>
              <a:pPr algn="r" eaLnBrk="1" hangingPunct="1">
                <a:spcBef>
                  <a:spcPct val="0"/>
                </a:spcBef>
              </a:pPr>
              <a:t>45</a:t>
            </a:fld>
            <a:endParaRPr lang="en-US" altLang="en-US" b="0">
              <a:solidFill>
                <a:srgbClr val="000000"/>
              </a:solidFill>
              <a:latin typeface="Arial" panose="020B0604020202020204" pitchFamily="34" charset="0"/>
              <a:ea typeface="DejaVu Sans"/>
              <a:cs typeface="DejaVu Sans"/>
            </a:endParaRPr>
          </a:p>
        </p:txBody>
      </p:sp>
      <p:sp>
        <p:nvSpPr>
          <p:cNvPr id="36868" name="Rectangle 2">
            <a:extLst>
              <a:ext uri="{FF2B5EF4-FFF2-40B4-BE49-F238E27FC236}">
                <a16:creationId xmlns:a16="http://schemas.microsoft.com/office/drawing/2014/main" id="{B01489A1-8243-13F4-A8DD-B8F5629480E4}"/>
              </a:ext>
            </a:extLst>
          </p:cNvPr>
          <p:cNvSpPr>
            <a:spLocks noGrp="1" noRot="1" noChangeAspect="1" noChangeArrowheads="1" noTextEdit="1"/>
          </p:cNvSpPr>
          <p:nvPr>
            <p:ph type="sldImg"/>
          </p:nvPr>
        </p:nvSpPr>
        <p:spPr>
          <a:solidFill>
            <a:srgbClr val="FFFFFF"/>
          </a:solidFill>
          <a:ln/>
        </p:spPr>
      </p:sp>
      <p:sp>
        <p:nvSpPr>
          <p:cNvPr id="36869" name="Rectangle 3">
            <a:extLst>
              <a:ext uri="{FF2B5EF4-FFF2-40B4-BE49-F238E27FC236}">
                <a16:creationId xmlns:a16="http://schemas.microsoft.com/office/drawing/2014/main" id="{B10DD340-4268-589C-237C-B65B275375F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eaLnBrk="1" hangingPunct="1"/>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5">
            <a:extLst>
              <a:ext uri="{FF2B5EF4-FFF2-40B4-BE49-F238E27FC236}">
                <a16:creationId xmlns:a16="http://schemas.microsoft.com/office/drawing/2014/main" id="{B753A77F-8622-D1E5-F5CC-C10808A3473A}"/>
              </a:ext>
            </a:extLst>
          </p:cNvPr>
          <p:cNvSpPr>
            <a:spLocks noGrp="1" noChangeArrowheads="1"/>
          </p:cNvSpPr>
          <p:nvPr>
            <p:ph type="ftr" sz="quarter" idx="10"/>
          </p:nvPr>
        </p:nvSpPr>
        <p:spPr>
          <a:ln/>
        </p:spPr>
        <p:txBody>
          <a:bodyPr/>
          <a:lstStyle>
            <a:lvl1pPr>
              <a:defRPr/>
            </a:lvl1pPr>
          </a:lstStyle>
          <a:p>
            <a:pPr>
              <a:defRPr/>
            </a:pPr>
            <a:r>
              <a:rPr lang="en-US"/>
              <a:t>Department of Computer Applications</a:t>
            </a:r>
          </a:p>
        </p:txBody>
      </p:sp>
      <p:sp>
        <p:nvSpPr>
          <p:cNvPr id="5" name="Rectangle 6">
            <a:extLst>
              <a:ext uri="{FF2B5EF4-FFF2-40B4-BE49-F238E27FC236}">
                <a16:creationId xmlns:a16="http://schemas.microsoft.com/office/drawing/2014/main" id="{148947E3-64FC-49BA-4BA5-70E9E0B78A67}"/>
              </a:ext>
            </a:extLst>
          </p:cNvPr>
          <p:cNvSpPr>
            <a:spLocks noGrp="1" noChangeArrowheads="1"/>
          </p:cNvSpPr>
          <p:nvPr>
            <p:ph type="sldNum" sz="quarter" idx="11"/>
          </p:nvPr>
        </p:nvSpPr>
        <p:spPr>
          <a:ln/>
        </p:spPr>
        <p:txBody>
          <a:bodyPr/>
          <a:lstStyle>
            <a:lvl1pPr>
              <a:defRPr/>
            </a:lvl1pPr>
          </a:lstStyle>
          <a:p>
            <a:pPr>
              <a:defRPr/>
            </a:pPr>
            <a:r>
              <a:rPr lang="en-US"/>
              <a:t>1</a:t>
            </a:r>
          </a:p>
        </p:txBody>
      </p:sp>
    </p:spTree>
    <p:extLst>
      <p:ext uri="{BB962C8B-B14F-4D97-AF65-F5344CB8AC3E}">
        <p14:creationId xmlns:p14="http://schemas.microsoft.com/office/powerpoint/2010/main" val="19095397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a:extLst>
              <a:ext uri="{FF2B5EF4-FFF2-40B4-BE49-F238E27FC236}">
                <a16:creationId xmlns:a16="http://schemas.microsoft.com/office/drawing/2014/main" id="{D01D8D91-1468-D1F6-925B-07F2B98A323E}"/>
              </a:ext>
            </a:extLst>
          </p:cNvPr>
          <p:cNvSpPr>
            <a:spLocks noGrp="1" noChangeArrowheads="1"/>
          </p:cNvSpPr>
          <p:nvPr>
            <p:ph type="ftr" sz="quarter" idx="10"/>
          </p:nvPr>
        </p:nvSpPr>
        <p:spPr>
          <a:ln/>
        </p:spPr>
        <p:txBody>
          <a:bodyPr/>
          <a:lstStyle>
            <a:lvl1pPr>
              <a:defRPr/>
            </a:lvl1pPr>
          </a:lstStyle>
          <a:p>
            <a:pPr>
              <a:defRPr/>
            </a:pPr>
            <a:r>
              <a:rPr lang="en-US"/>
              <a:t>Department of Computer Applications</a:t>
            </a:r>
          </a:p>
        </p:txBody>
      </p:sp>
      <p:sp>
        <p:nvSpPr>
          <p:cNvPr id="5" name="Rectangle 6">
            <a:extLst>
              <a:ext uri="{FF2B5EF4-FFF2-40B4-BE49-F238E27FC236}">
                <a16:creationId xmlns:a16="http://schemas.microsoft.com/office/drawing/2014/main" id="{710CEC83-D9DA-03AF-467B-E67BCFBA4BBF}"/>
              </a:ext>
            </a:extLst>
          </p:cNvPr>
          <p:cNvSpPr>
            <a:spLocks noGrp="1" noChangeArrowheads="1"/>
          </p:cNvSpPr>
          <p:nvPr>
            <p:ph type="sldNum" sz="quarter" idx="11"/>
          </p:nvPr>
        </p:nvSpPr>
        <p:spPr>
          <a:ln/>
        </p:spPr>
        <p:txBody>
          <a:bodyPr/>
          <a:lstStyle>
            <a:lvl1pPr>
              <a:defRPr/>
            </a:lvl1pPr>
          </a:lstStyle>
          <a:p>
            <a:pPr>
              <a:defRPr/>
            </a:pPr>
            <a:r>
              <a:rPr lang="en-US"/>
              <a:t>1</a:t>
            </a:r>
          </a:p>
        </p:txBody>
      </p:sp>
    </p:spTree>
    <p:extLst>
      <p:ext uri="{BB962C8B-B14F-4D97-AF65-F5344CB8AC3E}">
        <p14:creationId xmlns:p14="http://schemas.microsoft.com/office/powerpoint/2010/main" val="33173092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a:extLst>
              <a:ext uri="{FF2B5EF4-FFF2-40B4-BE49-F238E27FC236}">
                <a16:creationId xmlns:a16="http://schemas.microsoft.com/office/drawing/2014/main" id="{B2874AAD-0D99-F2D1-CAB2-1FFD29D2EAF0}"/>
              </a:ext>
            </a:extLst>
          </p:cNvPr>
          <p:cNvSpPr>
            <a:spLocks noGrp="1" noChangeArrowheads="1"/>
          </p:cNvSpPr>
          <p:nvPr>
            <p:ph type="ftr" sz="quarter" idx="10"/>
          </p:nvPr>
        </p:nvSpPr>
        <p:spPr>
          <a:ln/>
        </p:spPr>
        <p:txBody>
          <a:bodyPr/>
          <a:lstStyle>
            <a:lvl1pPr>
              <a:defRPr/>
            </a:lvl1pPr>
          </a:lstStyle>
          <a:p>
            <a:pPr>
              <a:defRPr/>
            </a:pPr>
            <a:r>
              <a:rPr lang="en-US"/>
              <a:t>Department of Computer Applications</a:t>
            </a:r>
          </a:p>
        </p:txBody>
      </p:sp>
      <p:sp>
        <p:nvSpPr>
          <p:cNvPr id="5" name="Rectangle 6">
            <a:extLst>
              <a:ext uri="{FF2B5EF4-FFF2-40B4-BE49-F238E27FC236}">
                <a16:creationId xmlns:a16="http://schemas.microsoft.com/office/drawing/2014/main" id="{13DAC848-6C30-7CC9-6EB8-7D60A14D113F}"/>
              </a:ext>
            </a:extLst>
          </p:cNvPr>
          <p:cNvSpPr>
            <a:spLocks noGrp="1" noChangeArrowheads="1"/>
          </p:cNvSpPr>
          <p:nvPr>
            <p:ph type="sldNum" sz="quarter" idx="11"/>
          </p:nvPr>
        </p:nvSpPr>
        <p:spPr>
          <a:ln/>
        </p:spPr>
        <p:txBody>
          <a:bodyPr/>
          <a:lstStyle>
            <a:lvl1pPr>
              <a:defRPr/>
            </a:lvl1pPr>
          </a:lstStyle>
          <a:p>
            <a:pPr>
              <a:defRPr/>
            </a:pPr>
            <a:r>
              <a:rPr lang="en-US"/>
              <a:t>1</a:t>
            </a:r>
          </a:p>
        </p:txBody>
      </p:sp>
    </p:spTree>
    <p:extLst>
      <p:ext uri="{BB962C8B-B14F-4D97-AF65-F5344CB8AC3E}">
        <p14:creationId xmlns:p14="http://schemas.microsoft.com/office/powerpoint/2010/main" val="9198156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a:t>Click to edit Master title style</a:t>
            </a:r>
          </a:p>
        </p:txBody>
      </p:sp>
      <p:sp>
        <p:nvSpPr>
          <p:cNvPr id="3" name="Table Placeholder 2"/>
          <p:cNvSpPr>
            <a:spLocks noGrp="1"/>
          </p:cNvSpPr>
          <p:nvPr>
            <p:ph type="tbl" idx="1"/>
          </p:nvPr>
        </p:nvSpPr>
        <p:spPr>
          <a:xfrm>
            <a:off x="685800" y="1981200"/>
            <a:ext cx="7772400" cy="4114800"/>
          </a:xfrm>
        </p:spPr>
        <p:txBody>
          <a:bodyPr/>
          <a:lstStyle/>
          <a:p>
            <a:pPr lvl="0"/>
            <a:endParaRPr lang="en-US" noProof="0"/>
          </a:p>
        </p:txBody>
      </p:sp>
      <p:sp>
        <p:nvSpPr>
          <p:cNvPr id="4" name="Rectangle 5">
            <a:extLst>
              <a:ext uri="{FF2B5EF4-FFF2-40B4-BE49-F238E27FC236}">
                <a16:creationId xmlns:a16="http://schemas.microsoft.com/office/drawing/2014/main" id="{32679ECB-5FAF-BAC0-0B89-3CCEDDE165B0}"/>
              </a:ext>
            </a:extLst>
          </p:cNvPr>
          <p:cNvSpPr>
            <a:spLocks noGrp="1" noChangeArrowheads="1"/>
          </p:cNvSpPr>
          <p:nvPr>
            <p:ph type="ftr" sz="quarter" idx="10"/>
          </p:nvPr>
        </p:nvSpPr>
        <p:spPr>
          <a:ln/>
        </p:spPr>
        <p:txBody>
          <a:bodyPr/>
          <a:lstStyle>
            <a:lvl1pPr>
              <a:defRPr/>
            </a:lvl1pPr>
          </a:lstStyle>
          <a:p>
            <a:pPr>
              <a:defRPr/>
            </a:pPr>
            <a:r>
              <a:rPr lang="en-US"/>
              <a:t>Department of Computer Applications</a:t>
            </a:r>
          </a:p>
        </p:txBody>
      </p:sp>
      <p:sp>
        <p:nvSpPr>
          <p:cNvPr id="5" name="Rectangle 6">
            <a:extLst>
              <a:ext uri="{FF2B5EF4-FFF2-40B4-BE49-F238E27FC236}">
                <a16:creationId xmlns:a16="http://schemas.microsoft.com/office/drawing/2014/main" id="{D9790933-971B-3E1D-857C-1A318E49A11A}"/>
              </a:ext>
            </a:extLst>
          </p:cNvPr>
          <p:cNvSpPr>
            <a:spLocks noGrp="1" noChangeArrowheads="1"/>
          </p:cNvSpPr>
          <p:nvPr>
            <p:ph type="sldNum" sz="quarter" idx="11"/>
          </p:nvPr>
        </p:nvSpPr>
        <p:spPr>
          <a:ln/>
        </p:spPr>
        <p:txBody>
          <a:bodyPr/>
          <a:lstStyle>
            <a:lvl1pPr>
              <a:defRPr/>
            </a:lvl1pPr>
          </a:lstStyle>
          <a:p>
            <a:pPr>
              <a:defRPr/>
            </a:pPr>
            <a:r>
              <a:rPr lang="en-US"/>
              <a:t>1</a:t>
            </a:r>
          </a:p>
        </p:txBody>
      </p:sp>
    </p:spTree>
    <p:extLst>
      <p:ext uri="{BB962C8B-B14F-4D97-AF65-F5344CB8AC3E}">
        <p14:creationId xmlns:p14="http://schemas.microsoft.com/office/powerpoint/2010/main" val="28705808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a:extLst>
              <a:ext uri="{FF2B5EF4-FFF2-40B4-BE49-F238E27FC236}">
                <a16:creationId xmlns:a16="http://schemas.microsoft.com/office/drawing/2014/main" id="{7B0EADE9-4FBE-B21D-D237-7365262CF33C}"/>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0D754713-1417-F1EE-7BB0-83DEF0733131}"/>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1FEA25D6-90C1-E324-66B6-DE7E2F60EFF7}"/>
              </a:ext>
            </a:extLst>
          </p:cNvPr>
          <p:cNvSpPr>
            <a:spLocks noGrp="1" noChangeArrowheads="1"/>
          </p:cNvSpPr>
          <p:nvPr>
            <p:ph type="sldNum" sz="quarter" idx="12"/>
          </p:nvPr>
        </p:nvSpPr>
        <p:spPr>
          <a:ln/>
        </p:spPr>
        <p:txBody>
          <a:bodyPr/>
          <a:lstStyle>
            <a:lvl1pPr>
              <a:defRPr/>
            </a:lvl1pPr>
          </a:lstStyle>
          <a:p>
            <a:pPr>
              <a:defRPr/>
            </a:pPr>
            <a:fld id="{3B894C8F-A7FB-CF4F-BB57-03215510A68A}" type="slidenum">
              <a:rPr lang="en-US" altLang="en-US"/>
              <a:pPr>
                <a:defRPr/>
              </a:pPr>
              <a:t>‹#›</a:t>
            </a:fld>
            <a:endParaRPr lang="en-US" altLang="en-US"/>
          </a:p>
        </p:txBody>
      </p:sp>
    </p:spTree>
    <p:extLst>
      <p:ext uri="{BB962C8B-B14F-4D97-AF65-F5344CB8AC3E}">
        <p14:creationId xmlns:p14="http://schemas.microsoft.com/office/powerpoint/2010/main" val="10154539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EBD624BF-1DF5-E3BE-40D7-A9A9109CB09A}"/>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7153FBB9-78A2-7817-6ACD-569E7574ACB1}"/>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632E4C06-6D19-9E62-1872-8AFA499DEA75}"/>
              </a:ext>
            </a:extLst>
          </p:cNvPr>
          <p:cNvSpPr>
            <a:spLocks noGrp="1" noChangeArrowheads="1"/>
          </p:cNvSpPr>
          <p:nvPr>
            <p:ph type="sldNum" sz="quarter" idx="12"/>
          </p:nvPr>
        </p:nvSpPr>
        <p:spPr>
          <a:ln/>
        </p:spPr>
        <p:txBody>
          <a:bodyPr/>
          <a:lstStyle>
            <a:lvl1pPr>
              <a:defRPr/>
            </a:lvl1pPr>
          </a:lstStyle>
          <a:p>
            <a:pPr>
              <a:defRPr/>
            </a:pPr>
            <a:fld id="{4CFFB768-3A79-D141-B34A-673C5CDDB1C1}" type="slidenum">
              <a:rPr lang="en-US" altLang="en-US"/>
              <a:pPr>
                <a:defRPr/>
              </a:pPr>
              <a:t>‹#›</a:t>
            </a:fld>
            <a:endParaRPr lang="en-US" altLang="en-US"/>
          </a:p>
        </p:txBody>
      </p:sp>
    </p:spTree>
    <p:extLst>
      <p:ext uri="{BB962C8B-B14F-4D97-AF65-F5344CB8AC3E}">
        <p14:creationId xmlns:p14="http://schemas.microsoft.com/office/powerpoint/2010/main" val="15338519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id="{811687D0-0DE1-34A3-5596-6EC835CE5644}"/>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FBE5B669-F188-349F-35D5-F563577030E5}"/>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DB9F0FC3-D88C-0D90-466E-E6B497FC15BB}"/>
              </a:ext>
            </a:extLst>
          </p:cNvPr>
          <p:cNvSpPr>
            <a:spLocks noGrp="1" noChangeArrowheads="1"/>
          </p:cNvSpPr>
          <p:nvPr>
            <p:ph type="sldNum" sz="quarter" idx="12"/>
          </p:nvPr>
        </p:nvSpPr>
        <p:spPr>
          <a:ln/>
        </p:spPr>
        <p:txBody>
          <a:bodyPr/>
          <a:lstStyle>
            <a:lvl1pPr>
              <a:defRPr/>
            </a:lvl1pPr>
          </a:lstStyle>
          <a:p>
            <a:pPr>
              <a:defRPr/>
            </a:pPr>
            <a:fld id="{8E69EE7F-DFC6-A644-965E-B41939B424AF}" type="slidenum">
              <a:rPr lang="en-US" altLang="en-US"/>
              <a:pPr>
                <a:defRPr/>
              </a:pPr>
              <a:t>‹#›</a:t>
            </a:fld>
            <a:endParaRPr lang="en-US" altLang="en-US"/>
          </a:p>
        </p:txBody>
      </p:sp>
    </p:spTree>
    <p:extLst>
      <p:ext uri="{BB962C8B-B14F-4D97-AF65-F5344CB8AC3E}">
        <p14:creationId xmlns:p14="http://schemas.microsoft.com/office/powerpoint/2010/main" val="35875182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FF9897AB-C167-ADED-2152-68F225D20E8C}"/>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28354754-C0B0-7445-42E9-4948CF0E3F8A}"/>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242445A2-D2B1-48A3-097A-BC94419AC754}"/>
              </a:ext>
            </a:extLst>
          </p:cNvPr>
          <p:cNvSpPr>
            <a:spLocks noGrp="1" noChangeArrowheads="1"/>
          </p:cNvSpPr>
          <p:nvPr>
            <p:ph type="sldNum" sz="quarter" idx="12"/>
          </p:nvPr>
        </p:nvSpPr>
        <p:spPr>
          <a:ln/>
        </p:spPr>
        <p:txBody>
          <a:bodyPr/>
          <a:lstStyle>
            <a:lvl1pPr>
              <a:defRPr/>
            </a:lvl1pPr>
          </a:lstStyle>
          <a:p>
            <a:pPr>
              <a:defRPr/>
            </a:pPr>
            <a:fld id="{E50684C4-5E0E-9E40-8A8D-C16031C18F35}" type="slidenum">
              <a:rPr lang="en-US" altLang="en-US"/>
              <a:pPr>
                <a:defRPr/>
              </a:pPr>
              <a:t>‹#›</a:t>
            </a:fld>
            <a:endParaRPr lang="en-US" altLang="en-US"/>
          </a:p>
        </p:txBody>
      </p:sp>
    </p:spTree>
    <p:extLst>
      <p:ext uri="{BB962C8B-B14F-4D97-AF65-F5344CB8AC3E}">
        <p14:creationId xmlns:p14="http://schemas.microsoft.com/office/powerpoint/2010/main" val="39313419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id="{84B5399D-5B6A-A409-6574-874EE1248965}"/>
              </a:ext>
            </a:extLst>
          </p:cNvPr>
          <p:cNvSpPr>
            <a:spLocks noGrp="1" noChangeArrowheads="1"/>
          </p:cNvSpPr>
          <p:nvPr>
            <p:ph type="dt" sz="half" idx="10"/>
          </p:nvPr>
        </p:nvSpPr>
        <p:spPr>
          <a:ln/>
        </p:spPr>
        <p:txBody>
          <a:bodyPr/>
          <a:lstStyle>
            <a:lvl1pPr>
              <a:defRPr/>
            </a:lvl1pPr>
          </a:lstStyle>
          <a:p>
            <a:pPr>
              <a:defRPr/>
            </a:pPr>
            <a:endParaRPr lang="en-US"/>
          </a:p>
        </p:txBody>
      </p:sp>
      <p:sp>
        <p:nvSpPr>
          <p:cNvPr id="8" name="Rectangle 5">
            <a:extLst>
              <a:ext uri="{FF2B5EF4-FFF2-40B4-BE49-F238E27FC236}">
                <a16:creationId xmlns:a16="http://schemas.microsoft.com/office/drawing/2014/main" id="{8D1C1190-4D2E-06AC-D7B3-BFD9C8B8EC5B}"/>
              </a:ext>
            </a:extLst>
          </p:cNvPr>
          <p:cNvSpPr>
            <a:spLocks noGrp="1" noChangeArrowheads="1"/>
          </p:cNvSpPr>
          <p:nvPr>
            <p:ph type="ftr" sz="quarter" idx="11"/>
          </p:nvPr>
        </p:nvSpPr>
        <p:spPr>
          <a:ln/>
        </p:spPr>
        <p:txBody>
          <a:bodyPr/>
          <a:lstStyle>
            <a:lvl1pPr>
              <a:defRPr/>
            </a:lvl1pPr>
          </a:lstStyle>
          <a:p>
            <a:pPr>
              <a:defRPr/>
            </a:pPr>
            <a:endParaRPr lang="en-US"/>
          </a:p>
        </p:txBody>
      </p:sp>
      <p:sp>
        <p:nvSpPr>
          <p:cNvPr id="9" name="Rectangle 6">
            <a:extLst>
              <a:ext uri="{FF2B5EF4-FFF2-40B4-BE49-F238E27FC236}">
                <a16:creationId xmlns:a16="http://schemas.microsoft.com/office/drawing/2014/main" id="{555B4520-2B5C-1A19-CDEF-5E0839E7B857}"/>
              </a:ext>
            </a:extLst>
          </p:cNvPr>
          <p:cNvSpPr>
            <a:spLocks noGrp="1" noChangeArrowheads="1"/>
          </p:cNvSpPr>
          <p:nvPr>
            <p:ph type="sldNum" sz="quarter" idx="12"/>
          </p:nvPr>
        </p:nvSpPr>
        <p:spPr>
          <a:ln/>
        </p:spPr>
        <p:txBody>
          <a:bodyPr/>
          <a:lstStyle>
            <a:lvl1pPr>
              <a:defRPr/>
            </a:lvl1pPr>
          </a:lstStyle>
          <a:p>
            <a:pPr>
              <a:defRPr/>
            </a:pPr>
            <a:fld id="{88A4F0BA-3A48-1841-B7A6-50EA816A14BE}" type="slidenum">
              <a:rPr lang="en-US" altLang="en-US"/>
              <a:pPr>
                <a:defRPr/>
              </a:pPr>
              <a:t>‹#›</a:t>
            </a:fld>
            <a:endParaRPr lang="en-US" altLang="en-US"/>
          </a:p>
        </p:txBody>
      </p:sp>
    </p:spTree>
    <p:extLst>
      <p:ext uri="{BB962C8B-B14F-4D97-AF65-F5344CB8AC3E}">
        <p14:creationId xmlns:p14="http://schemas.microsoft.com/office/powerpoint/2010/main" val="280399907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a16="http://schemas.microsoft.com/office/drawing/2014/main" id="{8DF094B5-A263-36A9-AA42-8D6020574AAC}"/>
              </a:ext>
            </a:extLst>
          </p:cNvPr>
          <p:cNvSpPr>
            <a:spLocks noGrp="1" noChangeArrowheads="1"/>
          </p:cNvSpPr>
          <p:nvPr>
            <p:ph type="dt" sz="half" idx="10"/>
          </p:nvPr>
        </p:nvSpPr>
        <p:spPr>
          <a:ln/>
        </p:spPr>
        <p:txBody>
          <a:bodyPr/>
          <a:lstStyle>
            <a:lvl1pPr>
              <a:defRPr/>
            </a:lvl1pPr>
          </a:lstStyle>
          <a:p>
            <a:pPr>
              <a:defRPr/>
            </a:pPr>
            <a:endParaRPr lang="en-US"/>
          </a:p>
        </p:txBody>
      </p:sp>
      <p:sp>
        <p:nvSpPr>
          <p:cNvPr id="4" name="Rectangle 5">
            <a:extLst>
              <a:ext uri="{FF2B5EF4-FFF2-40B4-BE49-F238E27FC236}">
                <a16:creationId xmlns:a16="http://schemas.microsoft.com/office/drawing/2014/main" id="{57EDE919-954A-B117-C530-80DB7D2AA43C}"/>
              </a:ext>
            </a:extLst>
          </p:cNvPr>
          <p:cNvSpPr>
            <a:spLocks noGrp="1" noChangeArrowheads="1"/>
          </p:cNvSpPr>
          <p:nvPr>
            <p:ph type="ftr" sz="quarter" idx="11"/>
          </p:nvPr>
        </p:nvSpPr>
        <p:spPr>
          <a:ln/>
        </p:spPr>
        <p:txBody>
          <a:bodyPr/>
          <a:lstStyle>
            <a:lvl1pPr>
              <a:defRPr/>
            </a:lvl1pPr>
          </a:lstStyle>
          <a:p>
            <a:pPr>
              <a:defRPr/>
            </a:pPr>
            <a:endParaRPr lang="en-US"/>
          </a:p>
        </p:txBody>
      </p:sp>
      <p:sp>
        <p:nvSpPr>
          <p:cNvPr id="5" name="Rectangle 6">
            <a:extLst>
              <a:ext uri="{FF2B5EF4-FFF2-40B4-BE49-F238E27FC236}">
                <a16:creationId xmlns:a16="http://schemas.microsoft.com/office/drawing/2014/main" id="{D9C1CDC2-9681-C4CF-A8C4-0E4A9A8171F4}"/>
              </a:ext>
            </a:extLst>
          </p:cNvPr>
          <p:cNvSpPr>
            <a:spLocks noGrp="1" noChangeArrowheads="1"/>
          </p:cNvSpPr>
          <p:nvPr>
            <p:ph type="sldNum" sz="quarter" idx="12"/>
          </p:nvPr>
        </p:nvSpPr>
        <p:spPr>
          <a:ln/>
        </p:spPr>
        <p:txBody>
          <a:bodyPr/>
          <a:lstStyle>
            <a:lvl1pPr>
              <a:defRPr/>
            </a:lvl1pPr>
          </a:lstStyle>
          <a:p>
            <a:pPr>
              <a:defRPr/>
            </a:pPr>
            <a:fld id="{40E669B1-5D7A-7F49-A4F8-073AFE941E8B}" type="slidenum">
              <a:rPr lang="en-US" altLang="en-US"/>
              <a:pPr>
                <a:defRPr/>
              </a:pPr>
              <a:t>‹#›</a:t>
            </a:fld>
            <a:endParaRPr lang="en-US" altLang="en-US"/>
          </a:p>
        </p:txBody>
      </p:sp>
    </p:spTree>
    <p:extLst>
      <p:ext uri="{BB962C8B-B14F-4D97-AF65-F5344CB8AC3E}">
        <p14:creationId xmlns:p14="http://schemas.microsoft.com/office/powerpoint/2010/main" val="111742318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A6D4B2FB-7176-BCFE-0ECE-A24BA7725AAD}"/>
              </a:ext>
            </a:extLst>
          </p:cNvPr>
          <p:cNvSpPr>
            <a:spLocks noGrp="1" noChangeArrowheads="1"/>
          </p:cNvSpPr>
          <p:nvPr>
            <p:ph type="dt" sz="half" idx="10"/>
          </p:nvPr>
        </p:nvSpPr>
        <p:spPr>
          <a:ln/>
        </p:spPr>
        <p:txBody>
          <a:bodyPr/>
          <a:lstStyle>
            <a:lvl1pPr>
              <a:defRPr/>
            </a:lvl1pPr>
          </a:lstStyle>
          <a:p>
            <a:pPr>
              <a:defRPr/>
            </a:pPr>
            <a:endParaRPr lang="en-US"/>
          </a:p>
        </p:txBody>
      </p:sp>
      <p:sp>
        <p:nvSpPr>
          <p:cNvPr id="3" name="Rectangle 5">
            <a:extLst>
              <a:ext uri="{FF2B5EF4-FFF2-40B4-BE49-F238E27FC236}">
                <a16:creationId xmlns:a16="http://schemas.microsoft.com/office/drawing/2014/main" id="{0F8CF3E7-ECC8-1744-FFDA-602ACF6B9DBA}"/>
              </a:ext>
            </a:extLst>
          </p:cNvPr>
          <p:cNvSpPr>
            <a:spLocks noGrp="1" noChangeArrowheads="1"/>
          </p:cNvSpPr>
          <p:nvPr>
            <p:ph type="ftr" sz="quarter" idx="11"/>
          </p:nvPr>
        </p:nvSpPr>
        <p:spPr>
          <a:ln/>
        </p:spPr>
        <p:txBody>
          <a:bodyPr/>
          <a:lstStyle>
            <a:lvl1pPr>
              <a:defRPr/>
            </a:lvl1pPr>
          </a:lstStyle>
          <a:p>
            <a:pPr>
              <a:defRPr/>
            </a:pPr>
            <a:endParaRPr lang="en-US"/>
          </a:p>
        </p:txBody>
      </p:sp>
      <p:sp>
        <p:nvSpPr>
          <p:cNvPr id="4" name="Rectangle 6">
            <a:extLst>
              <a:ext uri="{FF2B5EF4-FFF2-40B4-BE49-F238E27FC236}">
                <a16:creationId xmlns:a16="http://schemas.microsoft.com/office/drawing/2014/main" id="{C57AB322-A048-2EDA-25D7-7E1071F3A47C}"/>
              </a:ext>
            </a:extLst>
          </p:cNvPr>
          <p:cNvSpPr>
            <a:spLocks noGrp="1" noChangeArrowheads="1"/>
          </p:cNvSpPr>
          <p:nvPr>
            <p:ph type="sldNum" sz="quarter" idx="12"/>
          </p:nvPr>
        </p:nvSpPr>
        <p:spPr>
          <a:ln/>
        </p:spPr>
        <p:txBody>
          <a:bodyPr/>
          <a:lstStyle>
            <a:lvl1pPr>
              <a:defRPr/>
            </a:lvl1pPr>
          </a:lstStyle>
          <a:p>
            <a:pPr>
              <a:defRPr/>
            </a:pPr>
            <a:fld id="{A414C35C-33BD-C64B-BCFA-8126D504635E}" type="slidenum">
              <a:rPr lang="en-US" altLang="en-US"/>
              <a:pPr>
                <a:defRPr/>
              </a:pPr>
              <a:t>‹#›</a:t>
            </a:fld>
            <a:endParaRPr lang="en-US" altLang="en-US"/>
          </a:p>
        </p:txBody>
      </p:sp>
    </p:spTree>
    <p:extLst>
      <p:ext uri="{BB962C8B-B14F-4D97-AF65-F5344CB8AC3E}">
        <p14:creationId xmlns:p14="http://schemas.microsoft.com/office/powerpoint/2010/main" val="41556333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a:extLst>
              <a:ext uri="{FF2B5EF4-FFF2-40B4-BE49-F238E27FC236}">
                <a16:creationId xmlns:a16="http://schemas.microsoft.com/office/drawing/2014/main" id="{F8B3E77B-AE6B-97AC-B76F-599540F1AD2B}"/>
              </a:ext>
            </a:extLst>
          </p:cNvPr>
          <p:cNvSpPr>
            <a:spLocks noGrp="1" noChangeArrowheads="1"/>
          </p:cNvSpPr>
          <p:nvPr>
            <p:ph type="ftr" sz="quarter" idx="10"/>
          </p:nvPr>
        </p:nvSpPr>
        <p:spPr>
          <a:ln/>
        </p:spPr>
        <p:txBody>
          <a:bodyPr/>
          <a:lstStyle>
            <a:lvl1pPr>
              <a:defRPr/>
            </a:lvl1pPr>
          </a:lstStyle>
          <a:p>
            <a:pPr>
              <a:defRPr/>
            </a:pPr>
            <a:r>
              <a:rPr lang="en-US"/>
              <a:t>Department of Computer Applications</a:t>
            </a:r>
          </a:p>
        </p:txBody>
      </p:sp>
      <p:sp>
        <p:nvSpPr>
          <p:cNvPr id="5" name="Rectangle 6">
            <a:extLst>
              <a:ext uri="{FF2B5EF4-FFF2-40B4-BE49-F238E27FC236}">
                <a16:creationId xmlns:a16="http://schemas.microsoft.com/office/drawing/2014/main" id="{3E6F3162-C682-5DCF-BA9A-25AFE111AA8E}"/>
              </a:ext>
            </a:extLst>
          </p:cNvPr>
          <p:cNvSpPr>
            <a:spLocks noGrp="1" noChangeArrowheads="1"/>
          </p:cNvSpPr>
          <p:nvPr>
            <p:ph type="sldNum" sz="quarter" idx="11"/>
          </p:nvPr>
        </p:nvSpPr>
        <p:spPr>
          <a:ln/>
        </p:spPr>
        <p:txBody>
          <a:bodyPr/>
          <a:lstStyle>
            <a:lvl1pPr>
              <a:defRPr/>
            </a:lvl1pPr>
          </a:lstStyle>
          <a:p>
            <a:pPr>
              <a:defRPr/>
            </a:pPr>
            <a:r>
              <a:rPr lang="en-US"/>
              <a:t>1</a:t>
            </a:r>
          </a:p>
        </p:txBody>
      </p:sp>
    </p:spTree>
    <p:extLst>
      <p:ext uri="{BB962C8B-B14F-4D97-AF65-F5344CB8AC3E}">
        <p14:creationId xmlns:p14="http://schemas.microsoft.com/office/powerpoint/2010/main" val="233021540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D9735FC9-0792-BA87-A81B-9284E6189CE5}"/>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857297E9-79DE-DFAE-258A-325FAA55BA88}"/>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3755F7F3-8A94-6C7F-0023-A86EE2524518}"/>
              </a:ext>
            </a:extLst>
          </p:cNvPr>
          <p:cNvSpPr>
            <a:spLocks noGrp="1" noChangeArrowheads="1"/>
          </p:cNvSpPr>
          <p:nvPr>
            <p:ph type="sldNum" sz="quarter" idx="12"/>
          </p:nvPr>
        </p:nvSpPr>
        <p:spPr>
          <a:ln/>
        </p:spPr>
        <p:txBody>
          <a:bodyPr/>
          <a:lstStyle>
            <a:lvl1pPr>
              <a:defRPr/>
            </a:lvl1pPr>
          </a:lstStyle>
          <a:p>
            <a:pPr>
              <a:defRPr/>
            </a:pPr>
            <a:fld id="{1AD10106-26FA-974B-B897-B5E7D4FDA236}" type="slidenum">
              <a:rPr lang="en-US" altLang="en-US"/>
              <a:pPr>
                <a:defRPr/>
              </a:pPr>
              <a:t>‹#›</a:t>
            </a:fld>
            <a:endParaRPr lang="en-US" altLang="en-US"/>
          </a:p>
        </p:txBody>
      </p:sp>
    </p:spTree>
    <p:extLst>
      <p:ext uri="{BB962C8B-B14F-4D97-AF65-F5344CB8AC3E}">
        <p14:creationId xmlns:p14="http://schemas.microsoft.com/office/powerpoint/2010/main" val="192460700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751391F8-D45E-8A7D-9F35-A06A6A040263}"/>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97F97331-76A5-50A4-3A45-CF56E05CB72E}"/>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A5D8FF4B-055F-0681-C056-57CFC69537D5}"/>
              </a:ext>
            </a:extLst>
          </p:cNvPr>
          <p:cNvSpPr>
            <a:spLocks noGrp="1" noChangeArrowheads="1"/>
          </p:cNvSpPr>
          <p:nvPr>
            <p:ph type="sldNum" sz="quarter" idx="12"/>
          </p:nvPr>
        </p:nvSpPr>
        <p:spPr>
          <a:ln/>
        </p:spPr>
        <p:txBody>
          <a:bodyPr/>
          <a:lstStyle>
            <a:lvl1pPr>
              <a:defRPr/>
            </a:lvl1pPr>
          </a:lstStyle>
          <a:p>
            <a:pPr>
              <a:defRPr/>
            </a:pPr>
            <a:fld id="{B51E9E77-CA30-4940-AC1C-0134CF597B4D}" type="slidenum">
              <a:rPr lang="en-US" altLang="en-US"/>
              <a:pPr>
                <a:defRPr/>
              </a:pPr>
              <a:t>‹#›</a:t>
            </a:fld>
            <a:endParaRPr lang="en-US" altLang="en-US"/>
          </a:p>
        </p:txBody>
      </p:sp>
    </p:spTree>
    <p:extLst>
      <p:ext uri="{BB962C8B-B14F-4D97-AF65-F5344CB8AC3E}">
        <p14:creationId xmlns:p14="http://schemas.microsoft.com/office/powerpoint/2010/main" val="159706197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C6F5031E-2AE7-004C-C351-D4172C44230B}"/>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72663ED2-8401-29C4-3FE2-184015AB3B50}"/>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EB7CFBF9-63B9-E563-0211-7FBBFA2FE39A}"/>
              </a:ext>
            </a:extLst>
          </p:cNvPr>
          <p:cNvSpPr>
            <a:spLocks noGrp="1" noChangeArrowheads="1"/>
          </p:cNvSpPr>
          <p:nvPr>
            <p:ph type="sldNum" sz="quarter" idx="12"/>
          </p:nvPr>
        </p:nvSpPr>
        <p:spPr>
          <a:ln/>
        </p:spPr>
        <p:txBody>
          <a:bodyPr/>
          <a:lstStyle>
            <a:lvl1pPr>
              <a:defRPr/>
            </a:lvl1pPr>
          </a:lstStyle>
          <a:p>
            <a:pPr>
              <a:defRPr/>
            </a:pPr>
            <a:fld id="{E4AC1E0E-9341-AC49-AFA8-DABE085C0AD5}" type="slidenum">
              <a:rPr lang="en-US" altLang="en-US"/>
              <a:pPr>
                <a:defRPr/>
              </a:pPr>
              <a:t>‹#›</a:t>
            </a:fld>
            <a:endParaRPr lang="en-US" altLang="en-US"/>
          </a:p>
        </p:txBody>
      </p:sp>
    </p:spTree>
    <p:extLst>
      <p:ext uri="{BB962C8B-B14F-4D97-AF65-F5344CB8AC3E}">
        <p14:creationId xmlns:p14="http://schemas.microsoft.com/office/powerpoint/2010/main" val="140478335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D6B08FDE-9F52-5614-8C95-0CEE02B24391}"/>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7409753C-D0F0-D252-A9DC-E2DD7CD8F546}"/>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D202B2F8-0760-C384-F243-4DDAC5248512}"/>
              </a:ext>
            </a:extLst>
          </p:cNvPr>
          <p:cNvSpPr>
            <a:spLocks noGrp="1" noChangeArrowheads="1"/>
          </p:cNvSpPr>
          <p:nvPr>
            <p:ph type="sldNum" sz="quarter" idx="12"/>
          </p:nvPr>
        </p:nvSpPr>
        <p:spPr>
          <a:ln/>
        </p:spPr>
        <p:txBody>
          <a:bodyPr/>
          <a:lstStyle>
            <a:lvl1pPr>
              <a:defRPr/>
            </a:lvl1pPr>
          </a:lstStyle>
          <a:p>
            <a:pPr>
              <a:defRPr/>
            </a:pPr>
            <a:fld id="{E759A00F-9A2B-8A46-AE25-340AF0FFD507}" type="slidenum">
              <a:rPr lang="en-US" altLang="en-US"/>
              <a:pPr>
                <a:defRPr/>
              </a:pPr>
              <a:t>‹#›</a:t>
            </a:fld>
            <a:endParaRPr lang="en-US" altLang="en-US"/>
          </a:p>
        </p:txBody>
      </p:sp>
    </p:spTree>
    <p:extLst>
      <p:ext uri="{BB962C8B-B14F-4D97-AF65-F5344CB8AC3E}">
        <p14:creationId xmlns:p14="http://schemas.microsoft.com/office/powerpoint/2010/main" val="14283314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5">
            <a:extLst>
              <a:ext uri="{FF2B5EF4-FFF2-40B4-BE49-F238E27FC236}">
                <a16:creationId xmlns:a16="http://schemas.microsoft.com/office/drawing/2014/main" id="{C6D938FF-25E8-46A3-C560-930FB1CFFABA}"/>
              </a:ext>
            </a:extLst>
          </p:cNvPr>
          <p:cNvSpPr>
            <a:spLocks noGrp="1" noChangeArrowheads="1"/>
          </p:cNvSpPr>
          <p:nvPr>
            <p:ph type="ftr" sz="quarter" idx="10"/>
          </p:nvPr>
        </p:nvSpPr>
        <p:spPr>
          <a:ln/>
        </p:spPr>
        <p:txBody>
          <a:bodyPr/>
          <a:lstStyle>
            <a:lvl1pPr>
              <a:defRPr/>
            </a:lvl1pPr>
          </a:lstStyle>
          <a:p>
            <a:pPr>
              <a:defRPr/>
            </a:pPr>
            <a:r>
              <a:rPr lang="en-US"/>
              <a:t>Department of Computer Applications</a:t>
            </a:r>
          </a:p>
        </p:txBody>
      </p:sp>
      <p:sp>
        <p:nvSpPr>
          <p:cNvPr id="5" name="Rectangle 6">
            <a:extLst>
              <a:ext uri="{FF2B5EF4-FFF2-40B4-BE49-F238E27FC236}">
                <a16:creationId xmlns:a16="http://schemas.microsoft.com/office/drawing/2014/main" id="{24636C19-EB31-7C02-37C4-266FC2C36E5D}"/>
              </a:ext>
            </a:extLst>
          </p:cNvPr>
          <p:cNvSpPr>
            <a:spLocks noGrp="1" noChangeArrowheads="1"/>
          </p:cNvSpPr>
          <p:nvPr>
            <p:ph type="sldNum" sz="quarter" idx="11"/>
          </p:nvPr>
        </p:nvSpPr>
        <p:spPr>
          <a:ln/>
        </p:spPr>
        <p:txBody>
          <a:bodyPr/>
          <a:lstStyle>
            <a:lvl1pPr>
              <a:defRPr/>
            </a:lvl1pPr>
          </a:lstStyle>
          <a:p>
            <a:pPr>
              <a:defRPr/>
            </a:pPr>
            <a:r>
              <a:rPr lang="en-US"/>
              <a:t>1</a:t>
            </a:r>
          </a:p>
        </p:txBody>
      </p:sp>
    </p:spTree>
    <p:extLst>
      <p:ext uri="{BB962C8B-B14F-4D97-AF65-F5344CB8AC3E}">
        <p14:creationId xmlns:p14="http://schemas.microsoft.com/office/powerpoint/2010/main" val="5521197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a:extLst>
              <a:ext uri="{FF2B5EF4-FFF2-40B4-BE49-F238E27FC236}">
                <a16:creationId xmlns:a16="http://schemas.microsoft.com/office/drawing/2014/main" id="{4E0C691A-26ED-6632-C2A3-CCEC3A7A680B}"/>
              </a:ext>
            </a:extLst>
          </p:cNvPr>
          <p:cNvSpPr>
            <a:spLocks noGrp="1" noChangeArrowheads="1"/>
          </p:cNvSpPr>
          <p:nvPr>
            <p:ph type="ftr" sz="quarter" idx="10"/>
          </p:nvPr>
        </p:nvSpPr>
        <p:spPr>
          <a:ln/>
        </p:spPr>
        <p:txBody>
          <a:bodyPr/>
          <a:lstStyle>
            <a:lvl1pPr>
              <a:defRPr/>
            </a:lvl1pPr>
          </a:lstStyle>
          <a:p>
            <a:pPr>
              <a:defRPr/>
            </a:pPr>
            <a:r>
              <a:rPr lang="en-US"/>
              <a:t>Department of Computer Applications</a:t>
            </a:r>
          </a:p>
        </p:txBody>
      </p:sp>
      <p:sp>
        <p:nvSpPr>
          <p:cNvPr id="6" name="Rectangle 6">
            <a:extLst>
              <a:ext uri="{FF2B5EF4-FFF2-40B4-BE49-F238E27FC236}">
                <a16:creationId xmlns:a16="http://schemas.microsoft.com/office/drawing/2014/main" id="{12DE1431-81D4-6EDA-2448-F7DD6BC56795}"/>
              </a:ext>
            </a:extLst>
          </p:cNvPr>
          <p:cNvSpPr>
            <a:spLocks noGrp="1" noChangeArrowheads="1"/>
          </p:cNvSpPr>
          <p:nvPr>
            <p:ph type="sldNum" sz="quarter" idx="11"/>
          </p:nvPr>
        </p:nvSpPr>
        <p:spPr>
          <a:ln/>
        </p:spPr>
        <p:txBody>
          <a:bodyPr/>
          <a:lstStyle>
            <a:lvl1pPr>
              <a:defRPr/>
            </a:lvl1pPr>
          </a:lstStyle>
          <a:p>
            <a:pPr>
              <a:defRPr/>
            </a:pPr>
            <a:r>
              <a:rPr lang="en-US"/>
              <a:t>1</a:t>
            </a:r>
          </a:p>
        </p:txBody>
      </p:sp>
    </p:spTree>
    <p:extLst>
      <p:ext uri="{BB962C8B-B14F-4D97-AF65-F5344CB8AC3E}">
        <p14:creationId xmlns:p14="http://schemas.microsoft.com/office/powerpoint/2010/main" val="11725744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5">
            <a:extLst>
              <a:ext uri="{FF2B5EF4-FFF2-40B4-BE49-F238E27FC236}">
                <a16:creationId xmlns:a16="http://schemas.microsoft.com/office/drawing/2014/main" id="{0F696C12-B6AE-DF52-9BB1-DB63BF333454}"/>
              </a:ext>
            </a:extLst>
          </p:cNvPr>
          <p:cNvSpPr>
            <a:spLocks noGrp="1" noChangeArrowheads="1"/>
          </p:cNvSpPr>
          <p:nvPr>
            <p:ph type="ftr" sz="quarter" idx="10"/>
          </p:nvPr>
        </p:nvSpPr>
        <p:spPr>
          <a:ln/>
        </p:spPr>
        <p:txBody>
          <a:bodyPr/>
          <a:lstStyle>
            <a:lvl1pPr>
              <a:defRPr/>
            </a:lvl1pPr>
          </a:lstStyle>
          <a:p>
            <a:pPr>
              <a:defRPr/>
            </a:pPr>
            <a:r>
              <a:rPr lang="en-US"/>
              <a:t>Department of Computer Applications</a:t>
            </a:r>
          </a:p>
        </p:txBody>
      </p:sp>
      <p:sp>
        <p:nvSpPr>
          <p:cNvPr id="8" name="Rectangle 6">
            <a:extLst>
              <a:ext uri="{FF2B5EF4-FFF2-40B4-BE49-F238E27FC236}">
                <a16:creationId xmlns:a16="http://schemas.microsoft.com/office/drawing/2014/main" id="{C8791A39-59C2-A1D9-84DF-5C75D178DC10}"/>
              </a:ext>
            </a:extLst>
          </p:cNvPr>
          <p:cNvSpPr>
            <a:spLocks noGrp="1" noChangeArrowheads="1"/>
          </p:cNvSpPr>
          <p:nvPr>
            <p:ph type="sldNum" sz="quarter" idx="11"/>
          </p:nvPr>
        </p:nvSpPr>
        <p:spPr>
          <a:ln/>
        </p:spPr>
        <p:txBody>
          <a:bodyPr/>
          <a:lstStyle>
            <a:lvl1pPr>
              <a:defRPr/>
            </a:lvl1pPr>
          </a:lstStyle>
          <a:p>
            <a:pPr>
              <a:defRPr/>
            </a:pPr>
            <a:r>
              <a:rPr lang="en-US"/>
              <a:t>1</a:t>
            </a:r>
          </a:p>
        </p:txBody>
      </p:sp>
    </p:spTree>
    <p:extLst>
      <p:ext uri="{BB962C8B-B14F-4D97-AF65-F5344CB8AC3E}">
        <p14:creationId xmlns:p14="http://schemas.microsoft.com/office/powerpoint/2010/main" val="19704801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5">
            <a:extLst>
              <a:ext uri="{FF2B5EF4-FFF2-40B4-BE49-F238E27FC236}">
                <a16:creationId xmlns:a16="http://schemas.microsoft.com/office/drawing/2014/main" id="{F58B884D-B739-E5E2-4444-5B0BE9FFB9BE}"/>
              </a:ext>
            </a:extLst>
          </p:cNvPr>
          <p:cNvSpPr>
            <a:spLocks noGrp="1" noChangeArrowheads="1"/>
          </p:cNvSpPr>
          <p:nvPr>
            <p:ph type="ftr" sz="quarter" idx="10"/>
          </p:nvPr>
        </p:nvSpPr>
        <p:spPr>
          <a:ln/>
        </p:spPr>
        <p:txBody>
          <a:bodyPr/>
          <a:lstStyle>
            <a:lvl1pPr>
              <a:defRPr/>
            </a:lvl1pPr>
          </a:lstStyle>
          <a:p>
            <a:pPr>
              <a:defRPr/>
            </a:pPr>
            <a:r>
              <a:rPr lang="en-US"/>
              <a:t>Department of Computer Applications</a:t>
            </a:r>
          </a:p>
        </p:txBody>
      </p:sp>
      <p:sp>
        <p:nvSpPr>
          <p:cNvPr id="4" name="Rectangle 6">
            <a:extLst>
              <a:ext uri="{FF2B5EF4-FFF2-40B4-BE49-F238E27FC236}">
                <a16:creationId xmlns:a16="http://schemas.microsoft.com/office/drawing/2014/main" id="{FD705598-E736-9B02-118B-00A048074CE3}"/>
              </a:ext>
            </a:extLst>
          </p:cNvPr>
          <p:cNvSpPr>
            <a:spLocks noGrp="1" noChangeArrowheads="1"/>
          </p:cNvSpPr>
          <p:nvPr>
            <p:ph type="sldNum" sz="quarter" idx="11"/>
          </p:nvPr>
        </p:nvSpPr>
        <p:spPr>
          <a:ln/>
        </p:spPr>
        <p:txBody>
          <a:bodyPr/>
          <a:lstStyle>
            <a:lvl1pPr>
              <a:defRPr/>
            </a:lvl1pPr>
          </a:lstStyle>
          <a:p>
            <a:pPr>
              <a:defRPr/>
            </a:pPr>
            <a:r>
              <a:rPr lang="en-US"/>
              <a:t>1</a:t>
            </a:r>
          </a:p>
        </p:txBody>
      </p:sp>
    </p:spTree>
    <p:extLst>
      <p:ext uri="{BB962C8B-B14F-4D97-AF65-F5344CB8AC3E}">
        <p14:creationId xmlns:p14="http://schemas.microsoft.com/office/powerpoint/2010/main" val="37997500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a:extLst>
              <a:ext uri="{FF2B5EF4-FFF2-40B4-BE49-F238E27FC236}">
                <a16:creationId xmlns:a16="http://schemas.microsoft.com/office/drawing/2014/main" id="{430C8B05-460B-CABF-6B36-4DE978E68985}"/>
              </a:ext>
            </a:extLst>
          </p:cNvPr>
          <p:cNvSpPr>
            <a:spLocks noGrp="1" noChangeArrowheads="1"/>
          </p:cNvSpPr>
          <p:nvPr>
            <p:ph type="ftr" sz="quarter" idx="10"/>
          </p:nvPr>
        </p:nvSpPr>
        <p:spPr>
          <a:ln/>
        </p:spPr>
        <p:txBody>
          <a:bodyPr/>
          <a:lstStyle>
            <a:lvl1pPr>
              <a:defRPr/>
            </a:lvl1pPr>
          </a:lstStyle>
          <a:p>
            <a:pPr>
              <a:defRPr/>
            </a:pPr>
            <a:r>
              <a:rPr lang="en-US"/>
              <a:t>Department of Computer Applications</a:t>
            </a:r>
          </a:p>
        </p:txBody>
      </p:sp>
      <p:sp>
        <p:nvSpPr>
          <p:cNvPr id="3" name="Rectangle 6">
            <a:extLst>
              <a:ext uri="{FF2B5EF4-FFF2-40B4-BE49-F238E27FC236}">
                <a16:creationId xmlns:a16="http://schemas.microsoft.com/office/drawing/2014/main" id="{FF58C396-B945-3750-0A5E-78CA1FBF4F38}"/>
              </a:ext>
            </a:extLst>
          </p:cNvPr>
          <p:cNvSpPr>
            <a:spLocks noGrp="1" noChangeArrowheads="1"/>
          </p:cNvSpPr>
          <p:nvPr>
            <p:ph type="sldNum" sz="quarter" idx="11"/>
          </p:nvPr>
        </p:nvSpPr>
        <p:spPr>
          <a:ln/>
        </p:spPr>
        <p:txBody>
          <a:bodyPr/>
          <a:lstStyle>
            <a:lvl1pPr>
              <a:defRPr/>
            </a:lvl1pPr>
          </a:lstStyle>
          <a:p>
            <a:pPr>
              <a:defRPr/>
            </a:pPr>
            <a:r>
              <a:rPr lang="en-US"/>
              <a:t>1</a:t>
            </a:r>
          </a:p>
        </p:txBody>
      </p:sp>
    </p:spTree>
    <p:extLst>
      <p:ext uri="{BB962C8B-B14F-4D97-AF65-F5344CB8AC3E}">
        <p14:creationId xmlns:p14="http://schemas.microsoft.com/office/powerpoint/2010/main" val="4539602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a:extLst>
              <a:ext uri="{FF2B5EF4-FFF2-40B4-BE49-F238E27FC236}">
                <a16:creationId xmlns:a16="http://schemas.microsoft.com/office/drawing/2014/main" id="{9462E2B9-7D07-90E0-C6B0-BE602247D293}"/>
              </a:ext>
            </a:extLst>
          </p:cNvPr>
          <p:cNvSpPr>
            <a:spLocks noGrp="1" noChangeArrowheads="1"/>
          </p:cNvSpPr>
          <p:nvPr>
            <p:ph type="ftr" sz="quarter" idx="10"/>
          </p:nvPr>
        </p:nvSpPr>
        <p:spPr>
          <a:ln/>
        </p:spPr>
        <p:txBody>
          <a:bodyPr/>
          <a:lstStyle>
            <a:lvl1pPr>
              <a:defRPr/>
            </a:lvl1pPr>
          </a:lstStyle>
          <a:p>
            <a:pPr>
              <a:defRPr/>
            </a:pPr>
            <a:r>
              <a:rPr lang="en-US"/>
              <a:t>Department of Computer Applications</a:t>
            </a:r>
          </a:p>
        </p:txBody>
      </p:sp>
      <p:sp>
        <p:nvSpPr>
          <p:cNvPr id="6" name="Rectangle 6">
            <a:extLst>
              <a:ext uri="{FF2B5EF4-FFF2-40B4-BE49-F238E27FC236}">
                <a16:creationId xmlns:a16="http://schemas.microsoft.com/office/drawing/2014/main" id="{8F619794-916F-50DB-E27A-B262F04498BE}"/>
              </a:ext>
            </a:extLst>
          </p:cNvPr>
          <p:cNvSpPr>
            <a:spLocks noGrp="1" noChangeArrowheads="1"/>
          </p:cNvSpPr>
          <p:nvPr>
            <p:ph type="sldNum" sz="quarter" idx="11"/>
          </p:nvPr>
        </p:nvSpPr>
        <p:spPr>
          <a:ln/>
        </p:spPr>
        <p:txBody>
          <a:bodyPr/>
          <a:lstStyle>
            <a:lvl1pPr>
              <a:defRPr/>
            </a:lvl1pPr>
          </a:lstStyle>
          <a:p>
            <a:pPr>
              <a:defRPr/>
            </a:pPr>
            <a:r>
              <a:rPr lang="en-US"/>
              <a:t>1</a:t>
            </a:r>
          </a:p>
        </p:txBody>
      </p:sp>
    </p:spTree>
    <p:extLst>
      <p:ext uri="{BB962C8B-B14F-4D97-AF65-F5344CB8AC3E}">
        <p14:creationId xmlns:p14="http://schemas.microsoft.com/office/powerpoint/2010/main" val="13872632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a:extLst>
              <a:ext uri="{FF2B5EF4-FFF2-40B4-BE49-F238E27FC236}">
                <a16:creationId xmlns:a16="http://schemas.microsoft.com/office/drawing/2014/main" id="{EE024F49-0E45-BB7F-5E18-1480ACACAD88}"/>
              </a:ext>
            </a:extLst>
          </p:cNvPr>
          <p:cNvSpPr>
            <a:spLocks noGrp="1" noChangeArrowheads="1"/>
          </p:cNvSpPr>
          <p:nvPr>
            <p:ph type="ftr" sz="quarter" idx="10"/>
          </p:nvPr>
        </p:nvSpPr>
        <p:spPr>
          <a:ln/>
        </p:spPr>
        <p:txBody>
          <a:bodyPr/>
          <a:lstStyle>
            <a:lvl1pPr>
              <a:defRPr/>
            </a:lvl1pPr>
          </a:lstStyle>
          <a:p>
            <a:pPr>
              <a:defRPr/>
            </a:pPr>
            <a:r>
              <a:rPr lang="en-US"/>
              <a:t>Department of Computer Applications</a:t>
            </a:r>
          </a:p>
        </p:txBody>
      </p:sp>
      <p:sp>
        <p:nvSpPr>
          <p:cNvPr id="6" name="Rectangle 6">
            <a:extLst>
              <a:ext uri="{FF2B5EF4-FFF2-40B4-BE49-F238E27FC236}">
                <a16:creationId xmlns:a16="http://schemas.microsoft.com/office/drawing/2014/main" id="{5876FF4A-9A6A-997D-5089-5BC4D29AC4B2}"/>
              </a:ext>
            </a:extLst>
          </p:cNvPr>
          <p:cNvSpPr>
            <a:spLocks noGrp="1" noChangeArrowheads="1"/>
          </p:cNvSpPr>
          <p:nvPr>
            <p:ph type="sldNum" sz="quarter" idx="11"/>
          </p:nvPr>
        </p:nvSpPr>
        <p:spPr>
          <a:ln/>
        </p:spPr>
        <p:txBody>
          <a:bodyPr/>
          <a:lstStyle>
            <a:lvl1pPr>
              <a:defRPr/>
            </a:lvl1pPr>
          </a:lstStyle>
          <a:p>
            <a:pPr>
              <a:defRPr/>
            </a:pPr>
            <a:r>
              <a:rPr lang="en-US"/>
              <a:t>1</a:t>
            </a:r>
          </a:p>
        </p:txBody>
      </p:sp>
    </p:spTree>
    <p:extLst>
      <p:ext uri="{BB962C8B-B14F-4D97-AF65-F5344CB8AC3E}">
        <p14:creationId xmlns:p14="http://schemas.microsoft.com/office/powerpoint/2010/main" val="8273191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9E28C3A0-BB20-D1CE-FBAA-96027DB6B499}"/>
              </a:ext>
            </a:extLst>
          </p:cNvPr>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OFFLINE HANDWRITTEN CHARACTER RECOGINITION SYSTEM</a:t>
            </a:r>
          </a:p>
        </p:txBody>
      </p:sp>
      <p:sp>
        <p:nvSpPr>
          <p:cNvPr id="1027" name="Rectangle 3">
            <a:extLst>
              <a:ext uri="{FF2B5EF4-FFF2-40B4-BE49-F238E27FC236}">
                <a16:creationId xmlns:a16="http://schemas.microsoft.com/office/drawing/2014/main" id="{EC94D6E4-6E8B-B759-1B5C-9E28DE0DE450}"/>
              </a:ext>
            </a:extLst>
          </p:cNvPr>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9" name="Rectangle 5">
            <a:extLst>
              <a:ext uri="{FF2B5EF4-FFF2-40B4-BE49-F238E27FC236}">
                <a16:creationId xmlns:a16="http://schemas.microsoft.com/office/drawing/2014/main" id="{BC3B1BEF-6D16-DBD6-16BD-ED9FB3C17781}"/>
              </a:ext>
            </a:extLst>
          </p:cNvPr>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spcBef>
                <a:spcPct val="0"/>
              </a:spcBef>
              <a:buFontTx/>
              <a:buNone/>
              <a:defRPr sz="1400" b="0">
                <a:solidFill>
                  <a:srgbClr val="0000FF"/>
                </a:solidFill>
                <a:latin typeface="+mn-lt"/>
                <a:cs typeface="+mn-cs"/>
              </a:defRPr>
            </a:lvl1pPr>
          </a:lstStyle>
          <a:p>
            <a:pPr>
              <a:defRPr/>
            </a:pPr>
            <a:r>
              <a:rPr lang="en-US"/>
              <a:t>Department of Computer Applications</a:t>
            </a:r>
          </a:p>
        </p:txBody>
      </p:sp>
      <p:sp>
        <p:nvSpPr>
          <p:cNvPr id="1030" name="Rectangle 6">
            <a:extLst>
              <a:ext uri="{FF2B5EF4-FFF2-40B4-BE49-F238E27FC236}">
                <a16:creationId xmlns:a16="http://schemas.microsoft.com/office/drawing/2014/main" id="{AE73D990-0248-632E-C183-8EEC0ADF9BC1}"/>
              </a:ext>
            </a:extLst>
          </p:cNvPr>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spcBef>
                <a:spcPct val="0"/>
              </a:spcBef>
              <a:buFontTx/>
              <a:buNone/>
              <a:defRPr sz="1400" b="0">
                <a:latin typeface="+mn-lt"/>
                <a:cs typeface="+mn-cs"/>
              </a:defRPr>
            </a:lvl1pPr>
          </a:lstStyle>
          <a:p>
            <a:pPr>
              <a:defRPr/>
            </a:pPr>
            <a:r>
              <a:rPr lang="en-US"/>
              <a:t>1</a:t>
            </a:r>
          </a:p>
        </p:txBody>
      </p:sp>
      <p:sp>
        <p:nvSpPr>
          <p:cNvPr id="2" name="Line 7">
            <a:extLst>
              <a:ext uri="{FF2B5EF4-FFF2-40B4-BE49-F238E27FC236}">
                <a16:creationId xmlns:a16="http://schemas.microsoft.com/office/drawing/2014/main" id="{C7AD1191-A6A6-A87D-46D6-572152589AC9}"/>
              </a:ext>
            </a:extLst>
          </p:cNvPr>
          <p:cNvSpPr>
            <a:spLocks noChangeShapeType="1"/>
          </p:cNvSpPr>
          <p:nvPr userDrawn="1"/>
        </p:nvSpPr>
        <p:spPr bwMode="auto">
          <a:xfrm>
            <a:off x="685800" y="990600"/>
            <a:ext cx="84582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p>
            <a:endParaRPr lang="en-US"/>
          </a:p>
        </p:txBody>
      </p:sp>
      <p:sp>
        <p:nvSpPr>
          <p:cNvPr id="1031" name="Text Box 9">
            <a:extLst>
              <a:ext uri="{FF2B5EF4-FFF2-40B4-BE49-F238E27FC236}">
                <a16:creationId xmlns:a16="http://schemas.microsoft.com/office/drawing/2014/main" id="{1642F50B-C324-4EC9-E240-E56338170C6B}"/>
              </a:ext>
            </a:extLst>
          </p:cNvPr>
          <p:cNvSpPr txBox="1">
            <a:spLocks noChangeArrowheads="1"/>
          </p:cNvSpPr>
          <p:nvPr userDrawn="1"/>
        </p:nvSpPr>
        <p:spPr bwMode="auto">
          <a:xfrm>
            <a:off x="914400" y="6248400"/>
            <a:ext cx="19812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a:defRPr sz="1200" b="1">
                <a:solidFill>
                  <a:schemeClr val="tx1"/>
                </a:solidFill>
                <a:latin typeface="Verdana" panose="020B0604030504040204" pitchFamily="34" charset="0"/>
                <a:cs typeface="Arial" panose="020B0604020202020204" pitchFamily="34" charset="0"/>
              </a:defRPr>
            </a:lvl1pPr>
            <a:lvl2pPr marL="742950" indent="-285750">
              <a:defRPr sz="1200" b="1">
                <a:solidFill>
                  <a:schemeClr val="tx1"/>
                </a:solidFill>
                <a:latin typeface="Verdana" panose="020B0604030504040204" pitchFamily="34" charset="0"/>
                <a:cs typeface="Arial" panose="020B0604020202020204" pitchFamily="34" charset="0"/>
              </a:defRPr>
            </a:lvl2pPr>
            <a:lvl3pPr marL="1143000" indent="-228600">
              <a:defRPr sz="1200" b="1">
                <a:solidFill>
                  <a:schemeClr val="tx1"/>
                </a:solidFill>
                <a:latin typeface="Verdana" panose="020B0604030504040204" pitchFamily="34" charset="0"/>
                <a:cs typeface="Arial" panose="020B0604020202020204" pitchFamily="34" charset="0"/>
              </a:defRPr>
            </a:lvl3pPr>
            <a:lvl4pPr marL="1600200" indent="-228600">
              <a:defRPr sz="1200" b="1">
                <a:solidFill>
                  <a:schemeClr val="tx1"/>
                </a:solidFill>
                <a:latin typeface="Verdana" panose="020B0604030504040204" pitchFamily="34" charset="0"/>
                <a:cs typeface="Arial" panose="020B0604020202020204" pitchFamily="34" charset="0"/>
              </a:defRPr>
            </a:lvl4pPr>
            <a:lvl5pPr marL="2057400" indent="-228600">
              <a:defRPr sz="1200" b="1">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sz="1200" b="1">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sz="1200" b="1">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sz="1200" b="1">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sz="1200" b="1">
                <a:solidFill>
                  <a:schemeClr val="tx1"/>
                </a:solidFill>
                <a:latin typeface="Verdana" panose="020B0604030504040204" pitchFamily="34" charset="0"/>
                <a:cs typeface="Arial" panose="020B0604020202020204" pitchFamily="34" charset="0"/>
              </a:defRPr>
            </a:lvl9pPr>
          </a:lstStyle>
          <a:p>
            <a:pPr eaLnBrk="1" hangingPunct="1">
              <a:spcBef>
                <a:spcPct val="50000"/>
              </a:spcBef>
              <a:buFontTx/>
              <a:buChar char="•"/>
            </a:pPr>
            <a:endParaRPr lang="en-US" altLang="en-US"/>
          </a:p>
        </p:txBody>
      </p:sp>
      <p:sp>
        <p:nvSpPr>
          <p:cNvPr id="1032" name="Text Box 10">
            <a:extLst>
              <a:ext uri="{FF2B5EF4-FFF2-40B4-BE49-F238E27FC236}">
                <a16:creationId xmlns:a16="http://schemas.microsoft.com/office/drawing/2014/main" id="{03E573FE-E989-AB29-7F31-D8DE9B219C34}"/>
              </a:ext>
            </a:extLst>
          </p:cNvPr>
          <p:cNvSpPr txBox="1">
            <a:spLocks noChangeArrowheads="1"/>
          </p:cNvSpPr>
          <p:nvPr userDrawn="1"/>
        </p:nvSpPr>
        <p:spPr bwMode="auto">
          <a:xfrm>
            <a:off x="457200" y="6324600"/>
            <a:ext cx="28956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a:defRPr sz="1200" b="1">
                <a:solidFill>
                  <a:schemeClr val="tx1"/>
                </a:solidFill>
                <a:latin typeface="Verdana" panose="020B0604030504040204" pitchFamily="34" charset="0"/>
                <a:cs typeface="Arial" panose="020B0604020202020204" pitchFamily="34" charset="0"/>
              </a:defRPr>
            </a:lvl1pPr>
            <a:lvl2pPr marL="742950" indent="-285750">
              <a:defRPr sz="1200" b="1">
                <a:solidFill>
                  <a:schemeClr val="tx1"/>
                </a:solidFill>
                <a:latin typeface="Verdana" panose="020B0604030504040204" pitchFamily="34" charset="0"/>
                <a:cs typeface="Arial" panose="020B0604020202020204" pitchFamily="34" charset="0"/>
              </a:defRPr>
            </a:lvl2pPr>
            <a:lvl3pPr marL="1143000" indent="-228600">
              <a:defRPr sz="1200" b="1">
                <a:solidFill>
                  <a:schemeClr val="tx1"/>
                </a:solidFill>
                <a:latin typeface="Verdana" panose="020B0604030504040204" pitchFamily="34" charset="0"/>
                <a:cs typeface="Arial" panose="020B0604020202020204" pitchFamily="34" charset="0"/>
              </a:defRPr>
            </a:lvl3pPr>
            <a:lvl4pPr marL="1600200" indent="-228600">
              <a:defRPr sz="1200" b="1">
                <a:solidFill>
                  <a:schemeClr val="tx1"/>
                </a:solidFill>
                <a:latin typeface="Verdana" panose="020B0604030504040204" pitchFamily="34" charset="0"/>
                <a:cs typeface="Arial" panose="020B0604020202020204" pitchFamily="34" charset="0"/>
              </a:defRPr>
            </a:lvl4pPr>
            <a:lvl5pPr marL="2057400" indent="-228600">
              <a:defRPr sz="1200" b="1">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sz="1200" b="1">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sz="1200" b="1">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sz="1200" b="1">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sz="1200" b="1">
                <a:solidFill>
                  <a:schemeClr val="tx1"/>
                </a:solidFill>
                <a:latin typeface="Verdana" panose="020B0604030504040204" pitchFamily="34" charset="0"/>
                <a:cs typeface="Arial" panose="020B0604020202020204" pitchFamily="34" charset="0"/>
              </a:defRPr>
            </a:lvl9pPr>
          </a:lstStyle>
          <a:p>
            <a:pPr eaLnBrk="1" hangingPunct="1">
              <a:spcBef>
                <a:spcPct val="50000"/>
              </a:spcBef>
            </a:pPr>
            <a:fld id="{B4630DA6-2EA8-B24E-B4CD-28026DC9CF0B}" type="datetime3">
              <a:rPr lang="en-US" altLang="en-US">
                <a:solidFill>
                  <a:srgbClr val="0000FF"/>
                </a:solidFill>
              </a:rPr>
              <a:pPr eaLnBrk="1" hangingPunct="1">
                <a:spcBef>
                  <a:spcPct val="50000"/>
                </a:spcBef>
              </a:pPr>
              <a:t>19 December 2023</a:t>
            </a:fld>
            <a:endParaRPr lang="en-US" altLang="en-US">
              <a:solidFill>
                <a:srgbClr val="0000FF"/>
              </a:solidFill>
            </a:endParaRP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transition>
    <p:zoom/>
  </p:transition>
  <p:hf sldNum="0" hdr="0" dt="0"/>
  <p:txStyles>
    <p:titleStyle>
      <a:lvl1pPr algn="ctr" rtl="0" eaLnBrk="0" fontAlgn="base" hangingPunct="0">
        <a:spcBef>
          <a:spcPct val="0"/>
        </a:spcBef>
        <a:spcAft>
          <a:spcPct val="0"/>
        </a:spcAft>
        <a:defRPr sz="2400" b="1">
          <a:solidFill>
            <a:schemeClr val="tx2"/>
          </a:solidFill>
          <a:latin typeface="+mj-lt"/>
          <a:ea typeface="+mj-ea"/>
          <a:cs typeface="+mj-cs"/>
        </a:defRPr>
      </a:lvl1pPr>
      <a:lvl2pPr algn="ctr" rtl="0" eaLnBrk="0" fontAlgn="base" hangingPunct="0">
        <a:spcBef>
          <a:spcPct val="0"/>
        </a:spcBef>
        <a:spcAft>
          <a:spcPct val="0"/>
        </a:spcAft>
        <a:defRPr sz="2400" b="1">
          <a:solidFill>
            <a:schemeClr val="tx2"/>
          </a:solidFill>
          <a:latin typeface="Times New Roman" pitchFamily="18" charset="0"/>
        </a:defRPr>
      </a:lvl2pPr>
      <a:lvl3pPr algn="ctr" rtl="0" eaLnBrk="0" fontAlgn="base" hangingPunct="0">
        <a:spcBef>
          <a:spcPct val="0"/>
        </a:spcBef>
        <a:spcAft>
          <a:spcPct val="0"/>
        </a:spcAft>
        <a:defRPr sz="2400" b="1">
          <a:solidFill>
            <a:schemeClr val="tx2"/>
          </a:solidFill>
          <a:latin typeface="Times New Roman" pitchFamily="18" charset="0"/>
        </a:defRPr>
      </a:lvl3pPr>
      <a:lvl4pPr algn="ctr" rtl="0" eaLnBrk="0" fontAlgn="base" hangingPunct="0">
        <a:spcBef>
          <a:spcPct val="0"/>
        </a:spcBef>
        <a:spcAft>
          <a:spcPct val="0"/>
        </a:spcAft>
        <a:defRPr sz="2400" b="1">
          <a:solidFill>
            <a:schemeClr val="tx2"/>
          </a:solidFill>
          <a:latin typeface="Times New Roman" pitchFamily="18" charset="0"/>
        </a:defRPr>
      </a:lvl4pPr>
      <a:lvl5pPr algn="ctr" rtl="0" eaLnBrk="0" fontAlgn="base" hangingPunct="0">
        <a:spcBef>
          <a:spcPct val="0"/>
        </a:spcBef>
        <a:spcAft>
          <a:spcPct val="0"/>
        </a:spcAft>
        <a:defRPr sz="2400" b="1">
          <a:solidFill>
            <a:schemeClr val="tx2"/>
          </a:solidFill>
          <a:latin typeface="Times New Roman" pitchFamily="18" charset="0"/>
        </a:defRPr>
      </a:lvl5pPr>
      <a:lvl6pPr marL="457200" algn="ctr" rtl="0" fontAlgn="base">
        <a:spcBef>
          <a:spcPct val="0"/>
        </a:spcBef>
        <a:spcAft>
          <a:spcPct val="0"/>
        </a:spcAft>
        <a:defRPr sz="2400" b="1">
          <a:solidFill>
            <a:schemeClr val="tx2"/>
          </a:solidFill>
          <a:latin typeface="Times New Roman" pitchFamily="18" charset="0"/>
        </a:defRPr>
      </a:lvl6pPr>
      <a:lvl7pPr marL="914400" algn="ctr" rtl="0" fontAlgn="base">
        <a:spcBef>
          <a:spcPct val="0"/>
        </a:spcBef>
        <a:spcAft>
          <a:spcPct val="0"/>
        </a:spcAft>
        <a:defRPr sz="2400" b="1">
          <a:solidFill>
            <a:schemeClr val="tx2"/>
          </a:solidFill>
          <a:latin typeface="Times New Roman" pitchFamily="18" charset="0"/>
        </a:defRPr>
      </a:lvl7pPr>
      <a:lvl8pPr marL="1371600" algn="ctr" rtl="0" fontAlgn="base">
        <a:spcBef>
          <a:spcPct val="0"/>
        </a:spcBef>
        <a:spcAft>
          <a:spcPct val="0"/>
        </a:spcAft>
        <a:defRPr sz="2400" b="1">
          <a:solidFill>
            <a:schemeClr val="tx2"/>
          </a:solidFill>
          <a:latin typeface="Times New Roman" pitchFamily="18" charset="0"/>
        </a:defRPr>
      </a:lvl8pPr>
      <a:lvl9pPr marL="1828800" algn="ctr" rtl="0" fontAlgn="base">
        <a:spcBef>
          <a:spcPct val="0"/>
        </a:spcBef>
        <a:spcAft>
          <a:spcPct val="0"/>
        </a:spcAft>
        <a:defRPr sz="2400" b="1">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C7BEB92A-AF38-9E9D-2103-B28C215B8546}"/>
              </a:ext>
            </a:extLst>
          </p:cNvPr>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2051" name="Rectangle 3">
            <a:extLst>
              <a:ext uri="{FF2B5EF4-FFF2-40B4-BE49-F238E27FC236}">
                <a16:creationId xmlns:a16="http://schemas.microsoft.com/office/drawing/2014/main" id="{38DD5914-8FEF-4EA9-67CF-D5C53E071FC6}"/>
              </a:ext>
            </a:extLst>
          </p:cNvPr>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52228" name="Rectangle 4">
            <a:extLst>
              <a:ext uri="{FF2B5EF4-FFF2-40B4-BE49-F238E27FC236}">
                <a16:creationId xmlns:a16="http://schemas.microsoft.com/office/drawing/2014/main" id="{D13EE486-A806-D724-B243-127D705B73F4}"/>
              </a:ext>
            </a:extLst>
          </p:cNvPr>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spcBef>
                <a:spcPct val="0"/>
              </a:spcBef>
              <a:buFontTx/>
              <a:buNone/>
              <a:defRPr sz="1400" b="0">
                <a:latin typeface="Times New Roman" pitchFamily="18" charset="0"/>
                <a:cs typeface="+mn-cs"/>
              </a:defRPr>
            </a:lvl1pPr>
          </a:lstStyle>
          <a:p>
            <a:pPr>
              <a:defRPr/>
            </a:pPr>
            <a:endParaRPr lang="en-US"/>
          </a:p>
        </p:txBody>
      </p:sp>
      <p:sp>
        <p:nvSpPr>
          <p:cNvPr id="52229" name="Rectangle 5">
            <a:extLst>
              <a:ext uri="{FF2B5EF4-FFF2-40B4-BE49-F238E27FC236}">
                <a16:creationId xmlns:a16="http://schemas.microsoft.com/office/drawing/2014/main" id="{23C93B97-A1CE-A7D4-D9D1-8C815870A5D3}"/>
              </a:ext>
            </a:extLst>
          </p:cNvPr>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spcBef>
                <a:spcPct val="0"/>
              </a:spcBef>
              <a:buFontTx/>
              <a:buNone/>
              <a:defRPr sz="1400" b="0">
                <a:latin typeface="Times New Roman" pitchFamily="18" charset="0"/>
                <a:cs typeface="+mn-cs"/>
              </a:defRPr>
            </a:lvl1pPr>
          </a:lstStyle>
          <a:p>
            <a:pPr>
              <a:defRPr/>
            </a:pPr>
            <a:endParaRPr lang="en-US"/>
          </a:p>
        </p:txBody>
      </p:sp>
      <p:sp>
        <p:nvSpPr>
          <p:cNvPr id="52230" name="Rectangle 6">
            <a:extLst>
              <a:ext uri="{FF2B5EF4-FFF2-40B4-BE49-F238E27FC236}">
                <a16:creationId xmlns:a16="http://schemas.microsoft.com/office/drawing/2014/main" id="{8AF6CD34-B41D-64B8-0BE3-6F25B06B1A36}"/>
              </a:ext>
            </a:extLst>
          </p:cNvPr>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b="0" smtClean="0">
                <a:latin typeface="Times New Roman" panose="02020603050405020304" pitchFamily="18" charset="0"/>
              </a:defRPr>
            </a:lvl1pPr>
          </a:lstStyle>
          <a:p>
            <a:pPr>
              <a:defRPr/>
            </a:pPr>
            <a:fld id="{E2CC43FE-C1B7-D84D-BB9C-3115D1A141B2}"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Box 1">
            <a:extLst>
              <a:ext uri="{FF2B5EF4-FFF2-40B4-BE49-F238E27FC236}">
                <a16:creationId xmlns:a16="http://schemas.microsoft.com/office/drawing/2014/main" id="{AF6CE15D-5D95-842C-64D2-CB5B268FA42B}"/>
              </a:ext>
            </a:extLst>
          </p:cNvPr>
          <p:cNvSpPr txBox="1">
            <a:spLocks noChangeArrowheads="1"/>
          </p:cNvSpPr>
          <p:nvPr/>
        </p:nvSpPr>
        <p:spPr bwMode="auto">
          <a:xfrm>
            <a:off x="685800" y="130175"/>
            <a:ext cx="8305800" cy="2003425"/>
          </a:xfrm>
          <a:prstGeom prst="rect">
            <a:avLst/>
          </a:prstGeom>
          <a:noFill/>
          <a:ln w="9525">
            <a:noFill/>
            <a:round/>
            <a:headEnd/>
            <a:tailEnd/>
          </a:ln>
        </p:spPr>
        <p:txBody>
          <a:bodyPr lIns="90000" tIns="46800" rIns="90000" bIns="46800" anchor="ctr"/>
          <a:lstStyle/>
          <a:p>
            <a:pPr algn="ctr"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2800" dirty="0">
                <a:solidFill>
                  <a:schemeClr val="accent1">
                    <a:lumMod val="50000"/>
                  </a:schemeClr>
                </a:solidFill>
                <a:latin typeface="Times New Roman" pitchFamily="18" charset="0"/>
                <a:cs typeface="Times New Roman" pitchFamily="18" charset="0"/>
              </a:rPr>
              <a:t>TSSRD: A TOPIC SENTIMENT </a:t>
            </a:r>
            <a:r>
              <a:rPr lang="en-IN" sz="2800" dirty="0">
                <a:solidFill>
                  <a:schemeClr val="accent1">
                    <a:lumMod val="50000"/>
                  </a:schemeClr>
                </a:solidFill>
                <a:latin typeface="Times New Roman" pitchFamily="18" charset="0"/>
                <a:cs typeface="Times New Roman" pitchFamily="18" charset="0"/>
              </a:rPr>
              <a:t>SUMMARIZATION</a:t>
            </a:r>
            <a:r>
              <a:rPr lang="en-US" sz="2800" dirty="0">
                <a:solidFill>
                  <a:schemeClr val="accent1">
                    <a:lumMod val="50000"/>
                  </a:schemeClr>
                </a:solidFill>
                <a:latin typeface="Times New Roman" pitchFamily="18" charset="0"/>
                <a:cs typeface="Times New Roman" pitchFamily="18" charset="0"/>
              </a:rPr>
              <a:t> FRAMEWORK BASED ON REACHING </a:t>
            </a:r>
            <a:r>
              <a:rPr lang="en-IN" sz="2800" dirty="0">
                <a:solidFill>
                  <a:schemeClr val="accent1">
                    <a:lumMod val="50000"/>
                  </a:schemeClr>
                </a:solidFill>
                <a:latin typeface="Times New Roman" pitchFamily="18" charset="0"/>
                <a:cs typeface="Times New Roman" pitchFamily="18" charset="0"/>
              </a:rPr>
              <a:t>DEFINITION</a:t>
            </a:r>
            <a:endParaRPr lang="en-US" sz="2800" dirty="0">
              <a:solidFill>
                <a:schemeClr val="accent1">
                  <a:lumMod val="50000"/>
                </a:schemeClr>
              </a:solidFill>
              <a:latin typeface="Times New Roman" pitchFamily="18" charset="0"/>
              <a:cs typeface="Times New Roman" pitchFamily="18" charset="0"/>
            </a:endParaRPr>
          </a:p>
        </p:txBody>
      </p:sp>
      <p:sp>
        <p:nvSpPr>
          <p:cNvPr id="10" name="Text Box 2">
            <a:extLst>
              <a:ext uri="{FF2B5EF4-FFF2-40B4-BE49-F238E27FC236}">
                <a16:creationId xmlns:a16="http://schemas.microsoft.com/office/drawing/2014/main" id="{AB017AE3-6942-6AC4-B7F3-5742F8ED0804}"/>
              </a:ext>
            </a:extLst>
          </p:cNvPr>
          <p:cNvSpPr txBox="1">
            <a:spLocks noChangeArrowheads="1"/>
          </p:cNvSpPr>
          <p:nvPr/>
        </p:nvSpPr>
        <p:spPr bwMode="auto">
          <a:xfrm>
            <a:off x="685800" y="2133600"/>
            <a:ext cx="7772400" cy="4114800"/>
          </a:xfrm>
          <a:prstGeom prst="rect">
            <a:avLst/>
          </a:prstGeom>
          <a:noFill/>
          <a:ln w="9525">
            <a:noFill/>
            <a:round/>
            <a:headEnd/>
            <a:tailEnd/>
          </a:ln>
        </p:spPr>
        <p:txBody>
          <a:bodyPr lIns="90000" tIns="46800" rIns="90000" bIns="46800"/>
          <a:lstStyle/>
          <a:p>
            <a:pPr marL="342900" indent="-338138" eaLnBrk="1" hangingPunct="1">
              <a:lnSpc>
                <a:spcPct val="90000"/>
              </a:lnSpc>
              <a:spcBef>
                <a:spcPts val="700"/>
              </a:spcBef>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pPr>
            <a:endParaRPr lang="en-US" sz="2800" b="0" dirty="0">
              <a:solidFill>
                <a:srgbClr val="000000"/>
              </a:solidFill>
              <a:latin typeface="Arial" charset="0"/>
              <a:cs typeface="+mn-cs"/>
            </a:endParaRPr>
          </a:p>
          <a:p>
            <a:pPr marL="342900" indent="-338138" eaLnBrk="1" hangingPunct="1">
              <a:lnSpc>
                <a:spcPct val="90000"/>
              </a:lnSpc>
              <a:spcBef>
                <a:spcPts val="700"/>
              </a:spcBef>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pPr>
            <a:r>
              <a:rPr lang="en-US" sz="2800" b="0" dirty="0">
                <a:solidFill>
                  <a:srgbClr val="00664D"/>
                </a:solidFill>
                <a:latin typeface="Arial" charset="0"/>
                <a:cs typeface="+mn-cs"/>
              </a:rPr>
              <a:t>	</a:t>
            </a:r>
            <a:r>
              <a:rPr lang="en-US" sz="2400" dirty="0">
                <a:solidFill>
                  <a:schemeClr val="accent1">
                    <a:lumMod val="50000"/>
                  </a:schemeClr>
                </a:solidFill>
                <a:latin typeface="Times New Roman" pitchFamily="18" charset="0"/>
                <a:cs typeface="Times New Roman" pitchFamily="18" charset="0"/>
              </a:rPr>
              <a:t>MEMBERS</a:t>
            </a:r>
            <a:r>
              <a:rPr lang="en-US" sz="2400" dirty="0">
                <a:solidFill>
                  <a:srgbClr val="00664D"/>
                </a:solidFill>
                <a:latin typeface="Times New Roman" pitchFamily="18" charset="0"/>
                <a:cs typeface="Times New Roman" pitchFamily="18" charset="0"/>
              </a:rPr>
              <a:t>:</a:t>
            </a:r>
          </a:p>
          <a:p>
            <a:pPr marL="342900" indent="-338138" eaLnBrk="1" hangingPunct="1">
              <a:lnSpc>
                <a:spcPct val="90000"/>
              </a:lnSpc>
              <a:spcBef>
                <a:spcPts val="500"/>
              </a:spcBef>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pPr>
            <a:r>
              <a:rPr lang="en-US" sz="2000" b="0" dirty="0">
                <a:solidFill>
                  <a:srgbClr val="000000"/>
                </a:solidFill>
                <a:latin typeface="Times New Roman" pitchFamily="18" charset="0"/>
                <a:cs typeface="Times New Roman" pitchFamily="18" charset="0"/>
              </a:rPr>
              <a:t>             	 	    </a:t>
            </a:r>
          </a:p>
          <a:p>
            <a:pPr marL="342900" indent="-338138" eaLnBrk="1" hangingPunct="1">
              <a:lnSpc>
                <a:spcPct val="150000"/>
              </a:lnSpc>
              <a:spcBef>
                <a:spcPts val="500"/>
              </a:spcBef>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pPr>
            <a:r>
              <a:rPr lang="en-US" sz="2000" b="0" dirty="0">
                <a:solidFill>
                  <a:srgbClr val="000000"/>
                </a:solidFill>
                <a:latin typeface="Times New Roman" pitchFamily="18" charset="0"/>
                <a:cs typeface="Times New Roman" pitchFamily="18" charset="0"/>
              </a:rPr>
              <a:t>				</a:t>
            </a:r>
            <a:r>
              <a:rPr lang="en-US" sz="2000" dirty="0">
                <a:solidFill>
                  <a:srgbClr val="000000"/>
                </a:solidFill>
                <a:latin typeface="Times New Roman" pitchFamily="18" charset="0"/>
                <a:cs typeface="Times New Roman" pitchFamily="18" charset="0"/>
              </a:rPr>
              <a:t>    </a:t>
            </a:r>
            <a:r>
              <a:rPr lang="en-US" sz="2400" dirty="0">
                <a:solidFill>
                  <a:srgbClr val="000000"/>
                </a:solidFill>
                <a:latin typeface="Times New Roman" pitchFamily="18" charset="0"/>
                <a:cs typeface="Times New Roman" pitchFamily="18" charset="0"/>
              </a:rPr>
              <a:t>T.AJAY KUMAR             (202006005)</a:t>
            </a:r>
          </a:p>
          <a:p>
            <a:pPr marL="342900" indent="-338138" eaLnBrk="1" hangingPunct="1">
              <a:lnSpc>
                <a:spcPct val="150000"/>
              </a:lnSpc>
              <a:spcBef>
                <a:spcPts val="500"/>
              </a:spcBef>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pPr>
            <a:r>
              <a:rPr lang="en-US" sz="2400" dirty="0">
                <a:solidFill>
                  <a:srgbClr val="000000"/>
                </a:solidFill>
                <a:latin typeface="Times New Roman" pitchFamily="18" charset="0"/>
                <a:cs typeface="Times New Roman" pitchFamily="18" charset="0"/>
              </a:rPr>
              <a:t>                          P. RAJA ATHIBAN         (202006036)</a:t>
            </a:r>
          </a:p>
          <a:p>
            <a:pPr marL="342900" indent="-338138" eaLnBrk="1" hangingPunct="1">
              <a:lnSpc>
                <a:spcPct val="150000"/>
              </a:lnSpc>
              <a:spcBef>
                <a:spcPts val="500"/>
              </a:spcBef>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pPr>
            <a:r>
              <a:rPr lang="en-US" sz="2400" dirty="0">
                <a:solidFill>
                  <a:srgbClr val="000000"/>
                </a:solidFill>
                <a:latin typeface="Times New Roman" pitchFamily="18" charset="0"/>
                <a:cs typeface="Times New Roman" pitchFamily="18" charset="0"/>
              </a:rPr>
              <a:t>                          P.K. VASANTH RAMM (202006254)</a:t>
            </a:r>
          </a:p>
          <a:p>
            <a:pPr marL="342900" indent="-338138" eaLnBrk="1" hangingPunct="1">
              <a:lnSpc>
                <a:spcPct val="90000"/>
              </a:lnSpc>
              <a:spcBef>
                <a:spcPts val="500"/>
              </a:spcBef>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pPr>
            <a:endParaRPr lang="en-US" sz="2000" b="0" dirty="0">
              <a:solidFill>
                <a:srgbClr val="000000"/>
              </a:solidFill>
              <a:latin typeface="Times New Roman" pitchFamily="18" charset="0"/>
              <a:cs typeface="Times New Roman" pitchFamily="18" charset="0"/>
            </a:endParaRPr>
          </a:p>
          <a:p>
            <a:pPr marL="342900" indent="-338138" eaLnBrk="1" hangingPunct="1">
              <a:lnSpc>
                <a:spcPct val="90000"/>
              </a:lnSpc>
              <a:spcBef>
                <a:spcPts val="700"/>
              </a:spcBef>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pPr>
            <a:r>
              <a:rPr lang="en-US" sz="2800" b="0" dirty="0">
                <a:solidFill>
                  <a:srgbClr val="000000"/>
                </a:solidFill>
                <a:latin typeface="Times New Roman" pitchFamily="18" charset="0"/>
                <a:cs typeface="Times New Roman" pitchFamily="18" charset="0"/>
              </a:rPr>
              <a:t>	</a:t>
            </a:r>
            <a:r>
              <a:rPr lang="en-US" sz="2400" dirty="0" err="1">
                <a:solidFill>
                  <a:srgbClr val="00664D"/>
                </a:solidFill>
                <a:latin typeface="Times New Roman" pitchFamily="18" charset="0"/>
                <a:cs typeface="Times New Roman" pitchFamily="18" charset="0"/>
              </a:rPr>
              <a:t>GUIDE:</a:t>
            </a:r>
            <a:r>
              <a:rPr lang="en-US" sz="2400" b="0" dirty="0" err="1">
                <a:solidFill>
                  <a:srgbClr val="000000"/>
                </a:solidFill>
                <a:latin typeface="Times New Roman" pitchFamily="18" charset="0"/>
                <a:cs typeface="Times New Roman" pitchFamily="18" charset="0"/>
              </a:rPr>
              <a:t>Mrs.S.AISHWARYA</a:t>
            </a:r>
            <a:r>
              <a:rPr lang="en-US" sz="2400" b="0" dirty="0">
                <a:solidFill>
                  <a:srgbClr val="000000"/>
                </a:solidFill>
                <a:latin typeface="Times New Roman" pitchFamily="18" charset="0"/>
                <a:cs typeface="Times New Roman" pitchFamily="18" charset="0"/>
              </a:rPr>
              <a:t>, ME</a:t>
            </a:r>
            <a:br>
              <a:rPr lang="en-US" sz="2800" b="0" dirty="0">
                <a:solidFill>
                  <a:srgbClr val="000000"/>
                </a:solidFill>
                <a:latin typeface="Times New Roman" pitchFamily="18" charset="0"/>
                <a:cs typeface="Times New Roman" pitchFamily="18" charset="0"/>
              </a:rPr>
            </a:br>
            <a:r>
              <a:rPr lang="en-US" sz="2800" b="0" dirty="0">
                <a:solidFill>
                  <a:srgbClr val="000000"/>
                </a:solidFill>
                <a:latin typeface="Times New Roman" pitchFamily="18" charset="0"/>
                <a:cs typeface="Times New Roman" pitchFamily="18" charset="0"/>
              </a:rPr>
              <a:t>	 </a:t>
            </a:r>
            <a:br>
              <a:rPr lang="en-US" sz="2400" dirty="0">
                <a:solidFill>
                  <a:srgbClr val="000000"/>
                </a:solidFill>
                <a:latin typeface="Times New Roman" pitchFamily="18" charset="0"/>
                <a:cs typeface="Times New Roman" pitchFamily="18" charset="0"/>
              </a:rPr>
            </a:br>
            <a:br>
              <a:rPr lang="en-US" sz="2800" b="0" dirty="0">
                <a:solidFill>
                  <a:srgbClr val="000000"/>
                </a:solidFill>
                <a:latin typeface="Arial" charset="0"/>
                <a:cs typeface="Times New Roman" pitchFamily="18" charset="0"/>
              </a:rPr>
            </a:br>
            <a:endParaRPr lang="en-US" sz="2800" b="0" dirty="0">
              <a:solidFill>
                <a:srgbClr val="000000"/>
              </a:solidFill>
              <a:latin typeface="Arial" charset="0"/>
              <a:cs typeface="Times New Roman" pitchFamily="18" charset="0"/>
            </a:endParaRPr>
          </a:p>
        </p:txBody>
      </p:sp>
      <p:sp>
        <p:nvSpPr>
          <p:cNvPr id="11" name="Footer Placeholder 3">
            <a:extLst>
              <a:ext uri="{FF2B5EF4-FFF2-40B4-BE49-F238E27FC236}">
                <a16:creationId xmlns:a16="http://schemas.microsoft.com/office/drawing/2014/main" id="{AF7EFE56-C136-2DD3-693C-DD25EF1FFD2F}"/>
              </a:ext>
            </a:extLst>
          </p:cNvPr>
          <p:cNvSpPr>
            <a:spLocks noGrp="1"/>
          </p:cNvSpPr>
          <p:nvPr>
            <p:ph type="ftr" sz="quarter" idx="10"/>
          </p:nvPr>
        </p:nvSpPr>
        <p:spPr>
          <a:xfrm>
            <a:off x="3124200" y="6248400"/>
            <a:ext cx="2890838" cy="458788"/>
          </a:xfrm>
        </p:spPr>
        <p:txBody>
          <a:bodyPr/>
          <a:lstStyle/>
          <a:p>
            <a:pPr>
              <a:defRPr/>
            </a:pPr>
            <a:r>
              <a:rPr lang="en-US"/>
              <a:t>Department of IT</a:t>
            </a:r>
          </a:p>
        </p:txBody>
      </p:sp>
    </p:spTree>
  </p:cSld>
  <p:clrMapOvr>
    <a:masterClrMapping/>
  </p:clrMapOvr>
  <p:transition>
    <p:zoom/>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A2685229-5800-1F36-7B25-EF66AA0FD7FD}"/>
              </a:ext>
            </a:extLst>
          </p:cNvPr>
          <p:cNvSpPr>
            <a:spLocks noGrp="1"/>
          </p:cNvSpPr>
          <p:nvPr>
            <p:ph type="ftr" sz="quarter" idx="10"/>
          </p:nvPr>
        </p:nvSpPr>
        <p:spPr/>
        <p:txBody>
          <a:bodyPr/>
          <a:lstStyle/>
          <a:p>
            <a:pPr>
              <a:defRPr/>
            </a:pPr>
            <a:r>
              <a:rPr lang="en-US" dirty="0"/>
              <a:t>Department of IT</a:t>
            </a:r>
          </a:p>
        </p:txBody>
      </p:sp>
      <p:graphicFrame>
        <p:nvGraphicFramePr>
          <p:cNvPr id="10" name="Content Placeholder 9">
            <a:extLst>
              <a:ext uri="{FF2B5EF4-FFF2-40B4-BE49-F238E27FC236}">
                <a16:creationId xmlns:a16="http://schemas.microsoft.com/office/drawing/2014/main" id="{592CB763-1BC3-A4E6-3EBA-A0BA3F952FE5}"/>
              </a:ext>
            </a:extLst>
          </p:cNvPr>
          <p:cNvGraphicFramePr>
            <a:graphicFrameLocks noGrp="1"/>
          </p:cNvGraphicFramePr>
          <p:nvPr>
            <p:ph idx="1"/>
            <p:extLst>
              <p:ext uri="{D42A27DB-BD31-4B8C-83A1-F6EECF244321}">
                <p14:modId xmlns:p14="http://schemas.microsoft.com/office/powerpoint/2010/main" val="1522389049"/>
              </p:ext>
            </p:extLst>
          </p:nvPr>
        </p:nvGraphicFramePr>
        <p:xfrm>
          <a:off x="1066800" y="685800"/>
          <a:ext cx="7848600" cy="5181600"/>
        </p:xfrm>
        <a:graphic>
          <a:graphicData uri="http://schemas.openxmlformats.org/drawingml/2006/table">
            <a:tbl>
              <a:tblPr firstRow="1" bandRow="1">
                <a:tableStyleId>{5C22544A-7EE6-4342-B048-85BDC9FD1C3A}</a:tableStyleId>
              </a:tblPr>
              <a:tblGrid>
                <a:gridCol w="3124200">
                  <a:extLst>
                    <a:ext uri="{9D8B030D-6E8A-4147-A177-3AD203B41FA5}">
                      <a16:colId xmlns:a16="http://schemas.microsoft.com/office/drawing/2014/main" val="3073489843"/>
                    </a:ext>
                  </a:extLst>
                </a:gridCol>
                <a:gridCol w="4724400">
                  <a:extLst>
                    <a:ext uri="{9D8B030D-6E8A-4147-A177-3AD203B41FA5}">
                      <a16:colId xmlns:a16="http://schemas.microsoft.com/office/drawing/2014/main" val="2478944016"/>
                    </a:ext>
                  </a:extLst>
                </a:gridCol>
              </a:tblGrid>
              <a:tr h="942109">
                <a:tc>
                  <a:txBody>
                    <a:bodyPr/>
                    <a:lstStyle/>
                    <a:p>
                      <a:r>
                        <a:rPr lang="en-IN" dirty="0"/>
                        <a:t> </a:t>
                      </a:r>
                    </a:p>
                    <a:p>
                      <a:r>
                        <a:rPr lang="en-IN" sz="2200" b="1" dirty="0">
                          <a:solidFill>
                            <a:schemeClr val="tx1"/>
                          </a:solidFill>
                        </a:rPr>
                        <a:t> REFERENCE  PAPER   </a:t>
                      </a:r>
                      <a:endParaRPr lang="en-IN" sz="2200" dirty="0"/>
                    </a:p>
                  </a:txBody>
                  <a:tcPr/>
                </a:tc>
                <a:tc>
                  <a:txBody>
                    <a:bodyPr/>
                    <a:lstStyle/>
                    <a:p>
                      <a:endParaRPr lang="en-IN" sz="2200" dirty="0">
                        <a:solidFill>
                          <a:schemeClr val="tx1"/>
                        </a:solidFill>
                      </a:endParaRPr>
                    </a:p>
                    <a:p>
                      <a:r>
                        <a:rPr lang="en-IN" sz="2200" dirty="0">
                          <a:solidFill>
                            <a:schemeClr val="tx1"/>
                          </a:solidFill>
                        </a:rPr>
                        <a:t>         COMPARISON</a:t>
                      </a:r>
                      <a:endParaRPr lang="en-IN" sz="2200" dirty="0"/>
                    </a:p>
                  </a:txBody>
                  <a:tcPr/>
                </a:tc>
                <a:extLst>
                  <a:ext uri="{0D108BD9-81ED-4DB2-BD59-A6C34878D82A}">
                    <a16:rowId xmlns:a16="http://schemas.microsoft.com/office/drawing/2014/main" val="2485548676"/>
                  </a:ext>
                </a:extLst>
              </a:tr>
              <a:tr h="4239491">
                <a:tc>
                  <a:txBody>
                    <a:bodyPr/>
                    <a:lstStyle/>
                    <a:p>
                      <a:pPr algn="ctr"/>
                      <a:r>
                        <a:rPr lang="en-US" sz="2400" dirty="0"/>
                        <a:t>A new graph-based extractive text summarization using keywords or topic modeling</a:t>
                      </a:r>
                      <a:endParaRPr lang="en-IN" sz="2400" dirty="0"/>
                    </a:p>
                  </a:txBody>
                  <a:tcPr/>
                </a:tc>
                <a:tc>
                  <a:txBody>
                    <a:bodyPr/>
                    <a:lstStyle/>
                    <a:p>
                      <a:pPr marL="285750" indent="-285750" algn="just">
                        <a:buFont typeface="Arial" panose="020B0604020202020204" pitchFamily="34" charset="0"/>
                        <a:buChar char="•"/>
                      </a:pPr>
                      <a:r>
                        <a:rPr lang="en-IN" sz="2400" dirty="0"/>
                        <a:t>Selected Top K words under each topic as keywords according to the topic word distribution.</a:t>
                      </a:r>
                    </a:p>
                    <a:p>
                      <a:pPr marL="285750" indent="-285750" algn="just">
                        <a:buFont typeface="Arial" panose="020B0604020202020204" pitchFamily="34" charset="0"/>
                        <a:buChar char="•"/>
                      </a:pPr>
                      <a:r>
                        <a:rPr lang="en-IN" sz="2400" dirty="0"/>
                        <a:t>Then Calculated The Similarities Between the sentences.</a:t>
                      </a:r>
                    </a:p>
                    <a:p>
                      <a:pPr marL="285750" indent="-285750" algn="just">
                        <a:buFont typeface="Arial" panose="020B0604020202020204" pitchFamily="34" charset="0"/>
                        <a:buChar char="•"/>
                      </a:pPr>
                      <a:r>
                        <a:rPr lang="en-IN" sz="2400" dirty="0"/>
                        <a:t>WordNet is used to calculate edge weights in the graph.</a:t>
                      </a:r>
                    </a:p>
                    <a:p>
                      <a:pPr marL="285750" indent="-285750" algn="just">
                        <a:buFont typeface="Arial" panose="020B0604020202020204" pitchFamily="34" charset="0"/>
                        <a:buChar char="•"/>
                      </a:pPr>
                      <a:r>
                        <a:rPr lang="en-IN" sz="2400" dirty="0"/>
                        <a:t>In TSSRD, the concept of sentiment neutralization &amp; superposition , the weights of edges is calculated.</a:t>
                      </a:r>
                    </a:p>
                  </a:txBody>
                  <a:tcPr/>
                </a:tc>
                <a:extLst>
                  <a:ext uri="{0D108BD9-81ED-4DB2-BD59-A6C34878D82A}">
                    <a16:rowId xmlns:a16="http://schemas.microsoft.com/office/drawing/2014/main" val="1519775631"/>
                  </a:ext>
                </a:extLst>
              </a:tr>
            </a:tbl>
          </a:graphicData>
        </a:graphic>
      </p:graphicFrame>
      <p:sp>
        <p:nvSpPr>
          <p:cNvPr id="3" name="Title 1">
            <a:extLst>
              <a:ext uri="{FF2B5EF4-FFF2-40B4-BE49-F238E27FC236}">
                <a16:creationId xmlns:a16="http://schemas.microsoft.com/office/drawing/2014/main" id="{6B2AA9C6-E15A-8661-7612-45C049FC4A71}"/>
              </a:ext>
            </a:extLst>
          </p:cNvPr>
          <p:cNvSpPr>
            <a:spLocks noGrp="1"/>
          </p:cNvSpPr>
          <p:nvPr>
            <p:ph type="title"/>
          </p:nvPr>
        </p:nvSpPr>
        <p:spPr>
          <a:xfrm>
            <a:off x="1129496" y="152400"/>
            <a:ext cx="7772400" cy="457200"/>
          </a:xfrm>
        </p:spPr>
        <p:txBody>
          <a:bodyPr/>
          <a:lstStyle/>
          <a:p>
            <a:r>
              <a:rPr lang="en-IN" dirty="0"/>
              <a:t>COMPARISON </a:t>
            </a:r>
          </a:p>
        </p:txBody>
      </p:sp>
    </p:spTree>
    <p:extLst>
      <p:ext uri="{BB962C8B-B14F-4D97-AF65-F5344CB8AC3E}">
        <p14:creationId xmlns:p14="http://schemas.microsoft.com/office/powerpoint/2010/main" val="26342716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A6423A15-DEBA-6CC3-CDD4-8ADAB08B327C}"/>
              </a:ext>
            </a:extLst>
          </p:cNvPr>
          <p:cNvSpPr>
            <a:spLocks noGrp="1"/>
          </p:cNvSpPr>
          <p:nvPr>
            <p:ph type="ftr" sz="quarter" idx="10"/>
          </p:nvPr>
        </p:nvSpPr>
        <p:spPr/>
        <p:txBody>
          <a:bodyPr/>
          <a:lstStyle/>
          <a:p>
            <a:pPr>
              <a:defRPr/>
            </a:pPr>
            <a:r>
              <a:rPr lang="en-US" dirty="0"/>
              <a:t>Department of IT</a:t>
            </a:r>
          </a:p>
        </p:txBody>
      </p:sp>
      <p:graphicFrame>
        <p:nvGraphicFramePr>
          <p:cNvPr id="5" name="Content Placeholder 9">
            <a:extLst>
              <a:ext uri="{FF2B5EF4-FFF2-40B4-BE49-F238E27FC236}">
                <a16:creationId xmlns:a16="http://schemas.microsoft.com/office/drawing/2014/main" id="{C85F08DC-879D-5E78-F52F-4B47FE5E1035}"/>
              </a:ext>
            </a:extLst>
          </p:cNvPr>
          <p:cNvGraphicFramePr>
            <a:graphicFrameLocks/>
          </p:cNvGraphicFramePr>
          <p:nvPr>
            <p:extLst>
              <p:ext uri="{D42A27DB-BD31-4B8C-83A1-F6EECF244321}">
                <p14:modId xmlns:p14="http://schemas.microsoft.com/office/powerpoint/2010/main" val="2628921353"/>
              </p:ext>
            </p:extLst>
          </p:nvPr>
        </p:nvGraphicFramePr>
        <p:xfrm>
          <a:off x="1143000" y="130733"/>
          <a:ext cx="7848600" cy="6117667"/>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3073489843"/>
                    </a:ext>
                  </a:extLst>
                </a:gridCol>
                <a:gridCol w="4800600">
                  <a:extLst>
                    <a:ext uri="{9D8B030D-6E8A-4147-A177-3AD203B41FA5}">
                      <a16:colId xmlns:a16="http://schemas.microsoft.com/office/drawing/2014/main" val="2478944016"/>
                    </a:ext>
                  </a:extLst>
                </a:gridCol>
              </a:tblGrid>
              <a:tr h="921873">
                <a:tc>
                  <a:txBody>
                    <a:bodyPr/>
                    <a:lstStyle/>
                    <a:p>
                      <a:r>
                        <a:rPr lang="en-IN" dirty="0"/>
                        <a:t> </a:t>
                      </a:r>
                    </a:p>
                    <a:p>
                      <a:r>
                        <a:rPr lang="en-IN" sz="2200" b="1" dirty="0">
                          <a:solidFill>
                            <a:schemeClr val="tx1"/>
                          </a:solidFill>
                        </a:rPr>
                        <a:t> REFERENCE  PAPER   </a:t>
                      </a:r>
                      <a:endParaRPr lang="en-IN" sz="2200" dirty="0"/>
                    </a:p>
                  </a:txBody>
                  <a:tcPr/>
                </a:tc>
                <a:tc>
                  <a:txBody>
                    <a:bodyPr/>
                    <a:lstStyle/>
                    <a:p>
                      <a:endParaRPr lang="en-IN" sz="2200" dirty="0">
                        <a:solidFill>
                          <a:schemeClr val="tx1"/>
                        </a:solidFill>
                      </a:endParaRPr>
                    </a:p>
                    <a:p>
                      <a:r>
                        <a:rPr lang="en-IN" sz="2200" dirty="0">
                          <a:solidFill>
                            <a:schemeClr val="tx1"/>
                          </a:solidFill>
                        </a:rPr>
                        <a:t>         COMPARISON</a:t>
                      </a:r>
                      <a:endParaRPr lang="en-IN" sz="2200" dirty="0"/>
                    </a:p>
                  </a:txBody>
                  <a:tcPr/>
                </a:tc>
                <a:extLst>
                  <a:ext uri="{0D108BD9-81ED-4DB2-BD59-A6C34878D82A}">
                    <a16:rowId xmlns:a16="http://schemas.microsoft.com/office/drawing/2014/main" val="2485548676"/>
                  </a:ext>
                </a:extLst>
              </a:tr>
              <a:tr h="5195794">
                <a:tc>
                  <a:txBody>
                    <a:bodyPr/>
                    <a:lstStyle/>
                    <a:p>
                      <a:pPr algn="ctr"/>
                      <a:r>
                        <a:rPr lang="en-IN" sz="2400" dirty="0"/>
                        <a:t>Aspect Based Sentiment Oriented Summarization Of Hotel Reviews</a:t>
                      </a:r>
                    </a:p>
                  </a:txBody>
                  <a:tcPr/>
                </a:tc>
                <a:tc>
                  <a:txBody>
                    <a:bodyPr/>
                    <a:lstStyle/>
                    <a:p>
                      <a:pPr marL="285750" indent="-285750" algn="just">
                        <a:buFont typeface="Arial" panose="020B0604020202020204" pitchFamily="34" charset="0"/>
                        <a:buChar char="•"/>
                      </a:pPr>
                      <a:r>
                        <a:rPr lang="en-IN" sz="2400" dirty="0"/>
                        <a:t>In This reference paper, </a:t>
                      </a:r>
                      <a:r>
                        <a:rPr lang="en-IN" sz="2400" dirty="0" err="1"/>
                        <a:t>Sentic</a:t>
                      </a:r>
                      <a:r>
                        <a:rPr lang="en-IN" sz="2400" dirty="0"/>
                        <a:t> Word-Net is used to Calculate sentiment scores according to the words in the sentences.</a:t>
                      </a:r>
                    </a:p>
                    <a:p>
                      <a:pPr marL="285750" indent="-285750" algn="just">
                        <a:buFont typeface="Arial" panose="020B0604020202020204" pitchFamily="34" charset="0"/>
                        <a:buChar char="•"/>
                      </a:pPr>
                      <a:r>
                        <a:rPr lang="en-IN" sz="2400" dirty="0"/>
                        <a:t>And Selected Top k scores from each sentiment type as summaries</a:t>
                      </a:r>
                    </a:p>
                    <a:p>
                      <a:pPr marL="285750" indent="-285750" algn="just">
                        <a:buFont typeface="Arial" panose="020B0604020202020204" pitchFamily="34" charset="0"/>
                        <a:buChar char="•"/>
                      </a:pPr>
                      <a:r>
                        <a:rPr lang="en-IN" sz="2400" dirty="0"/>
                        <a:t>In TSSRD, The Sentiment Scores are calculated Using SenticNet-6 which provides sentiment scores with additional details such as temper, sensitivity , introspection , mood-tags &amp; sentiment label and summaries generated based on RD</a:t>
                      </a:r>
                    </a:p>
                  </a:txBody>
                  <a:tcPr/>
                </a:tc>
                <a:extLst>
                  <a:ext uri="{0D108BD9-81ED-4DB2-BD59-A6C34878D82A}">
                    <a16:rowId xmlns:a16="http://schemas.microsoft.com/office/drawing/2014/main" val="1519775631"/>
                  </a:ext>
                </a:extLst>
              </a:tr>
            </a:tbl>
          </a:graphicData>
        </a:graphic>
      </p:graphicFrame>
    </p:spTree>
    <p:extLst>
      <p:ext uri="{BB962C8B-B14F-4D97-AF65-F5344CB8AC3E}">
        <p14:creationId xmlns:p14="http://schemas.microsoft.com/office/powerpoint/2010/main" val="34669556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A6423A15-DEBA-6CC3-CDD4-8ADAB08B327C}"/>
              </a:ext>
            </a:extLst>
          </p:cNvPr>
          <p:cNvSpPr>
            <a:spLocks noGrp="1"/>
          </p:cNvSpPr>
          <p:nvPr>
            <p:ph type="ftr" sz="quarter" idx="10"/>
          </p:nvPr>
        </p:nvSpPr>
        <p:spPr/>
        <p:txBody>
          <a:bodyPr/>
          <a:lstStyle/>
          <a:p>
            <a:pPr>
              <a:defRPr/>
            </a:pPr>
            <a:r>
              <a:rPr lang="en-US" dirty="0"/>
              <a:t>Department of IT</a:t>
            </a:r>
          </a:p>
        </p:txBody>
      </p:sp>
      <p:graphicFrame>
        <p:nvGraphicFramePr>
          <p:cNvPr id="5" name="Content Placeholder 9">
            <a:extLst>
              <a:ext uri="{FF2B5EF4-FFF2-40B4-BE49-F238E27FC236}">
                <a16:creationId xmlns:a16="http://schemas.microsoft.com/office/drawing/2014/main" id="{C85F08DC-879D-5E78-F52F-4B47FE5E1035}"/>
              </a:ext>
            </a:extLst>
          </p:cNvPr>
          <p:cNvGraphicFramePr>
            <a:graphicFrameLocks/>
          </p:cNvGraphicFramePr>
          <p:nvPr>
            <p:extLst>
              <p:ext uri="{D42A27DB-BD31-4B8C-83A1-F6EECF244321}">
                <p14:modId xmlns:p14="http://schemas.microsoft.com/office/powerpoint/2010/main" val="3322660643"/>
              </p:ext>
            </p:extLst>
          </p:nvPr>
        </p:nvGraphicFramePr>
        <p:xfrm>
          <a:off x="1066800" y="271726"/>
          <a:ext cx="7924800" cy="5976674"/>
        </p:xfrm>
        <a:graphic>
          <a:graphicData uri="http://schemas.openxmlformats.org/drawingml/2006/table">
            <a:tbl>
              <a:tblPr firstRow="1" bandRow="1">
                <a:tableStyleId>{5C22544A-7EE6-4342-B048-85BDC9FD1C3A}</a:tableStyleId>
              </a:tblPr>
              <a:tblGrid>
                <a:gridCol w="2895600">
                  <a:extLst>
                    <a:ext uri="{9D8B030D-6E8A-4147-A177-3AD203B41FA5}">
                      <a16:colId xmlns:a16="http://schemas.microsoft.com/office/drawing/2014/main" val="3073489843"/>
                    </a:ext>
                  </a:extLst>
                </a:gridCol>
                <a:gridCol w="5029200">
                  <a:extLst>
                    <a:ext uri="{9D8B030D-6E8A-4147-A177-3AD203B41FA5}">
                      <a16:colId xmlns:a16="http://schemas.microsoft.com/office/drawing/2014/main" val="2478944016"/>
                    </a:ext>
                  </a:extLst>
                </a:gridCol>
              </a:tblGrid>
              <a:tr h="1003246">
                <a:tc>
                  <a:txBody>
                    <a:bodyPr/>
                    <a:lstStyle/>
                    <a:p>
                      <a:r>
                        <a:rPr lang="en-IN" dirty="0"/>
                        <a:t> </a:t>
                      </a:r>
                    </a:p>
                    <a:p>
                      <a:pPr algn="ctr"/>
                      <a:r>
                        <a:rPr lang="en-IN" sz="2200" b="1" dirty="0">
                          <a:solidFill>
                            <a:schemeClr val="tx1"/>
                          </a:solidFill>
                        </a:rPr>
                        <a:t> REFERENCE  PAPER   </a:t>
                      </a:r>
                      <a:endParaRPr lang="en-IN" sz="2200" dirty="0"/>
                    </a:p>
                  </a:txBody>
                  <a:tcPr/>
                </a:tc>
                <a:tc>
                  <a:txBody>
                    <a:bodyPr/>
                    <a:lstStyle/>
                    <a:p>
                      <a:endParaRPr lang="en-IN" sz="2200" dirty="0">
                        <a:solidFill>
                          <a:schemeClr val="tx1"/>
                        </a:solidFill>
                      </a:endParaRPr>
                    </a:p>
                    <a:p>
                      <a:r>
                        <a:rPr lang="en-IN" sz="2200" dirty="0">
                          <a:solidFill>
                            <a:schemeClr val="tx1"/>
                          </a:solidFill>
                        </a:rPr>
                        <a:t>         COMPARISON</a:t>
                      </a:r>
                      <a:endParaRPr lang="en-IN" sz="2200" dirty="0"/>
                    </a:p>
                  </a:txBody>
                  <a:tcPr/>
                </a:tc>
                <a:extLst>
                  <a:ext uri="{0D108BD9-81ED-4DB2-BD59-A6C34878D82A}">
                    <a16:rowId xmlns:a16="http://schemas.microsoft.com/office/drawing/2014/main" val="2485548676"/>
                  </a:ext>
                </a:extLst>
              </a:tr>
              <a:tr h="4940354">
                <a:tc>
                  <a:txBody>
                    <a:bodyPr/>
                    <a:lstStyle/>
                    <a:p>
                      <a:pPr algn="ctr"/>
                      <a:r>
                        <a:rPr lang="en-IN" sz="2400" dirty="0"/>
                        <a:t>Document Summarization via self present sentence relevance model</a:t>
                      </a:r>
                    </a:p>
                  </a:txBody>
                  <a:tcPr/>
                </a:tc>
                <a:tc>
                  <a:txBody>
                    <a:bodyPr/>
                    <a:lstStyle/>
                    <a:p>
                      <a:pPr marL="285750" indent="-285750" algn="just">
                        <a:buFont typeface="Arial" panose="020B0604020202020204" pitchFamily="34" charset="0"/>
                        <a:buChar char="•"/>
                      </a:pPr>
                      <a:r>
                        <a:rPr lang="en-IN" sz="2400" dirty="0"/>
                        <a:t>In This reference paper, they proposed the self present sentence relevance Algorithm, which uses cosine similarity of two sentences as edge weights and selected sentences according to their contribution to weights of all edges connected to them </a:t>
                      </a:r>
                    </a:p>
                    <a:p>
                      <a:pPr marL="285750" indent="-285750" algn="just">
                        <a:buFont typeface="Arial" panose="020B0604020202020204" pitchFamily="34" charset="0"/>
                        <a:buChar char="•"/>
                      </a:pPr>
                      <a:r>
                        <a:rPr lang="en-IN" sz="2400" dirty="0"/>
                        <a:t>In TSSRD , sentiment neutralization concept which has two methods such as static and dynamic average weighted method is used to calculate edge weights</a:t>
                      </a:r>
                    </a:p>
                  </a:txBody>
                  <a:tcPr/>
                </a:tc>
                <a:extLst>
                  <a:ext uri="{0D108BD9-81ED-4DB2-BD59-A6C34878D82A}">
                    <a16:rowId xmlns:a16="http://schemas.microsoft.com/office/drawing/2014/main" val="1519775631"/>
                  </a:ext>
                </a:extLst>
              </a:tr>
            </a:tbl>
          </a:graphicData>
        </a:graphic>
      </p:graphicFrame>
    </p:spTree>
    <p:extLst>
      <p:ext uri="{BB962C8B-B14F-4D97-AF65-F5344CB8AC3E}">
        <p14:creationId xmlns:p14="http://schemas.microsoft.com/office/powerpoint/2010/main" val="20756434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a:extLst>
              <a:ext uri="{FF2B5EF4-FFF2-40B4-BE49-F238E27FC236}">
                <a16:creationId xmlns:a16="http://schemas.microsoft.com/office/drawing/2014/main" id="{DA11B6CE-9D78-CA60-DCDE-8A4693445EE8}"/>
              </a:ext>
            </a:extLst>
          </p:cNvPr>
          <p:cNvSpPr>
            <a:spLocks noGrp="1" noChangeArrowheads="1"/>
          </p:cNvSpPr>
          <p:nvPr>
            <p:ph type="title"/>
          </p:nvPr>
        </p:nvSpPr>
        <p:spPr>
          <a:xfrm>
            <a:off x="914400" y="0"/>
            <a:ext cx="7772400" cy="533400"/>
          </a:xfrm>
        </p:spPr>
        <p:txBody>
          <a:bodyPr/>
          <a:lstStyle/>
          <a:p>
            <a:pPr eaLnBrk="1" hangingPunct="1"/>
            <a:br>
              <a:rPr lang="en-US" altLang="en-US" sz="2800" dirty="0">
                <a:solidFill>
                  <a:srgbClr val="006600"/>
                </a:solidFill>
                <a:cs typeface="Times New Roman" panose="02020603050405020304" pitchFamily="18" charset="0"/>
              </a:rPr>
            </a:br>
            <a:r>
              <a:rPr lang="en-US" altLang="en-US" sz="2800" dirty="0">
                <a:solidFill>
                  <a:srgbClr val="006600"/>
                </a:solidFill>
                <a:cs typeface="Times New Roman" panose="02020603050405020304" pitchFamily="18" charset="0"/>
              </a:rPr>
              <a:t>OVERALL WORK FLOW</a:t>
            </a:r>
            <a:endParaRPr lang="en-US" altLang="en-US" sz="2800" dirty="0"/>
          </a:p>
        </p:txBody>
      </p:sp>
      <p:sp>
        <p:nvSpPr>
          <p:cNvPr id="4" name="Footer Placeholder 3">
            <a:extLst>
              <a:ext uri="{FF2B5EF4-FFF2-40B4-BE49-F238E27FC236}">
                <a16:creationId xmlns:a16="http://schemas.microsoft.com/office/drawing/2014/main" id="{13A4C960-8D88-0B34-0769-61DE45A09292}"/>
              </a:ext>
            </a:extLst>
          </p:cNvPr>
          <p:cNvSpPr>
            <a:spLocks noGrp="1"/>
          </p:cNvSpPr>
          <p:nvPr>
            <p:ph type="ftr" sz="quarter" idx="10"/>
          </p:nvPr>
        </p:nvSpPr>
        <p:spPr/>
        <p:txBody>
          <a:bodyPr/>
          <a:lstStyle/>
          <a:p>
            <a:pPr>
              <a:defRPr/>
            </a:pPr>
            <a:r>
              <a:rPr lang="en-US"/>
              <a:t>Department of IT</a:t>
            </a:r>
          </a:p>
        </p:txBody>
      </p:sp>
      <p:pic>
        <p:nvPicPr>
          <p:cNvPr id="8" name="Picture 7">
            <a:extLst>
              <a:ext uri="{FF2B5EF4-FFF2-40B4-BE49-F238E27FC236}">
                <a16:creationId xmlns:a16="http://schemas.microsoft.com/office/drawing/2014/main" id="{0180E0AA-87D8-74B2-7F44-88017A8E91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914400"/>
            <a:ext cx="8991600" cy="5105400"/>
          </a:xfrm>
          <a:prstGeom prst="rect">
            <a:avLst/>
          </a:prstGeom>
        </p:spPr>
      </p:pic>
    </p:spTree>
  </p:cSld>
  <p:clrMapOvr>
    <a:masterClrMapping/>
  </p:clrMapOvr>
  <p:transition>
    <p:zoom/>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6EBD2C9-4483-DDD6-21BE-C39B8A68A369}"/>
              </a:ext>
            </a:extLst>
          </p:cNvPr>
          <p:cNvSpPr>
            <a:spLocks noGrp="1"/>
          </p:cNvSpPr>
          <p:nvPr>
            <p:ph type="ftr" sz="quarter" idx="10"/>
          </p:nvPr>
        </p:nvSpPr>
        <p:spPr/>
        <p:txBody>
          <a:bodyPr/>
          <a:lstStyle/>
          <a:p>
            <a:pPr>
              <a:defRPr/>
            </a:pPr>
            <a:r>
              <a:rPr lang="en-US"/>
              <a:t>Department of IT</a:t>
            </a:r>
          </a:p>
        </p:txBody>
      </p:sp>
      <p:sp>
        <p:nvSpPr>
          <p:cNvPr id="3" name="Content Placeholder 2">
            <a:extLst>
              <a:ext uri="{FF2B5EF4-FFF2-40B4-BE49-F238E27FC236}">
                <a16:creationId xmlns:a16="http://schemas.microsoft.com/office/drawing/2014/main" id="{E2FB5581-E4A3-89E1-632E-E540E8366A6D}"/>
              </a:ext>
            </a:extLst>
          </p:cNvPr>
          <p:cNvSpPr>
            <a:spLocks noGrp="1"/>
          </p:cNvSpPr>
          <p:nvPr>
            <p:ph idx="1"/>
          </p:nvPr>
        </p:nvSpPr>
        <p:spPr>
          <a:xfrm>
            <a:off x="914400" y="304800"/>
            <a:ext cx="7772400" cy="4114800"/>
          </a:xfrm>
        </p:spPr>
        <p:txBody>
          <a:bodyPr/>
          <a:lstStyle/>
          <a:p>
            <a:pPr marL="0" indent="0">
              <a:buNone/>
            </a:pPr>
            <a:r>
              <a:rPr lang="en-IN" sz="2800" b="1" dirty="0"/>
              <a:t>Workflow of the TSSRD</a:t>
            </a:r>
          </a:p>
        </p:txBody>
      </p:sp>
      <p:sp>
        <p:nvSpPr>
          <p:cNvPr id="5" name="TextBox 4">
            <a:extLst>
              <a:ext uri="{FF2B5EF4-FFF2-40B4-BE49-F238E27FC236}">
                <a16:creationId xmlns:a16="http://schemas.microsoft.com/office/drawing/2014/main" id="{E6714A37-94F8-A34C-13C5-D429BED83DFE}"/>
              </a:ext>
            </a:extLst>
          </p:cNvPr>
          <p:cNvSpPr txBox="1"/>
          <p:nvPr/>
        </p:nvSpPr>
        <p:spPr>
          <a:xfrm>
            <a:off x="914400" y="1219200"/>
            <a:ext cx="8153400" cy="3785652"/>
          </a:xfrm>
          <a:prstGeom prst="rect">
            <a:avLst/>
          </a:prstGeom>
          <a:noFill/>
        </p:spPr>
        <p:txBody>
          <a:bodyPr wrap="square" rtlCol="0">
            <a:spAutoFit/>
          </a:bodyPr>
          <a:lstStyle/>
          <a:p>
            <a:pPr marL="171450" indent="-171450">
              <a:buFont typeface="Wingdings" panose="05000000000000000000" pitchFamily="2" charset="2"/>
              <a:buChar char="Ø"/>
            </a:pPr>
            <a:r>
              <a:rPr lang="en-US" sz="2400" b="0" dirty="0">
                <a:latin typeface="+mj-lt"/>
              </a:rPr>
              <a:t>Preprocessing of documents using a topic model. </a:t>
            </a:r>
          </a:p>
          <a:p>
            <a:pPr marL="171450" indent="-171450">
              <a:buFont typeface="Wingdings" panose="05000000000000000000" pitchFamily="2" charset="2"/>
              <a:buChar char="Ø"/>
            </a:pPr>
            <a:r>
              <a:rPr lang="en-US" sz="2400" b="0" dirty="0">
                <a:latin typeface="+mj-lt"/>
              </a:rPr>
              <a:t>Obtaining sentence-topic distribution and topic-word distribution.</a:t>
            </a:r>
          </a:p>
          <a:p>
            <a:pPr marL="171450" indent="-171450">
              <a:buFont typeface="Wingdings" panose="05000000000000000000" pitchFamily="2" charset="2"/>
              <a:buChar char="Ø"/>
            </a:pPr>
            <a:r>
              <a:rPr lang="en-US" sz="2400" b="0" dirty="0">
                <a:latin typeface="+mj-lt"/>
              </a:rPr>
              <a:t>Calculating sentiment embeddings for each topic.</a:t>
            </a:r>
          </a:p>
          <a:p>
            <a:pPr marL="171450" indent="-171450">
              <a:buFont typeface="Wingdings" panose="05000000000000000000" pitchFamily="2" charset="2"/>
              <a:buChar char="Ø"/>
            </a:pPr>
            <a:r>
              <a:rPr lang="en-US" sz="2400" b="0" dirty="0">
                <a:latin typeface="+mj-lt"/>
              </a:rPr>
              <a:t>Analyzing document structures based on the sentence-topic distribution.</a:t>
            </a:r>
          </a:p>
          <a:p>
            <a:pPr marL="171450" indent="-171450">
              <a:buFont typeface="Wingdings" panose="05000000000000000000" pitchFamily="2" charset="2"/>
              <a:buChar char="Ø"/>
            </a:pPr>
            <a:r>
              <a:rPr lang="en-US" sz="2400" b="0" dirty="0">
                <a:latin typeface="+mj-lt"/>
              </a:rPr>
              <a:t>Using improved reaching definition to analyze sentiment changes and flow</a:t>
            </a:r>
          </a:p>
          <a:p>
            <a:pPr marL="171450" indent="-171450">
              <a:buFont typeface="Wingdings" panose="05000000000000000000" pitchFamily="2" charset="2"/>
              <a:buChar char="Ø"/>
            </a:pPr>
            <a:r>
              <a:rPr lang="en-US" sz="2400" b="0" dirty="0">
                <a:latin typeface="+mj-lt"/>
              </a:rPr>
              <a:t>Finalizing the topic sentiment summary in steady states of the reaching definition.</a:t>
            </a:r>
            <a:endParaRPr lang="en-IN" sz="2400" b="0" dirty="0">
              <a:latin typeface="+mj-lt"/>
            </a:endParaRPr>
          </a:p>
        </p:txBody>
      </p:sp>
    </p:spTree>
  </p:cSld>
  <p:clrMapOvr>
    <a:masterClrMapping/>
  </p:clrMapOvr>
  <p:transition>
    <p:zoom/>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a:extLst>
              <a:ext uri="{FF2B5EF4-FFF2-40B4-BE49-F238E27FC236}">
                <a16:creationId xmlns:a16="http://schemas.microsoft.com/office/drawing/2014/main" id="{534E0E50-FB79-B4B3-5EB8-7B8647210099}"/>
              </a:ext>
            </a:extLst>
          </p:cNvPr>
          <p:cNvSpPr>
            <a:spLocks noGrp="1" noChangeArrowheads="1"/>
          </p:cNvSpPr>
          <p:nvPr>
            <p:ph type="title"/>
          </p:nvPr>
        </p:nvSpPr>
        <p:spPr/>
        <p:txBody>
          <a:bodyPr/>
          <a:lstStyle/>
          <a:p>
            <a:pPr algn="l" eaLnBrk="1" hangingPunct="1"/>
            <a:r>
              <a:rPr lang="en-IN" altLang="en-US" sz="3200" dirty="0"/>
              <a:t>MODULES </a:t>
            </a:r>
            <a:endParaRPr lang="en-US" altLang="en-US" sz="3200" dirty="0"/>
          </a:p>
        </p:txBody>
      </p:sp>
      <p:sp>
        <p:nvSpPr>
          <p:cNvPr id="16387" name="Content Placeholder 2">
            <a:extLst>
              <a:ext uri="{FF2B5EF4-FFF2-40B4-BE49-F238E27FC236}">
                <a16:creationId xmlns:a16="http://schemas.microsoft.com/office/drawing/2014/main" id="{CDD93A13-E0ED-3793-6957-74D58FD6C1AF}"/>
              </a:ext>
            </a:extLst>
          </p:cNvPr>
          <p:cNvSpPr>
            <a:spLocks noGrp="1" noChangeArrowheads="1"/>
          </p:cNvSpPr>
          <p:nvPr>
            <p:ph idx="1"/>
          </p:nvPr>
        </p:nvSpPr>
        <p:spPr>
          <a:xfrm>
            <a:off x="1393861" y="1905000"/>
            <a:ext cx="7772400" cy="4457700"/>
          </a:xfrm>
        </p:spPr>
        <p:txBody>
          <a:bodyPr/>
          <a:lstStyle/>
          <a:p>
            <a:pPr eaLnBrk="1" hangingPunct="1">
              <a:buFont typeface="Wingdings" panose="05000000000000000000" pitchFamily="2" charset="2"/>
              <a:buChar char="Ø"/>
            </a:pPr>
            <a:r>
              <a:rPr lang="en-US" altLang="en-US" sz="2800" dirty="0">
                <a:latin typeface="+mj-lt"/>
              </a:rPr>
              <a:t>Task </a:t>
            </a:r>
            <a:r>
              <a:rPr lang="en-IN" altLang="en-US" sz="2800" dirty="0">
                <a:latin typeface="+mj-lt"/>
              </a:rPr>
              <a:t>Definition</a:t>
            </a:r>
          </a:p>
          <a:p>
            <a:pPr eaLnBrk="1" hangingPunct="1">
              <a:buFont typeface="Wingdings" panose="05000000000000000000" pitchFamily="2" charset="2"/>
              <a:buChar char="Ø"/>
            </a:pPr>
            <a:r>
              <a:rPr lang="en-US" altLang="en-US" sz="2800" dirty="0">
                <a:latin typeface="+mj-lt"/>
              </a:rPr>
              <a:t>Document Representation Module</a:t>
            </a:r>
          </a:p>
          <a:p>
            <a:pPr eaLnBrk="1" hangingPunct="1">
              <a:buFont typeface="Wingdings" panose="05000000000000000000" pitchFamily="2" charset="2"/>
              <a:buChar char="Ø"/>
            </a:pPr>
            <a:r>
              <a:rPr lang="en-US" altLang="en-US" sz="2800" dirty="0">
                <a:latin typeface="+mj-lt"/>
              </a:rPr>
              <a:t>Sentiment Calculation Module</a:t>
            </a:r>
          </a:p>
          <a:p>
            <a:pPr eaLnBrk="1" hangingPunct="1">
              <a:buFont typeface="Wingdings" panose="05000000000000000000" pitchFamily="2" charset="2"/>
              <a:buChar char="Ø"/>
            </a:pPr>
            <a:r>
              <a:rPr lang="en-IN" sz="2800" dirty="0">
                <a:latin typeface="+mj-lt"/>
              </a:rPr>
              <a:t>Reaching Definition Analysis Module</a:t>
            </a:r>
          </a:p>
          <a:p>
            <a:pPr eaLnBrk="1" hangingPunct="1">
              <a:buFont typeface="Wingdings" panose="05000000000000000000" pitchFamily="2" charset="2"/>
              <a:buChar char="Ø"/>
            </a:pPr>
            <a:r>
              <a:rPr lang="en-IN" altLang="en-US" sz="2800" dirty="0">
                <a:latin typeface="+mj-lt"/>
              </a:rPr>
              <a:t>Summary Generation Module</a:t>
            </a:r>
            <a:endParaRPr lang="en-US" altLang="en-US" sz="2800" dirty="0">
              <a:latin typeface="+mj-lt"/>
            </a:endParaRPr>
          </a:p>
        </p:txBody>
      </p:sp>
      <p:sp>
        <p:nvSpPr>
          <p:cNvPr id="4" name="Footer Placeholder 3">
            <a:extLst>
              <a:ext uri="{FF2B5EF4-FFF2-40B4-BE49-F238E27FC236}">
                <a16:creationId xmlns:a16="http://schemas.microsoft.com/office/drawing/2014/main" id="{08636846-F25E-17E6-9EAB-0BB0D637B5EF}"/>
              </a:ext>
            </a:extLst>
          </p:cNvPr>
          <p:cNvSpPr>
            <a:spLocks noGrp="1"/>
          </p:cNvSpPr>
          <p:nvPr>
            <p:ph type="ftr" sz="quarter" idx="10"/>
          </p:nvPr>
        </p:nvSpPr>
        <p:spPr/>
        <p:txBody>
          <a:bodyPr/>
          <a:lstStyle/>
          <a:p>
            <a:pPr>
              <a:defRPr/>
            </a:pPr>
            <a:r>
              <a:rPr lang="en-US" dirty="0"/>
              <a:t>Department of IT</a:t>
            </a:r>
          </a:p>
        </p:txBody>
      </p:sp>
    </p:spTree>
  </p:cSld>
  <p:clrMapOvr>
    <a:masterClrMapping/>
  </p:clrMapOvr>
  <p:transition>
    <p:zoom/>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a:extLst>
              <a:ext uri="{FF2B5EF4-FFF2-40B4-BE49-F238E27FC236}">
                <a16:creationId xmlns:a16="http://schemas.microsoft.com/office/drawing/2014/main" id="{032FDD20-8040-1722-0F04-3A9255CA3DD4}"/>
              </a:ext>
            </a:extLst>
          </p:cNvPr>
          <p:cNvSpPr>
            <a:spLocks noGrp="1" noChangeArrowheads="1"/>
          </p:cNvSpPr>
          <p:nvPr>
            <p:ph type="title"/>
          </p:nvPr>
        </p:nvSpPr>
        <p:spPr>
          <a:xfrm>
            <a:off x="914400" y="190500"/>
            <a:ext cx="7772400" cy="1143000"/>
          </a:xfrm>
        </p:spPr>
        <p:txBody>
          <a:bodyPr/>
          <a:lstStyle/>
          <a:p>
            <a:pPr eaLnBrk="1" hangingPunct="1"/>
            <a:r>
              <a:rPr lang="en-US" altLang="en-US" sz="2800" dirty="0">
                <a:cs typeface="Times New Roman" panose="02020603050405020304" pitchFamily="18" charset="0"/>
              </a:rPr>
              <a:t>MODULE DESCRIPTION</a:t>
            </a:r>
          </a:p>
        </p:txBody>
      </p:sp>
      <p:sp>
        <p:nvSpPr>
          <p:cNvPr id="3" name="Footer Placeholder 2">
            <a:extLst>
              <a:ext uri="{FF2B5EF4-FFF2-40B4-BE49-F238E27FC236}">
                <a16:creationId xmlns:a16="http://schemas.microsoft.com/office/drawing/2014/main" id="{5C7F3047-5BD3-2B3B-C42A-E038616A30E4}"/>
              </a:ext>
            </a:extLst>
          </p:cNvPr>
          <p:cNvSpPr>
            <a:spLocks noGrp="1"/>
          </p:cNvSpPr>
          <p:nvPr>
            <p:ph type="ftr" sz="quarter" idx="10"/>
          </p:nvPr>
        </p:nvSpPr>
        <p:spPr/>
        <p:txBody>
          <a:bodyPr/>
          <a:lstStyle/>
          <a:p>
            <a:pPr>
              <a:defRPr/>
            </a:pPr>
            <a:r>
              <a:rPr lang="en-US"/>
              <a:t>Department of IT</a:t>
            </a:r>
          </a:p>
        </p:txBody>
      </p:sp>
      <p:sp>
        <p:nvSpPr>
          <p:cNvPr id="2" name="Content Placeholder 1">
            <a:extLst>
              <a:ext uri="{FF2B5EF4-FFF2-40B4-BE49-F238E27FC236}">
                <a16:creationId xmlns:a16="http://schemas.microsoft.com/office/drawing/2014/main" id="{67991734-FF18-2E32-419D-A63F3C5D1F5A}"/>
              </a:ext>
            </a:extLst>
          </p:cNvPr>
          <p:cNvSpPr>
            <a:spLocks noGrp="1"/>
          </p:cNvSpPr>
          <p:nvPr>
            <p:ph idx="1"/>
          </p:nvPr>
        </p:nvSpPr>
        <p:spPr>
          <a:xfrm>
            <a:off x="685800" y="1143000"/>
            <a:ext cx="7772400" cy="4953000"/>
          </a:xfrm>
        </p:spPr>
        <p:txBody>
          <a:bodyPr/>
          <a:lstStyle/>
          <a:p>
            <a:pPr marL="0" indent="0">
              <a:buNone/>
            </a:pPr>
            <a:endParaRPr lang="en-US" dirty="0"/>
          </a:p>
          <a:p>
            <a:pPr marL="0" indent="0">
              <a:buNone/>
            </a:pPr>
            <a:endParaRPr lang="en-US" dirty="0"/>
          </a:p>
        </p:txBody>
      </p:sp>
      <p:sp>
        <p:nvSpPr>
          <p:cNvPr id="4" name="TextBox 3">
            <a:extLst>
              <a:ext uri="{FF2B5EF4-FFF2-40B4-BE49-F238E27FC236}">
                <a16:creationId xmlns:a16="http://schemas.microsoft.com/office/drawing/2014/main" id="{6BCA8CA8-BA8D-EF79-8FA1-5E61D156BE8A}"/>
              </a:ext>
            </a:extLst>
          </p:cNvPr>
          <p:cNvSpPr txBox="1"/>
          <p:nvPr/>
        </p:nvSpPr>
        <p:spPr>
          <a:xfrm>
            <a:off x="914400" y="1096063"/>
            <a:ext cx="5257800" cy="1384995"/>
          </a:xfrm>
          <a:prstGeom prst="rect">
            <a:avLst/>
          </a:prstGeom>
          <a:noFill/>
        </p:spPr>
        <p:txBody>
          <a:bodyPr wrap="square" rtlCol="0">
            <a:spAutoFit/>
          </a:bodyPr>
          <a:lstStyle/>
          <a:p>
            <a:r>
              <a:rPr lang="en-IN" sz="2800" dirty="0">
                <a:latin typeface="+mj-lt"/>
              </a:rPr>
              <a:t>TASK DEFINITION </a:t>
            </a:r>
          </a:p>
          <a:p>
            <a:endParaRPr lang="en-IN" sz="2800" dirty="0">
              <a:latin typeface="+mj-lt"/>
            </a:endParaRPr>
          </a:p>
          <a:p>
            <a:endParaRPr lang="en-IN" sz="2800" dirty="0">
              <a:latin typeface="+mj-lt"/>
            </a:endParaRPr>
          </a:p>
        </p:txBody>
      </p:sp>
      <p:sp>
        <p:nvSpPr>
          <p:cNvPr id="5" name="TextBox 4">
            <a:extLst>
              <a:ext uri="{FF2B5EF4-FFF2-40B4-BE49-F238E27FC236}">
                <a16:creationId xmlns:a16="http://schemas.microsoft.com/office/drawing/2014/main" id="{7136BF31-0EE4-8B3A-E6E9-AADF376690F5}"/>
              </a:ext>
            </a:extLst>
          </p:cNvPr>
          <p:cNvSpPr txBox="1"/>
          <p:nvPr/>
        </p:nvSpPr>
        <p:spPr>
          <a:xfrm>
            <a:off x="1447800" y="1788560"/>
            <a:ext cx="7620000" cy="3785652"/>
          </a:xfrm>
          <a:prstGeom prst="rect">
            <a:avLst/>
          </a:prstGeom>
          <a:noFill/>
        </p:spPr>
        <p:txBody>
          <a:bodyPr wrap="square" rtlCol="0">
            <a:spAutoFit/>
          </a:bodyPr>
          <a:lstStyle/>
          <a:p>
            <a:pPr marL="171450" indent="-171450">
              <a:buFont typeface="Wingdings" panose="05000000000000000000" pitchFamily="2" charset="2"/>
              <a:buChar char="Ø"/>
            </a:pPr>
            <a:r>
              <a:rPr lang="en-US" sz="2400" b="0" dirty="0">
                <a:latin typeface="+mj-lt"/>
              </a:rPr>
              <a:t>The TSSRD aims to summarize single-document texts</a:t>
            </a:r>
          </a:p>
          <a:p>
            <a:pPr marL="171450" indent="-171450">
              <a:buFont typeface="Wingdings" panose="05000000000000000000" pitchFamily="2" charset="2"/>
              <a:buChar char="Ø"/>
            </a:pPr>
            <a:r>
              <a:rPr lang="en-IN" sz="2400" dirty="0">
                <a:latin typeface="+mj-lt"/>
              </a:rPr>
              <a:t>Input: </a:t>
            </a:r>
            <a:r>
              <a:rPr lang="en-IN" sz="2400" b="0" dirty="0">
                <a:latin typeface="+mj-lt"/>
              </a:rPr>
              <a:t>Document with sentences</a:t>
            </a:r>
            <a:endParaRPr lang="en-US" sz="2400" b="0" dirty="0">
              <a:latin typeface="+mj-lt"/>
            </a:endParaRPr>
          </a:p>
          <a:p>
            <a:pPr marL="171450" indent="-171450">
              <a:buFont typeface="Wingdings" panose="05000000000000000000" pitchFamily="2" charset="2"/>
              <a:buChar char="Ø"/>
            </a:pPr>
            <a:r>
              <a:rPr lang="en-IN" sz="2400" b="0" dirty="0" err="1">
                <a:latin typeface="+mj-lt"/>
              </a:rPr>
              <a:t>Analyzing</a:t>
            </a:r>
            <a:r>
              <a:rPr lang="en-IN" sz="2400" b="0" dirty="0">
                <a:latin typeface="+mj-lt"/>
              </a:rPr>
              <a:t> sentiment at sentence level using topic models </a:t>
            </a:r>
          </a:p>
          <a:p>
            <a:pPr marL="171450" indent="-171450">
              <a:buFont typeface="Wingdings" panose="05000000000000000000" pitchFamily="2" charset="2"/>
              <a:buChar char="Ø"/>
            </a:pPr>
            <a:r>
              <a:rPr lang="en-IN" sz="2400" b="0" dirty="0">
                <a:latin typeface="+mj-lt"/>
              </a:rPr>
              <a:t>Calculating topic sentiments based on topic-word distribution </a:t>
            </a:r>
          </a:p>
          <a:p>
            <a:pPr marL="171450" indent="-171450">
              <a:buFont typeface="Wingdings" panose="05000000000000000000" pitchFamily="2" charset="2"/>
              <a:buChar char="Ø"/>
            </a:pPr>
            <a:r>
              <a:rPr lang="en-IN" sz="2400" b="0" dirty="0" err="1">
                <a:latin typeface="+mj-lt"/>
              </a:rPr>
              <a:t>Analyzing</a:t>
            </a:r>
            <a:r>
              <a:rPr lang="en-IN" sz="2400" b="0" dirty="0">
                <a:latin typeface="+mj-lt"/>
              </a:rPr>
              <a:t> local sentiment changes between sentences </a:t>
            </a:r>
          </a:p>
          <a:p>
            <a:pPr marL="171450" indent="-171450">
              <a:buFont typeface="Wingdings" panose="05000000000000000000" pitchFamily="2" charset="2"/>
              <a:buChar char="Ø"/>
            </a:pPr>
            <a:r>
              <a:rPr lang="en-IN" sz="2400" b="0" dirty="0" err="1">
                <a:latin typeface="+mj-lt"/>
              </a:rPr>
              <a:t>Analyzing</a:t>
            </a:r>
            <a:r>
              <a:rPr lang="en-IN" sz="2400" b="0" dirty="0">
                <a:latin typeface="+mj-lt"/>
              </a:rPr>
              <a:t> global sentiment flow across the entire document </a:t>
            </a:r>
          </a:p>
          <a:p>
            <a:pPr marL="171450" indent="-171450">
              <a:buFont typeface="Wingdings" panose="05000000000000000000" pitchFamily="2" charset="2"/>
              <a:buChar char="Ø"/>
            </a:pPr>
            <a:r>
              <a:rPr lang="en-IN" sz="2400" dirty="0">
                <a:latin typeface="+mj-lt"/>
              </a:rPr>
              <a:t>Output</a:t>
            </a:r>
            <a:r>
              <a:rPr lang="en-IN" sz="2400" b="0" dirty="0">
                <a:latin typeface="+mj-lt"/>
              </a:rPr>
              <a:t>: Sentiment embedding summary, different from natural language summaries</a:t>
            </a:r>
          </a:p>
        </p:txBody>
      </p:sp>
    </p:spTree>
  </p:cSld>
  <p:clrMapOvr>
    <a:masterClrMapping/>
  </p:clrMapOvr>
  <p:transition>
    <p:zoom/>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5C7F3047-5BD3-2B3B-C42A-E038616A30E4}"/>
              </a:ext>
            </a:extLst>
          </p:cNvPr>
          <p:cNvSpPr>
            <a:spLocks noGrp="1"/>
          </p:cNvSpPr>
          <p:nvPr>
            <p:ph type="ftr" sz="quarter" idx="10"/>
          </p:nvPr>
        </p:nvSpPr>
        <p:spPr/>
        <p:txBody>
          <a:bodyPr/>
          <a:lstStyle/>
          <a:p>
            <a:pPr>
              <a:defRPr/>
            </a:pPr>
            <a:r>
              <a:rPr lang="en-US"/>
              <a:t>Department of IT</a:t>
            </a:r>
          </a:p>
        </p:txBody>
      </p:sp>
      <p:sp>
        <p:nvSpPr>
          <p:cNvPr id="2" name="Content Placeholder 1">
            <a:extLst>
              <a:ext uri="{FF2B5EF4-FFF2-40B4-BE49-F238E27FC236}">
                <a16:creationId xmlns:a16="http://schemas.microsoft.com/office/drawing/2014/main" id="{67991734-FF18-2E32-419D-A63F3C5D1F5A}"/>
              </a:ext>
            </a:extLst>
          </p:cNvPr>
          <p:cNvSpPr>
            <a:spLocks noGrp="1"/>
          </p:cNvSpPr>
          <p:nvPr>
            <p:ph idx="1"/>
          </p:nvPr>
        </p:nvSpPr>
        <p:spPr>
          <a:xfrm>
            <a:off x="1143000" y="457200"/>
            <a:ext cx="7772400" cy="4953000"/>
          </a:xfrm>
        </p:spPr>
        <p:txBody>
          <a:bodyPr/>
          <a:lstStyle/>
          <a:p>
            <a:pPr marL="0" indent="0">
              <a:buNone/>
            </a:pPr>
            <a:endParaRPr lang="en-US" dirty="0"/>
          </a:p>
          <a:p>
            <a:pPr marL="514350" indent="-514350">
              <a:buFont typeface="+mj-lt"/>
              <a:buAutoNum type="arabicPeriod"/>
            </a:pPr>
            <a:endParaRPr lang="en-US" dirty="0"/>
          </a:p>
        </p:txBody>
      </p:sp>
      <p:sp>
        <p:nvSpPr>
          <p:cNvPr id="4" name="TextBox 3">
            <a:extLst>
              <a:ext uri="{FF2B5EF4-FFF2-40B4-BE49-F238E27FC236}">
                <a16:creationId xmlns:a16="http://schemas.microsoft.com/office/drawing/2014/main" id="{E0DA8E77-89A6-C98A-B76D-21AC59C825BD}"/>
              </a:ext>
            </a:extLst>
          </p:cNvPr>
          <p:cNvSpPr txBox="1"/>
          <p:nvPr/>
        </p:nvSpPr>
        <p:spPr>
          <a:xfrm>
            <a:off x="914400" y="457200"/>
            <a:ext cx="6248400" cy="523220"/>
          </a:xfrm>
          <a:prstGeom prst="rect">
            <a:avLst/>
          </a:prstGeom>
          <a:noFill/>
        </p:spPr>
        <p:txBody>
          <a:bodyPr wrap="square" rtlCol="0">
            <a:spAutoFit/>
          </a:bodyPr>
          <a:lstStyle/>
          <a:p>
            <a:r>
              <a:rPr lang="en-IN" sz="2800" dirty="0">
                <a:latin typeface="+mj-lt"/>
              </a:rPr>
              <a:t>Document Representation Module</a:t>
            </a:r>
          </a:p>
        </p:txBody>
      </p:sp>
      <p:sp>
        <p:nvSpPr>
          <p:cNvPr id="5" name="TextBox 4">
            <a:extLst>
              <a:ext uri="{FF2B5EF4-FFF2-40B4-BE49-F238E27FC236}">
                <a16:creationId xmlns:a16="http://schemas.microsoft.com/office/drawing/2014/main" id="{25DBBADA-98CC-11B0-4B88-B144DD90815F}"/>
              </a:ext>
            </a:extLst>
          </p:cNvPr>
          <p:cNvSpPr txBox="1"/>
          <p:nvPr/>
        </p:nvSpPr>
        <p:spPr>
          <a:xfrm>
            <a:off x="1295400" y="1219200"/>
            <a:ext cx="7467600" cy="2308324"/>
          </a:xfrm>
          <a:prstGeom prst="rect">
            <a:avLst/>
          </a:prstGeom>
          <a:noFill/>
        </p:spPr>
        <p:txBody>
          <a:bodyPr wrap="square" rtlCol="0">
            <a:spAutoFit/>
          </a:bodyPr>
          <a:lstStyle/>
          <a:p>
            <a:pPr marL="171450" indent="-171450">
              <a:buFont typeface="Wingdings" panose="05000000000000000000" pitchFamily="2" charset="2"/>
              <a:buChar char="Ø"/>
            </a:pPr>
            <a:r>
              <a:rPr lang="en-US" sz="2400" b="0" dirty="0">
                <a:latin typeface="+mj-lt"/>
              </a:rPr>
              <a:t>The TSSRD framework uses topic models to model documents at sentence level.</a:t>
            </a:r>
          </a:p>
          <a:p>
            <a:pPr marL="171450" indent="-171450">
              <a:buFont typeface="Wingdings" panose="05000000000000000000" pitchFamily="2" charset="2"/>
              <a:buChar char="Ø"/>
            </a:pPr>
            <a:r>
              <a:rPr lang="en-US" sz="2400" b="0" dirty="0">
                <a:latin typeface="+mj-lt"/>
              </a:rPr>
              <a:t>Each sentence in a document is represented as sentence-topic distribution and topic-word distribution.</a:t>
            </a:r>
          </a:p>
          <a:p>
            <a:pPr marL="171450" indent="-171450">
              <a:buFont typeface="Wingdings" panose="05000000000000000000" pitchFamily="2" charset="2"/>
              <a:buChar char="Ø"/>
            </a:pPr>
            <a:r>
              <a:rPr lang="en-US" sz="2400" b="0" dirty="0">
                <a:latin typeface="+mj-lt"/>
              </a:rPr>
              <a:t>The topic sentiments of sentences will be further calculated in the subsequent modules</a:t>
            </a:r>
            <a:endParaRPr lang="en-IN" sz="2400" b="0" dirty="0">
              <a:latin typeface="+mj-lt"/>
            </a:endParaRPr>
          </a:p>
        </p:txBody>
      </p:sp>
      <p:sp>
        <p:nvSpPr>
          <p:cNvPr id="8" name="TextBox 7">
            <a:extLst>
              <a:ext uri="{FF2B5EF4-FFF2-40B4-BE49-F238E27FC236}">
                <a16:creationId xmlns:a16="http://schemas.microsoft.com/office/drawing/2014/main" id="{1802316D-0AF2-049F-5CB0-DB3D65043FBD}"/>
              </a:ext>
            </a:extLst>
          </p:cNvPr>
          <p:cNvSpPr txBox="1"/>
          <p:nvPr/>
        </p:nvSpPr>
        <p:spPr>
          <a:xfrm>
            <a:off x="756212" y="3595470"/>
            <a:ext cx="6781800" cy="523220"/>
          </a:xfrm>
          <a:prstGeom prst="rect">
            <a:avLst/>
          </a:prstGeom>
          <a:noFill/>
        </p:spPr>
        <p:txBody>
          <a:bodyPr wrap="square">
            <a:spAutoFit/>
          </a:bodyPr>
          <a:lstStyle/>
          <a:p>
            <a:r>
              <a:rPr lang="en-IN" sz="2800" dirty="0">
                <a:latin typeface="+mj-lt"/>
              </a:rPr>
              <a:t>Topic </a:t>
            </a:r>
            <a:r>
              <a:rPr lang="en-IN" sz="2800" dirty="0" err="1">
                <a:latin typeface="+mj-lt"/>
              </a:rPr>
              <a:t>Sparsification</a:t>
            </a:r>
            <a:r>
              <a:rPr lang="en-IN" sz="2800" dirty="0">
                <a:latin typeface="+mj-lt"/>
              </a:rPr>
              <a:t> Parameter</a:t>
            </a:r>
          </a:p>
        </p:txBody>
      </p:sp>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FF00B57F-3C28-9AD8-2957-FE8AEE9A2AEF}"/>
                  </a:ext>
                </a:extLst>
              </p:cNvPr>
              <p:cNvSpPr txBox="1"/>
              <p:nvPr/>
            </p:nvSpPr>
            <p:spPr>
              <a:xfrm>
                <a:off x="1259711" y="4116963"/>
                <a:ext cx="7772400" cy="1938992"/>
              </a:xfrm>
              <a:prstGeom prst="rect">
                <a:avLst/>
              </a:prstGeom>
              <a:noFill/>
            </p:spPr>
            <p:txBody>
              <a:bodyPr wrap="square" rtlCol="0">
                <a:spAutoFit/>
              </a:bodyPr>
              <a:lstStyle/>
              <a:p>
                <a:pPr marL="171450" indent="-171450">
                  <a:buFont typeface="Wingdings" panose="05000000000000000000" pitchFamily="2" charset="2"/>
                  <a:buChar char="Ø"/>
                </a:pPr>
                <a:r>
                  <a:rPr lang="en-US" sz="2400" b="0" dirty="0">
                    <a:latin typeface="+mj-lt"/>
                  </a:rPr>
                  <a:t>To Filter unimportant Topics, Topic </a:t>
                </a:r>
                <a:r>
                  <a:rPr lang="en-US" sz="2400" b="0" dirty="0" err="1">
                    <a:latin typeface="+mj-lt"/>
                  </a:rPr>
                  <a:t>sparsification</a:t>
                </a:r>
                <a:r>
                  <a:rPr lang="en-US" sz="2400" b="0" dirty="0">
                    <a:latin typeface="+mj-lt"/>
                  </a:rPr>
                  <a:t> parameter </a:t>
                </a:r>
                <a14:m>
                  <m:oMath xmlns:m="http://schemas.openxmlformats.org/officeDocument/2006/math">
                    <m:r>
                      <a:rPr lang="en-US" sz="2400" b="0" i="1" smtClean="0">
                        <a:latin typeface="+mj-lt"/>
                        <a:ea typeface="Cambria Math" panose="02040503050406030204" pitchFamily="18" charset="0"/>
                      </a:rPr>
                      <m:t>𝜃</m:t>
                    </m:r>
                    <m:r>
                      <a:rPr lang="en-US" sz="2400" b="0" i="1" smtClean="0">
                        <a:latin typeface="+mj-lt"/>
                        <a:ea typeface="Cambria Math" panose="02040503050406030204" pitchFamily="18" charset="0"/>
                      </a:rPr>
                      <m:t> </m:t>
                    </m:r>
                  </m:oMath>
                </a14:m>
                <a:r>
                  <a:rPr lang="en-US" sz="2400" b="0" dirty="0">
                    <a:latin typeface="+mj-lt"/>
                  </a:rPr>
                  <a:t>is introduced and set it as 0.1.</a:t>
                </a:r>
              </a:p>
              <a:p>
                <a:pPr marL="171450" indent="-171450">
                  <a:buFont typeface="Wingdings" panose="05000000000000000000" pitchFamily="2" charset="2"/>
                  <a:buChar char="Ø"/>
                </a:pPr>
                <a:r>
                  <a:rPr lang="en-US" sz="2400" b="0" dirty="0">
                    <a:latin typeface="+mj-lt"/>
                  </a:rPr>
                  <a:t>Topics whose weights greater than </a:t>
                </a:r>
                <a14:m>
                  <m:oMath xmlns:m="http://schemas.openxmlformats.org/officeDocument/2006/math">
                    <m:r>
                      <a:rPr lang="en-US" sz="2400" b="0" i="1" smtClean="0">
                        <a:latin typeface="+mj-lt"/>
                        <a:ea typeface="Cambria Math" panose="02040503050406030204" pitchFamily="18" charset="0"/>
                      </a:rPr>
                      <m:t>𝜃</m:t>
                    </m:r>
                  </m:oMath>
                </a14:m>
                <a:r>
                  <a:rPr lang="en-US" sz="2400" b="0" dirty="0">
                    <a:latin typeface="+mj-lt"/>
                  </a:rPr>
                  <a:t> are kept and those whose weights are lesser than </a:t>
                </a:r>
                <a14:m>
                  <m:oMath xmlns:m="http://schemas.openxmlformats.org/officeDocument/2006/math">
                    <m:r>
                      <a:rPr lang="en-US" sz="2400" b="0" i="1">
                        <a:latin typeface="+mj-lt"/>
                        <a:ea typeface="Cambria Math" panose="02040503050406030204" pitchFamily="18" charset="0"/>
                      </a:rPr>
                      <m:t>𝜃</m:t>
                    </m:r>
                  </m:oMath>
                </a14:m>
                <a:r>
                  <a:rPr lang="en-US" sz="2400" b="0" dirty="0">
                    <a:latin typeface="+mj-lt"/>
                  </a:rPr>
                  <a:t> are ignored.</a:t>
                </a:r>
              </a:p>
              <a:p>
                <a:endParaRPr lang="en-US" sz="2400" b="0" dirty="0">
                  <a:latin typeface="+mj-lt"/>
                </a:endParaRPr>
              </a:p>
            </p:txBody>
          </p:sp>
        </mc:Choice>
        <mc:Fallback>
          <p:sp>
            <p:nvSpPr>
              <p:cNvPr id="9" name="TextBox 8">
                <a:extLst>
                  <a:ext uri="{FF2B5EF4-FFF2-40B4-BE49-F238E27FC236}">
                    <a16:creationId xmlns:a16="http://schemas.microsoft.com/office/drawing/2014/main" id="{FF00B57F-3C28-9AD8-2957-FE8AEE9A2AEF}"/>
                  </a:ext>
                </a:extLst>
              </p:cNvPr>
              <p:cNvSpPr txBox="1">
                <a:spLocks noRot="1" noChangeAspect="1" noMove="1" noResize="1" noEditPoints="1" noAdjustHandles="1" noChangeArrowheads="1" noChangeShapeType="1" noTextEdit="1"/>
              </p:cNvSpPr>
              <p:nvPr/>
            </p:nvSpPr>
            <p:spPr>
              <a:xfrm>
                <a:off x="1259711" y="4116963"/>
                <a:ext cx="7772400" cy="1938992"/>
              </a:xfrm>
              <a:prstGeom prst="rect">
                <a:avLst/>
              </a:prstGeom>
              <a:blipFill>
                <a:blip r:embed="rId2"/>
                <a:stretch>
                  <a:fillRect l="-1142" t="-2614" r="-1958"/>
                </a:stretch>
              </a:blipFill>
            </p:spPr>
            <p:txBody>
              <a:bodyPr/>
              <a:lstStyle/>
              <a:p>
                <a:r>
                  <a:rPr lang="en-US">
                    <a:noFill/>
                  </a:rPr>
                  <a:t> </a:t>
                </a:r>
              </a:p>
            </p:txBody>
          </p:sp>
        </mc:Fallback>
      </mc:AlternateContent>
    </p:spTree>
    <p:extLst>
      <p:ext uri="{BB962C8B-B14F-4D97-AF65-F5344CB8AC3E}">
        <p14:creationId xmlns:p14="http://schemas.microsoft.com/office/powerpoint/2010/main" val="1085018206"/>
      </p:ext>
    </p:extLst>
  </p:cSld>
  <p:clrMapOvr>
    <a:masterClrMapping/>
  </p:clrMapOvr>
  <p:transition>
    <p:zoom/>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5DC8E140-E58D-9352-FF81-8A892332FEEA}"/>
              </a:ext>
            </a:extLst>
          </p:cNvPr>
          <p:cNvSpPr>
            <a:spLocks noGrp="1"/>
          </p:cNvSpPr>
          <p:nvPr>
            <p:ph type="ftr" sz="quarter" idx="10"/>
          </p:nvPr>
        </p:nvSpPr>
        <p:spPr/>
        <p:txBody>
          <a:bodyPr/>
          <a:lstStyle/>
          <a:p>
            <a:pPr>
              <a:defRPr/>
            </a:pPr>
            <a:r>
              <a:rPr lang="en-US"/>
              <a:t>Department of Computer Applications</a:t>
            </a:r>
          </a:p>
        </p:txBody>
      </p:sp>
      <p:sp>
        <p:nvSpPr>
          <p:cNvPr id="7" name="TextBox 6">
            <a:extLst>
              <a:ext uri="{FF2B5EF4-FFF2-40B4-BE49-F238E27FC236}">
                <a16:creationId xmlns:a16="http://schemas.microsoft.com/office/drawing/2014/main" id="{EC61ED54-3B76-DAE8-EF0E-2EA598E58A1E}"/>
              </a:ext>
            </a:extLst>
          </p:cNvPr>
          <p:cNvSpPr txBox="1"/>
          <p:nvPr/>
        </p:nvSpPr>
        <p:spPr>
          <a:xfrm>
            <a:off x="1981200" y="152400"/>
            <a:ext cx="6781800" cy="523220"/>
          </a:xfrm>
          <a:prstGeom prst="rect">
            <a:avLst/>
          </a:prstGeom>
          <a:noFill/>
        </p:spPr>
        <p:txBody>
          <a:bodyPr wrap="square">
            <a:spAutoFit/>
          </a:bodyPr>
          <a:lstStyle/>
          <a:p>
            <a:r>
              <a:rPr lang="en-IN" sz="2800" dirty="0">
                <a:latin typeface="+mj-lt"/>
              </a:rPr>
              <a:t>   Sentiment Calculation Module</a:t>
            </a:r>
          </a:p>
        </p:txBody>
      </p:sp>
      <p:sp>
        <p:nvSpPr>
          <p:cNvPr id="8" name="TextBox 7">
            <a:extLst>
              <a:ext uri="{FF2B5EF4-FFF2-40B4-BE49-F238E27FC236}">
                <a16:creationId xmlns:a16="http://schemas.microsoft.com/office/drawing/2014/main" id="{0D4504CD-C9C4-2CA9-22C0-99D2B152BFC6}"/>
              </a:ext>
            </a:extLst>
          </p:cNvPr>
          <p:cNvSpPr txBox="1"/>
          <p:nvPr/>
        </p:nvSpPr>
        <p:spPr>
          <a:xfrm>
            <a:off x="1143000" y="990600"/>
            <a:ext cx="7772400" cy="1938992"/>
          </a:xfrm>
          <a:prstGeom prst="rect">
            <a:avLst/>
          </a:prstGeom>
          <a:noFill/>
        </p:spPr>
        <p:txBody>
          <a:bodyPr wrap="square" rtlCol="0">
            <a:spAutoFit/>
          </a:bodyPr>
          <a:lstStyle/>
          <a:p>
            <a:pPr marL="171450" indent="-171450">
              <a:buFont typeface="Wingdings" panose="05000000000000000000" pitchFamily="2" charset="2"/>
              <a:buChar char="Ø"/>
            </a:pPr>
            <a:r>
              <a:rPr lang="en-US" sz="2400" b="0" dirty="0">
                <a:latin typeface="+mj-lt"/>
              </a:rPr>
              <a:t>Calculating topic sentiments using a sentiment dictionary</a:t>
            </a:r>
          </a:p>
          <a:p>
            <a:pPr marL="171450" indent="-171450">
              <a:buFont typeface="Wingdings" panose="05000000000000000000" pitchFamily="2" charset="2"/>
              <a:buChar char="Ø"/>
            </a:pPr>
            <a:r>
              <a:rPr lang="en-US" sz="2400" b="0" dirty="0">
                <a:latin typeface="+mj-lt"/>
              </a:rPr>
              <a:t>Sentiment dictionary contains sentiment embeddings for many words and phrases </a:t>
            </a:r>
          </a:p>
          <a:p>
            <a:pPr marL="171450" indent="-171450">
              <a:buFont typeface="Wingdings" panose="05000000000000000000" pitchFamily="2" charset="2"/>
              <a:buChar char="Ø"/>
            </a:pPr>
            <a:r>
              <a:rPr lang="en-US" sz="2400" b="0" dirty="0">
                <a:latin typeface="+mj-lt"/>
              </a:rPr>
              <a:t>Utilizing query operation to obtain sentiment embeddings for words under each topic</a:t>
            </a:r>
            <a:endParaRPr lang="en-IN" sz="2400" b="0" dirty="0">
              <a:latin typeface="+mj-lt"/>
            </a:endParaRPr>
          </a:p>
        </p:txBody>
      </p:sp>
    </p:spTree>
    <p:extLst>
      <p:ext uri="{BB962C8B-B14F-4D97-AF65-F5344CB8AC3E}">
        <p14:creationId xmlns:p14="http://schemas.microsoft.com/office/powerpoint/2010/main" val="1416420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5C7F3047-5BD3-2B3B-C42A-E038616A30E4}"/>
              </a:ext>
            </a:extLst>
          </p:cNvPr>
          <p:cNvSpPr>
            <a:spLocks noGrp="1"/>
          </p:cNvSpPr>
          <p:nvPr>
            <p:ph type="ftr" sz="quarter" idx="10"/>
          </p:nvPr>
        </p:nvSpPr>
        <p:spPr/>
        <p:txBody>
          <a:bodyPr/>
          <a:lstStyle/>
          <a:p>
            <a:pPr>
              <a:defRPr/>
            </a:pPr>
            <a:r>
              <a:rPr lang="en-US"/>
              <a:t>Department of IT</a:t>
            </a:r>
          </a:p>
        </p:txBody>
      </p:sp>
      <p:sp>
        <p:nvSpPr>
          <p:cNvPr id="2" name="Content Placeholder 1">
            <a:extLst>
              <a:ext uri="{FF2B5EF4-FFF2-40B4-BE49-F238E27FC236}">
                <a16:creationId xmlns:a16="http://schemas.microsoft.com/office/drawing/2014/main" id="{67991734-FF18-2E32-419D-A63F3C5D1F5A}"/>
              </a:ext>
            </a:extLst>
          </p:cNvPr>
          <p:cNvSpPr>
            <a:spLocks noGrp="1"/>
          </p:cNvSpPr>
          <p:nvPr>
            <p:ph idx="1"/>
          </p:nvPr>
        </p:nvSpPr>
        <p:spPr>
          <a:xfrm>
            <a:off x="1143000" y="457200"/>
            <a:ext cx="7772400" cy="4953000"/>
          </a:xfrm>
        </p:spPr>
        <p:txBody>
          <a:bodyPr/>
          <a:lstStyle/>
          <a:p>
            <a:pPr marL="0" indent="0">
              <a:buNone/>
            </a:pPr>
            <a:r>
              <a:rPr lang="en-US" sz="2800" b="1" dirty="0"/>
              <a:t>Reaching Definition Analysis Module</a:t>
            </a:r>
          </a:p>
        </p:txBody>
      </p:sp>
      <p:sp>
        <p:nvSpPr>
          <p:cNvPr id="4" name="TextBox 3">
            <a:extLst>
              <a:ext uri="{FF2B5EF4-FFF2-40B4-BE49-F238E27FC236}">
                <a16:creationId xmlns:a16="http://schemas.microsoft.com/office/drawing/2014/main" id="{4DAFF0E0-65DC-DA7E-5995-D524FC7D27F0}"/>
              </a:ext>
            </a:extLst>
          </p:cNvPr>
          <p:cNvSpPr txBox="1"/>
          <p:nvPr/>
        </p:nvSpPr>
        <p:spPr>
          <a:xfrm>
            <a:off x="1219200" y="1219200"/>
            <a:ext cx="7696200" cy="2308324"/>
          </a:xfrm>
          <a:prstGeom prst="rect">
            <a:avLst/>
          </a:prstGeom>
          <a:noFill/>
        </p:spPr>
        <p:txBody>
          <a:bodyPr wrap="square" rtlCol="0">
            <a:spAutoFit/>
          </a:bodyPr>
          <a:lstStyle/>
          <a:p>
            <a:pPr marL="342900" indent="-342900">
              <a:buFont typeface="Wingdings" panose="05000000000000000000" pitchFamily="2" charset="2"/>
              <a:buChar char="Ø"/>
            </a:pPr>
            <a:r>
              <a:rPr lang="en-US" sz="2400" b="0" dirty="0">
                <a:latin typeface="+mj-lt"/>
              </a:rPr>
              <a:t>TSSRD framework uses the reaching definition analysis module </a:t>
            </a:r>
          </a:p>
          <a:p>
            <a:pPr marL="342900" indent="-342900">
              <a:buFont typeface="Wingdings" panose="05000000000000000000" pitchFamily="2" charset="2"/>
              <a:buChar char="Ø"/>
            </a:pPr>
            <a:r>
              <a:rPr lang="en-US" sz="2400" b="0" dirty="0">
                <a:latin typeface="+mj-lt"/>
              </a:rPr>
              <a:t>Analyzes sentiment changes between sentences and sentiment flow in whole documents </a:t>
            </a:r>
          </a:p>
          <a:p>
            <a:pPr marL="342900" indent="-342900">
              <a:buFont typeface="Wingdings" panose="05000000000000000000" pitchFamily="2" charset="2"/>
              <a:buChar char="Ø"/>
            </a:pPr>
            <a:r>
              <a:rPr lang="en-US" sz="2400" b="0" dirty="0">
                <a:latin typeface="+mj-lt"/>
              </a:rPr>
              <a:t>Divided into two sub-modules: sentiment flow diagram design and sentiment flow analysis.</a:t>
            </a:r>
            <a:endParaRPr lang="en-IN" sz="2400" b="0" dirty="0">
              <a:latin typeface="+mj-lt"/>
            </a:endParaRPr>
          </a:p>
        </p:txBody>
      </p:sp>
      <p:sp>
        <p:nvSpPr>
          <p:cNvPr id="5" name="TextBox 4">
            <a:extLst>
              <a:ext uri="{FF2B5EF4-FFF2-40B4-BE49-F238E27FC236}">
                <a16:creationId xmlns:a16="http://schemas.microsoft.com/office/drawing/2014/main" id="{3F72F8C9-999D-511A-519F-E44B317F4487}"/>
              </a:ext>
            </a:extLst>
          </p:cNvPr>
          <p:cNvSpPr txBox="1"/>
          <p:nvPr/>
        </p:nvSpPr>
        <p:spPr>
          <a:xfrm>
            <a:off x="762000" y="3804404"/>
            <a:ext cx="6858000" cy="523220"/>
          </a:xfrm>
          <a:prstGeom prst="rect">
            <a:avLst/>
          </a:prstGeom>
          <a:noFill/>
        </p:spPr>
        <p:txBody>
          <a:bodyPr wrap="square" rtlCol="0">
            <a:spAutoFit/>
          </a:bodyPr>
          <a:lstStyle/>
          <a:p>
            <a:r>
              <a:rPr lang="en-US" sz="2800" dirty="0">
                <a:latin typeface="+mj-lt"/>
              </a:rPr>
              <a:t>    Sentiment Flow Diagram Design Module</a:t>
            </a:r>
            <a:endParaRPr lang="en-IN" sz="2800" dirty="0">
              <a:latin typeface="+mj-lt"/>
            </a:endParaRPr>
          </a:p>
        </p:txBody>
      </p:sp>
      <p:sp>
        <p:nvSpPr>
          <p:cNvPr id="6" name="TextBox 5">
            <a:extLst>
              <a:ext uri="{FF2B5EF4-FFF2-40B4-BE49-F238E27FC236}">
                <a16:creationId xmlns:a16="http://schemas.microsoft.com/office/drawing/2014/main" id="{B2302E4F-2115-8988-0AE8-31D4D9189A84}"/>
              </a:ext>
            </a:extLst>
          </p:cNvPr>
          <p:cNvSpPr txBox="1"/>
          <p:nvPr/>
        </p:nvSpPr>
        <p:spPr>
          <a:xfrm>
            <a:off x="1257300" y="4365724"/>
            <a:ext cx="8191500" cy="1569660"/>
          </a:xfrm>
          <a:prstGeom prst="rect">
            <a:avLst/>
          </a:prstGeom>
          <a:noFill/>
        </p:spPr>
        <p:txBody>
          <a:bodyPr wrap="square" rtlCol="0">
            <a:spAutoFit/>
          </a:bodyPr>
          <a:lstStyle/>
          <a:p>
            <a:pPr marL="171450" indent="-171450">
              <a:buFont typeface="Wingdings" panose="05000000000000000000" pitchFamily="2" charset="2"/>
              <a:buChar char="Ø"/>
            </a:pPr>
            <a:r>
              <a:rPr lang="en-US" sz="2400" b="0" dirty="0">
                <a:latin typeface="+mj-lt"/>
              </a:rPr>
              <a:t> Sub-module in the TSSRD framework: Analyzing document structures from the reader's and writer's perspectives</a:t>
            </a:r>
          </a:p>
          <a:p>
            <a:pPr marL="171450" indent="-171450">
              <a:buFont typeface="Wingdings" panose="05000000000000000000" pitchFamily="2" charset="2"/>
              <a:buChar char="Ø"/>
            </a:pPr>
            <a:r>
              <a:rPr lang="en-US" sz="2400" b="0" dirty="0">
                <a:latin typeface="+mj-lt"/>
              </a:rPr>
              <a:t> Reveal change regularities and flow paths of sentiments to design a sentiment flow diagram</a:t>
            </a:r>
            <a:endParaRPr lang="en-IN" sz="2400" b="0" dirty="0">
              <a:latin typeface="+mj-lt"/>
            </a:endParaRPr>
          </a:p>
        </p:txBody>
      </p:sp>
    </p:spTree>
    <p:extLst>
      <p:ext uri="{BB962C8B-B14F-4D97-AF65-F5344CB8AC3E}">
        <p14:creationId xmlns:p14="http://schemas.microsoft.com/office/powerpoint/2010/main" val="1134263187"/>
      </p:ext>
    </p:extLst>
  </p:cSld>
  <p:clrMapOvr>
    <a:masterClrMapping/>
  </p:clrMapOvr>
  <p:transition>
    <p:zoom/>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1">
            <a:extLst>
              <a:ext uri="{FF2B5EF4-FFF2-40B4-BE49-F238E27FC236}">
                <a16:creationId xmlns:a16="http://schemas.microsoft.com/office/drawing/2014/main" id="{13624DF6-A43E-F03B-E9FF-8AAD2F3E1BD7}"/>
              </a:ext>
            </a:extLst>
          </p:cNvPr>
          <p:cNvSpPr>
            <a:spLocks noGrp="1"/>
          </p:cNvSpPr>
          <p:nvPr>
            <p:ph type="ftr" sz="quarter" idx="10"/>
          </p:nvPr>
        </p:nvSpPr>
        <p:spPr/>
        <p:txBody>
          <a:bodyPr/>
          <a:lstStyle/>
          <a:p>
            <a:pPr>
              <a:defRPr/>
            </a:pPr>
            <a:r>
              <a:rPr lang="en-US"/>
              <a:t>Department of IT</a:t>
            </a:r>
          </a:p>
        </p:txBody>
      </p:sp>
      <p:sp>
        <p:nvSpPr>
          <p:cNvPr id="7171" name="Text Box 1">
            <a:extLst>
              <a:ext uri="{FF2B5EF4-FFF2-40B4-BE49-F238E27FC236}">
                <a16:creationId xmlns:a16="http://schemas.microsoft.com/office/drawing/2014/main" id="{049E67D4-489C-DE0F-9D10-3B2414AFF1C5}"/>
              </a:ext>
            </a:extLst>
          </p:cNvPr>
          <p:cNvSpPr txBox="1">
            <a:spLocks noChangeArrowheads="1"/>
          </p:cNvSpPr>
          <p:nvPr/>
        </p:nvSpPr>
        <p:spPr bwMode="auto">
          <a:xfrm>
            <a:off x="1143000" y="124326"/>
            <a:ext cx="7772400" cy="60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chemeClr val="tx1"/>
                </a:solidFill>
                <a:latin typeface="Times New Roman" panose="02020603050405020304" pitchFamily="18" charset="0"/>
              </a:defRPr>
            </a:lvl1pPr>
            <a:lvl2pPr marL="742950" indent="-285750">
              <a:spcBef>
                <a:spcPct val="20000"/>
              </a:spcBef>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chemeClr val="tx1"/>
                </a:solidFill>
                <a:latin typeface="Times New Roman" panose="02020603050405020304" pitchFamily="18" charset="0"/>
              </a:defRPr>
            </a:lvl2pPr>
            <a:lvl3pPr marL="1143000" indent="-228600">
              <a:spcBef>
                <a:spcPct val="20000"/>
              </a:spcBef>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New Roman" panose="02020603050405020304" pitchFamily="18" charset="0"/>
              </a:defRPr>
            </a:lvl3pPr>
            <a:lvl4pPr marL="1600200" indent="-228600">
              <a:spcBef>
                <a:spcPct val="20000"/>
              </a:spcBef>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Times New Roman" panose="02020603050405020304" pitchFamily="18" charset="0"/>
              </a:defRPr>
            </a:lvl4pPr>
            <a:lvl5pPr marL="2057400" indent="-228600">
              <a:spcBef>
                <a:spcPct val="20000"/>
              </a:spcBef>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Times New Roman" panose="02020603050405020304" pitchFamily="18" charset="0"/>
              </a:defRPr>
            </a:lvl9pPr>
          </a:lstStyle>
          <a:p>
            <a:pPr>
              <a:spcBef>
                <a:spcPct val="0"/>
              </a:spcBef>
              <a:buFontTx/>
              <a:buNone/>
            </a:pPr>
            <a:r>
              <a:rPr lang="en-US" altLang="en-US" sz="2800" dirty="0">
                <a:solidFill>
                  <a:srgbClr val="006600"/>
                </a:solidFill>
                <a:cs typeface="Times New Roman" panose="02020603050405020304" pitchFamily="18" charset="0"/>
              </a:rPr>
              <a:t>                                  AIM</a:t>
            </a:r>
          </a:p>
        </p:txBody>
      </p:sp>
      <p:sp>
        <p:nvSpPr>
          <p:cNvPr id="7172" name="Text Box 2">
            <a:extLst>
              <a:ext uri="{FF2B5EF4-FFF2-40B4-BE49-F238E27FC236}">
                <a16:creationId xmlns:a16="http://schemas.microsoft.com/office/drawing/2014/main" id="{E0ED245D-A80A-5C68-DCEF-A477A67413C2}"/>
              </a:ext>
            </a:extLst>
          </p:cNvPr>
          <p:cNvSpPr txBox="1">
            <a:spLocks noChangeArrowheads="1"/>
          </p:cNvSpPr>
          <p:nvPr/>
        </p:nvSpPr>
        <p:spPr bwMode="auto">
          <a:xfrm>
            <a:off x="914400" y="727576"/>
            <a:ext cx="8077200" cy="5809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5000" rIns="90000" bIns="45000"/>
          <a:lstStyle>
            <a:lvl1pPr>
              <a:spcBef>
                <a:spcPct val="20000"/>
              </a:spcBef>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chemeClr val="tx1"/>
                </a:solidFill>
                <a:latin typeface="Times New Roman" panose="02020603050405020304" pitchFamily="18" charset="0"/>
              </a:defRPr>
            </a:lvl1pPr>
            <a:lvl2pPr marL="742950" indent="-285750">
              <a:spcBef>
                <a:spcPct val="20000"/>
              </a:spcBef>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chemeClr val="tx1"/>
                </a:solidFill>
                <a:latin typeface="Times New Roman" panose="02020603050405020304" pitchFamily="18" charset="0"/>
              </a:defRPr>
            </a:lvl2pPr>
            <a:lvl3pPr marL="1143000" indent="-228600">
              <a:spcBef>
                <a:spcPct val="20000"/>
              </a:spcBef>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New Roman" panose="02020603050405020304" pitchFamily="18" charset="0"/>
              </a:defRPr>
            </a:lvl3pPr>
            <a:lvl4pPr marL="1600200" indent="-228600">
              <a:spcBef>
                <a:spcPct val="20000"/>
              </a:spcBef>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Times New Roman" panose="02020603050405020304" pitchFamily="18" charset="0"/>
              </a:defRPr>
            </a:lvl4pPr>
            <a:lvl5pPr marL="2057400" indent="-228600">
              <a:spcBef>
                <a:spcPct val="20000"/>
              </a:spcBef>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Times New Roman" panose="02020603050405020304" pitchFamily="18" charset="0"/>
              </a:defRPr>
            </a:lvl9pPr>
          </a:lstStyle>
          <a:p>
            <a:pPr algn="just" eaLnBrk="1" hangingPunct="1">
              <a:lnSpc>
                <a:spcPct val="150000"/>
              </a:lnSpc>
              <a:spcBef>
                <a:spcPts val="700"/>
              </a:spcBef>
              <a:buFont typeface="Wingdings" pitchFamily="2" charset="2"/>
              <a:buChar char="Ø"/>
            </a:pPr>
            <a:r>
              <a:rPr lang="en-US" altLang="en-US" sz="2400" b="0" dirty="0">
                <a:solidFill>
                  <a:srgbClr val="000000"/>
                </a:solidFill>
              </a:rPr>
              <a:t>The Topic Sentiment Summarization Framework based on Reaching Definition (TSSRD) as a proposed solution to improve the quality of text summarization by incorporating sentiment analysis and considering changes in sentiments across sentences and documents.</a:t>
            </a:r>
          </a:p>
          <a:p>
            <a:pPr algn="just" eaLnBrk="1" hangingPunct="1">
              <a:lnSpc>
                <a:spcPct val="150000"/>
              </a:lnSpc>
              <a:spcBef>
                <a:spcPts val="700"/>
              </a:spcBef>
              <a:buFont typeface="Wingdings" pitchFamily="2" charset="2"/>
              <a:buChar char="Ø"/>
            </a:pPr>
            <a:r>
              <a:rPr lang="en-US" altLang="en-US" sz="2400" b="0" dirty="0">
                <a:solidFill>
                  <a:srgbClr val="000000"/>
                </a:solidFill>
              </a:rPr>
              <a:t>Utilizing the Latent Dirichlet Allocation (LDA) for effective topic modeling in document analysis</a:t>
            </a:r>
          </a:p>
          <a:p>
            <a:pPr algn="just" eaLnBrk="1" hangingPunct="1">
              <a:lnSpc>
                <a:spcPct val="150000"/>
              </a:lnSpc>
              <a:spcBef>
                <a:spcPts val="700"/>
              </a:spcBef>
              <a:buNone/>
            </a:pPr>
            <a:endParaRPr lang="en-US" altLang="en-US" sz="2400" b="0" dirty="0">
              <a:solidFill>
                <a:srgbClr val="000000"/>
              </a:solidFill>
            </a:endParaRPr>
          </a:p>
        </p:txBody>
      </p:sp>
    </p:spTree>
    <p:extLst>
      <p:ext uri="{BB962C8B-B14F-4D97-AF65-F5344CB8AC3E}">
        <p14:creationId xmlns:p14="http://schemas.microsoft.com/office/powerpoint/2010/main" val="3047700720"/>
      </p:ext>
    </p:extLst>
  </p:cSld>
  <p:clrMapOvr>
    <a:masterClrMapping/>
  </p:clrMapOvr>
  <p:transition>
    <p:zoom/>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3CE9B41-C9A3-8CCF-4FE6-A86F1BD026F9}"/>
              </a:ext>
            </a:extLst>
          </p:cNvPr>
          <p:cNvSpPr>
            <a:spLocks noGrp="1"/>
          </p:cNvSpPr>
          <p:nvPr>
            <p:ph idx="1"/>
          </p:nvPr>
        </p:nvSpPr>
        <p:spPr>
          <a:xfrm>
            <a:off x="990600" y="533400"/>
            <a:ext cx="7772400" cy="5562600"/>
          </a:xfrm>
        </p:spPr>
        <p:txBody>
          <a:bodyPr/>
          <a:lstStyle/>
          <a:p>
            <a:pPr algn="just">
              <a:buFont typeface="Wingdings" panose="05000000000000000000" pitchFamily="2" charset="2"/>
              <a:buChar char="Ø"/>
            </a:pPr>
            <a:r>
              <a:rPr lang="en-US" sz="2400" dirty="0">
                <a:latin typeface="+mj-lt"/>
              </a:rPr>
              <a:t>Document structures are parsed into three common categories: total-sub, sub-total, and circular structures </a:t>
            </a:r>
          </a:p>
          <a:p>
            <a:pPr algn="just">
              <a:buFont typeface="Wingdings" panose="05000000000000000000" pitchFamily="2" charset="2"/>
              <a:buChar char="Ø"/>
            </a:pPr>
            <a:r>
              <a:rPr lang="en-US" sz="2400" dirty="0">
                <a:latin typeface="+mj-lt"/>
              </a:rPr>
              <a:t>Document structure analysis leads to the creation of a tree-like structure with nodes, variables, and sentiment embeddings </a:t>
            </a:r>
          </a:p>
          <a:p>
            <a:pPr algn="just">
              <a:buFont typeface="Wingdings" panose="05000000000000000000" pitchFamily="2" charset="2"/>
              <a:buChar char="Ø"/>
            </a:pPr>
            <a:r>
              <a:rPr lang="en-US" sz="2400" dirty="0">
                <a:latin typeface="+mj-lt"/>
              </a:rPr>
              <a:t>The sentiment flow diagram can have a single-path or multi-path structure depending on reader or writer perspective</a:t>
            </a:r>
          </a:p>
          <a:p>
            <a:pPr algn="just">
              <a:buFont typeface="Wingdings" panose="05000000000000000000" pitchFamily="2" charset="2"/>
              <a:buChar char="Ø"/>
            </a:pPr>
            <a:r>
              <a:rPr lang="en-US" sz="2400" dirty="0">
                <a:latin typeface="+mj-lt"/>
              </a:rPr>
              <a:t>Sentiment flow paths can vary between readers and writers, with readers following a different path compared to writers, leading to single-path and multi-path sentiment flow structures.</a:t>
            </a:r>
          </a:p>
        </p:txBody>
      </p:sp>
      <p:sp>
        <p:nvSpPr>
          <p:cNvPr id="4" name="Footer Placeholder 3">
            <a:extLst>
              <a:ext uri="{FF2B5EF4-FFF2-40B4-BE49-F238E27FC236}">
                <a16:creationId xmlns:a16="http://schemas.microsoft.com/office/drawing/2014/main" id="{30A0373F-2F1E-CFFD-9449-6349ECBEA83E}"/>
              </a:ext>
            </a:extLst>
          </p:cNvPr>
          <p:cNvSpPr>
            <a:spLocks noGrp="1"/>
          </p:cNvSpPr>
          <p:nvPr>
            <p:ph type="ftr" sz="quarter" idx="10"/>
          </p:nvPr>
        </p:nvSpPr>
        <p:spPr/>
        <p:txBody>
          <a:bodyPr/>
          <a:lstStyle/>
          <a:p>
            <a:pPr>
              <a:defRPr/>
            </a:pPr>
            <a:r>
              <a:rPr lang="en-US" dirty="0"/>
              <a:t>Department of IT</a:t>
            </a:r>
          </a:p>
        </p:txBody>
      </p:sp>
    </p:spTree>
    <p:extLst>
      <p:ext uri="{BB962C8B-B14F-4D97-AF65-F5344CB8AC3E}">
        <p14:creationId xmlns:p14="http://schemas.microsoft.com/office/powerpoint/2010/main" val="36579978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30A0373F-2F1E-CFFD-9449-6349ECBEA83E}"/>
              </a:ext>
            </a:extLst>
          </p:cNvPr>
          <p:cNvSpPr>
            <a:spLocks noGrp="1"/>
          </p:cNvSpPr>
          <p:nvPr>
            <p:ph type="ftr" sz="quarter" idx="10"/>
          </p:nvPr>
        </p:nvSpPr>
        <p:spPr/>
        <p:txBody>
          <a:bodyPr/>
          <a:lstStyle/>
          <a:p>
            <a:pPr>
              <a:defRPr/>
            </a:pPr>
            <a:r>
              <a:rPr lang="en-US" dirty="0"/>
              <a:t>Department of IT</a:t>
            </a:r>
          </a:p>
        </p:txBody>
      </p:sp>
      <p:pic>
        <p:nvPicPr>
          <p:cNvPr id="5" name="Picture 4">
            <a:extLst>
              <a:ext uri="{FF2B5EF4-FFF2-40B4-BE49-F238E27FC236}">
                <a16:creationId xmlns:a16="http://schemas.microsoft.com/office/drawing/2014/main" id="{3FF14080-9EE9-68DF-02B9-CA88D4F186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 y="381000"/>
            <a:ext cx="8757199" cy="4495800"/>
          </a:xfrm>
          <a:prstGeom prst="rect">
            <a:avLst/>
          </a:prstGeom>
        </p:spPr>
      </p:pic>
    </p:spTree>
    <p:extLst>
      <p:ext uri="{BB962C8B-B14F-4D97-AF65-F5344CB8AC3E}">
        <p14:creationId xmlns:p14="http://schemas.microsoft.com/office/powerpoint/2010/main" val="24806735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3CE9B41-C9A3-8CCF-4FE6-A86F1BD026F9}"/>
              </a:ext>
            </a:extLst>
          </p:cNvPr>
          <p:cNvSpPr>
            <a:spLocks noGrp="1"/>
          </p:cNvSpPr>
          <p:nvPr>
            <p:ph idx="1"/>
          </p:nvPr>
        </p:nvSpPr>
        <p:spPr>
          <a:xfrm>
            <a:off x="990600" y="512852"/>
            <a:ext cx="7772400" cy="228600"/>
          </a:xfrm>
        </p:spPr>
        <p:txBody>
          <a:bodyPr/>
          <a:lstStyle/>
          <a:p>
            <a:pPr>
              <a:buFont typeface="Arial" panose="020B0604020202020204" pitchFamily="34" charset="0"/>
              <a:buChar char="•"/>
            </a:pPr>
            <a:r>
              <a:rPr lang="en-IN" sz="2800" b="1" dirty="0">
                <a:latin typeface="+mj-lt"/>
              </a:rPr>
              <a:t>Sentiment Flow Analysis Module</a:t>
            </a:r>
          </a:p>
          <a:p>
            <a:pPr marL="0" indent="0">
              <a:buNone/>
            </a:pPr>
            <a:endParaRPr lang="en-IN" sz="2800" b="1" i="0" u="none" strike="noStrike" dirty="0">
              <a:solidFill>
                <a:srgbClr val="374151"/>
              </a:solidFill>
              <a:effectLst/>
              <a:latin typeface="+mj-lt"/>
            </a:endParaRPr>
          </a:p>
        </p:txBody>
      </p:sp>
      <p:sp>
        <p:nvSpPr>
          <p:cNvPr id="4" name="Footer Placeholder 3">
            <a:extLst>
              <a:ext uri="{FF2B5EF4-FFF2-40B4-BE49-F238E27FC236}">
                <a16:creationId xmlns:a16="http://schemas.microsoft.com/office/drawing/2014/main" id="{30A0373F-2F1E-CFFD-9449-6349ECBEA83E}"/>
              </a:ext>
            </a:extLst>
          </p:cNvPr>
          <p:cNvSpPr>
            <a:spLocks noGrp="1"/>
          </p:cNvSpPr>
          <p:nvPr>
            <p:ph type="ftr" sz="quarter" idx="10"/>
          </p:nvPr>
        </p:nvSpPr>
        <p:spPr/>
        <p:txBody>
          <a:bodyPr/>
          <a:lstStyle/>
          <a:p>
            <a:pPr>
              <a:defRPr/>
            </a:pPr>
            <a:r>
              <a:rPr lang="en-US" dirty="0"/>
              <a:t>Department of IT</a:t>
            </a:r>
          </a:p>
        </p:txBody>
      </p:sp>
      <p:sp>
        <p:nvSpPr>
          <p:cNvPr id="2" name="TextBox 1">
            <a:extLst>
              <a:ext uri="{FF2B5EF4-FFF2-40B4-BE49-F238E27FC236}">
                <a16:creationId xmlns:a16="http://schemas.microsoft.com/office/drawing/2014/main" id="{92C8251F-E6AC-24E0-900E-C82D2BC5EF8F}"/>
              </a:ext>
            </a:extLst>
          </p:cNvPr>
          <p:cNvSpPr txBox="1"/>
          <p:nvPr/>
        </p:nvSpPr>
        <p:spPr>
          <a:xfrm>
            <a:off x="1143000" y="1219200"/>
            <a:ext cx="8001000" cy="4524315"/>
          </a:xfrm>
          <a:prstGeom prst="rect">
            <a:avLst/>
          </a:prstGeom>
          <a:noFill/>
        </p:spPr>
        <p:txBody>
          <a:bodyPr wrap="square" rtlCol="0">
            <a:spAutoFit/>
          </a:bodyPr>
          <a:lstStyle/>
          <a:p>
            <a:pPr marL="171450" indent="-171450">
              <a:buFont typeface="Wingdings" panose="05000000000000000000" pitchFamily="2" charset="2"/>
              <a:buChar char="Ø"/>
            </a:pPr>
            <a:r>
              <a:rPr lang="en-US" sz="2400" b="0" dirty="0">
                <a:latin typeface="+mj-lt"/>
              </a:rPr>
              <a:t>Sub-module analyzes sentiment changes and sentiment flow using the designed sentiment flow diagram. </a:t>
            </a:r>
          </a:p>
          <a:p>
            <a:pPr marL="171450" indent="-171450">
              <a:buFont typeface="Wingdings" panose="05000000000000000000" pitchFamily="2" charset="2"/>
              <a:buChar char="Ø"/>
            </a:pPr>
            <a:r>
              <a:rPr lang="en-US" sz="2400" b="0" dirty="0">
                <a:latin typeface="+mj-lt"/>
              </a:rPr>
              <a:t>Traditional reaching definition involves a "kill" process where assignments are replaced, but sentiments require a more gradual approach. </a:t>
            </a:r>
          </a:p>
          <a:p>
            <a:pPr marL="171450" indent="-171450">
              <a:buFont typeface="Wingdings" panose="05000000000000000000" pitchFamily="2" charset="2"/>
              <a:buChar char="Ø"/>
            </a:pPr>
            <a:r>
              <a:rPr lang="en-US" sz="2400" b="0" dirty="0">
                <a:latin typeface="+mj-lt"/>
              </a:rPr>
              <a:t>Instead of direct replacement, new assignments are recalculated by incorporating both sentences assignments. </a:t>
            </a:r>
          </a:p>
          <a:p>
            <a:pPr marL="171450" indent="-171450">
              <a:buFont typeface="Wingdings" panose="05000000000000000000" pitchFamily="2" charset="2"/>
              <a:buChar char="Ø"/>
            </a:pPr>
            <a:r>
              <a:rPr lang="en-US" sz="2400" b="0" dirty="0">
                <a:latin typeface="+mj-lt"/>
              </a:rPr>
              <a:t>Introduction of sentiment weights for sentences based on their position in the document. </a:t>
            </a:r>
          </a:p>
          <a:p>
            <a:pPr marL="171450" indent="-171450">
              <a:buFont typeface="Wingdings" panose="05000000000000000000" pitchFamily="2" charset="2"/>
              <a:buChar char="Ø"/>
            </a:pPr>
            <a:r>
              <a:rPr lang="en-US" sz="2400" b="0" dirty="0">
                <a:latin typeface="+mj-lt"/>
              </a:rPr>
              <a:t>Design of three weighted average methods for sentiment analysis: sentiment neutralization and sentiment superposition, taking into account backward sentence positions.</a:t>
            </a:r>
            <a:endParaRPr lang="en-IN" sz="2400" b="0" dirty="0">
              <a:latin typeface="+mj-lt"/>
            </a:endParaRPr>
          </a:p>
        </p:txBody>
      </p:sp>
    </p:spTree>
    <p:extLst>
      <p:ext uri="{BB962C8B-B14F-4D97-AF65-F5344CB8AC3E}">
        <p14:creationId xmlns:p14="http://schemas.microsoft.com/office/powerpoint/2010/main" val="27836503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D61B3-FA33-F55F-31E9-0260E0597FB3}"/>
              </a:ext>
            </a:extLst>
          </p:cNvPr>
          <p:cNvSpPr>
            <a:spLocks noGrp="1"/>
          </p:cNvSpPr>
          <p:nvPr>
            <p:ph type="title"/>
          </p:nvPr>
        </p:nvSpPr>
        <p:spPr>
          <a:xfrm>
            <a:off x="-990600" y="151544"/>
            <a:ext cx="7772400" cy="1143000"/>
          </a:xfrm>
        </p:spPr>
        <p:txBody>
          <a:bodyPr/>
          <a:lstStyle/>
          <a:p>
            <a:r>
              <a:rPr lang="en-US" sz="2800" dirty="0"/>
              <a:t>S</a:t>
            </a:r>
            <a:r>
              <a:rPr lang="en-US" sz="2800" dirty="0">
                <a:latin typeface="+mj-lt"/>
              </a:rPr>
              <a:t>entiment </a:t>
            </a:r>
            <a:r>
              <a:rPr lang="en-US" sz="2800" dirty="0"/>
              <a:t>N</a:t>
            </a:r>
            <a:r>
              <a:rPr lang="en-US" sz="2800" dirty="0">
                <a:latin typeface="+mj-lt"/>
              </a:rPr>
              <a:t>eutralization</a:t>
            </a:r>
            <a:endParaRPr lang="en-IN" sz="280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7B73CE2-31AB-CAF6-2C4F-F2D30496ABED}"/>
                  </a:ext>
                </a:extLst>
              </p:cNvPr>
              <p:cNvSpPr>
                <a:spLocks noGrp="1"/>
              </p:cNvSpPr>
              <p:nvPr>
                <p:ph idx="1"/>
              </p:nvPr>
            </p:nvSpPr>
            <p:spPr>
              <a:xfrm>
                <a:off x="685800" y="1143000"/>
                <a:ext cx="8153400" cy="4114800"/>
              </a:xfrm>
            </p:spPr>
            <p:txBody>
              <a:bodyPr/>
              <a:lstStyle/>
              <a:p>
                <a:pPr>
                  <a:buFont typeface="Wingdings" panose="05000000000000000000" pitchFamily="2" charset="2"/>
                  <a:buChar char="Ø"/>
                </a:pPr>
                <a:r>
                  <a:rPr lang="en-US" sz="2400" b="1" dirty="0"/>
                  <a:t>Static Weighted Average Method: </a:t>
                </a:r>
                <a:r>
                  <a:rPr lang="en-US" sz="2400" dirty="0"/>
                  <a:t>In this approach, </a:t>
                </a:r>
                <a14:m>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𝑣</m:t>
                        </m:r>
                      </m:e>
                      <m:sub>
                        <m:r>
                          <a:rPr lang="en-US" sz="2400" b="0" i="1" smtClean="0">
                            <a:latin typeface="Cambria Math" panose="02040503050406030204" pitchFamily="18" charset="0"/>
                          </a:rPr>
                          <m:t>𝑟</m:t>
                        </m:r>
                      </m:sub>
                    </m:sSub>
                  </m:oMath>
                </a14:m>
                <a:r>
                  <a:rPr lang="en-US" sz="2400" dirty="0"/>
                  <a:t> and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𝑣</m:t>
                        </m:r>
                      </m:e>
                      <m:sub>
                        <m:r>
                          <a:rPr lang="en-US" sz="2400" b="0" i="1" smtClean="0">
                            <a:latin typeface="Cambria Math" panose="02040503050406030204" pitchFamily="18" charset="0"/>
                          </a:rPr>
                          <m:t>𝑢</m:t>
                        </m:r>
                      </m:sub>
                    </m:sSub>
                  </m:oMath>
                </a14:m>
                <a:r>
                  <a:rPr lang="en-US" sz="2400" dirty="0"/>
                  <a:t>  have sentiment weights </a:t>
                </a:r>
                <a14:m>
                  <m:oMath xmlns:m="http://schemas.openxmlformats.org/officeDocument/2006/math">
                    <m:r>
                      <a:rPr lang="en-US" sz="2400" i="1" smtClean="0">
                        <a:latin typeface="Cambria Math" panose="02040503050406030204" pitchFamily="18" charset="0"/>
                        <a:ea typeface="Cambria Math" panose="02040503050406030204" pitchFamily="18" charset="0"/>
                      </a:rPr>
                      <m:t>𝛼</m:t>
                    </m:r>
                  </m:oMath>
                </a14:m>
                <a:r>
                  <a:rPr lang="en-US" sz="2400" dirty="0"/>
                  <a:t> and (1 - </a:t>
                </a:r>
                <a14:m>
                  <m:oMath xmlns:m="http://schemas.openxmlformats.org/officeDocument/2006/math">
                    <m:r>
                      <a:rPr lang="en-US" sz="2400" i="1">
                        <a:latin typeface="Cambria Math" panose="02040503050406030204" pitchFamily="18" charset="0"/>
                        <a:ea typeface="Cambria Math" panose="02040503050406030204" pitchFamily="18" charset="0"/>
                      </a:rPr>
                      <m:t>𝛼</m:t>
                    </m:r>
                  </m:oMath>
                </a14:m>
                <a:r>
                  <a:rPr lang="en-US" sz="2400" dirty="0"/>
                  <a:t>) respectively, with the condition that</a:t>
                </a:r>
                <a14:m>
                  <m:oMath xmlns:m="http://schemas.openxmlformats.org/officeDocument/2006/math">
                    <m:r>
                      <a:rPr lang="en-US" sz="2400" b="0" i="0" smtClean="0">
                        <a:latin typeface="Cambria Math" panose="02040503050406030204" pitchFamily="18" charset="0"/>
                        <a:ea typeface="Cambria Math" panose="02040503050406030204" pitchFamily="18" charset="0"/>
                      </a:rPr>
                      <m:t> </m:t>
                    </m:r>
                    <m:r>
                      <a:rPr lang="en-US" sz="2400" i="1">
                        <a:latin typeface="Cambria Math" panose="02040503050406030204" pitchFamily="18" charset="0"/>
                        <a:ea typeface="Cambria Math" panose="02040503050406030204" pitchFamily="18" charset="0"/>
                      </a:rPr>
                      <m:t>𝛼</m:t>
                    </m:r>
                  </m:oMath>
                </a14:m>
                <a:r>
                  <a:rPr lang="en-US" sz="2400" dirty="0"/>
                  <a:t> should be less than 0.5 to make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𝑣</m:t>
                        </m:r>
                      </m:e>
                      <m:sub>
                        <m:r>
                          <a:rPr lang="en-US" sz="2400" b="0" i="1" smtClean="0">
                            <a:latin typeface="Cambria Math" panose="02040503050406030204" pitchFamily="18" charset="0"/>
                          </a:rPr>
                          <m:t>𝑟</m:t>
                        </m:r>
                      </m:sub>
                    </m:sSub>
                  </m:oMath>
                </a14:m>
                <a:r>
                  <a:rPr lang="en-US" sz="2400" dirty="0"/>
                  <a:t>  more influential in the sentiment calculation.</a:t>
                </a:r>
              </a:p>
              <a:p>
                <a:pPr>
                  <a:buFont typeface="Wingdings" panose="05000000000000000000" pitchFamily="2" charset="2"/>
                  <a:buChar char="Ø"/>
                </a:pPr>
                <a:r>
                  <a:rPr lang="en-US" sz="2400" b="1" dirty="0"/>
                  <a:t>Dynamic Weighted Average Method: </a:t>
                </a:r>
                <a:r>
                  <a:rPr lang="en-US" sz="2400" dirty="0"/>
                  <a:t>Unlike the static method, this method uses dynamic sentiment weights based on sentence positions. A parameter b is used to adjust these weights, making sentences at different positions have varying impacts on sentiment.</a:t>
                </a:r>
                <a:endParaRPr lang="en-IN" sz="2400" dirty="0"/>
              </a:p>
            </p:txBody>
          </p:sp>
        </mc:Choice>
        <mc:Fallback xmlns="">
          <p:sp>
            <p:nvSpPr>
              <p:cNvPr id="3" name="Content Placeholder 2">
                <a:extLst>
                  <a:ext uri="{FF2B5EF4-FFF2-40B4-BE49-F238E27FC236}">
                    <a16:creationId xmlns:a16="http://schemas.microsoft.com/office/drawing/2014/main" id="{C7B73CE2-31AB-CAF6-2C4F-F2D30496ABED}"/>
                  </a:ext>
                </a:extLst>
              </p:cNvPr>
              <p:cNvSpPr>
                <a:spLocks noGrp="1" noRot="1" noChangeAspect="1" noMove="1" noResize="1" noEditPoints="1" noAdjustHandles="1" noChangeArrowheads="1" noChangeShapeType="1" noTextEdit="1"/>
              </p:cNvSpPr>
              <p:nvPr>
                <p:ph idx="1"/>
              </p:nvPr>
            </p:nvSpPr>
            <p:spPr>
              <a:xfrm>
                <a:off x="685800" y="1143000"/>
                <a:ext cx="8153400" cy="4114800"/>
              </a:xfrm>
              <a:blipFill>
                <a:blip r:embed="rId2"/>
                <a:stretch>
                  <a:fillRect l="-1047" t="-1185" r="-598"/>
                </a:stretch>
              </a:blipFill>
            </p:spPr>
            <p:txBody>
              <a:bodyPr/>
              <a:lstStyle/>
              <a:p>
                <a:r>
                  <a:rPr lang="en-IN">
                    <a:noFill/>
                  </a:rPr>
                  <a:t> </a:t>
                </a:r>
              </a:p>
            </p:txBody>
          </p:sp>
        </mc:Fallback>
      </mc:AlternateContent>
      <p:sp>
        <p:nvSpPr>
          <p:cNvPr id="4" name="Footer Placeholder 3">
            <a:extLst>
              <a:ext uri="{FF2B5EF4-FFF2-40B4-BE49-F238E27FC236}">
                <a16:creationId xmlns:a16="http://schemas.microsoft.com/office/drawing/2014/main" id="{3D3CE671-A366-4D3C-682E-AC712739AEC6}"/>
              </a:ext>
            </a:extLst>
          </p:cNvPr>
          <p:cNvSpPr>
            <a:spLocks noGrp="1"/>
          </p:cNvSpPr>
          <p:nvPr>
            <p:ph type="ftr" sz="quarter" idx="10"/>
          </p:nvPr>
        </p:nvSpPr>
        <p:spPr/>
        <p:txBody>
          <a:bodyPr/>
          <a:lstStyle/>
          <a:p>
            <a:pPr>
              <a:defRPr/>
            </a:pPr>
            <a:r>
              <a:rPr lang="en-US" dirty="0"/>
              <a:t>Department of IT</a:t>
            </a:r>
          </a:p>
        </p:txBody>
      </p:sp>
    </p:spTree>
    <p:extLst>
      <p:ext uri="{BB962C8B-B14F-4D97-AF65-F5344CB8AC3E}">
        <p14:creationId xmlns:p14="http://schemas.microsoft.com/office/powerpoint/2010/main" val="29806772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3630D-CCE0-0B1E-D8F1-E0408716A163}"/>
              </a:ext>
            </a:extLst>
          </p:cNvPr>
          <p:cNvSpPr>
            <a:spLocks noGrp="1"/>
          </p:cNvSpPr>
          <p:nvPr>
            <p:ph type="title"/>
          </p:nvPr>
        </p:nvSpPr>
        <p:spPr>
          <a:xfrm>
            <a:off x="-1066800" y="0"/>
            <a:ext cx="7772400" cy="1143000"/>
          </a:xfrm>
        </p:spPr>
        <p:txBody>
          <a:bodyPr/>
          <a:lstStyle/>
          <a:p>
            <a:r>
              <a:rPr lang="en-US" sz="2800" dirty="0"/>
              <a:t>S</a:t>
            </a:r>
            <a:r>
              <a:rPr lang="en-US" sz="2800" dirty="0">
                <a:latin typeface="+mj-lt"/>
              </a:rPr>
              <a:t>entiment Sup</a:t>
            </a:r>
            <a:r>
              <a:rPr lang="en-US" sz="2800" dirty="0"/>
              <a:t>erposition</a:t>
            </a:r>
            <a:endParaRPr lang="en-IN" sz="280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E48BD04-3242-54E6-4B89-CAF57AC62E5E}"/>
                  </a:ext>
                </a:extLst>
              </p:cNvPr>
              <p:cNvSpPr>
                <a:spLocks noGrp="1"/>
              </p:cNvSpPr>
              <p:nvPr>
                <p:ph idx="1"/>
              </p:nvPr>
            </p:nvSpPr>
            <p:spPr>
              <a:xfrm>
                <a:off x="609600" y="914400"/>
                <a:ext cx="8610600" cy="4114800"/>
              </a:xfrm>
            </p:spPr>
            <p:txBody>
              <a:bodyPr/>
              <a:lstStyle/>
              <a:p>
                <a:pPr algn="just">
                  <a:buFont typeface="Wingdings" panose="05000000000000000000" pitchFamily="2" charset="2"/>
                  <a:buChar char="Ø"/>
                </a:pPr>
                <a:r>
                  <a:rPr lang="en-US" sz="2400" dirty="0"/>
                  <a:t>Sentiment neutralization aims to create a new sentiment assignment S for variable </a:t>
                </a:r>
                <a14:m>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𝑡</m:t>
                        </m:r>
                      </m:e>
                      <m:sub>
                        <m:r>
                          <a:rPr lang="en-US" sz="2400" b="0" i="1" smtClean="0">
                            <a:latin typeface="Cambria Math" panose="02040503050406030204" pitchFamily="18" charset="0"/>
                          </a:rPr>
                          <m:t>𝑎</m:t>
                        </m:r>
                      </m:sub>
                    </m:sSub>
                  </m:oMath>
                </a14:m>
                <a:r>
                  <a:rPr lang="en-US" sz="2400" dirty="0"/>
                  <a:t> that lies between its original assignments </a:t>
                </a:r>
                <a14:m>
                  <m:oMath xmlns:m="http://schemas.openxmlformats.org/officeDocument/2006/math">
                    <m:sSubSup>
                      <m:sSubSupPr>
                        <m:ctrlPr>
                          <a:rPr lang="en-US" sz="2400" i="1" smtClean="0">
                            <a:latin typeface="Cambria Math" panose="02040503050406030204" pitchFamily="18" charset="0"/>
                          </a:rPr>
                        </m:ctrlPr>
                      </m:sSubSupPr>
                      <m:e>
                        <m:r>
                          <a:rPr lang="en-US" sz="2400" b="0" i="1" smtClean="0">
                            <a:latin typeface="Cambria Math" panose="02040503050406030204" pitchFamily="18" charset="0"/>
                          </a:rPr>
                          <m:t>𝑠</m:t>
                        </m:r>
                      </m:e>
                      <m:sub>
                        <m:r>
                          <a:rPr lang="en-US" sz="2400" b="0" i="1" smtClean="0">
                            <a:latin typeface="Cambria Math" panose="02040503050406030204" pitchFamily="18" charset="0"/>
                          </a:rPr>
                          <m:t>𝑢</m:t>
                        </m:r>
                      </m:sub>
                      <m:sup>
                        <m:r>
                          <a:rPr lang="en-US" sz="2400" b="0" i="1" smtClean="0">
                            <a:latin typeface="Cambria Math" panose="02040503050406030204" pitchFamily="18" charset="0"/>
                          </a:rPr>
                          <m:t>𝑡</m:t>
                        </m:r>
                      </m:sup>
                    </m:sSubSup>
                  </m:oMath>
                </a14:m>
                <a:r>
                  <a:rPr lang="en-US" sz="2400" dirty="0"/>
                  <a:t> and </a:t>
                </a:r>
                <a14:m>
                  <m:oMath xmlns:m="http://schemas.openxmlformats.org/officeDocument/2006/math">
                    <m:sSubSup>
                      <m:sSubSupPr>
                        <m:ctrlPr>
                          <a:rPr lang="en-US" sz="2400" i="1">
                            <a:latin typeface="Cambria Math" panose="02040503050406030204" pitchFamily="18" charset="0"/>
                          </a:rPr>
                        </m:ctrlPr>
                      </m:sSubSupPr>
                      <m:e>
                        <m:r>
                          <a:rPr lang="en-US" sz="2400" i="1">
                            <a:latin typeface="Cambria Math" panose="02040503050406030204" pitchFamily="18" charset="0"/>
                          </a:rPr>
                          <m:t>𝑠</m:t>
                        </m:r>
                      </m:e>
                      <m:sub>
                        <m:r>
                          <a:rPr lang="en-US" sz="2400" b="0" i="1" smtClean="0">
                            <a:latin typeface="Cambria Math" panose="02040503050406030204" pitchFamily="18" charset="0"/>
                          </a:rPr>
                          <m:t>𝑟</m:t>
                        </m:r>
                      </m:sub>
                      <m:sup>
                        <m:r>
                          <a:rPr lang="en-US" sz="2400" i="1">
                            <a:latin typeface="Cambria Math" panose="02040503050406030204" pitchFamily="18" charset="0"/>
                          </a:rPr>
                          <m:t>𝑡</m:t>
                        </m:r>
                      </m:sup>
                    </m:sSubSup>
                  </m:oMath>
                </a14:m>
                <a:r>
                  <a:rPr lang="en-US" sz="2400" dirty="0"/>
                  <a:t> . In contrast, sentiment superposition considers the intensification of sentiments during reading and calculates S based on the positions of sentences.</a:t>
                </a:r>
              </a:p>
              <a:p>
                <a:pPr algn="just">
                  <a:buFont typeface="Wingdings" panose="05000000000000000000" pitchFamily="2" charset="2"/>
                  <a:buChar char="Ø"/>
                </a:pPr>
                <a:r>
                  <a:rPr lang="en-US" sz="2400" b="1" dirty="0"/>
                  <a:t>Sentiment Weighting: </a:t>
                </a:r>
                <a:r>
                  <a:rPr lang="en-US" sz="2400" dirty="0"/>
                  <a:t>Sentiment weights </a:t>
                </a:r>
                <a14:m>
                  <m:oMath xmlns:m="http://schemas.openxmlformats.org/officeDocument/2006/math">
                    <m:sSub>
                      <m:sSubPr>
                        <m:ctrlPr>
                          <a:rPr lang="en-US" sz="2400" i="1">
                            <a:latin typeface="Cambria Math" panose="02040503050406030204" pitchFamily="18" charset="0"/>
                          </a:rPr>
                        </m:ctrlPr>
                      </m:sSubPr>
                      <m:e>
                        <m:r>
                          <a:rPr lang="en-US" sz="2400" b="0" i="1" smtClean="0">
                            <a:latin typeface="Cambria Math" panose="02040503050406030204" pitchFamily="18" charset="0"/>
                          </a:rPr>
                          <m:t>𝑤</m:t>
                        </m:r>
                      </m:e>
                      <m:sub>
                        <m:r>
                          <a:rPr lang="en-US" sz="2400" i="1">
                            <a:latin typeface="Cambria Math" panose="02040503050406030204" pitchFamily="18" charset="0"/>
                          </a:rPr>
                          <m:t>𝑟</m:t>
                        </m:r>
                      </m:sub>
                    </m:sSub>
                  </m:oMath>
                </a14:m>
                <a:r>
                  <a:rPr lang="en-US" sz="2400" dirty="0"/>
                  <a:t> and </a:t>
                </a:r>
                <a14:m>
                  <m:oMath xmlns:m="http://schemas.openxmlformats.org/officeDocument/2006/math">
                    <m:sSub>
                      <m:sSubPr>
                        <m:ctrlPr>
                          <a:rPr lang="en-US" sz="2400" i="1">
                            <a:latin typeface="Cambria Math" panose="02040503050406030204" pitchFamily="18" charset="0"/>
                          </a:rPr>
                        </m:ctrlPr>
                      </m:sSubPr>
                      <m:e>
                        <m:r>
                          <a:rPr lang="en-US" sz="2400" b="0" i="1" smtClean="0">
                            <a:latin typeface="Cambria Math" panose="02040503050406030204" pitchFamily="18" charset="0"/>
                          </a:rPr>
                          <m:t>𝑤</m:t>
                        </m:r>
                      </m:e>
                      <m:sub>
                        <m:r>
                          <a:rPr lang="en-US" sz="2400" b="0" i="1" smtClean="0">
                            <a:latin typeface="Cambria Math" panose="02040503050406030204" pitchFamily="18" charset="0"/>
                          </a:rPr>
                          <m:t>𝑢</m:t>
                        </m:r>
                      </m:sub>
                    </m:sSub>
                  </m:oMath>
                </a14:m>
                <a:r>
                  <a:rPr lang="en-US" sz="2400" dirty="0"/>
                  <a:t> remain the same as previously mentioned. These weights are used in calculating the new assignment S based on whether sentiments flow to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𝐵</m:t>
                        </m:r>
                      </m:e>
                      <m:sub>
                        <m:r>
                          <a:rPr lang="en-US" sz="2400" b="0" i="1" smtClean="0">
                            <a:latin typeface="Cambria Math" panose="02040503050406030204" pitchFamily="18" charset="0"/>
                          </a:rPr>
                          <m:t>𝑢</m:t>
                        </m:r>
                      </m:sub>
                    </m:sSub>
                  </m:oMath>
                </a14:m>
                <a:r>
                  <a:rPr lang="en-US" sz="2400" dirty="0"/>
                  <a:t> or </a:t>
                </a:r>
                <a14:m>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𝐵</m:t>
                        </m:r>
                      </m:e>
                      <m:sub>
                        <m:r>
                          <a:rPr lang="en-US" sz="2400" b="0" i="1" smtClean="0">
                            <a:latin typeface="Cambria Math" panose="02040503050406030204" pitchFamily="18" charset="0"/>
                          </a:rPr>
                          <m:t>𝑟</m:t>
                        </m:r>
                      </m:sub>
                    </m:sSub>
                  </m:oMath>
                </a14:m>
                <a:r>
                  <a:rPr lang="en-US" sz="2400" dirty="0"/>
                  <a:t>.</a:t>
                </a:r>
              </a:p>
              <a:p>
                <a:pPr algn="just">
                  <a:buFont typeface="Wingdings" panose="05000000000000000000" pitchFamily="2" charset="2"/>
                  <a:buChar char="Ø"/>
                </a:pPr>
                <a:r>
                  <a:rPr lang="en-US" sz="2400" b="1" dirty="0"/>
                  <a:t>Focus on Sentiments and Information Levels: </a:t>
                </a:r>
                <a:r>
                  <a:rPr lang="en-US" sz="2400" dirty="0"/>
                  <a:t>The approach primarily focuses on analyzing sentiments using an improved reaching definition. It considers sentiments at different levels, including word level, topic level, sentence level, and document level</a:t>
                </a:r>
                <a:endParaRPr lang="en-IN" sz="2400" dirty="0"/>
              </a:p>
            </p:txBody>
          </p:sp>
        </mc:Choice>
        <mc:Fallback xmlns="">
          <p:sp>
            <p:nvSpPr>
              <p:cNvPr id="3" name="Content Placeholder 2">
                <a:extLst>
                  <a:ext uri="{FF2B5EF4-FFF2-40B4-BE49-F238E27FC236}">
                    <a16:creationId xmlns:a16="http://schemas.microsoft.com/office/drawing/2014/main" id="{EE48BD04-3242-54E6-4B89-CAF57AC62E5E}"/>
                  </a:ext>
                </a:extLst>
              </p:cNvPr>
              <p:cNvSpPr>
                <a:spLocks noGrp="1" noRot="1" noChangeAspect="1" noMove="1" noResize="1" noEditPoints="1" noAdjustHandles="1" noChangeArrowheads="1" noChangeShapeType="1" noTextEdit="1"/>
              </p:cNvSpPr>
              <p:nvPr>
                <p:ph idx="1"/>
              </p:nvPr>
            </p:nvSpPr>
            <p:spPr>
              <a:xfrm>
                <a:off x="609600" y="914400"/>
                <a:ext cx="8610600" cy="4114800"/>
              </a:xfrm>
              <a:blipFill>
                <a:blip r:embed="rId2"/>
                <a:stretch>
                  <a:fillRect l="-920" t="-1185" r="-991" b="-33630"/>
                </a:stretch>
              </a:blipFill>
            </p:spPr>
            <p:txBody>
              <a:bodyPr/>
              <a:lstStyle/>
              <a:p>
                <a:r>
                  <a:rPr lang="en-IN">
                    <a:noFill/>
                  </a:rPr>
                  <a:t> </a:t>
                </a:r>
              </a:p>
            </p:txBody>
          </p:sp>
        </mc:Fallback>
      </mc:AlternateContent>
      <p:sp>
        <p:nvSpPr>
          <p:cNvPr id="4" name="Footer Placeholder 3">
            <a:extLst>
              <a:ext uri="{FF2B5EF4-FFF2-40B4-BE49-F238E27FC236}">
                <a16:creationId xmlns:a16="http://schemas.microsoft.com/office/drawing/2014/main" id="{0680200B-F552-44B9-35F4-C2D6DE5EB491}"/>
              </a:ext>
            </a:extLst>
          </p:cNvPr>
          <p:cNvSpPr>
            <a:spLocks noGrp="1"/>
          </p:cNvSpPr>
          <p:nvPr>
            <p:ph type="ftr" sz="quarter" idx="10"/>
          </p:nvPr>
        </p:nvSpPr>
        <p:spPr/>
        <p:txBody>
          <a:bodyPr/>
          <a:lstStyle/>
          <a:p>
            <a:pPr>
              <a:defRPr/>
            </a:pPr>
            <a:r>
              <a:rPr lang="en-US" dirty="0"/>
              <a:t>Department of IT</a:t>
            </a:r>
          </a:p>
        </p:txBody>
      </p:sp>
    </p:spTree>
    <p:extLst>
      <p:ext uri="{BB962C8B-B14F-4D97-AF65-F5344CB8AC3E}">
        <p14:creationId xmlns:p14="http://schemas.microsoft.com/office/powerpoint/2010/main" val="18813510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3CE9B41-C9A3-8CCF-4FE6-A86F1BD026F9}"/>
              </a:ext>
            </a:extLst>
          </p:cNvPr>
          <p:cNvSpPr>
            <a:spLocks noGrp="1"/>
          </p:cNvSpPr>
          <p:nvPr>
            <p:ph idx="1"/>
          </p:nvPr>
        </p:nvSpPr>
        <p:spPr>
          <a:xfrm>
            <a:off x="990600" y="512852"/>
            <a:ext cx="7772400" cy="477748"/>
          </a:xfrm>
        </p:spPr>
        <p:txBody>
          <a:bodyPr/>
          <a:lstStyle/>
          <a:p>
            <a:pPr>
              <a:buFont typeface="Arial" panose="020B0604020202020204" pitchFamily="34" charset="0"/>
              <a:buChar char="•"/>
            </a:pPr>
            <a:r>
              <a:rPr lang="en-IN" sz="2800" b="1" dirty="0">
                <a:latin typeface="+mj-lt"/>
              </a:rPr>
              <a:t>Summary Generation Module</a:t>
            </a:r>
          </a:p>
          <a:p>
            <a:pPr marL="0" indent="0">
              <a:buNone/>
            </a:pPr>
            <a:endParaRPr lang="en-IN" sz="2800" b="1" i="0" u="none" strike="noStrike" dirty="0">
              <a:solidFill>
                <a:srgbClr val="374151"/>
              </a:solidFill>
              <a:effectLst/>
              <a:latin typeface="+mj-lt"/>
            </a:endParaRPr>
          </a:p>
        </p:txBody>
      </p:sp>
      <p:sp>
        <p:nvSpPr>
          <p:cNvPr id="4" name="Footer Placeholder 3">
            <a:extLst>
              <a:ext uri="{FF2B5EF4-FFF2-40B4-BE49-F238E27FC236}">
                <a16:creationId xmlns:a16="http://schemas.microsoft.com/office/drawing/2014/main" id="{30A0373F-2F1E-CFFD-9449-6349ECBEA83E}"/>
              </a:ext>
            </a:extLst>
          </p:cNvPr>
          <p:cNvSpPr>
            <a:spLocks noGrp="1"/>
          </p:cNvSpPr>
          <p:nvPr>
            <p:ph type="ftr" sz="quarter" idx="10"/>
          </p:nvPr>
        </p:nvSpPr>
        <p:spPr/>
        <p:txBody>
          <a:bodyPr/>
          <a:lstStyle/>
          <a:p>
            <a:pPr>
              <a:defRPr/>
            </a:pPr>
            <a:r>
              <a:rPr lang="en-US" dirty="0"/>
              <a:t>Department of IT</a:t>
            </a:r>
          </a:p>
        </p:txBody>
      </p:sp>
      <p:sp>
        <p:nvSpPr>
          <p:cNvPr id="2" name="TextBox 1">
            <a:extLst>
              <a:ext uri="{FF2B5EF4-FFF2-40B4-BE49-F238E27FC236}">
                <a16:creationId xmlns:a16="http://schemas.microsoft.com/office/drawing/2014/main" id="{92C8251F-E6AC-24E0-900E-C82D2BC5EF8F}"/>
              </a:ext>
            </a:extLst>
          </p:cNvPr>
          <p:cNvSpPr txBox="1"/>
          <p:nvPr/>
        </p:nvSpPr>
        <p:spPr>
          <a:xfrm>
            <a:off x="1143000" y="1219200"/>
            <a:ext cx="8001000" cy="2677656"/>
          </a:xfrm>
          <a:prstGeom prst="rect">
            <a:avLst/>
          </a:prstGeom>
          <a:noFill/>
        </p:spPr>
        <p:txBody>
          <a:bodyPr wrap="square" rtlCol="0">
            <a:spAutoFit/>
          </a:bodyPr>
          <a:lstStyle/>
          <a:p>
            <a:pPr marL="171450" indent="-171450">
              <a:buFont typeface="Wingdings" panose="05000000000000000000" pitchFamily="2" charset="2"/>
              <a:buChar char="Ø"/>
            </a:pPr>
            <a:r>
              <a:rPr lang="en-US" sz="2400" b="0" dirty="0">
                <a:latin typeface="+mj-lt"/>
              </a:rPr>
              <a:t>The Summary generation module is used to generate final topic summaries. When sentiments in each node reach steady states of Reaching Definition.</a:t>
            </a:r>
          </a:p>
          <a:p>
            <a:pPr marL="171450" indent="-171450">
              <a:buFont typeface="Wingdings" panose="05000000000000000000" pitchFamily="2" charset="2"/>
              <a:buChar char="Ø"/>
            </a:pPr>
            <a:r>
              <a:rPr lang="en-IN" sz="2400" b="0" dirty="0">
                <a:latin typeface="+mj-lt"/>
              </a:rPr>
              <a:t>Taken Output of the last node as final topic sentiment summary.</a:t>
            </a:r>
          </a:p>
          <a:p>
            <a:pPr marL="171450" indent="-171450">
              <a:buFont typeface="Wingdings" panose="05000000000000000000" pitchFamily="2" charset="2"/>
              <a:buChar char="Ø"/>
            </a:pPr>
            <a:r>
              <a:rPr lang="en-IN" sz="2400" b="0" dirty="0">
                <a:latin typeface="+mj-lt"/>
              </a:rPr>
              <a:t>To Evaluate the summaries , SVM classifier is used .</a:t>
            </a:r>
          </a:p>
          <a:p>
            <a:pPr marL="171450" indent="-171450">
              <a:buFont typeface="Wingdings" panose="05000000000000000000" pitchFamily="2" charset="2"/>
              <a:buChar char="Ø"/>
            </a:pPr>
            <a:endParaRPr lang="en-IN" sz="2400" b="0" dirty="0">
              <a:latin typeface="+mj-lt"/>
            </a:endParaRPr>
          </a:p>
        </p:txBody>
      </p:sp>
    </p:spTree>
    <p:extLst>
      <p:ext uri="{BB962C8B-B14F-4D97-AF65-F5344CB8AC3E}">
        <p14:creationId xmlns:p14="http://schemas.microsoft.com/office/powerpoint/2010/main" val="25343774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3CE9B41-C9A3-8CCF-4FE6-A86F1BD026F9}"/>
              </a:ext>
            </a:extLst>
          </p:cNvPr>
          <p:cNvSpPr>
            <a:spLocks noGrp="1"/>
          </p:cNvSpPr>
          <p:nvPr>
            <p:ph idx="1"/>
          </p:nvPr>
        </p:nvSpPr>
        <p:spPr>
          <a:xfrm>
            <a:off x="1143000" y="152400"/>
            <a:ext cx="7772400" cy="477748"/>
          </a:xfrm>
        </p:spPr>
        <p:txBody>
          <a:bodyPr/>
          <a:lstStyle/>
          <a:p>
            <a:pPr>
              <a:buFont typeface="Arial" panose="020B0604020202020204" pitchFamily="34" charset="0"/>
              <a:buChar char="•"/>
            </a:pPr>
            <a:r>
              <a:rPr lang="en-IN" sz="2800" b="1" dirty="0">
                <a:latin typeface="+mj-lt"/>
              </a:rPr>
              <a:t>Evaluation</a:t>
            </a:r>
          </a:p>
          <a:p>
            <a:pPr marL="0" indent="0">
              <a:buNone/>
            </a:pPr>
            <a:endParaRPr lang="en-IN" sz="2800" b="1" i="0" u="none" strike="noStrike" dirty="0">
              <a:solidFill>
                <a:srgbClr val="374151"/>
              </a:solidFill>
              <a:effectLst/>
              <a:latin typeface="+mj-lt"/>
            </a:endParaRPr>
          </a:p>
        </p:txBody>
      </p:sp>
      <p:sp>
        <p:nvSpPr>
          <p:cNvPr id="4" name="Footer Placeholder 3">
            <a:extLst>
              <a:ext uri="{FF2B5EF4-FFF2-40B4-BE49-F238E27FC236}">
                <a16:creationId xmlns:a16="http://schemas.microsoft.com/office/drawing/2014/main" id="{30A0373F-2F1E-CFFD-9449-6349ECBEA83E}"/>
              </a:ext>
            </a:extLst>
          </p:cNvPr>
          <p:cNvSpPr>
            <a:spLocks noGrp="1"/>
          </p:cNvSpPr>
          <p:nvPr>
            <p:ph type="ftr" sz="quarter" idx="10"/>
          </p:nvPr>
        </p:nvSpPr>
        <p:spPr/>
        <p:txBody>
          <a:bodyPr/>
          <a:lstStyle/>
          <a:p>
            <a:pPr>
              <a:defRPr/>
            </a:pPr>
            <a:r>
              <a:rPr lang="en-US" dirty="0"/>
              <a:t>Department of IT</a:t>
            </a:r>
          </a:p>
        </p:txBody>
      </p:sp>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92C8251F-E6AC-24E0-900E-C82D2BC5EF8F}"/>
                  </a:ext>
                </a:extLst>
              </p:cNvPr>
              <p:cNvSpPr txBox="1"/>
              <p:nvPr/>
            </p:nvSpPr>
            <p:spPr>
              <a:xfrm>
                <a:off x="1143000" y="630148"/>
                <a:ext cx="8001000" cy="6370975"/>
              </a:xfrm>
              <a:prstGeom prst="rect">
                <a:avLst/>
              </a:prstGeom>
              <a:noFill/>
            </p:spPr>
            <p:txBody>
              <a:bodyPr wrap="square" rtlCol="0">
                <a:spAutoFit/>
              </a:bodyPr>
              <a:lstStyle/>
              <a:p>
                <a:pPr marL="171450" indent="-171450">
                  <a:buFont typeface="Wingdings" panose="05000000000000000000" pitchFamily="2" charset="2"/>
                  <a:buChar char="Ø"/>
                </a:pPr>
                <a:r>
                  <a:rPr lang="en-US" sz="2400" b="0" dirty="0">
                    <a:latin typeface="+mj-lt"/>
                  </a:rPr>
                  <a:t>Dividing Sentiment Summary Set into Train and Test sets according to the ratio of 8:2.</a:t>
                </a:r>
              </a:p>
              <a:p>
                <a:pPr marL="171450" indent="-171450">
                  <a:buFont typeface="Wingdings" panose="05000000000000000000" pitchFamily="2" charset="2"/>
                  <a:buChar char="Ø"/>
                </a:pPr>
                <a:r>
                  <a:rPr lang="en-US" sz="2400" b="0" dirty="0">
                    <a:latin typeface="+mj-lt"/>
                  </a:rPr>
                  <a:t>Using Train Data, The SVM classifier is Trained with Radial Basis Function is used as Kernel Function.</a:t>
                </a:r>
              </a:p>
              <a:p>
                <a:pPr marL="171450" indent="-171450">
                  <a:buFont typeface="Wingdings" panose="05000000000000000000" pitchFamily="2" charset="2"/>
                  <a:buChar char="Ø"/>
                </a:pPr>
                <a:r>
                  <a:rPr lang="en-US" sz="2400" b="0" dirty="0">
                    <a:latin typeface="+mj-lt"/>
                  </a:rPr>
                  <a:t>To evaluate the performance of Penalty parameter C and kernel function parameter </a:t>
                </a:r>
                <a14:m>
                  <m:oMath xmlns:m="http://schemas.openxmlformats.org/officeDocument/2006/math">
                    <m:r>
                      <a:rPr lang="en-US" sz="2400" b="0" i="1" smtClean="0">
                        <a:latin typeface="Cambria Math" panose="02040503050406030204" pitchFamily="18" charset="0"/>
                        <a:ea typeface="Cambria Math" panose="02040503050406030204" pitchFamily="18" charset="0"/>
                      </a:rPr>
                      <m:t>𝛾</m:t>
                    </m:r>
                  </m:oMath>
                </a14:m>
                <a:r>
                  <a:rPr lang="en-IN" sz="2400" b="0" dirty="0">
                    <a:latin typeface="+mj-lt"/>
                  </a:rPr>
                  <a:t> , 5 fold cross validation is performed and repeated 10 times.</a:t>
                </a:r>
              </a:p>
              <a:p>
                <a:pPr marL="171450" indent="-171450">
                  <a:buFont typeface="Wingdings" panose="05000000000000000000" pitchFamily="2" charset="2"/>
                  <a:buChar char="Ø"/>
                </a:pPr>
                <a:r>
                  <a:rPr lang="en-IN" sz="2400" b="0" dirty="0">
                    <a:latin typeface="+mj-lt"/>
                  </a:rPr>
                  <a:t>And The SVM Model is tested using Test Data and the accuracy of the classification is calculated by the following equation</a:t>
                </a:r>
              </a:p>
              <a:p>
                <a:r>
                  <a:rPr lang="en-IN" sz="2400" b="0" dirty="0">
                    <a:latin typeface="+mj-lt"/>
                  </a:rPr>
                  <a:t>	</a:t>
                </a:r>
                <a14:m>
                  <m:oMath xmlns:m="http://schemas.openxmlformats.org/officeDocument/2006/math">
                    <m:r>
                      <a:rPr lang="en-US" sz="2400" b="0" i="1" smtClean="0">
                        <a:latin typeface="Cambria Math" panose="02040503050406030204" pitchFamily="18" charset="0"/>
                      </a:rPr>
                      <m:t>𝑎𝑐𝑐𝑢𝑟𝑎𝑐𝑦</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m:t>
                        </m:r>
                        <m:r>
                          <a:rPr lang="en-US" sz="2400" b="0" i="1" smtClean="0">
                            <a:latin typeface="Cambria Math" panose="02040503050406030204" pitchFamily="18" charset="0"/>
                          </a:rPr>
                          <m:t>𝑛</m:t>
                        </m:r>
                      </m:e>
                      <m:sub>
                        <m:r>
                          <a:rPr lang="en-US" sz="2400" b="0" i="1" smtClean="0">
                            <a:latin typeface="Cambria Math" panose="02040503050406030204" pitchFamily="18" charset="0"/>
                          </a:rPr>
                          <m:t>−</m:t>
                        </m:r>
                      </m:sub>
                    </m:sSub>
                    <m:r>
                      <a:rPr lang="en-US" sz="2400" b="0" i="1" smtClean="0">
                        <a:latin typeface="Cambria Math" panose="02040503050406030204" pitchFamily="18" charset="0"/>
                      </a:rPr>
                      <m:t>+</m:t>
                    </m:r>
                  </m:oMath>
                </a14:m>
                <a:r>
                  <a:rPr lang="en-US" sz="2400" b="0" dirty="0"/>
                  <a:t> </a:t>
                </a:r>
                <a14:m>
                  <m:oMath xmlns:m="http://schemas.openxmlformats.org/officeDocument/2006/math">
                    <m:sSub>
                      <m:sSubPr>
                        <m:ctrlPr>
                          <a:rPr lang="en-US" sz="2400" b="0" i="1">
                            <a:latin typeface="Cambria Math" panose="02040503050406030204" pitchFamily="18" charset="0"/>
                          </a:rPr>
                        </m:ctrlPr>
                      </m:sSubPr>
                      <m:e>
                        <m:r>
                          <a:rPr lang="en-US" sz="2400" b="0" i="1">
                            <a:latin typeface="Cambria Math" panose="02040503050406030204" pitchFamily="18" charset="0"/>
                          </a:rPr>
                          <m:t>𝑛</m:t>
                        </m:r>
                      </m:e>
                      <m:sub>
                        <m:r>
                          <a:rPr lang="en-US" sz="2400" b="0" i="1" smtClean="0">
                            <a:latin typeface="Cambria Math" panose="02040503050406030204" pitchFamily="18" charset="0"/>
                          </a:rPr>
                          <m:t>+</m:t>
                        </m:r>
                      </m:sub>
                    </m:sSub>
                    <m:r>
                      <a:rPr lang="en-US" sz="2400" b="0" i="1" smtClean="0">
                        <a:latin typeface="Cambria Math" panose="02040503050406030204" pitchFamily="18" charset="0"/>
                      </a:rPr>
                      <m:t>)/</m:t>
                    </m:r>
                    <m:r>
                      <a:rPr lang="en-US" sz="2400" b="0" i="1" smtClean="0">
                        <a:latin typeface="Cambria Math" panose="02040503050406030204" pitchFamily="18" charset="0"/>
                      </a:rPr>
                      <m:t>𝑁</m:t>
                    </m:r>
                  </m:oMath>
                </a14:m>
                <a:endParaRPr lang="en-IN" sz="2400" b="0" dirty="0">
                  <a:latin typeface="+mj-lt"/>
                </a:endParaRPr>
              </a:p>
              <a:p>
                <a:r>
                  <a:rPr lang="en-IN" sz="2400" b="0" dirty="0">
                    <a:latin typeface="+mj-lt"/>
                  </a:rPr>
                  <a:t>Where ,</a:t>
                </a:r>
                <a:r>
                  <a:rPr lang="en-US" sz="2400" b="0" dirty="0"/>
                  <a:t> </a:t>
                </a:r>
              </a:p>
              <a:p>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𝑛</m:t>
                        </m:r>
                      </m:e>
                      <m:sub>
                        <m:r>
                          <a:rPr lang="en-US" sz="2400" b="0" i="1" smtClean="0">
                            <a:latin typeface="Cambria Math" panose="02040503050406030204" pitchFamily="18" charset="0"/>
                          </a:rPr>
                          <m:t>−</m:t>
                        </m:r>
                      </m:sub>
                    </m:sSub>
                  </m:oMath>
                </a14:m>
                <a:r>
                  <a:rPr lang="en-IN" sz="2400" b="0" dirty="0">
                    <a:latin typeface="+mj-lt"/>
                  </a:rPr>
                  <a:t> is the no of samples whose sentiment is negative in test data.</a:t>
                </a:r>
              </a:p>
              <a:p>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𝑛</m:t>
                        </m:r>
                      </m:e>
                      <m:sub>
                        <m:r>
                          <a:rPr lang="en-US" sz="2400" b="0" i="1" smtClean="0">
                            <a:latin typeface="Cambria Math" panose="02040503050406030204" pitchFamily="18" charset="0"/>
                          </a:rPr>
                          <m:t>+</m:t>
                        </m:r>
                      </m:sub>
                    </m:sSub>
                  </m:oMath>
                </a14:m>
                <a:r>
                  <a:rPr lang="en-IN" sz="2400" b="0" dirty="0">
                    <a:latin typeface="+mj-lt"/>
                  </a:rPr>
                  <a:t> is the no of samples whose sentiment is positive in test data.</a:t>
                </a:r>
              </a:p>
              <a:p>
                <a:r>
                  <a:rPr lang="en-IN" sz="2400" b="0" dirty="0">
                    <a:latin typeface="+mj-lt"/>
                  </a:rPr>
                  <a:t>N is total no of samples  in test data.</a:t>
                </a:r>
              </a:p>
              <a:p>
                <a:endParaRPr lang="en-IN" sz="2400" b="0" dirty="0">
                  <a:latin typeface="+mj-lt"/>
                </a:endParaRPr>
              </a:p>
              <a:p>
                <a:endParaRPr lang="en-IN" sz="2400" b="0" dirty="0">
                  <a:latin typeface="+mj-lt"/>
                </a:endParaRPr>
              </a:p>
            </p:txBody>
          </p:sp>
        </mc:Choice>
        <mc:Fallback>
          <p:sp>
            <p:nvSpPr>
              <p:cNvPr id="2" name="TextBox 1">
                <a:extLst>
                  <a:ext uri="{FF2B5EF4-FFF2-40B4-BE49-F238E27FC236}">
                    <a16:creationId xmlns:a16="http://schemas.microsoft.com/office/drawing/2014/main" id="{92C8251F-E6AC-24E0-900E-C82D2BC5EF8F}"/>
                  </a:ext>
                </a:extLst>
              </p:cNvPr>
              <p:cNvSpPr txBox="1">
                <a:spLocks noRot="1" noChangeAspect="1" noMove="1" noResize="1" noEditPoints="1" noAdjustHandles="1" noChangeArrowheads="1" noChangeShapeType="1" noTextEdit="1"/>
              </p:cNvSpPr>
              <p:nvPr/>
            </p:nvSpPr>
            <p:spPr>
              <a:xfrm>
                <a:off x="1143000" y="630148"/>
                <a:ext cx="8001000" cy="6370975"/>
              </a:xfrm>
              <a:prstGeom prst="rect">
                <a:avLst/>
              </a:prstGeom>
              <a:blipFill>
                <a:blip r:embed="rId2"/>
                <a:stretch>
                  <a:fillRect l="-1270" t="-795" r="-1270"/>
                </a:stretch>
              </a:blipFill>
            </p:spPr>
            <p:txBody>
              <a:bodyPr/>
              <a:lstStyle/>
              <a:p>
                <a:r>
                  <a:rPr lang="en-US">
                    <a:noFill/>
                  </a:rPr>
                  <a:t> </a:t>
                </a:r>
              </a:p>
            </p:txBody>
          </p:sp>
        </mc:Fallback>
      </mc:AlternateContent>
    </p:spTree>
    <p:extLst>
      <p:ext uri="{BB962C8B-B14F-4D97-AF65-F5344CB8AC3E}">
        <p14:creationId xmlns:p14="http://schemas.microsoft.com/office/powerpoint/2010/main" val="11396567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a:extLst>
              <a:ext uri="{FF2B5EF4-FFF2-40B4-BE49-F238E27FC236}">
                <a16:creationId xmlns:a16="http://schemas.microsoft.com/office/drawing/2014/main" id="{4EBA2329-D89A-5AE3-E577-86115612DEB4}"/>
              </a:ext>
            </a:extLst>
          </p:cNvPr>
          <p:cNvSpPr>
            <a:spLocks noGrp="1" noChangeArrowheads="1"/>
          </p:cNvSpPr>
          <p:nvPr>
            <p:ph type="title"/>
          </p:nvPr>
        </p:nvSpPr>
        <p:spPr>
          <a:xfrm>
            <a:off x="685800" y="609600"/>
            <a:ext cx="7772400" cy="490538"/>
          </a:xfrm>
        </p:spPr>
        <p:txBody>
          <a:bodyPr/>
          <a:lstStyle/>
          <a:p>
            <a:pPr eaLnBrk="1" hangingPunct="1"/>
            <a:r>
              <a:rPr lang="en-US" altLang="en-US" sz="2800" dirty="0"/>
              <a:t>FORMULAE USED</a:t>
            </a:r>
          </a:p>
        </p:txBody>
      </p:sp>
      <p:sp>
        <p:nvSpPr>
          <p:cNvPr id="4" name="Footer Placeholder 3">
            <a:extLst>
              <a:ext uri="{FF2B5EF4-FFF2-40B4-BE49-F238E27FC236}">
                <a16:creationId xmlns:a16="http://schemas.microsoft.com/office/drawing/2014/main" id="{804E26CE-6D4E-F776-7852-3AA996F96983}"/>
              </a:ext>
            </a:extLst>
          </p:cNvPr>
          <p:cNvSpPr>
            <a:spLocks noGrp="1"/>
          </p:cNvSpPr>
          <p:nvPr>
            <p:ph type="ftr" sz="quarter" idx="10"/>
          </p:nvPr>
        </p:nvSpPr>
        <p:spPr/>
        <p:txBody>
          <a:bodyPr/>
          <a:lstStyle/>
          <a:p>
            <a:pPr>
              <a:defRPr/>
            </a:pPr>
            <a:r>
              <a:rPr lang="en-US" dirty="0"/>
              <a:t>Department of IT</a:t>
            </a:r>
          </a:p>
        </p:txBody>
      </p:sp>
      <p:sp>
        <p:nvSpPr>
          <p:cNvPr id="18437" name="Rectangle 5">
            <a:extLst>
              <a:ext uri="{FF2B5EF4-FFF2-40B4-BE49-F238E27FC236}">
                <a16:creationId xmlns:a16="http://schemas.microsoft.com/office/drawing/2014/main" id="{72FF3B0D-08C8-A8C9-4FB5-28C911CD5C46}"/>
              </a:ext>
            </a:extLst>
          </p:cNvPr>
          <p:cNvSpPr>
            <a:spLocks noChangeArrowheads="1"/>
          </p:cNvSpPr>
          <p:nvPr/>
        </p:nvSpPr>
        <p:spPr bwMode="auto">
          <a:xfrm>
            <a:off x="1371600" y="1676400"/>
            <a:ext cx="525780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just" eaLnBrk="1" hangingPunct="1">
              <a:buFontTx/>
              <a:buNone/>
            </a:pPr>
            <a:r>
              <a:rPr lang="en-US" altLang="en-US" sz="2200" dirty="0">
                <a:cs typeface="Times New Roman" panose="02020603050405020304" pitchFamily="18" charset="0"/>
              </a:rPr>
              <a:t>     </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0931D690-BD2A-79E6-76B0-C70761F6F498}"/>
                  </a:ext>
                </a:extLst>
              </p:cNvPr>
              <p:cNvSpPr txBox="1"/>
              <p:nvPr/>
            </p:nvSpPr>
            <p:spPr>
              <a:xfrm>
                <a:off x="1828800" y="1676400"/>
                <a:ext cx="7010400" cy="3320589"/>
              </a:xfrm>
              <a:prstGeom prst="rect">
                <a:avLst/>
              </a:prstGeom>
              <a:noFill/>
            </p:spPr>
            <p:txBody>
              <a:bodyPr wrap="square" rtlCol="0">
                <a:spAutoFit/>
              </a:bodyPr>
              <a:lstStyle/>
              <a:p>
                <a:pPr marL="171450" indent="-171450">
                  <a:buFont typeface="Wingdings" panose="05000000000000000000" pitchFamily="2" charset="2"/>
                  <a:buChar char="Ø"/>
                </a:pPr>
                <a14:m>
                  <m:oMath xmlns:m="http://schemas.openxmlformats.org/officeDocument/2006/math">
                    <m:sSup>
                      <m:sSupPr>
                        <m:ctrlPr>
                          <a:rPr lang="en-IN" sz="2400" b="0" i="1" smtClean="0">
                            <a:latin typeface="Cambria Math" panose="02040503050406030204" pitchFamily="18" charset="0"/>
                          </a:rPr>
                        </m:ctrlPr>
                      </m:sSupPr>
                      <m:e>
                        <m:r>
                          <a:rPr lang="en-IN" sz="2400" b="0" i="1" smtClean="0">
                            <a:latin typeface="Cambria Math" panose="02040503050406030204" pitchFamily="18" charset="0"/>
                          </a:rPr>
                          <m:t>𝑆</m:t>
                        </m:r>
                      </m:e>
                      <m:sup>
                        <m:r>
                          <a:rPr lang="en-IN" sz="2400" b="0" i="1" smtClean="0">
                            <a:latin typeface="Cambria Math" panose="02040503050406030204" pitchFamily="18" charset="0"/>
                          </a:rPr>
                          <m:t>𝑒</m:t>
                        </m:r>
                      </m:sup>
                    </m:sSup>
                  </m:oMath>
                </a14:m>
                <a:r>
                  <a:rPr lang="en-IN" sz="2400" b="0" dirty="0">
                    <a:latin typeface="+mj-lt"/>
                  </a:rPr>
                  <a:t> = query(e)</a:t>
                </a:r>
              </a:p>
              <a:p>
                <a:pPr marL="171450" indent="-171450">
                  <a:buFont typeface="Wingdings" panose="05000000000000000000" pitchFamily="2" charset="2"/>
                  <a:buChar char="Ø"/>
                </a:pPr>
                <a:endParaRPr lang="en-IN" sz="2400" b="0" dirty="0">
                  <a:latin typeface="+mj-lt"/>
                </a:endParaRPr>
              </a:p>
              <a:p>
                <a:pPr marL="171450" indent="-171450">
                  <a:buFont typeface="Wingdings" panose="05000000000000000000" pitchFamily="2" charset="2"/>
                  <a:buChar char="Ø"/>
                </a:pPr>
                <a14:m>
                  <m:oMath xmlns:m="http://schemas.openxmlformats.org/officeDocument/2006/math">
                    <m:sSubSup>
                      <m:sSubSupPr>
                        <m:ctrlPr>
                          <a:rPr lang="en-IN" sz="2400" b="0" i="1" smtClean="0">
                            <a:latin typeface="Cambria Math" panose="02040503050406030204" pitchFamily="18" charset="0"/>
                          </a:rPr>
                        </m:ctrlPr>
                      </m:sSubSupPr>
                      <m:e>
                        <m:r>
                          <a:rPr lang="en-IN" sz="2400" b="0" i="1" smtClean="0">
                            <a:latin typeface="Cambria Math" panose="02040503050406030204" pitchFamily="18" charset="0"/>
                          </a:rPr>
                          <m:t>𝑆</m:t>
                        </m:r>
                      </m:e>
                      <m:sub>
                        <m:r>
                          <a:rPr lang="en-IN" sz="2400" b="0" i="1" smtClean="0">
                            <a:latin typeface="Cambria Math" panose="02040503050406030204" pitchFamily="18" charset="0"/>
                          </a:rPr>
                          <m:t>𝑖𝑗</m:t>
                        </m:r>
                      </m:sub>
                      <m:sup>
                        <m:r>
                          <a:rPr lang="en-IN" sz="2400" b="0" i="1" smtClean="0">
                            <a:latin typeface="Cambria Math" panose="02040503050406030204" pitchFamily="18" charset="0"/>
                          </a:rPr>
                          <m:t>𝑒</m:t>
                        </m:r>
                      </m:sup>
                    </m:sSubSup>
                  </m:oMath>
                </a14:m>
                <a:r>
                  <a:rPr lang="en-IN" sz="2400" b="0" dirty="0">
                    <a:latin typeface="+mj-lt"/>
                  </a:rPr>
                  <a:t> = query(</a:t>
                </a:r>
                <a14:m>
                  <m:oMath xmlns:m="http://schemas.openxmlformats.org/officeDocument/2006/math">
                    <m:sSub>
                      <m:sSubPr>
                        <m:ctrlPr>
                          <a:rPr lang="en-IN" sz="2400" b="0" i="1" smtClean="0">
                            <a:latin typeface="Cambria Math" panose="02040503050406030204" pitchFamily="18" charset="0"/>
                          </a:rPr>
                        </m:ctrlPr>
                      </m:sSubPr>
                      <m:e>
                        <m:r>
                          <a:rPr lang="en-IN" sz="2400" b="0" i="1" smtClean="0">
                            <a:latin typeface="Cambria Math" panose="02040503050406030204" pitchFamily="18" charset="0"/>
                          </a:rPr>
                          <m:t>𝑒</m:t>
                        </m:r>
                      </m:e>
                      <m:sub>
                        <m:r>
                          <a:rPr lang="en-IN" sz="2400" b="0" i="1" smtClean="0">
                            <a:latin typeface="Cambria Math" panose="02040503050406030204" pitchFamily="18" charset="0"/>
                          </a:rPr>
                          <m:t>𝑖𝑗</m:t>
                        </m:r>
                      </m:sub>
                    </m:sSub>
                  </m:oMath>
                </a14:m>
                <a:r>
                  <a:rPr lang="en-IN" sz="2400" b="0" dirty="0">
                    <a:latin typeface="+mj-lt"/>
                  </a:rPr>
                  <a:t>)                </a:t>
                </a:r>
                <a14:m>
                  <m:oMath xmlns:m="http://schemas.openxmlformats.org/officeDocument/2006/math">
                    <m:sSubSup>
                      <m:sSubSupPr>
                        <m:ctrlPr>
                          <a:rPr lang="en-IN" sz="2400" b="0" i="1">
                            <a:latin typeface="Cambria Math" panose="02040503050406030204" pitchFamily="18" charset="0"/>
                          </a:rPr>
                        </m:ctrlPr>
                      </m:sSubSupPr>
                      <m:e>
                        <m:r>
                          <a:rPr lang="en-IN" sz="2400" b="0" i="1">
                            <a:latin typeface="Cambria Math" panose="02040503050406030204" pitchFamily="18" charset="0"/>
                          </a:rPr>
                          <m:t>𝑆</m:t>
                        </m:r>
                      </m:e>
                      <m:sub>
                        <m:r>
                          <a:rPr lang="en-IN" sz="2400" b="0" i="1">
                            <a:latin typeface="Cambria Math" panose="02040503050406030204" pitchFamily="18" charset="0"/>
                          </a:rPr>
                          <m:t>𝑖𝑗</m:t>
                        </m:r>
                      </m:sub>
                      <m:sup>
                        <m:r>
                          <a:rPr lang="en-IN" sz="2400" b="0" i="1">
                            <a:latin typeface="Cambria Math" panose="02040503050406030204" pitchFamily="18" charset="0"/>
                          </a:rPr>
                          <m:t>𝑒</m:t>
                        </m:r>
                      </m:sup>
                    </m:sSubSup>
                  </m:oMath>
                </a14:m>
                <a:r>
                  <a:rPr lang="en-IN" sz="2400" b="0" dirty="0">
                    <a:latin typeface="+mj-lt"/>
                  </a:rPr>
                  <a:t>  </a:t>
                </a:r>
                <a14:m>
                  <m:oMath xmlns:m="http://schemas.openxmlformats.org/officeDocument/2006/math">
                    <m:r>
                      <a:rPr lang="en-IN" sz="2400" b="0" i="1" dirty="0" smtClean="0">
                        <a:latin typeface="Cambria Math" panose="02040503050406030204" pitchFamily="18" charset="0"/>
                        <a:ea typeface="Cambria Math" panose="02040503050406030204" pitchFamily="18" charset="0"/>
                      </a:rPr>
                      <m:t>∈</m:t>
                    </m:r>
                  </m:oMath>
                </a14:m>
                <a:r>
                  <a:rPr lang="en-IN" sz="2400" b="0" dirty="0">
                    <a:latin typeface="+mj-lt"/>
                  </a:rPr>
                  <a:t> </a:t>
                </a:r>
                <a14:m>
                  <m:oMath xmlns:m="http://schemas.openxmlformats.org/officeDocument/2006/math">
                    <m:sSup>
                      <m:sSupPr>
                        <m:ctrlPr>
                          <a:rPr lang="en-IN" sz="2400" b="0" i="1" dirty="0" smtClean="0">
                            <a:latin typeface="Cambria Math" panose="02040503050406030204" pitchFamily="18" charset="0"/>
                          </a:rPr>
                        </m:ctrlPr>
                      </m:sSupPr>
                      <m:e>
                        <m:r>
                          <a:rPr lang="en-IN" sz="2400" b="0" i="1" dirty="0">
                            <a:latin typeface="Cambria Math" panose="02040503050406030204" pitchFamily="18" charset="0"/>
                          </a:rPr>
                          <m:t>ℝ</m:t>
                        </m:r>
                      </m:e>
                      <m:sup>
                        <m:r>
                          <a:rPr lang="en-IN" sz="2400" b="0" i="1" dirty="0" smtClean="0">
                            <a:latin typeface="Cambria Math" panose="02040503050406030204" pitchFamily="18" charset="0"/>
                          </a:rPr>
                          <m:t>|</m:t>
                        </m:r>
                        <m:r>
                          <a:rPr lang="en-IN" sz="2400" b="0" i="1" dirty="0" smtClean="0">
                            <a:latin typeface="Cambria Math" panose="02040503050406030204" pitchFamily="18" charset="0"/>
                          </a:rPr>
                          <m:t>𝐷</m:t>
                        </m:r>
                        <m:r>
                          <a:rPr lang="en-IN" sz="2400" b="0" i="1" dirty="0" smtClean="0">
                            <a:latin typeface="Cambria Math" panose="02040503050406030204" pitchFamily="18" charset="0"/>
                          </a:rPr>
                          <m:t>|</m:t>
                        </m:r>
                      </m:sup>
                    </m:sSup>
                  </m:oMath>
                </a14:m>
                <a:endParaRPr lang="en-IN" sz="2400" b="0" dirty="0">
                  <a:latin typeface="+mj-lt"/>
                </a:endParaRPr>
              </a:p>
              <a:p>
                <a:endParaRPr lang="en-IN" sz="2400" b="0" dirty="0">
                  <a:latin typeface="+mj-lt"/>
                </a:endParaRPr>
              </a:p>
              <a:p>
                <a:pPr marL="171450" indent="-171450">
                  <a:buFont typeface="Wingdings" panose="05000000000000000000" pitchFamily="2" charset="2"/>
                  <a:buChar char="Ø"/>
                </a:pPr>
                <a:r>
                  <a:rPr lang="en-IN" sz="2400" b="0" dirty="0">
                    <a:latin typeface="+mj-lt"/>
                  </a:rPr>
                  <a:t> </a:t>
                </a:r>
                <a14:m>
                  <m:oMath xmlns:m="http://schemas.openxmlformats.org/officeDocument/2006/math">
                    <m:sSubSup>
                      <m:sSubSupPr>
                        <m:ctrlPr>
                          <a:rPr lang="en-IN" sz="2400" b="0" i="1" smtClean="0">
                            <a:latin typeface="Cambria Math" panose="02040503050406030204" pitchFamily="18" charset="0"/>
                          </a:rPr>
                        </m:ctrlPr>
                      </m:sSubSupPr>
                      <m:e>
                        <m:r>
                          <a:rPr lang="en-IN" sz="2400" b="0" i="1" smtClean="0">
                            <a:latin typeface="Cambria Math" panose="02040503050406030204" pitchFamily="18" charset="0"/>
                          </a:rPr>
                          <m:t>𝑆</m:t>
                        </m:r>
                      </m:e>
                      <m:sub>
                        <m:r>
                          <a:rPr lang="en-IN" sz="2400" b="0" i="1" smtClean="0">
                            <a:latin typeface="Cambria Math" panose="02040503050406030204" pitchFamily="18" charset="0"/>
                          </a:rPr>
                          <m:t>𝑖𝑗</m:t>
                        </m:r>
                      </m:sub>
                      <m:sup>
                        <m:r>
                          <a:rPr lang="en-IN" sz="2400" b="0" i="1" smtClean="0">
                            <a:latin typeface="Cambria Math" panose="02040503050406030204" pitchFamily="18" charset="0"/>
                          </a:rPr>
                          <m:t>𝑡</m:t>
                        </m:r>
                      </m:sup>
                    </m:sSubSup>
                  </m:oMath>
                </a14:m>
                <a:r>
                  <a:rPr lang="en-IN" sz="2400" b="0" dirty="0">
                    <a:latin typeface="+mj-lt"/>
                  </a:rPr>
                  <a:t> = </a:t>
                </a:r>
                <a14:m>
                  <m:oMath xmlns:m="http://schemas.openxmlformats.org/officeDocument/2006/math">
                    <m:f>
                      <m:fPr>
                        <m:ctrlPr>
                          <a:rPr lang="en-IN" sz="2400" b="0" i="1" smtClean="0">
                            <a:latin typeface="Cambria Math" panose="02040503050406030204" pitchFamily="18" charset="0"/>
                          </a:rPr>
                        </m:ctrlPr>
                      </m:fPr>
                      <m:num>
                        <m:r>
                          <a:rPr lang="en-IN" sz="2400" b="0" i="1" smtClean="0">
                            <a:latin typeface="Cambria Math" panose="02040503050406030204" pitchFamily="18" charset="0"/>
                          </a:rPr>
                          <m:t>1</m:t>
                        </m:r>
                      </m:num>
                      <m:den>
                        <m:sSub>
                          <m:sSubPr>
                            <m:ctrlPr>
                              <a:rPr lang="en-US" sz="2400" i="1">
                                <a:latin typeface="Cambria Math" panose="02040503050406030204" pitchFamily="18" charset="0"/>
                              </a:rPr>
                            </m:ctrlPr>
                          </m:sSubPr>
                          <m:e>
                            <m:r>
                              <a:rPr lang="en-IN" sz="2400" b="0" i="1">
                                <a:latin typeface="Cambria Math" panose="02040503050406030204" pitchFamily="18" charset="0"/>
                              </a:rPr>
                              <m:t>𝑡</m:t>
                            </m:r>
                          </m:e>
                          <m:sub>
                            <m:r>
                              <a:rPr lang="en-IN" sz="2400" b="0" i="1">
                                <a:latin typeface="Cambria Math" panose="02040503050406030204" pitchFamily="18" charset="0"/>
                              </a:rPr>
                              <m:t>𝑗</m:t>
                            </m:r>
                          </m:sub>
                        </m:sSub>
                      </m:den>
                    </m:f>
                  </m:oMath>
                </a14:m>
                <a:r>
                  <a:rPr lang="en-IN" sz="2400" b="0" dirty="0">
                    <a:latin typeface="+mj-lt"/>
                  </a:rPr>
                  <a:t>   </a:t>
                </a:r>
                <a14:m>
                  <m:oMath xmlns:m="http://schemas.openxmlformats.org/officeDocument/2006/math">
                    <m:nary>
                      <m:naryPr>
                        <m:chr m:val="∑"/>
                        <m:limLoc m:val="subSup"/>
                        <m:supHide m:val="on"/>
                        <m:ctrlPr>
                          <a:rPr lang="en-IN" sz="2400" b="0" i="1" dirty="0" smtClean="0">
                            <a:latin typeface="Cambria Math" panose="02040503050406030204" pitchFamily="18" charset="0"/>
                          </a:rPr>
                        </m:ctrlPr>
                      </m:naryPr>
                      <m:sub>
                        <m:sSub>
                          <m:sSubPr>
                            <m:ctrlPr>
                              <a:rPr lang="en-IN" sz="2400" b="0" i="1">
                                <a:latin typeface="Cambria Math" panose="02040503050406030204" pitchFamily="18" charset="0"/>
                              </a:rPr>
                            </m:ctrlPr>
                          </m:sSubPr>
                          <m:e>
                            <m:r>
                              <a:rPr lang="en-IN" sz="2400" b="0" i="1">
                                <a:latin typeface="Cambria Math" panose="02040503050406030204" pitchFamily="18" charset="0"/>
                              </a:rPr>
                              <m:t>𝑒</m:t>
                            </m:r>
                          </m:e>
                          <m:sub>
                            <m:r>
                              <a:rPr lang="en-IN" sz="2400" b="0" i="1">
                                <a:latin typeface="Cambria Math" panose="02040503050406030204" pitchFamily="18" charset="0"/>
                              </a:rPr>
                              <m:t>𝑖𝑗</m:t>
                            </m:r>
                          </m:sub>
                        </m:sSub>
                        <m:r>
                          <a:rPr lang="en-IN" sz="2400" b="0" i="1" smtClean="0">
                            <a:latin typeface="Cambria Math" panose="02040503050406030204" pitchFamily="18" charset="0"/>
                          </a:rPr>
                          <m:t> </m:t>
                        </m:r>
                        <m:r>
                          <a:rPr lang="en-IN" sz="2400" b="0" i="1" smtClean="0">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rPr>
                            </m:ctrlPr>
                          </m:sSubPr>
                          <m:e>
                            <m:r>
                              <a:rPr lang="en-IN" sz="2400" b="0" i="1">
                                <a:latin typeface="Cambria Math" panose="02040503050406030204" pitchFamily="18" charset="0"/>
                              </a:rPr>
                              <m:t>𝑡</m:t>
                            </m:r>
                          </m:e>
                          <m:sub>
                            <m:r>
                              <a:rPr lang="en-IN" sz="2400" b="0" i="1">
                                <a:latin typeface="Cambria Math" panose="02040503050406030204" pitchFamily="18" charset="0"/>
                              </a:rPr>
                              <m:t>𝑗</m:t>
                            </m:r>
                          </m:sub>
                        </m:sSub>
                      </m:sub>
                      <m:sup/>
                      <m:e>
                        <m:r>
                          <m:rPr>
                            <m:nor/>
                          </m:rPr>
                          <a:rPr lang="en-IN" sz="2400" b="0" dirty="0">
                            <a:latin typeface="+mj-lt"/>
                          </a:rPr>
                          <m:t>query</m:t>
                        </m:r>
                        <m:r>
                          <m:rPr>
                            <m:nor/>
                          </m:rPr>
                          <a:rPr lang="en-IN" sz="2400" b="0" dirty="0">
                            <a:latin typeface="+mj-lt"/>
                          </a:rPr>
                          <m:t>(</m:t>
                        </m:r>
                        <m:sSub>
                          <m:sSubPr>
                            <m:ctrlPr>
                              <a:rPr lang="en-IN" sz="2400" b="0" i="1">
                                <a:latin typeface="Cambria Math" panose="02040503050406030204" pitchFamily="18" charset="0"/>
                              </a:rPr>
                            </m:ctrlPr>
                          </m:sSubPr>
                          <m:e>
                            <m:r>
                              <a:rPr lang="en-IN" sz="2400" b="0" i="1">
                                <a:latin typeface="Cambria Math" panose="02040503050406030204" pitchFamily="18" charset="0"/>
                              </a:rPr>
                              <m:t>𝑒</m:t>
                            </m:r>
                          </m:e>
                          <m:sub>
                            <m:r>
                              <a:rPr lang="en-IN" sz="2400" b="0" i="1">
                                <a:latin typeface="Cambria Math" panose="02040503050406030204" pitchFamily="18" charset="0"/>
                              </a:rPr>
                              <m:t>𝑖𝑗</m:t>
                            </m:r>
                          </m:sub>
                        </m:sSub>
                        <m:r>
                          <m:rPr>
                            <m:nor/>
                          </m:rPr>
                          <a:rPr lang="en-IN" sz="2400" b="0" dirty="0">
                            <a:latin typeface="+mj-lt"/>
                          </a:rPr>
                          <m:t>)</m:t>
                        </m:r>
                      </m:e>
                    </m:nary>
                  </m:oMath>
                </a14:m>
                <a:endParaRPr lang="en-IN" sz="2400" b="0" dirty="0">
                  <a:latin typeface="+mj-lt"/>
                </a:endParaRPr>
              </a:p>
              <a:p>
                <a:pPr marL="171450" indent="-171450">
                  <a:buFont typeface="Wingdings" panose="05000000000000000000" pitchFamily="2" charset="2"/>
                  <a:buChar char="Ø"/>
                </a:pPr>
                <a:endParaRPr lang="en-IN" sz="2400" b="0" dirty="0">
                  <a:latin typeface="+mj-lt"/>
                </a:endParaRPr>
              </a:p>
              <a:p>
                <a:pPr marL="171450" indent="-171450">
                  <a:buFont typeface="Wingdings" panose="05000000000000000000" pitchFamily="2" charset="2"/>
                  <a:buChar char="Ø"/>
                </a:pPr>
                <a:endParaRPr lang="en-IN" sz="2400" b="0" dirty="0">
                  <a:latin typeface="+mj-lt"/>
                </a:endParaRPr>
              </a:p>
              <a:p>
                <a:pPr marL="171450" indent="-171450">
                  <a:buFont typeface="Wingdings" panose="05000000000000000000" pitchFamily="2" charset="2"/>
                  <a:buChar char="Ø"/>
                </a:pPr>
                <a:endParaRPr lang="en-IN" sz="2400" b="0" dirty="0">
                  <a:latin typeface="+mj-lt"/>
                </a:endParaRPr>
              </a:p>
            </p:txBody>
          </p:sp>
        </mc:Choice>
        <mc:Fallback xmlns="">
          <p:sp>
            <p:nvSpPr>
              <p:cNvPr id="3" name="TextBox 2">
                <a:extLst>
                  <a:ext uri="{FF2B5EF4-FFF2-40B4-BE49-F238E27FC236}">
                    <a16:creationId xmlns:a16="http://schemas.microsoft.com/office/drawing/2014/main" id="{0931D690-BD2A-79E6-76B0-C70761F6F498}"/>
                  </a:ext>
                </a:extLst>
              </p:cNvPr>
              <p:cNvSpPr txBox="1">
                <a:spLocks noRot="1" noChangeAspect="1" noMove="1" noResize="1" noEditPoints="1" noAdjustHandles="1" noChangeArrowheads="1" noChangeShapeType="1" noTextEdit="1"/>
              </p:cNvSpPr>
              <p:nvPr/>
            </p:nvSpPr>
            <p:spPr>
              <a:xfrm>
                <a:off x="1828800" y="1676400"/>
                <a:ext cx="7010400" cy="3320589"/>
              </a:xfrm>
              <a:prstGeom prst="rect">
                <a:avLst/>
              </a:prstGeom>
              <a:blipFill>
                <a:blip r:embed="rId2"/>
                <a:stretch>
                  <a:fillRect l="-1130" t="-1468"/>
                </a:stretch>
              </a:blipFill>
            </p:spPr>
            <p:txBody>
              <a:bodyPr/>
              <a:lstStyle/>
              <a:p>
                <a:r>
                  <a:rPr lang="en-IN">
                    <a:noFill/>
                  </a:rPr>
                  <a:t> </a:t>
                </a:r>
              </a:p>
            </p:txBody>
          </p:sp>
        </mc:Fallback>
      </mc:AlternateContent>
    </p:spTree>
  </p:cSld>
  <p:clrMapOvr>
    <a:masterClrMapping/>
  </p:clrMapOvr>
  <p:transition>
    <p:zoom/>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a:extLst>
              <a:ext uri="{FF2B5EF4-FFF2-40B4-BE49-F238E27FC236}">
                <a16:creationId xmlns:a16="http://schemas.microsoft.com/office/drawing/2014/main" id="{229489E0-F3C9-A2BE-CC7D-8C6CA07F166C}"/>
              </a:ext>
            </a:extLst>
          </p:cNvPr>
          <p:cNvSpPr>
            <a:spLocks noGrp="1" noChangeArrowheads="1"/>
          </p:cNvSpPr>
          <p:nvPr>
            <p:ph type="title"/>
          </p:nvPr>
        </p:nvSpPr>
        <p:spPr>
          <a:xfrm>
            <a:off x="685800" y="463550"/>
            <a:ext cx="7767638" cy="374650"/>
          </a:xfrm>
        </p:spPr>
        <p:txBody>
          <a:bodyPr/>
          <a:lstStyle/>
          <a:p>
            <a:pPr eaLnBrk="1" hangingPunct="1"/>
            <a:r>
              <a:rPr lang="en-US" altLang="en-US" sz="3600" dirty="0">
                <a:cs typeface="Times New Roman" panose="02020603050405020304" pitchFamily="18" charset="0"/>
              </a:rPr>
              <a:t>DESCRIPTION</a:t>
            </a:r>
          </a:p>
        </p:txBody>
      </p:sp>
      <mc:AlternateContent xmlns:mc="http://schemas.openxmlformats.org/markup-compatibility/2006" xmlns:a14="http://schemas.microsoft.com/office/drawing/2010/main">
        <mc:Choice Requires="a14">
          <p:sp>
            <p:nvSpPr>
              <p:cNvPr id="19459" name="Content Placeholder 2">
                <a:extLst>
                  <a:ext uri="{FF2B5EF4-FFF2-40B4-BE49-F238E27FC236}">
                    <a16:creationId xmlns:a16="http://schemas.microsoft.com/office/drawing/2014/main" id="{61DCFA07-A20B-1E82-613F-C2327A044965}"/>
                  </a:ext>
                </a:extLst>
              </p:cNvPr>
              <p:cNvSpPr>
                <a:spLocks noGrp="1" noChangeArrowheads="1"/>
              </p:cNvSpPr>
              <p:nvPr>
                <p:ph idx="1"/>
              </p:nvPr>
            </p:nvSpPr>
            <p:spPr>
              <a:xfrm>
                <a:off x="914400" y="999331"/>
                <a:ext cx="8001000" cy="4110037"/>
              </a:xfrm>
            </p:spPr>
            <p:txBody>
              <a:bodyPr/>
              <a:lstStyle/>
              <a:p>
                <a:pPr algn="just" eaLnBrk="1" hangingPunct="1">
                  <a:lnSpc>
                    <a:spcPct val="150000"/>
                  </a:lnSpc>
                  <a:buFont typeface="Wingdings" pitchFamily="2" charset="2"/>
                  <a:buChar char="Ø"/>
                </a:pPr>
                <a:r>
                  <a:rPr lang="en-US" altLang="en-US" sz="2400" dirty="0">
                    <a:latin typeface="+mj-lt"/>
                    <a:cs typeface="Times New Roman" panose="02020603050405020304" pitchFamily="18" charset="0"/>
                  </a:rPr>
                  <a:t>e is a word</a:t>
                </a:r>
              </a:p>
              <a:p>
                <a:pPr algn="just" eaLnBrk="1" hangingPunct="1">
                  <a:lnSpc>
                    <a:spcPct val="150000"/>
                  </a:lnSpc>
                  <a:buFont typeface="Wingdings" pitchFamily="2" charset="2"/>
                  <a:buChar char="Ø"/>
                </a:pPr>
                <a14:m>
                  <m:oMath xmlns:m="http://schemas.openxmlformats.org/officeDocument/2006/math">
                    <m:sSup>
                      <m:sSupPr>
                        <m:ctrlPr>
                          <a:rPr lang="en-IN" sz="2400" b="0" i="1" smtClean="0">
                            <a:latin typeface="Cambria Math" panose="02040503050406030204" pitchFamily="18" charset="0"/>
                          </a:rPr>
                        </m:ctrlPr>
                      </m:sSupPr>
                      <m:e>
                        <m:r>
                          <a:rPr lang="en-IN" sz="2400" b="0" i="1" smtClean="0">
                            <a:latin typeface="Cambria Math" panose="02040503050406030204" pitchFamily="18" charset="0"/>
                          </a:rPr>
                          <m:t>𝑆</m:t>
                        </m:r>
                      </m:e>
                      <m:sup>
                        <m:r>
                          <a:rPr lang="en-IN" sz="2400" b="0" i="1" smtClean="0">
                            <a:latin typeface="Cambria Math" panose="02040503050406030204" pitchFamily="18" charset="0"/>
                          </a:rPr>
                          <m:t>𝑒</m:t>
                        </m:r>
                      </m:sup>
                    </m:sSup>
                  </m:oMath>
                </a14:m>
                <a:r>
                  <a:rPr lang="en-US" altLang="en-US" sz="2400" dirty="0">
                    <a:latin typeface="+mj-lt"/>
                    <a:cs typeface="Times New Roman" panose="02020603050405020304" pitchFamily="18" charset="0"/>
                  </a:rPr>
                  <a:t> is sentiment </a:t>
                </a:r>
                <a:r>
                  <a:rPr lang="en-IN" altLang="en-US" sz="2400" dirty="0">
                    <a:latin typeface="+mj-lt"/>
                    <a:cs typeface="Times New Roman" panose="02020603050405020304" pitchFamily="18" charset="0"/>
                  </a:rPr>
                  <a:t>embedding</a:t>
                </a:r>
              </a:p>
              <a:p>
                <a:pPr algn="just" eaLnBrk="1" hangingPunct="1">
                  <a:lnSpc>
                    <a:spcPct val="150000"/>
                  </a:lnSpc>
                  <a:buFont typeface="Wingdings" pitchFamily="2" charset="2"/>
                  <a:buChar char="Ø"/>
                </a:pPr>
                <a:r>
                  <a:rPr lang="en-US" altLang="en-US" sz="2400" dirty="0">
                    <a:latin typeface="+mj-lt"/>
                    <a:cs typeface="Times New Roman" panose="02020603050405020304" pitchFamily="18" charset="0"/>
                  </a:rPr>
                  <a:t>|</a:t>
                </a:r>
                <a14:m>
                  <m:oMath xmlns:m="http://schemas.openxmlformats.org/officeDocument/2006/math">
                    <m:sSub>
                      <m:sSubPr>
                        <m:ctrlPr>
                          <a:rPr lang="en-US" altLang="en-US" sz="2400" i="1" smtClean="0">
                            <a:latin typeface="Cambria Math" panose="02040503050406030204" pitchFamily="18" charset="0"/>
                            <a:cs typeface="Times New Roman" panose="02020603050405020304" pitchFamily="18" charset="0"/>
                          </a:rPr>
                        </m:ctrlPr>
                      </m:sSubPr>
                      <m:e>
                        <m:r>
                          <a:rPr lang="en-IN" altLang="en-US" sz="2400" b="0" i="1" smtClean="0">
                            <a:latin typeface="Cambria Math" panose="02040503050406030204" pitchFamily="18" charset="0"/>
                            <a:cs typeface="Times New Roman" panose="02020603050405020304" pitchFamily="18" charset="0"/>
                          </a:rPr>
                          <m:t>𝑡</m:t>
                        </m:r>
                      </m:e>
                      <m:sub>
                        <m:r>
                          <a:rPr lang="en-IN" altLang="en-US" sz="2400" b="0" i="1" smtClean="0">
                            <a:latin typeface="Cambria Math" panose="02040503050406030204" pitchFamily="18" charset="0"/>
                            <a:cs typeface="Times New Roman" panose="02020603050405020304" pitchFamily="18" charset="0"/>
                          </a:rPr>
                          <m:t>𝑗</m:t>
                        </m:r>
                      </m:sub>
                    </m:sSub>
                  </m:oMath>
                </a14:m>
                <a:r>
                  <a:rPr lang="en-US" altLang="en-US" sz="2400" dirty="0">
                    <a:latin typeface="+mj-lt"/>
                    <a:cs typeface="Times New Roman" panose="02020603050405020304" pitchFamily="18" charset="0"/>
                  </a:rPr>
                  <a:t>| represents the number of words under topic </a:t>
                </a:r>
                <a14:m>
                  <m:oMath xmlns:m="http://schemas.openxmlformats.org/officeDocument/2006/math">
                    <m:sSub>
                      <m:sSubPr>
                        <m:ctrlPr>
                          <a:rPr lang="en-US" altLang="en-US" sz="2400" i="1">
                            <a:latin typeface="Cambria Math" panose="02040503050406030204" pitchFamily="18" charset="0"/>
                            <a:cs typeface="Times New Roman" panose="02020603050405020304" pitchFamily="18" charset="0"/>
                          </a:rPr>
                        </m:ctrlPr>
                      </m:sSubPr>
                      <m:e>
                        <m:r>
                          <a:rPr lang="en-IN" altLang="en-US" sz="2400" i="1">
                            <a:latin typeface="Cambria Math" panose="02040503050406030204" pitchFamily="18" charset="0"/>
                            <a:cs typeface="Times New Roman" panose="02020603050405020304" pitchFamily="18" charset="0"/>
                          </a:rPr>
                          <m:t>𝑡</m:t>
                        </m:r>
                      </m:e>
                      <m:sub>
                        <m:r>
                          <a:rPr lang="en-IN" altLang="en-US" sz="2400" i="1">
                            <a:latin typeface="Cambria Math" panose="02040503050406030204" pitchFamily="18" charset="0"/>
                            <a:cs typeface="Times New Roman" panose="02020603050405020304" pitchFamily="18" charset="0"/>
                          </a:rPr>
                          <m:t>𝑗</m:t>
                        </m:r>
                      </m:sub>
                    </m:sSub>
                  </m:oMath>
                </a14:m>
                <a:endParaRPr lang="en-US" altLang="en-US" sz="2400" dirty="0">
                  <a:latin typeface="+mj-lt"/>
                  <a:cs typeface="Times New Roman" panose="02020603050405020304" pitchFamily="18" charset="0"/>
                </a:endParaRPr>
              </a:p>
              <a:p>
                <a:pPr algn="just" eaLnBrk="1" hangingPunct="1">
                  <a:lnSpc>
                    <a:spcPct val="150000"/>
                  </a:lnSpc>
                  <a:buFont typeface="Wingdings" pitchFamily="2" charset="2"/>
                  <a:buChar char="Ø"/>
                </a:pPr>
                <a:r>
                  <a:rPr lang="en-US" altLang="en-US" sz="2400" dirty="0">
                    <a:latin typeface="+mj-lt"/>
                    <a:cs typeface="Times New Roman" panose="02020603050405020304" pitchFamily="18" charset="0"/>
                  </a:rPr>
                  <a:t>|D| represents the dimension of the sentiment dictionary</a:t>
                </a:r>
              </a:p>
              <a:p>
                <a:pPr algn="just" eaLnBrk="1" hangingPunct="1">
                  <a:lnSpc>
                    <a:spcPct val="150000"/>
                  </a:lnSpc>
                  <a:buFont typeface="Wingdings" pitchFamily="2" charset="2"/>
                  <a:buChar char="Ø"/>
                </a:pPr>
                <a:r>
                  <a:rPr lang="en-US" altLang="en-US" sz="2400" dirty="0">
                    <a:latin typeface="+mj-lt"/>
                    <a:cs typeface="Times New Roman" panose="02020603050405020304" pitchFamily="18" charset="0"/>
                  </a:rPr>
                  <a:t>V represents the </a:t>
                </a:r>
                <a:r>
                  <a:rPr lang="en-US" sz="2400" dirty="0"/>
                  <a:t>set of all sentences in a document</a:t>
                </a:r>
              </a:p>
              <a:p>
                <a:pPr algn="just" eaLnBrk="1" hangingPunct="1">
                  <a:lnSpc>
                    <a:spcPct val="150000"/>
                  </a:lnSpc>
                  <a:buFont typeface="Wingdings" pitchFamily="2" charset="2"/>
                  <a:buChar char="Ø"/>
                </a:pPr>
                <a14:m>
                  <m:oMath xmlns:m="http://schemas.openxmlformats.org/officeDocument/2006/math">
                    <m:sSup>
                      <m:sSupPr>
                        <m:ctrlPr>
                          <a:rPr lang="en-IN" sz="2400" b="0" i="1" smtClean="0">
                            <a:latin typeface="Cambria Math" panose="02040503050406030204" pitchFamily="18" charset="0"/>
                          </a:rPr>
                        </m:ctrlPr>
                      </m:sSupPr>
                      <m:e>
                        <m:r>
                          <a:rPr lang="en-IN" sz="2400" b="0" i="1" smtClean="0">
                            <a:latin typeface="Cambria Math" panose="02040503050406030204" pitchFamily="18" charset="0"/>
                          </a:rPr>
                          <m:t>𝑊</m:t>
                        </m:r>
                      </m:e>
                      <m:sup>
                        <m:r>
                          <a:rPr lang="en-IN" sz="2400" b="0" i="1" smtClean="0">
                            <a:latin typeface="Cambria Math" panose="02040503050406030204" pitchFamily="18" charset="0"/>
                          </a:rPr>
                          <m:t>𝑡</m:t>
                        </m:r>
                      </m:sup>
                    </m:sSup>
                  </m:oMath>
                </a14:m>
                <a:r>
                  <a:rPr lang="en-US" altLang="en-US" sz="2400" dirty="0">
                    <a:latin typeface="+mj-lt"/>
                    <a:cs typeface="Times New Roman" panose="02020603050405020304" pitchFamily="18" charset="0"/>
                  </a:rPr>
                  <a:t> </a:t>
                </a:r>
                <a:r>
                  <a:rPr lang="en-US" sz="2400" dirty="0"/>
                  <a:t>set of topic weights in sentences</a:t>
                </a:r>
              </a:p>
              <a:p>
                <a:pPr algn="just" eaLnBrk="1" hangingPunct="1">
                  <a:lnSpc>
                    <a:spcPct val="150000"/>
                  </a:lnSpc>
                  <a:buFont typeface="Wingdings" pitchFamily="2" charset="2"/>
                  <a:buChar char="Ø"/>
                </a:pPr>
                <a14:m>
                  <m:oMath xmlns:m="http://schemas.openxmlformats.org/officeDocument/2006/math">
                    <m:sSup>
                      <m:sSupPr>
                        <m:ctrlPr>
                          <a:rPr lang="en-IN" sz="2400" b="0" i="1" smtClean="0">
                            <a:latin typeface="Cambria Math" panose="02040503050406030204" pitchFamily="18" charset="0"/>
                          </a:rPr>
                        </m:ctrlPr>
                      </m:sSupPr>
                      <m:e>
                        <m:r>
                          <a:rPr lang="en-IN" sz="2400" b="0" i="1" smtClean="0">
                            <a:latin typeface="Cambria Math" panose="02040503050406030204" pitchFamily="18" charset="0"/>
                          </a:rPr>
                          <m:t>𝑊</m:t>
                        </m:r>
                      </m:e>
                      <m:sup>
                        <m:r>
                          <a:rPr lang="en-IN" sz="2400" b="0" i="1" smtClean="0">
                            <a:latin typeface="Cambria Math" panose="02040503050406030204" pitchFamily="18" charset="0"/>
                          </a:rPr>
                          <m:t>𝑒</m:t>
                        </m:r>
                      </m:sup>
                    </m:sSup>
                  </m:oMath>
                </a14:m>
                <a:r>
                  <a:rPr lang="en-US" altLang="en-US" sz="2400" dirty="0">
                    <a:latin typeface="+mj-lt"/>
                    <a:cs typeface="Times New Roman" panose="02020603050405020304" pitchFamily="18" charset="0"/>
                  </a:rPr>
                  <a:t> </a:t>
                </a:r>
                <a:r>
                  <a:rPr lang="en-US" sz="2400" dirty="0"/>
                  <a:t>set of word weights under topics</a:t>
                </a:r>
              </a:p>
              <a:p>
                <a:pPr marL="0" indent="0" algn="just" eaLnBrk="1" hangingPunct="1">
                  <a:lnSpc>
                    <a:spcPct val="150000"/>
                  </a:lnSpc>
                  <a:buNone/>
                </a:pPr>
                <a:endParaRPr lang="en-US" altLang="en-US" sz="2400" dirty="0">
                  <a:latin typeface="+mj-lt"/>
                  <a:cs typeface="Times New Roman" panose="02020603050405020304" pitchFamily="18" charset="0"/>
                </a:endParaRPr>
              </a:p>
            </p:txBody>
          </p:sp>
        </mc:Choice>
        <mc:Fallback xmlns="">
          <p:sp>
            <p:nvSpPr>
              <p:cNvPr id="19459" name="Content Placeholder 2">
                <a:extLst>
                  <a:ext uri="{FF2B5EF4-FFF2-40B4-BE49-F238E27FC236}">
                    <a16:creationId xmlns:a16="http://schemas.microsoft.com/office/drawing/2014/main" id="{61DCFA07-A20B-1E82-613F-C2327A044965}"/>
                  </a:ext>
                </a:extLst>
              </p:cNvPr>
              <p:cNvSpPr>
                <a:spLocks noGrp="1" noRot="1" noChangeAspect="1" noMove="1" noResize="1" noEditPoints="1" noAdjustHandles="1" noChangeArrowheads="1" noChangeShapeType="1" noTextEdit="1"/>
              </p:cNvSpPr>
              <p:nvPr>
                <p:ph idx="1"/>
              </p:nvPr>
            </p:nvSpPr>
            <p:spPr>
              <a:xfrm>
                <a:off x="914400" y="999331"/>
                <a:ext cx="8001000" cy="4110037"/>
              </a:xfrm>
              <a:blipFill>
                <a:blip r:embed="rId2"/>
                <a:stretch>
                  <a:fillRect l="-990" b="-9644"/>
                </a:stretch>
              </a:blipFill>
            </p:spPr>
            <p:txBody>
              <a:bodyPr/>
              <a:lstStyle/>
              <a:p>
                <a:r>
                  <a:rPr lang="en-IN">
                    <a:noFill/>
                  </a:rPr>
                  <a:t> </a:t>
                </a:r>
              </a:p>
            </p:txBody>
          </p:sp>
        </mc:Fallback>
      </mc:AlternateContent>
      <p:sp>
        <p:nvSpPr>
          <p:cNvPr id="4" name="Footer Placeholder 3">
            <a:extLst>
              <a:ext uri="{FF2B5EF4-FFF2-40B4-BE49-F238E27FC236}">
                <a16:creationId xmlns:a16="http://schemas.microsoft.com/office/drawing/2014/main" id="{5FE49986-F3B1-5F72-E251-F0BCA951749A}"/>
              </a:ext>
            </a:extLst>
          </p:cNvPr>
          <p:cNvSpPr>
            <a:spLocks noGrp="1"/>
          </p:cNvSpPr>
          <p:nvPr>
            <p:ph type="ftr" sz="quarter" idx="10"/>
          </p:nvPr>
        </p:nvSpPr>
        <p:spPr/>
        <p:txBody>
          <a:bodyPr/>
          <a:lstStyle/>
          <a:p>
            <a:pPr>
              <a:defRPr/>
            </a:pPr>
            <a:r>
              <a:rPr lang="en-US"/>
              <a:t>Department of IT</a:t>
            </a:r>
          </a:p>
        </p:txBody>
      </p:sp>
    </p:spTree>
  </p:cSld>
  <p:clrMapOvr>
    <a:masterClrMapping/>
  </p:clrMapOvr>
  <p:transition>
    <p:zoom/>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id="{AAF498C3-071F-25F8-E8F4-274A7CB2B6A1}"/>
              </a:ext>
            </a:extLst>
          </p:cNvPr>
          <p:cNvSpPr>
            <a:spLocks noGrp="1" noChangeArrowheads="1"/>
          </p:cNvSpPr>
          <p:nvPr>
            <p:ph type="title"/>
          </p:nvPr>
        </p:nvSpPr>
        <p:spPr>
          <a:xfrm>
            <a:off x="685800" y="3208"/>
            <a:ext cx="7772400" cy="609600"/>
          </a:xfrm>
        </p:spPr>
        <p:txBody>
          <a:bodyPr/>
          <a:lstStyle/>
          <a:p>
            <a:pPr eaLnBrk="1" hangingPunct="1"/>
            <a:r>
              <a:rPr lang="en-US" altLang="en-US" sz="2800" dirty="0">
                <a:cs typeface="Times New Roman" panose="02020603050405020304" pitchFamily="18" charset="0"/>
              </a:rPr>
              <a:t>ALGORITHM</a:t>
            </a:r>
          </a:p>
        </p:txBody>
      </p:sp>
      <p:sp>
        <p:nvSpPr>
          <p:cNvPr id="20483" name="Content Placeholder 2">
            <a:extLst>
              <a:ext uri="{FF2B5EF4-FFF2-40B4-BE49-F238E27FC236}">
                <a16:creationId xmlns:a16="http://schemas.microsoft.com/office/drawing/2014/main" id="{42E28A37-44D1-6D6A-A632-7A10D0FE5821}"/>
              </a:ext>
            </a:extLst>
          </p:cNvPr>
          <p:cNvSpPr>
            <a:spLocks noGrp="1" noChangeArrowheads="1"/>
          </p:cNvSpPr>
          <p:nvPr>
            <p:ph idx="1"/>
          </p:nvPr>
        </p:nvSpPr>
        <p:spPr>
          <a:xfrm>
            <a:off x="713198" y="685800"/>
            <a:ext cx="8610600" cy="762000"/>
          </a:xfrm>
        </p:spPr>
        <p:txBody>
          <a:bodyPr/>
          <a:lstStyle/>
          <a:p>
            <a:pPr marL="0" indent="0" algn="just" eaLnBrk="1" hangingPunct="1">
              <a:lnSpc>
                <a:spcPct val="150000"/>
              </a:lnSpc>
              <a:buNone/>
            </a:pPr>
            <a:r>
              <a:rPr lang="en-US" altLang="en-US" sz="2400" b="1" dirty="0">
                <a:cs typeface="Times New Roman" panose="02020603050405020304" pitchFamily="18" charset="0"/>
              </a:rPr>
              <a:t>Algorithm 1.Document Structure Analysis</a:t>
            </a:r>
          </a:p>
        </p:txBody>
      </p:sp>
      <p:sp>
        <p:nvSpPr>
          <p:cNvPr id="4" name="Footer Placeholder 3">
            <a:extLst>
              <a:ext uri="{FF2B5EF4-FFF2-40B4-BE49-F238E27FC236}">
                <a16:creationId xmlns:a16="http://schemas.microsoft.com/office/drawing/2014/main" id="{47B75179-42FA-A70D-4B2D-FC45062CD9E9}"/>
              </a:ext>
            </a:extLst>
          </p:cNvPr>
          <p:cNvSpPr>
            <a:spLocks noGrp="1"/>
          </p:cNvSpPr>
          <p:nvPr>
            <p:ph type="ftr" sz="quarter" idx="10"/>
          </p:nvPr>
        </p:nvSpPr>
        <p:spPr/>
        <p:txBody>
          <a:bodyPr/>
          <a:lstStyle/>
          <a:p>
            <a:pPr>
              <a:defRPr/>
            </a:pPr>
            <a:r>
              <a:rPr lang="en-US"/>
              <a:t>Department of IT</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2E216A6A-800F-A66D-4996-4B654DA465E8}"/>
                  </a:ext>
                </a:extLst>
              </p:cNvPr>
              <p:cNvSpPr txBox="1"/>
              <p:nvPr/>
            </p:nvSpPr>
            <p:spPr>
              <a:xfrm>
                <a:off x="914400" y="1386372"/>
                <a:ext cx="7543800" cy="5292731"/>
              </a:xfrm>
              <a:prstGeom prst="rect">
                <a:avLst/>
              </a:prstGeom>
              <a:noFill/>
            </p:spPr>
            <p:txBody>
              <a:bodyPr wrap="square" rtlCol="0">
                <a:spAutoFit/>
              </a:bodyPr>
              <a:lstStyle/>
              <a:p>
                <a:r>
                  <a:rPr lang="en-IN" sz="2400" dirty="0">
                    <a:latin typeface="+mj-lt"/>
                  </a:rPr>
                  <a:t>Require: </a:t>
                </a:r>
                <a:r>
                  <a:rPr lang="en-IN" sz="2400" b="0" dirty="0">
                    <a:latin typeface="+mj-lt"/>
                  </a:rPr>
                  <a:t>Sentences V = {</a:t>
                </a:r>
                <a14:m>
                  <m:oMath xmlns:m="http://schemas.openxmlformats.org/officeDocument/2006/math">
                    <m:sSub>
                      <m:sSubPr>
                        <m:ctrlPr>
                          <a:rPr lang="en-IN" sz="2400" i="1" kern="100" smtClean="0">
                            <a:effectLst/>
                            <a:latin typeface="Cambria Math" panose="02040503050406030204" pitchFamily="18" charset="0"/>
                            <a:ea typeface="Malgun Gothic" panose="020B0503020000020004" pitchFamily="34" charset="-127"/>
                            <a:cs typeface="Mangal" panose="02040503050203030202" pitchFamily="18" charset="0"/>
                          </a:rPr>
                        </m:ctrlPr>
                      </m:sSubPr>
                      <m:e>
                        <m:r>
                          <a:rPr lang="en-IN" sz="2400" i="1" kern="100">
                            <a:effectLst/>
                            <a:latin typeface="Cambria Math" panose="02040503050406030204" pitchFamily="18" charset="0"/>
                            <a:ea typeface="Malgun Gothic" panose="020B0503020000020004" pitchFamily="34" charset="-127"/>
                            <a:cs typeface="Mangal" panose="02040503050203030202" pitchFamily="18" charset="0"/>
                          </a:rPr>
                          <m:t>𝑣</m:t>
                        </m:r>
                      </m:e>
                      <m:sub>
                        <m:r>
                          <a:rPr lang="en-IN" sz="2400" i="1" kern="100">
                            <a:effectLst/>
                            <a:latin typeface="Cambria Math" panose="02040503050406030204" pitchFamily="18" charset="0"/>
                            <a:ea typeface="Malgun Gothic" panose="020B0503020000020004" pitchFamily="34" charset="-127"/>
                            <a:cs typeface="Mangal" panose="02040503050203030202" pitchFamily="18" charset="0"/>
                          </a:rPr>
                          <m:t>1</m:t>
                        </m:r>
                      </m:sub>
                    </m:sSub>
                    <m:r>
                      <a:rPr lang="en-IN" sz="2400" i="1" kern="100">
                        <a:effectLst/>
                        <a:latin typeface="Cambria Math" panose="02040503050406030204" pitchFamily="18" charset="0"/>
                        <a:ea typeface="Malgun Gothic" panose="020B0503020000020004" pitchFamily="34" charset="-127"/>
                        <a:cs typeface="Mangal" panose="02040503050203030202" pitchFamily="18" charset="0"/>
                      </a:rPr>
                      <m:t>,</m:t>
                    </m:r>
                    <m:sSub>
                      <m:sSubPr>
                        <m:ctrlPr>
                          <a:rPr lang="en-IN" sz="2400" i="1" kern="100">
                            <a:effectLst/>
                            <a:latin typeface="Cambria Math" panose="02040503050406030204" pitchFamily="18" charset="0"/>
                            <a:ea typeface="Malgun Gothic" panose="020B0503020000020004" pitchFamily="34" charset="-127"/>
                            <a:cs typeface="Mangal" panose="02040503050203030202" pitchFamily="18" charset="0"/>
                          </a:rPr>
                        </m:ctrlPr>
                      </m:sSubPr>
                      <m:e>
                        <m:r>
                          <a:rPr lang="en-IN" sz="2400" i="1" kern="100">
                            <a:effectLst/>
                            <a:latin typeface="Cambria Math" panose="02040503050406030204" pitchFamily="18" charset="0"/>
                            <a:ea typeface="Malgun Gothic" panose="020B0503020000020004" pitchFamily="34" charset="-127"/>
                            <a:cs typeface="Mangal" panose="02040503050203030202" pitchFamily="18" charset="0"/>
                          </a:rPr>
                          <m:t>𝑣</m:t>
                        </m:r>
                      </m:e>
                      <m:sub>
                        <m:r>
                          <a:rPr lang="en-IN" sz="2400" i="1" kern="100">
                            <a:effectLst/>
                            <a:latin typeface="Cambria Math" panose="02040503050406030204" pitchFamily="18" charset="0"/>
                            <a:ea typeface="Malgun Gothic" panose="020B0503020000020004" pitchFamily="34" charset="-127"/>
                            <a:cs typeface="Mangal" panose="02040503050203030202" pitchFamily="18" charset="0"/>
                          </a:rPr>
                          <m:t>2</m:t>
                        </m:r>
                      </m:sub>
                    </m:sSub>
                  </m:oMath>
                </a14:m>
                <a:r>
                  <a:rPr lang="en-IN" sz="2400" kern="100" dirty="0">
                    <a:effectLst/>
                    <a:latin typeface="+mj-lt"/>
                    <a:ea typeface="Malgun Gothic" panose="020B0503020000020004" pitchFamily="34" charset="-127"/>
                    <a:cs typeface="Mangal" panose="02040503050203030202" pitchFamily="18" charset="0"/>
                  </a:rPr>
                  <a:t>,…..,</a:t>
                </a:r>
                <a:r>
                  <a:rPr lang="en-IN" sz="2400" i="1" kern="100" dirty="0">
                    <a:effectLst/>
                    <a:latin typeface="+mj-lt"/>
                    <a:ea typeface="Malgun Gothic" panose="020B0503020000020004" pitchFamily="34" charset="-127"/>
                    <a:cs typeface="Mangal" panose="02040503050203030202" pitchFamily="18" charset="0"/>
                  </a:rPr>
                  <a:t> </a:t>
                </a:r>
                <a14:m>
                  <m:oMath xmlns:m="http://schemas.openxmlformats.org/officeDocument/2006/math">
                    <m:sSub>
                      <m:sSubPr>
                        <m:ctrlPr>
                          <a:rPr lang="en-IN" sz="2400" i="1" kern="100">
                            <a:effectLst/>
                            <a:latin typeface="Cambria Math" panose="02040503050406030204" pitchFamily="18" charset="0"/>
                            <a:ea typeface="Malgun Gothic" panose="020B0503020000020004" pitchFamily="34" charset="-127"/>
                            <a:cs typeface="Mangal" panose="02040503050203030202" pitchFamily="18" charset="0"/>
                          </a:rPr>
                        </m:ctrlPr>
                      </m:sSubPr>
                      <m:e>
                        <m:r>
                          <a:rPr lang="en-IN" sz="2400" i="1" kern="100">
                            <a:effectLst/>
                            <a:latin typeface="Cambria Math" panose="02040503050406030204" pitchFamily="18" charset="0"/>
                            <a:ea typeface="Malgun Gothic" panose="020B0503020000020004" pitchFamily="34" charset="-127"/>
                            <a:cs typeface="Mangal" panose="02040503050203030202" pitchFamily="18" charset="0"/>
                          </a:rPr>
                          <m:t>𝑣</m:t>
                        </m:r>
                      </m:e>
                      <m:sub>
                        <m:r>
                          <a:rPr lang="en-IN" sz="2400" i="1" kern="100">
                            <a:effectLst/>
                            <a:latin typeface="Cambria Math" panose="02040503050406030204" pitchFamily="18" charset="0"/>
                            <a:ea typeface="Malgun Gothic" panose="020B0503020000020004" pitchFamily="34" charset="-127"/>
                            <a:cs typeface="Mangal" panose="02040503050203030202" pitchFamily="18" charset="0"/>
                          </a:rPr>
                          <m:t>𝑚</m:t>
                        </m:r>
                      </m:sub>
                    </m:sSub>
                  </m:oMath>
                </a14:m>
                <a:r>
                  <a:rPr lang="en-IN" sz="2400" b="0" kern="100" dirty="0">
                    <a:effectLst/>
                    <a:latin typeface="+mj-lt"/>
                    <a:ea typeface="Malgun Gothic" panose="020B0503020000020004" pitchFamily="34" charset="-127"/>
                    <a:cs typeface="Mangal" panose="02040503050203030202" pitchFamily="18" charset="0"/>
                  </a:rPr>
                  <a:t>}</a:t>
                </a:r>
              </a:p>
              <a:p>
                <a:r>
                  <a:rPr lang="en-IN" sz="2400" kern="100" dirty="0">
                    <a:latin typeface="+mj-lt"/>
                    <a:ea typeface="Malgun Gothic" panose="020B0503020000020004" pitchFamily="34" charset="-127"/>
                    <a:cs typeface="Mangal" panose="02040503050203030202" pitchFamily="18" charset="0"/>
                  </a:rPr>
                  <a:t>Ensure: </a:t>
                </a:r>
                <a:r>
                  <a:rPr lang="en-IN" sz="2400" b="0" kern="100" dirty="0">
                    <a:latin typeface="+mj-lt"/>
                    <a:ea typeface="Malgun Gothic" panose="020B0503020000020004" pitchFamily="34" charset="-127"/>
                    <a:cs typeface="Mangal" panose="02040503050203030202" pitchFamily="18" charset="0"/>
                  </a:rPr>
                  <a:t>Structure U</a:t>
                </a:r>
              </a:p>
              <a:p>
                <a:r>
                  <a:rPr lang="en-US" sz="2400" b="0" kern="100" dirty="0">
                    <a:effectLst/>
                    <a:latin typeface="+mj-lt"/>
                    <a:ea typeface="Malgun Gothic" panose="020B0503020000020004" pitchFamily="34" charset="-127"/>
                    <a:cs typeface="Mangal" panose="02040503050203030202" pitchFamily="18" charset="0"/>
                  </a:rPr>
                  <a:t>1: </a:t>
                </a:r>
                <a:r>
                  <a:rPr lang="en-US" sz="2400" kern="100" dirty="0">
                    <a:effectLst/>
                    <a:latin typeface="+mj-lt"/>
                    <a:ea typeface="Malgun Gothic" panose="020B0503020000020004" pitchFamily="34" charset="-127"/>
                    <a:cs typeface="Mangal" panose="02040503050203030202" pitchFamily="18" charset="0"/>
                  </a:rPr>
                  <a:t>for</a:t>
                </a:r>
                <a:r>
                  <a:rPr lang="en-US" sz="2400" b="0" kern="100" dirty="0">
                    <a:effectLst/>
                    <a:latin typeface="+mj-lt"/>
                    <a:ea typeface="Malgun Gothic" panose="020B0503020000020004" pitchFamily="34" charset="-127"/>
                    <a:cs typeface="Mangal" panose="02040503050203030202" pitchFamily="18" charset="0"/>
                  </a:rPr>
                  <a:t> each </a:t>
                </a:r>
                <a14:m>
                  <m:oMath xmlns:m="http://schemas.openxmlformats.org/officeDocument/2006/math">
                    <m:sSub>
                      <m:sSubPr>
                        <m:ctrlPr>
                          <a:rPr lang="en-IN" sz="2400" i="1" kern="100" smtClean="0">
                            <a:effectLst/>
                            <a:latin typeface="Cambria Math" panose="02040503050406030204" pitchFamily="18" charset="0"/>
                            <a:ea typeface="Malgun Gothic" panose="020B0503020000020004" pitchFamily="34" charset="-127"/>
                            <a:cs typeface="Mangal" panose="02040503050203030202" pitchFamily="18" charset="0"/>
                          </a:rPr>
                        </m:ctrlPr>
                      </m:sSubPr>
                      <m:e>
                        <m:r>
                          <a:rPr lang="en-IN" sz="2400" i="1" kern="100">
                            <a:effectLst/>
                            <a:latin typeface="Cambria Math" panose="02040503050406030204" pitchFamily="18" charset="0"/>
                            <a:ea typeface="Malgun Gothic" panose="020B0503020000020004" pitchFamily="34" charset="-127"/>
                            <a:cs typeface="Mangal" panose="02040503050203030202" pitchFamily="18" charset="0"/>
                          </a:rPr>
                          <m:t>𝑣</m:t>
                        </m:r>
                      </m:e>
                      <m:sub>
                        <m:r>
                          <a:rPr lang="en-IN" sz="2400" b="1" i="1" kern="100" smtClean="0">
                            <a:effectLst/>
                            <a:latin typeface="Cambria Math" panose="02040503050406030204" pitchFamily="18" charset="0"/>
                            <a:ea typeface="Malgun Gothic" panose="020B0503020000020004" pitchFamily="34" charset="-127"/>
                            <a:cs typeface="Mangal" panose="02040503050203030202" pitchFamily="18" charset="0"/>
                          </a:rPr>
                          <m:t>𝒊</m:t>
                        </m:r>
                      </m:sub>
                    </m:sSub>
                  </m:oMath>
                </a14:m>
                <a:r>
                  <a:rPr lang="en-US" sz="2400" b="0" kern="100" dirty="0">
                    <a:effectLst/>
                    <a:latin typeface="+mj-lt"/>
                    <a:ea typeface="Malgun Gothic" panose="020B0503020000020004" pitchFamily="34" charset="-127"/>
                    <a:cs typeface="Mangal" panose="02040503050203030202" pitchFamily="18" charset="0"/>
                  </a:rPr>
                  <a:t> in V </a:t>
                </a:r>
                <a:r>
                  <a:rPr lang="en-US" sz="2400" kern="100" dirty="0">
                    <a:effectLst/>
                    <a:latin typeface="+mj-lt"/>
                    <a:ea typeface="Malgun Gothic" panose="020B0503020000020004" pitchFamily="34" charset="-127"/>
                    <a:cs typeface="Mangal" panose="02040503050203030202" pitchFamily="18" charset="0"/>
                  </a:rPr>
                  <a:t>do </a:t>
                </a:r>
              </a:p>
              <a:p>
                <a:r>
                  <a:rPr lang="en-US" sz="2400" b="0" kern="100" dirty="0">
                    <a:effectLst/>
                    <a:latin typeface="+mj-lt"/>
                    <a:ea typeface="Malgun Gothic" panose="020B0503020000020004" pitchFamily="34" charset="-127"/>
                    <a:cs typeface="Mangal" panose="02040503050203030202" pitchFamily="18" charset="0"/>
                  </a:rPr>
                  <a:t>2:    v</a:t>
                </a:r>
                <a14:m>
                  <m:oMath xmlns:m="http://schemas.openxmlformats.org/officeDocument/2006/math">
                    <m:sSub>
                      <m:sSubPr>
                        <m:ctrlPr>
                          <a:rPr lang="en-IN" sz="2400" b="0" i="1" kern="100">
                            <a:effectLst/>
                            <a:latin typeface="Cambria Math" panose="02040503050406030204" pitchFamily="18" charset="0"/>
                            <a:ea typeface="Malgun Gothic" panose="020B0503020000020004" pitchFamily="34" charset="-127"/>
                            <a:cs typeface="Mangal" panose="02040503050203030202" pitchFamily="18" charset="0"/>
                          </a:rPr>
                        </m:ctrlPr>
                      </m:sSubPr>
                      <m:e>
                        <m:r>
                          <a:rPr lang="en-IN" sz="2400" b="0" i="1" kern="100" smtClean="0">
                            <a:effectLst/>
                            <a:latin typeface="Cambria Math" panose="02040503050406030204" pitchFamily="18" charset="0"/>
                            <a:ea typeface="Malgun Gothic" panose="020B0503020000020004" pitchFamily="34" charset="-127"/>
                            <a:cs typeface="Mangal" panose="02040503050203030202" pitchFamily="18" charset="0"/>
                          </a:rPr>
                          <m:t>𝑡</m:t>
                        </m:r>
                      </m:e>
                      <m:sub>
                        <m:r>
                          <a:rPr lang="en-IN" sz="2400" b="0" i="1" kern="100" smtClean="0">
                            <a:effectLst/>
                            <a:latin typeface="Cambria Math" panose="02040503050406030204" pitchFamily="18" charset="0"/>
                            <a:ea typeface="Malgun Gothic" panose="020B0503020000020004" pitchFamily="34" charset="-127"/>
                            <a:cs typeface="Mangal" panose="02040503050203030202" pitchFamily="18" charset="0"/>
                          </a:rPr>
                          <m:t>𝑖</m:t>
                        </m:r>
                      </m:sub>
                    </m:sSub>
                  </m:oMath>
                </a14:m>
                <a:r>
                  <a:rPr lang="en-US" sz="2400" b="0" kern="100" dirty="0">
                    <a:effectLst/>
                    <a:latin typeface="+mj-lt"/>
                    <a:ea typeface="Malgun Gothic" panose="020B0503020000020004" pitchFamily="34" charset="-127"/>
                    <a:cs typeface="Mangal" panose="02040503050203030202" pitchFamily="18" charset="0"/>
                  </a:rPr>
                  <a:t> </a:t>
                </a:r>
                <a14:m>
                  <m:oMath xmlns:m="http://schemas.openxmlformats.org/officeDocument/2006/math">
                    <m:r>
                      <a:rPr lang="en-US" sz="2400" b="0" i="1" kern="100" dirty="0" smtClean="0">
                        <a:effectLst/>
                        <a:latin typeface="Cambria Math" panose="02040503050406030204" pitchFamily="18" charset="0"/>
                        <a:ea typeface="Cambria Math" panose="02040503050406030204" pitchFamily="18" charset="0"/>
                        <a:cs typeface="Mangal" panose="02040503050203030202" pitchFamily="18" charset="0"/>
                      </a:rPr>
                      <m:t>←</m:t>
                    </m:r>
                  </m:oMath>
                </a14:m>
                <a:r>
                  <a:rPr lang="en-US" sz="2400" b="0" kern="100" dirty="0">
                    <a:effectLst/>
                    <a:latin typeface="+mj-lt"/>
                    <a:ea typeface="Malgun Gothic" panose="020B0503020000020004" pitchFamily="34" charset="-127"/>
                    <a:cs typeface="Mangal" panose="02040503050203030202" pitchFamily="18" charset="0"/>
                  </a:rPr>
                  <a:t> LDA(</a:t>
                </a:r>
                <a14:m>
                  <m:oMath xmlns:m="http://schemas.openxmlformats.org/officeDocument/2006/math">
                    <m:sSub>
                      <m:sSubPr>
                        <m:ctrlPr>
                          <a:rPr lang="en-IN" sz="2400" i="1" kern="100">
                            <a:latin typeface="Cambria Math" panose="02040503050406030204" pitchFamily="18" charset="0"/>
                            <a:ea typeface="Malgun Gothic" panose="020B0503020000020004" pitchFamily="34" charset="-127"/>
                            <a:cs typeface="Mangal" panose="02040503050203030202" pitchFamily="18" charset="0"/>
                          </a:rPr>
                        </m:ctrlPr>
                      </m:sSubPr>
                      <m:e>
                        <m:r>
                          <a:rPr lang="en-IN" sz="2400" i="1" kern="100">
                            <a:latin typeface="Cambria Math" panose="02040503050406030204" pitchFamily="18" charset="0"/>
                            <a:ea typeface="Malgun Gothic" panose="020B0503020000020004" pitchFamily="34" charset="-127"/>
                            <a:cs typeface="Mangal" panose="02040503050203030202" pitchFamily="18" charset="0"/>
                          </a:rPr>
                          <m:t>𝑣</m:t>
                        </m:r>
                      </m:e>
                      <m:sub>
                        <m:r>
                          <a:rPr lang="en-IN" sz="2400" b="1" i="1" kern="100" smtClean="0">
                            <a:latin typeface="Cambria Math" panose="02040503050406030204" pitchFamily="18" charset="0"/>
                            <a:ea typeface="Malgun Gothic" panose="020B0503020000020004" pitchFamily="34" charset="-127"/>
                            <a:cs typeface="Mangal" panose="02040503050203030202" pitchFamily="18" charset="0"/>
                          </a:rPr>
                          <m:t>𝒊</m:t>
                        </m:r>
                      </m:sub>
                    </m:sSub>
                  </m:oMath>
                </a14:m>
                <a:r>
                  <a:rPr lang="en-US" sz="2400" b="0" kern="100" dirty="0">
                    <a:effectLst/>
                    <a:latin typeface="+mj-lt"/>
                    <a:ea typeface="Malgun Gothic" panose="020B0503020000020004" pitchFamily="34" charset="-127"/>
                    <a:cs typeface="Mangal" panose="02040503050203030202" pitchFamily="18" charset="0"/>
                  </a:rPr>
                  <a:t>);  // Get topics of each sentence </a:t>
                </a:r>
              </a:p>
              <a:p>
                <a:r>
                  <a:rPr lang="en-US" sz="2400" b="0" kern="100" dirty="0">
                    <a:effectLst/>
                    <a:latin typeface="+mj-lt"/>
                    <a:ea typeface="Malgun Gothic" panose="020B0503020000020004" pitchFamily="34" charset="-127"/>
                    <a:cs typeface="Mangal" panose="02040503050203030202" pitchFamily="18" charset="0"/>
                  </a:rPr>
                  <a:t>3:    add v</a:t>
                </a:r>
                <a14:m>
                  <m:oMath xmlns:m="http://schemas.openxmlformats.org/officeDocument/2006/math">
                    <m:sSub>
                      <m:sSubPr>
                        <m:ctrlPr>
                          <a:rPr lang="en-IN" sz="2400" b="0" i="1" kern="100">
                            <a:effectLst/>
                            <a:latin typeface="Cambria Math" panose="02040503050406030204" pitchFamily="18" charset="0"/>
                            <a:ea typeface="Malgun Gothic" panose="020B0503020000020004" pitchFamily="34" charset="-127"/>
                            <a:cs typeface="Mangal" panose="02040503050203030202" pitchFamily="18" charset="0"/>
                          </a:rPr>
                        </m:ctrlPr>
                      </m:sSubPr>
                      <m:e>
                        <m:r>
                          <a:rPr lang="en-IN" sz="2400" b="0" i="1" kern="100" smtClean="0">
                            <a:effectLst/>
                            <a:latin typeface="Cambria Math" panose="02040503050406030204" pitchFamily="18" charset="0"/>
                            <a:ea typeface="Malgun Gothic" panose="020B0503020000020004" pitchFamily="34" charset="-127"/>
                            <a:cs typeface="Mangal" panose="02040503050203030202" pitchFamily="18" charset="0"/>
                          </a:rPr>
                          <m:t>𝑡</m:t>
                        </m:r>
                      </m:e>
                      <m:sub>
                        <m:r>
                          <a:rPr lang="en-IN" sz="2400" b="0" i="1" kern="100" smtClean="0">
                            <a:effectLst/>
                            <a:latin typeface="Cambria Math" panose="02040503050406030204" pitchFamily="18" charset="0"/>
                            <a:ea typeface="Malgun Gothic" panose="020B0503020000020004" pitchFamily="34" charset="-127"/>
                            <a:cs typeface="Mangal" panose="02040503050203030202" pitchFamily="18" charset="0"/>
                          </a:rPr>
                          <m:t>𝑖</m:t>
                        </m:r>
                      </m:sub>
                    </m:sSub>
                  </m:oMath>
                </a14:m>
                <a:r>
                  <a:rPr lang="en-US" sz="2400" b="0" kern="100" dirty="0">
                    <a:effectLst/>
                    <a:latin typeface="+mj-lt"/>
                    <a:ea typeface="Malgun Gothic" panose="020B0503020000020004" pitchFamily="34" charset="-127"/>
                    <a:cs typeface="Mangal" panose="02040503050203030202" pitchFamily="18" charset="0"/>
                  </a:rPr>
                  <a:t> to VT; </a:t>
                </a:r>
              </a:p>
              <a:p>
                <a:r>
                  <a:rPr lang="en-US" sz="2400" b="0" kern="100" dirty="0">
                    <a:effectLst/>
                    <a:latin typeface="+mj-lt"/>
                    <a:ea typeface="Malgun Gothic" panose="020B0503020000020004" pitchFamily="34" charset="-127"/>
                    <a:cs typeface="Mangal" panose="02040503050203030202" pitchFamily="18" charset="0"/>
                  </a:rPr>
                  <a:t>4: </a:t>
                </a:r>
                <a:r>
                  <a:rPr lang="en-US" sz="2400" kern="100" dirty="0">
                    <a:effectLst/>
                    <a:latin typeface="+mj-lt"/>
                    <a:ea typeface="Malgun Gothic" panose="020B0503020000020004" pitchFamily="34" charset="-127"/>
                    <a:cs typeface="Mangal" panose="02040503050203030202" pitchFamily="18" charset="0"/>
                  </a:rPr>
                  <a:t>end for </a:t>
                </a:r>
              </a:p>
              <a:p>
                <a:r>
                  <a:rPr lang="en-US" sz="2400" b="0" kern="100" dirty="0">
                    <a:effectLst/>
                    <a:latin typeface="+mj-lt"/>
                    <a:ea typeface="Malgun Gothic" panose="020B0503020000020004" pitchFamily="34" charset="-127"/>
                    <a:cs typeface="Mangal" panose="02040503050203030202" pitchFamily="18" charset="0"/>
                  </a:rPr>
                  <a:t>5: </a:t>
                </a:r>
                <a:r>
                  <a:rPr lang="en-US" sz="2400" kern="100" dirty="0">
                    <a:effectLst/>
                    <a:latin typeface="+mj-lt"/>
                    <a:ea typeface="Malgun Gothic" panose="020B0503020000020004" pitchFamily="34" charset="-127"/>
                    <a:cs typeface="Mangal" panose="02040503050203030202" pitchFamily="18" charset="0"/>
                  </a:rPr>
                  <a:t>for</a:t>
                </a:r>
                <a:r>
                  <a:rPr lang="en-US" sz="2400" b="0" kern="100" dirty="0">
                    <a:effectLst/>
                    <a:latin typeface="+mj-lt"/>
                    <a:ea typeface="Malgun Gothic" panose="020B0503020000020004" pitchFamily="34" charset="-127"/>
                    <a:cs typeface="Mangal" panose="02040503050203030202" pitchFamily="18" charset="0"/>
                  </a:rPr>
                  <a:t> </a:t>
                </a:r>
                <a:r>
                  <a:rPr lang="en-US" sz="2400" b="0" kern="100" dirty="0" err="1">
                    <a:effectLst/>
                    <a:latin typeface="+mj-lt"/>
                    <a:ea typeface="Malgun Gothic" panose="020B0503020000020004" pitchFamily="34" charset="-127"/>
                    <a:cs typeface="Mangal" panose="02040503050203030202" pitchFamily="18" charset="0"/>
                  </a:rPr>
                  <a:t>i</a:t>
                </a:r>
                <a:r>
                  <a:rPr lang="en-US" sz="2400" b="0" kern="100" dirty="0">
                    <a:effectLst/>
                    <a:latin typeface="+mj-lt"/>
                    <a:ea typeface="Malgun Gothic" panose="020B0503020000020004" pitchFamily="34" charset="-127"/>
                    <a:cs typeface="Mangal" panose="02040503050203030202" pitchFamily="18" charset="0"/>
                  </a:rPr>
                  <a:t> </a:t>
                </a:r>
                <a14:m>
                  <m:oMath xmlns:m="http://schemas.openxmlformats.org/officeDocument/2006/math">
                    <m:r>
                      <a:rPr lang="en-US" sz="2400" b="0" i="1" kern="100" smtClean="0">
                        <a:effectLst/>
                        <a:latin typeface="Cambria Math" panose="02040503050406030204" pitchFamily="18" charset="0"/>
                        <a:ea typeface="Cambria Math" panose="02040503050406030204" pitchFamily="18" charset="0"/>
                        <a:cs typeface="Mangal" panose="02040503050203030202" pitchFamily="18" charset="0"/>
                      </a:rPr>
                      <m:t>←</m:t>
                    </m:r>
                  </m:oMath>
                </a14:m>
                <a:r>
                  <a:rPr lang="en-US" sz="2400" b="0" kern="100" dirty="0">
                    <a:effectLst/>
                    <a:latin typeface="+mj-lt"/>
                    <a:ea typeface="Malgun Gothic" panose="020B0503020000020004" pitchFamily="34" charset="-127"/>
                    <a:cs typeface="Mangal" panose="02040503050203030202" pitchFamily="18" charset="0"/>
                  </a:rPr>
                  <a:t> 1 to length(VT) </a:t>
                </a:r>
                <a:r>
                  <a:rPr lang="en-US" sz="2400" kern="100" dirty="0">
                    <a:effectLst/>
                    <a:latin typeface="+mj-lt"/>
                    <a:ea typeface="Malgun Gothic" panose="020B0503020000020004" pitchFamily="34" charset="-127"/>
                    <a:cs typeface="Mangal" panose="02040503050203030202" pitchFamily="18" charset="0"/>
                  </a:rPr>
                  <a:t>do </a:t>
                </a:r>
              </a:p>
              <a:p>
                <a:r>
                  <a:rPr lang="en-US" sz="2400" b="0" kern="100" dirty="0">
                    <a:effectLst/>
                    <a:latin typeface="+mj-lt"/>
                    <a:ea typeface="Malgun Gothic" panose="020B0503020000020004" pitchFamily="34" charset="-127"/>
                    <a:cs typeface="Mangal" panose="02040503050203030202" pitchFamily="18" charset="0"/>
                  </a:rPr>
                  <a:t>6:    </a:t>
                </a:r>
                <a:r>
                  <a:rPr lang="en-US" sz="2400" kern="100" dirty="0">
                    <a:effectLst/>
                    <a:latin typeface="+mj-lt"/>
                    <a:ea typeface="Malgun Gothic" panose="020B0503020000020004" pitchFamily="34" charset="-127"/>
                    <a:cs typeface="Mangal" panose="02040503050203030202" pitchFamily="18" charset="0"/>
                  </a:rPr>
                  <a:t>for</a:t>
                </a:r>
                <a:r>
                  <a:rPr lang="en-US" sz="2400" b="0" kern="100" dirty="0">
                    <a:effectLst/>
                    <a:latin typeface="+mj-lt"/>
                    <a:ea typeface="Malgun Gothic" panose="020B0503020000020004" pitchFamily="34" charset="-127"/>
                    <a:cs typeface="Mangal" panose="02040503050203030202" pitchFamily="18" charset="0"/>
                  </a:rPr>
                  <a:t> j </a:t>
                </a:r>
                <a14:m>
                  <m:oMath xmlns:m="http://schemas.openxmlformats.org/officeDocument/2006/math">
                    <m:r>
                      <a:rPr lang="en-US" sz="2400" b="0" i="1" kern="100" smtClean="0">
                        <a:effectLst/>
                        <a:latin typeface="Cambria Math" panose="02040503050406030204" pitchFamily="18" charset="0"/>
                        <a:ea typeface="Cambria Math" panose="02040503050406030204" pitchFamily="18" charset="0"/>
                        <a:cs typeface="Mangal" panose="02040503050203030202" pitchFamily="18" charset="0"/>
                      </a:rPr>
                      <m:t>←</m:t>
                    </m:r>
                  </m:oMath>
                </a14:m>
                <a:r>
                  <a:rPr lang="en-US" sz="2400" b="0" kern="100" dirty="0">
                    <a:effectLst/>
                    <a:latin typeface="+mj-lt"/>
                    <a:ea typeface="Malgun Gothic" panose="020B0503020000020004" pitchFamily="34" charset="-127"/>
                    <a:cs typeface="Mangal" panose="02040503050203030202" pitchFamily="18" charset="0"/>
                  </a:rPr>
                  <a:t> </a:t>
                </a:r>
                <a:r>
                  <a:rPr lang="en-US" sz="2400" b="0" kern="100" dirty="0" err="1">
                    <a:effectLst/>
                    <a:latin typeface="+mj-lt"/>
                    <a:ea typeface="Malgun Gothic" panose="020B0503020000020004" pitchFamily="34" charset="-127"/>
                    <a:cs typeface="Mangal" panose="02040503050203030202" pitchFamily="18" charset="0"/>
                  </a:rPr>
                  <a:t>i</a:t>
                </a:r>
                <a:r>
                  <a:rPr lang="en-US" sz="2400" b="0" kern="100" dirty="0">
                    <a:effectLst/>
                    <a:latin typeface="+mj-lt"/>
                    <a:ea typeface="Malgun Gothic" panose="020B0503020000020004" pitchFamily="34" charset="-127"/>
                    <a:cs typeface="Mangal" panose="02040503050203030202" pitchFamily="18" charset="0"/>
                  </a:rPr>
                  <a:t> -1 to 1 </a:t>
                </a:r>
                <a:r>
                  <a:rPr lang="en-US" sz="2400" kern="100" dirty="0">
                    <a:effectLst/>
                    <a:latin typeface="+mj-lt"/>
                    <a:ea typeface="Malgun Gothic" panose="020B0503020000020004" pitchFamily="34" charset="-127"/>
                    <a:cs typeface="Mangal" panose="02040503050203030202" pitchFamily="18" charset="0"/>
                  </a:rPr>
                  <a:t>do</a:t>
                </a:r>
                <a:r>
                  <a:rPr lang="en-US" sz="2400" b="0" kern="100" dirty="0">
                    <a:effectLst/>
                    <a:latin typeface="+mj-lt"/>
                    <a:ea typeface="Malgun Gothic" panose="020B0503020000020004" pitchFamily="34" charset="-127"/>
                    <a:cs typeface="Mangal" panose="02040503050203030202" pitchFamily="18" charset="0"/>
                  </a:rPr>
                  <a:t>  // Traverse forward </a:t>
                </a:r>
              </a:p>
              <a:p>
                <a:r>
                  <a:rPr lang="en-US" sz="2400" b="0" kern="100" dirty="0">
                    <a:effectLst/>
                    <a:latin typeface="+mj-lt"/>
                    <a:ea typeface="Malgun Gothic" panose="020B0503020000020004" pitchFamily="34" charset="-127"/>
                    <a:cs typeface="Mangal" panose="02040503050203030202" pitchFamily="18" charset="0"/>
                  </a:rPr>
                  <a:t>7:        </a:t>
                </a:r>
                <a:r>
                  <a:rPr lang="en-US" sz="2400" kern="100" dirty="0">
                    <a:effectLst/>
                    <a:latin typeface="+mj-lt"/>
                    <a:ea typeface="Malgun Gothic" panose="020B0503020000020004" pitchFamily="34" charset="-127"/>
                    <a:cs typeface="Mangal" panose="02040503050203030202" pitchFamily="18" charset="0"/>
                  </a:rPr>
                  <a:t>if</a:t>
                </a:r>
                <a:r>
                  <a:rPr lang="en-US" sz="2400" b="0" kern="100" dirty="0">
                    <a:effectLst/>
                    <a:latin typeface="+mj-lt"/>
                    <a:ea typeface="Malgun Gothic" panose="020B0503020000020004" pitchFamily="34" charset="-127"/>
                    <a:cs typeface="Mangal" panose="02040503050203030202" pitchFamily="18" charset="0"/>
                  </a:rPr>
                  <a:t>  v</a:t>
                </a:r>
                <a14:m>
                  <m:oMath xmlns:m="http://schemas.openxmlformats.org/officeDocument/2006/math">
                    <m:sSub>
                      <m:sSubPr>
                        <m:ctrlPr>
                          <a:rPr lang="en-IN" sz="2400" b="0" i="1" kern="100">
                            <a:effectLst/>
                            <a:latin typeface="Cambria Math" panose="02040503050406030204" pitchFamily="18" charset="0"/>
                            <a:ea typeface="Malgun Gothic" panose="020B0503020000020004" pitchFamily="34" charset="-127"/>
                            <a:cs typeface="Mangal" panose="02040503050203030202" pitchFamily="18" charset="0"/>
                          </a:rPr>
                        </m:ctrlPr>
                      </m:sSubPr>
                      <m:e>
                        <m:r>
                          <a:rPr lang="en-IN" sz="2400" b="0" i="1" kern="100" smtClean="0">
                            <a:effectLst/>
                            <a:latin typeface="Cambria Math" panose="02040503050406030204" pitchFamily="18" charset="0"/>
                            <a:ea typeface="Malgun Gothic" panose="020B0503020000020004" pitchFamily="34" charset="-127"/>
                            <a:cs typeface="Mangal" panose="02040503050203030202" pitchFamily="18" charset="0"/>
                          </a:rPr>
                          <m:t>𝑡</m:t>
                        </m:r>
                      </m:e>
                      <m:sub>
                        <m:r>
                          <a:rPr lang="en-IN" sz="2400" b="0" i="1" kern="100" smtClean="0">
                            <a:effectLst/>
                            <a:latin typeface="Cambria Math" panose="02040503050406030204" pitchFamily="18" charset="0"/>
                            <a:ea typeface="Malgun Gothic" panose="020B0503020000020004" pitchFamily="34" charset="-127"/>
                            <a:cs typeface="Mangal" panose="02040503050203030202" pitchFamily="18" charset="0"/>
                          </a:rPr>
                          <m:t>𝑗</m:t>
                        </m:r>
                      </m:sub>
                    </m:sSub>
                  </m:oMath>
                </a14:m>
                <a:r>
                  <a:rPr lang="en-US" sz="2400" b="0" kern="100" dirty="0">
                    <a:effectLst/>
                    <a:latin typeface="+mj-lt"/>
                    <a:ea typeface="Malgun Gothic" panose="020B0503020000020004" pitchFamily="34" charset="-127"/>
                    <a:cs typeface="Mangal" panose="02040503050203030202" pitchFamily="18" charset="0"/>
                  </a:rPr>
                  <a:t> </a:t>
                </a:r>
                <a14:m>
                  <m:oMath xmlns:m="http://schemas.openxmlformats.org/officeDocument/2006/math">
                    <m:r>
                      <a:rPr lang="en-US" sz="2400" b="0" i="1" kern="100" dirty="0" smtClean="0">
                        <a:effectLst/>
                        <a:latin typeface="Cambria Math" panose="02040503050406030204" pitchFamily="18" charset="0"/>
                        <a:ea typeface="Cambria Math" panose="02040503050406030204" pitchFamily="18" charset="0"/>
                        <a:cs typeface="Mangal" panose="02040503050203030202" pitchFamily="18" charset="0"/>
                      </a:rPr>
                      <m:t>∁</m:t>
                    </m:r>
                    <m:r>
                      <a:rPr lang="en-IN" sz="2400" b="0" i="1" kern="100" dirty="0" smtClean="0">
                        <a:effectLst/>
                        <a:latin typeface="Cambria Math" panose="02040503050406030204" pitchFamily="18" charset="0"/>
                        <a:ea typeface="Cambria Math" panose="02040503050406030204" pitchFamily="18" charset="0"/>
                        <a:cs typeface="Mangal" panose="02040503050203030202" pitchFamily="18" charset="0"/>
                      </a:rPr>
                      <m:t> </m:t>
                    </m:r>
                  </m:oMath>
                </a14:m>
                <a:r>
                  <a:rPr lang="en-US" sz="2400" b="0" kern="100" dirty="0">
                    <a:latin typeface="+mj-lt"/>
                    <a:ea typeface="Malgun Gothic" panose="020B0503020000020004" pitchFamily="34" charset="-127"/>
                    <a:cs typeface="Mangal" panose="02040503050203030202" pitchFamily="18" charset="0"/>
                  </a:rPr>
                  <a:t>v</a:t>
                </a:r>
                <a14:m>
                  <m:oMath xmlns:m="http://schemas.openxmlformats.org/officeDocument/2006/math">
                    <m:sSub>
                      <m:sSubPr>
                        <m:ctrlPr>
                          <a:rPr lang="en-IN" sz="2400" b="0" i="1" kern="100">
                            <a:latin typeface="Cambria Math" panose="02040503050406030204" pitchFamily="18" charset="0"/>
                            <a:ea typeface="Malgun Gothic" panose="020B0503020000020004" pitchFamily="34" charset="-127"/>
                            <a:cs typeface="Mangal" panose="02040503050203030202" pitchFamily="18" charset="0"/>
                          </a:rPr>
                        </m:ctrlPr>
                      </m:sSubPr>
                      <m:e>
                        <m:r>
                          <a:rPr lang="en-IN" sz="2400" b="0" i="1" kern="100">
                            <a:latin typeface="Cambria Math" panose="02040503050406030204" pitchFamily="18" charset="0"/>
                            <a:ea typeface="Malgun Gothic" panose="020B0503020000020004" pitchFamily="34" charset="-127"/>
                            <a:cs typeface="Mangal" panose="02040503050203030202" pitchFamily="18" charset="0"/>
                          </a:rPr>
                          <m:t>𝑡</m:t>
                        </m:r>
                      </m:e>
                      <m:sub>
                        <m:r>
                          <a:rPr lang="en-IN" sz="2400" b="0" i="1" kern="100">
                            <a:latin typeface="Cambria Math" panose="02040503050406030204" pitchFamily="18" charset="0"/>
                            <a:ea typeface="Malgun Gothic" panose="020B0503020000020004" pitchFamily="34" charset="-127"/>
                            <a:cs typeface="Mangal" panose="02040503050203030202" pitchFamily="18" charset="0"/>
                          </a:rPr>
                          <m:t>𝑖</m:t>
                        </m:r>
                      </m:sub>
                    </m:sSub>
                  </m:oMath>
                </a14:m>
                <a:r>
                  <a:rPr lang="en-US" sz="2400" b="0" kern="100" dirty="0">
                    <a:effectLst/>
                    <a:latin typeface="+mj-lt"/>
                    <a:ea typeface="Malgun Gothic" panose="020B0503020000020004" pitchFamily="34" charset="-127"/>
                    <a:cs typeface="Mangal" panose="02040503050203030202" pitchFamily="18" charset="0"/>
                  </a:rPr>
                  <a:t> and continuity_flag1 == 0 </a:t>
                </a:r>
                <a:r>
                  <a:rPr lang="en-US" sz="2400" kern="100" dirty="0">
                    <a:effectLst/>
                    <a:latin typeface="+mj-lt"/>
                    <a:ea typeface="Malgun Gothic" panose="020B0503020000020004" pitchFamily="34" charset="-127"/>
                    <a:cs typeface="Mangal" panose="02040503050203030202" pitchFamily="18" charset="0"/>
                  </a:rPr>
                  <a:t>then </a:t>
                </a:r>
              </a:p>
              <a:p>
                <a:r>
                  <a:rPr lang="en-US" sz="2400" b="0" kern="100" dirty="0">
                    <a:effectLst/>
                    <a:latin typeface="+mj-lt"/>
                    <a:ea typeface="Malgun Gothic" panose="020B0503020000020004" pitchFamily="34" charset="-127"/>
                    <a:cs typeface="Mangal" panose="02040503050203030202" pitchFamily="18" charset="0"/>
                  </a:rPr>
                  <a:t>8:            </a:t>
                </a:r>
                <a:r>
                  <a:rPr lang="en-US" sz="2400" b="0" kern="100" dirty="0" err="1">
                    <a:effectLst/>
                    <a:latin typeface="+mj-lt"/>
                    <a:ea typeface="Malgun Gothic" panose="020B0503020000020004" pitchFamily="34" charset="-127"/>
                    <a:cs typeface="Mangal" panose="02040503050203030202" pitchFamily="18" charset="0"/>
                  </a:rPr>
                  <a:t>left_proper_subset</a:t>
                </a:r>
                <a:r>
                  <a:rPr lang="en-US" sz="2400" b="0" kern="100" dirty="0">
                    <a:effectLst/>
                    <a:latin typeface="+mj-lt"/>
                    <a:ea typeface="Malgun Gothic" panose="020B0503020000020004" pitchFamily="34" charset="-127"/>
                    <a:cs typeface="Mangal" panose="02040503050203030202" pitchFamily="18" charset="0"/>
                  </a:rPr>
                  <a:t>++; </a:t>
                </a:r>
              </a:p>
              <a:p>
                <a:r>
                  <a:rPr lang="en-US" sz="2400" b="0" kern="100" dirty="0">
                    <a:effectLst/>
                    <a:latin typeface="+mj-lt"/>
                    <a:ea typeface="Malgun Gothic" panose="020B0503020000020004" pitchFamily="34" charset="-127"/>
                    <a:cs typeface="Mangal" panose="02040503050203030202" pitchFamily="18" charset="0"/>
                  </a:rPr>
                  <a:t>9:</a:t>
                </a:r>
                <a:r>
                  <a:rPr lang="en-US" sz="2400" kern="100" dirty="0">
                    <a:effectLst/>
                    <a:latin typeface="+mj-lt"/>
                    <a:ea typeface="Malgun Gothic" panose="020B0503020000020004" pitchFamily="34" charset="-127"/>
                    <a:cs typeface="Mangal" panose="02040503050203030202" pitchFamily="18" charset="0"/>
                  </a:rPr>
                  <a:t>        else </a:t>
                </a:r>
              </a:p>
              <a:p>
                <a:r>
                  <a:rPr lang="en-US" sz="2400" b="0" kern="100" dirty="0">
                    <a:effectLst/>
                    <a:latin typeface="+mj-lt"/>
                    <a:ea typeface="Malgun Gothic" panose="020B0503020000020004" pitchFamily="34" charset="-127"/>
                    <a:cs typeface="Mangal" panose="02040503050203030202" pitchFamily="18" charset="0"/>
                  </a:rPr>
                  <a:t>10:           continuity_flag1 = 1; </a:t>
                </a:r>
              </a:p>
              <a:p>
                <a:r>
                  <a:rPr lang="en-US" sz="2400" b="0" kern="100" dirty="0">
                    <a:effectLst/>
                    <a:latin typeface="+mj-lt"/>
                    <a:ea typeface="Malgun Gothic" panose="020B0503020000020004" pitchFamily="34" charset="-127"/>
                    <a:cs typeface="Mangal" panose="02040503050203030202" pitchFamily="18" charset="0"/>
                  </a:rPr>
                  <a:t>11:       </a:t>
                </a:r>
                <a:r>
                  <a:rPr lang="en-US" sz="2400" kern="100" dirty="0">
                    <a:effectLst/>
                    <a:latin typeface="+mj-lt"/>
                    <a:ea typeface="Malgun Gothic" panose="020B0503020000020004" pitchFamily="34" charset="-127"/>
                    <a:cs typeface="Mangal" panose="02040503050203030202" pitchFamily="18" charset="0"/>
                  </a:rPr>
                  <a:t>end if </a:t>
                </a:r>
              </a:p>
              <a:p>
                <a:endParaRPr lang="en-IN" sz="2400" b="0" dirty="0">
                  <a:latin typeface="+mj-lt"/>
                </a:endParaRPr>
              </a:p>
            </p:txBody>
          </p:sp>
        </mc:Choice>
        <mc:Fallback xmlns="">
          <p:sp>
            <p:nvSpPr>
              <p:cNvPr id="2" name="TextBox 1">
                <a:extLst>
                  <a:ext uri="{FF2B5EF4-FFF2-40B4-BE49-F238E27FC236}">
                    <a16:creationId xmlns:a16="http://schemas.microsoft.com/office/drawing/2014/main" id="{2E216A6A-800F-A66D-4996-4B654DA465E8}"/>
                  </a:ext>
                </a:extLst>
              </p:cNvPr>
              <p:cNvSpPr txBox="1">
                <a:spLocks noRot="1" noChangeAspect="1" noMove="1" noResize="1" noEditPoints="1" noAdjustHandles="1" noChangeArrowheads="1" noChangeShapeType="1" noTextEdit="1"/>
              </p:cNvSpPr>
              <p:nvPr/>
            </p:nvSpPr>
            <p:spPr>
              <a:xfrm>
                <a:off x="914400" y="1386372"/>
                <a:ext cx="7543800" cy="5292731"/>
              </a:xfrm>
              <a:prstGeom prst="rect">
                <a:avLst/>
              </a:prstGeom>
              <a:blipFill>
                <a:blip r:embed="rId2"/>
                <a:stretch>
                  <a:fillRect l="-1212" t="-921"/>
                </a:stretch>
              </a:blipFill>
            </p:spPr>
            <p:txBody>
              <a:bodyPr/>
              <a:lstStyle/>
              <a:p>
                <a:r>
                  <a:rPr lang="en-IN">
                    <a:noFill/>
                  </a:rPr>
                  <a:t> </a:t>
                </a:r>
              </a:p>
            </p:txBody>
          </p:sp>
        </mc:Fallback>
      </mc:AlternateContent>
    </p:spTree>
  </p:cSld>
  <p:clrMapOvr>
    <a:masterClrMapping/>
  </p:clrMapOvr>
  <p:transition>
    <p:zoom/>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1">
            <a:extLst>
              <a:ext uri="{FF2B5EF4-FFF2-40B4-BE49-F238E27FC236}">
                <a16:creationId xmlns:a16="http://schemas.microsoft.com/office/drawing/2014/main" id="{43CECECD-B082-E4DF-328F-75218F5EAF1C}"/>
              </a:ext>
            </a:extLst>
          </p:cNvPr>
          <p:cNvSpPr>
            <a:spLocks noGrp="1"/>
          </p:cNvSpPr>
          <p:nvPr>
            <p:ph type="ftr" sz="quarter" idx="10"/>
          </p:nvPr>
        </p:nvSpPr>
        <p:spPr/>
        <p:txBody>
          <a:bodyPr/>
          <a:lstStyle/>
          <a:p>
            <a:pPr>
              <a:defRPr/>
            </a:pPr>
            <a:r>
              <a:rPr lang="en-US"/>
              <a:t>Department of IT</a:t>
            </a:r>
          </a:p>
        </p:txBody>
      </p:sp>
      <p:sp>
        <p:nvSpPr>
          <p:cNvPr id="9219" name="Text Box 1">
            <a:extLst>
              <a:ext uri="{FF2B5EF4-FFF2-40B4-BE49-F238E27FC236}">
                <a16:creationId xmlns:a16="http://schemas.microsoft.com/office/drawing/2014/main" id="{5E259C54-B378-E25D-9914-C335EAE19C51}"/>
              </a:ext>
            </a:extLst>
          </p:cNvPr>
          <p:cNvSpPr txBox="1">
            <a:spLocks noChangeArrowheads="1"/>
          </p:cNvSpPr>
          <p:nvPr/>
        </p:nvSpPr>
        <p:spPr bwMode="auto">
          <a:xfrm>
            <a:off x="1154530" y="304800"/>
            <a:ext cx="7772400" cy="75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chemeClr val="tx1"/>
                </a:solidFill>
                <a:latin typeface="Times New Roman" panose="02020603050405020304" pitchFamily="18" charset="0"/>
              </a:defRPr>
            </a:lvl1pPr>
            <a:lvl2pPr marL="742950" indent="-285750">
              <a:spcBef>
                <a:spcPct val="20000"/>
              </a:spcBef>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chemeClr val="tx1"/>
                </a:solidFill>
                <a:latin typeface="Times New Roman" panose="02020603050405020304" pitchFamily="18" charset="0"/>
              </a:defRPr>
            </a:lvl2pPr>
            <a:lvl3pPr marL="1143000" indent="-228600">
              <a:spcBef>
                <a:spcPct val="20000"/>
              </a:spcBef>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New Roman" panose="02020603050405020304" pitchFamily="18" charset="0"/>
              </a:defRPr>
            </a:lvl3pPr>
            <a:lvl4pPr marL="1600200" indent="-228600">
              <a:spcBef>
                <a:spcPct val="20000"/>
              </a:spcBef>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Times New Roman" panose="02020603050405020304" pitchFamily="18" charset="0"/>
              </a:defRPr>
            </a:lvl4pPr>
            <a:lvl5pPr marL="2057400" indent="-228600">
              <a:spcBef>
                <a:spcPct val="20000"/>
              </a:spcBef>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Times New Roman" panose="02020603050405020304" pitchFamily="18" charset="0"/>
              </a:defRPr>
            </a:lvl9pPr>
          </a:lstStyle>
          <a:p>
            <a:pPr>
              <a:spcBef>
                <a:spcPct val="0"/>
              </a:spcBef>
              <a:buFontTx/>
              <a:buNone/>
            </a:pPr>
            <a:r>
              <a:rPr lang="en-US" altLang="en-US" sz="2800" dirty="0">
                <a:solidFill>
                  <a:srgbClr val="006600"/>
                </a:solidFill>
                <a:cs typeface="Times New Roman" panose="02020603050405020304" pitchFamily="18" charset="0"/>
              </a:rPr>
              <a:t>                           OBJECTIVES</a:t>
            </a:r>
          </a:p>
        </p:txBody>
      </p:sp>
      <p:sp>
        <p:nvSpPr>
          <p:cNvPr id="9220" name="Text Box 2">
            <a:extLst>
              <a:ext uri="{FF2B5EF4-FFF2-40B4-BE49-F238E27FC236}">
                <a16:creationId xmlns:a16="http://schemas.microsoft.com/office/drawing/2014/main" id="{26463A5B-6632-CD01-2DDC-DA4691D2136F}"/>
              </a:ext>
            </a:extLst>
          </p:cNvPr>
          <p:cNvSpPr txBox="1">
            <a:spLocks noChangeArrowheads="1"/>
          </p:cNvSpPr>
          <p:nvPr/>
        </p:nvSpPr>
        <p:spPr bwMode="auto">
          <a:xfrm>
            <a:off x="722480" y="457200"/>
            <a:ext cx="8201025" cy="4883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ctr"/>
          <a:lstStyle>
            <a:lvl1pPr marL="342900" indent="-342900">
              <a:spcBef>
                <a:spcPct val="20000"/>
              </a:spcBef>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chemeClr val="tx1"/>
                </a:solidFill>
                <a:latin typeface="Times New Roman" panose="02020603050405020304" pitchFamily="18" charset="0"/>
              </a:defRPr>
            </a:lvl1pPr>
            <a:lvl2pPr>
              <a:spcBef>
                <a:spcPct val="20000"/>
              </a:spcBef>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chemeClr val="tx1"/>
                </a:solidFill>
                <a:latin typeface="Times New Roman" panose="02020603050405020304" pitchFamily="18" charset="0"/>
              </a:defRPr>
            </a:lvl2pPr>
            <a:lvl3pPr marL="1143000" indent="-228600">
              <a:spcBef>
                <a:spcPct val="20000"/>
              </a:spcBef>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New Roman" panose="02020603050405020304" pitchFamily="18" charset="0"/>
              </a:defRPr>
            </a:lvl3pPr>
            <a:lvl4pPr marL="1600200" indent="-228600">
              <a:spcBef>
                <a:spcPct val="20000"/>
              </a:spcBef>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Times New Roman" panose="02020603050405020304" pitchFamily="18" charset="0"/>
              </a:defRPr>
            </a:lvl4pPr>
            <a:lvl5pPr marL="2057400" indent="-228600">
              <a:spcBef>
                <a:spcPct val="20000"/>
              </a:spcBef>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Times New Roman" panose="02020603050405020304" pitchFamily="18" charset="0"/>
              </a:defRPr>
            </a:lvl9pPr>
          </a:lstStyle>
          <a:p>
            <a:pPr lvl="1">
              <a:spcBef>
                <a:spcPts val="800"/>
              </a:spcBef>
              <a:buNone/>
            </a:pPr>
            <a:endParaRPr lang="en-US" altLang="en-US" sz="2400" b="0" dirty="0">
              <a:solidFill>
                <a:srgbClr val="000000"/>
              </a:solidFill>
              <a:cs typeface="Times New Roman" panose="02020603050405020304" pitchFamily="18" charset="0"/>
            </a:endParaRPr>
          </a:p>
          <a:p>
            <a:pPr lvl="1" algn="just">
              <a:lnSpc>
                <a:spcPct val="150000"/>
              </a:lnSpc>
              <a:spcBef>
                <a:spcPts val="800"/>
              </a:spcBef>
              <a:buFont typeface="Wingdings" pitchFamily="2" charset="2"/>
              <a:buChar char="Ø"/>
            </a:pPr>
            <a:r>
              <a:rPr lang="en-US" altLang="en-US" sz="2400" b="0" dirty="0">
                <a:solidFill>
                  <a:srgbClr val="000000"/>
                </a:solidFill>
                <a:cs typeface="Times New Roman" panose="02020603050405020304" pitchFamily="18" charset="0"/>
              </a:rPr>
              <a:t>Enhancing traditional sentiment-based text summarization methods by considering changes in sentiments within sentences and across the entire document.</a:t>
            </a:r>
          </a:p>
          <a:p>
            <a:pPr lvl="1" algn="just">
              <a:lnSpc>
                <a:spcPct val="150000"/>
              </a:lnSpc>
              <a:spcBef>
                <a:spcPts val="800"/>
              </a:spcBef>
              <a:buFont typeface="Wingdings" pitchFamily="2" charset="2"/>
              <a:buChar char="Ø"/>
            </a:pPr>
            <a:r>
              <a:rPr lang="en-US" altLang="en-US" sz="2400" b="0" dirty="0">
                <a:solidFill>
                  <a:srgbClr val="000000"/>
                </a:solidFill>
                <a:cs typeface="Times New Roman" panose="02020603050405020304" pitchFamily="18" charset="0"/>
              </a:rPr>
              <a:t>Proposing and describing the TSSRD“ framework, which incorporates topic models and reaching definition techniques to create topic sentiment summaries.</a:t>
            </a:r>
          </a:p>
        </p:txBody>
      </p:sp>
    </p:spTree>
  </p:cSld>
  <p:clrMapOvr>
    <a:masterClrMapping/>
  </p:clrMapOvr>
  <p:transition>
    <p:zoom/>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3984C27-5740-4A47-4001-1126311961C8}"/>
                  </a:ext>
                </a:extLst>
              </p:cNvPr>
              <p:cNvSpPr>
                <a:spLocks noGrp="1"/>
              </p:cNvSpPr>
              <p:nvPr>
                <p:ph idx="1"/>
              </p:nvPr>
            </p:nvSpPr>
            <p:spPr>
              <a:xfrm>
                <a:off x="1143000" y="228600"/>
                <a:ext cx="7772400" cy="4114800"/>
              </a:xfrm>
            </p:spPr>
            <p:txBody>
              <a:bodyPr/>
              <a:lstStyle/>
              <a:p>
                <a:pPr marL="0" indent="0">
                  <a:buNone/>
                </a:pPr>
                <a:r>
                  <a:rPr lang="en-US" sz="2400" dirty="0">
                    <a:latin typeface="+mj-lt"/>
                  </a:rPr>
                  <a:t>12:      </a:t>
                </a:r>
                <a:r>
                  <a:rPr lang="en-US" sz="2400" b="1" dirty="0">
                    <a:latin typeface="+mj-lt"/>
                  </a:rPr>
                  <a:t> if </a:t>
                </a:r>
                <a:r>
                  <a:rPr lang="en-US" sz="2400" b="0" kern="100" dirty="0">
                    <a:solidFill>
                      <a:srgbClr val="000000"/>
                    </a:solidFill>
                    <a:effectLst/>
                    <a:latin typeface="+mj-lt"/>
                    <a:ea typeface="Malgun Gothic" panose="020B0503020000020004" pitchFamily="34" charset="-127"/>
                    <a:cs typeface="Mangal" panose="02040503050203030202" pitchFamily="18" charset="0"/>
                  </a:rPr>
                  <a:t>v</a:t>
                </a:r>
                <a14:m>
                  <m:oMath xmlns:m="http://schemas.openxmlformats.org/officeDocument/2006/math">
                    <m:sSub>
                      <m:sSubPr>
                        <m:ctrlPr>
                          <a:rPr lang="en-IN" sz="2400" b="0" i="1" kern="100">
                            <a:solidFill>
                              <a:srgbClr val="000000"/>
                            </a:solidFill>
                            <a:effectLst/>
                            <a:latin typeface="Cambria Math" panose="02040503050406030204" pitchFamily="18" charset="0"/>
                            <a:ea typeface="Malgun Gothic" panose="020B0503020000020004" pitchFamily="34" charset="-127"/>
                            <a:cs typeface="Mangal" panose="02040503050203030202" pitchFamily="18" charset="0"/>
                          </a:rPr>
                        </m:ctrlPr>
                      </m:sSubPr>
                      <m:e>
                        <m:r>
                          <a:rPr lang="en-IN" sz="2400" b="0" i="1" kern="100">
                            <a:solidFill>
                              <a:srgbClr val="000000"/>
                            </a:solidFill>
                            <a:effectLst/>
                            <a:latin typeface="Cambria Math" panose="02040503050406030204" pitchFamily="18" charset="0"/>
                            <a:ea typeface="Malgun Gothic" panose="020B0503020000020004" pitchFamily="34" charset="-127"/>
                            <a:cs typeface="Mangal" panose="02040503050203030202" pitchFamily="18" charset="0"/>
                          </a:rPr>
                          <m:t>𝑡</m:t>
                        </m:r>
                      </m:e>
                      <m:sub>
                        <m:r>
                          <a:rPr lang="en-IN" sz="2400" b="0" i="1" kern="100" smtClean="0">
                            <a:solidFill>
                              <a:srgbClr val="000000"/>
                            </a:solidFill>
                            <a:effectLst/>
                            <a:latin typeface="Cambria Math" panose="02040503050406030204" pitchFamily="18" charset="0"/>
                            <a:ea typeface="Malgun Gothic" panose="020B0503020000020004" pitchFamily="34" charset="-127"/>
                            <a:cs typeface="Mangal" panose="02040503050203030202" pitchFamily="18" charset="0"/>
                          </a:rPr>
                          <m:t>𝑗</m:t>
                        </m:r>
                      </m:sub>
                    </m:sSub>
                  </m:oMath>
                </a14:m>
                <a:r>
                  <a:rPr lang="en-US" sz="2400" b="0" kern="100" dirty="0">
                    <a:solidFill>
                      <a:srgbClr val="000000"/>
                    </a:solidFill>
                    <a:effectLst/>
                    <a:latin typeface="+mj-lt"/>
                    <a:ea typeface="Malgun Gothic" panose="020B0503020000020004" pitchFamily="34" charset="-127"/>
                    <a:cs typeface="Mangal" panose="02040503050203030202" pitchFamily="18" charset="0"/>
                  </a:rPr>
                  <a:t> </a:t>
                </a:r>
                <a:r>
                  <a:rPr lang="en-US" sz="2400" dirty="0">
                    <a:latin typeface="+mj-lt"/>
                  </a:rPr>
                  <a:t> == v</a:t>
                </a:r>
                <a14:m>
                  <m:oMath xmlns:m="http://schemas.openxmlformats.org/officeDocument/2006/math">
                    <m:sSub>
                      <m:sSubPr>
                        <m:ctrlPr>
                          <a:rPr lang="en-IN" sz="2400" i="1">
                            <a:latin typeface="Cambria Math" panose="02040503050406030204" pitchFamily="18" charset="0"/>
                          </a:rPr>
                        </m:ctrlPr>
                      </m:sSubPr>
                      <m:e>
                        <m:r>
                          <a:rPr lang="en-IN" sz="2400" i="1">
                            <a:latin typeface="Cambria Math" panose="02040503050406030204" pitchFamily="18" charset="0"/>
                          </a:rPr>
                          <m:t>𝑡</m:t>
                        </m:r>
                      </m:e>
                      <m:sub>
                        <m:r>
                          <a:rPr lang="en-IN" sz="2400" i="1">
                            <a:latin typeface="Cambria Math" panose="02040503050406030204" pitchFamily="18" charset="0"/>
                          </a:rPr>
                          <m:t>𝑖</m:t>
                        </m:r>
                      </m:sub>
                    </m:sSub>
                  </m:oMath>
                </a14:m>
                <a:r>
                  <a:rPr lang="en-US" sz="2400" dirty="0">
                    <a:latin typeface="+mj-lt"/>
                  </a:rPr>
                  <a:t> </a:t>
                </a:r>
                <a:r>
                  <a:rPr lang="en-US" sz="2400" b="1" dirty="0">
                    <a:latin typeface="+mj-lt"/>
                  </a:rPr>
                  <a:t> and </a:t>
                </a:r>
                <a:r>
                  <a:rPr lang="en-US" sz="2400" dirty="0">
                    <a:latin typeface="+mj-lt"/>
                  </a:rPr>
                  <a:t>continuity_flag3 == 0 </a:t>
                </a:r>
                <a:r>
                  <a:rPr lang="en-US" sz="2400" b="1" dirty="0">
                    <a:latin typeface="+mj-lt"/>
                  </a:rPr>
                  <a:t>then </a:t>
                </a:r>
              </a:p>
              <a:p>
                <a:pPr marL="0" indent="0">
                  <a:buNone/>
                </a:pPr>
                <a:r>
                  <a:rPr lang="en-US" sz="2400" dirty="0">
                    <a:latin typeface="+mj-lt"/>
                  </a:rPr>
                  <a:t>13:           </a:t>
                </a:r>
                <a:r>
                  <a:rPr lang="en-US" sz="2400" dirty="0" err="1">
                    <a:latin typeface="+mj-lt"/>
                  </a:rPr>
                  <a:t>equal_set</a:t>
                </a:r>
                <a:r>
                  <a:rPr lang="en-US" sz="2400" dirty="0">
                    <a:latin typeface="+mj-lt"/>
                  </a:rPr>
                  <a:t>++; </a:t>
                </a:r>
              </a:p>
              <a:p>
                <a:pPr marL="0" indent="0">
                  <a:buNone/>
                </a:pPr>
                <a:r>
                  <a:rPr lang="en-US" sz="2400" dirty="0">
                    <a:latin typeface="+mj-lt"/>
                  </a:rPr>
                  <a:t>14:       </a:t>
                </a:r>
                <a:r>
                  <a:rPr lang="en-US" sz="2400" b="1" dirty="0">
                    <a:latin typeface="+mj-lt"/>
                  </a:rPr>
                  <a:t>else </a:t>
                </a:r>
              </a:p>
              <a:p>
                <a:pPr marL="0" indent="0">
                  <a:buNone/>
                </a:pPr>
                <a:r>
                  <a:rPr lang="en-US" sz="2400" dirty="0">
                    <a:latin typeface="+mj-lt"/>
                  </a:rPr>
                  <a:t>15:           continuity_flag3 = 1; </a:t>
                </a:r>
              </a:p>
              <a:p>
                <a:pPr marL="0" indent="0">
                  <a:buNone/>
                </a:pPr>
                <a:r>
                  <a:rPr lang="en-US" sz="2400" dirty="0">
                    <a:latin typeface="+mj-lt"/>
                  </a:rPr>
                  <a:t>16:       </a:t>
                </a:r>
                <a:r>
                  <a:rPr lang="en-US" sz="2400" b="1" dirty="0">
                    <a:latin typeface="+mj-lt"/>
                  </a:rPr>
                  <a:t>end if </a:t>
                </a:r>
              </a:p>
              <a:p>
                <a:pPr marL="0" indent="0">
                  <a:buNone/>
                </a:pPr>
                <a:r>
                  <a:rPr lang="en-US" sz="2400" dirty="0">
                    <a:latin typeface="+mj-lt"/>
                  </a:rPr>
                  <a:t>17:    </a:t>
                </a:r>
                <a:r>
                  <a:rPr lang="en-US" sz="2400" b="1" dirty="0">
                    <a:latin typeface="+mj-lt"/>
                  </a:rPr>
                  <a:t>end for </a:t>
                </a:r>
              </a:p>
              <a:p>
                <a:pPr marL="0" indent="0">
                  <a:buNone/>
                </a:pPr>
                <a:r>
                  <a:rPr lang="en-US" sz="2400" dirty="0">
                    <a:latin typeface="+mj-lt"/>
                  </a:rPr>
                  <a:t>18:   </a:t>
                </a:r>
                <a:r>
                  <a:rPr lang="en-US" sz="2400" b="1" dirty="0">
                    <a:latin typeface="+mj-lt"/>
                  </a:rPr>
                  <a:t> for </a:t>
                </a:r>
                <a:r>
                  <a:rPr lang="en-US" sz="2400" dirty="0">
                    <a:latin typeface="+mj-lt"/>
                  </a:rPr>
                  <a:t>j </a:t>
                </a:r>
                <a14:m>
                  <m:oMath xmlns:m="http://schemas.openxmlformats.org/officeDocument/2006/math">
                    <m:r>
                      <a:rPr lang="en-US" sz="2400" i="1" smtClean="0">
                        <a:latin typeface="Cambria Math" panose="02040503050406030204" pitchFamily="18" charset="0"/>
                        <a:ea typeface="Cambria Math" panose="02040503050406030204" pitchFamily="18" charset="0"/>
                      </a:rPr>
                      <m:t>←</m:t>
                    </m:r>
                  </m:oMath>
                </a14:m>
                <a:r>
                  <a:rPr lang="en-US" sz="2400" dirty="0">
                    <a:latin typeface="+mj-lt"/>
                  </a:rPr>
                  <a:t> </a:t>
                </a:r>
                <a:r>
                  <a:rPr lang="en-US" sz="2400" dirty="0" err="1">
                    <a:latin typeface="+mj-lt"/>
                  </a:rPr>
                  <a:t>i</a:t>
                </a:r>
                <a:r>
                  <a:rPr lang="en-US" sz="2400" dirty="0">
                    <a:latin typeface="+mj-lt"/>
                  </a:rPr>
                  <a:t> + 1 to length(VT) </a:t>
                </a:r>
                <a:r>
                  <a:rPr lang="en-US" sz="2400" b="1" dirty="0">
                    <a:latin typeface="+mj-lt"/>
                  </a:rPr>
                  <a:t>do </a:t>
                </a:r>
                <a:r>
                  <a:rPr lang="en-US" sz="2400" dirty="0">
                    <a:latin typeface="+mj-lt"/>
                  </a:rPr>
                  <a:t> // Traverse backward </a:t>
                </a:r>
              </a:p>
              <a:p>
                <a:pPr marL="0" indent="0">
                  <a:buNone/>
                </a:pPr>
                <a:r>
                  <a:rPr lang="en-US" sz="2400" dirty="0">
                    <a:latin typeface="+mj-lt"/>
                  </a:rPr>
                  <a:t>19:        Similar to lines 6 to 16 </a:t>
                </a:r>
              </a:p>
              <a:p>
                <a:pPr marL="0" indent="0">
                  <a:buNone/>
                </a:pPr>
                <a:r>
                  <a:rPr lang="en-US" sz="2400" dirty="0">
                    <a:latin typeface="+mj-lt"/>
                  </a:rPr>
                  <a:t>20:    </a:t>
                </a:r>
                <a:r>
                  <a:rPr lang="en-US" sz="2400" b="1" dirty="0">
                    <a:latin typeface="+mj-lt"/>
                  </a:rPr>
                  <a:t>end for </a:t>
                </a:r>
              </a:p>
              <a:p>
                <a:pPr marL="0" indent="0">
                  <a:buNone/>
                </a:pPr>
                <a:r>
                  <a:rPr lang="en-US" sz="2400" dirty="0">
                    <a:latin typeface="+mj-lt"/>
                  </a:rPr>
                  <a:t>21:    </a:t>
                </a:r>
                <a:r>
                  <a:rPr lang="en-US" sz="2400" b="1" dirty="0">
                    <a:latin typeface="+mj-lt"/>
                  </a:rPr>
                  <a:t>if </a:t>
                </a:r>
                <a:r>
                  <a:rPr lang="en-US" sz="2400" dirty="0" err="1">
                    <a:latin typeface="+mj-lt"/>
                  </a:rPr>
                  <a:t>left_proper_subset</a:t>
                </a:r>
                <a:r>
                  <a:rPr lang="en-US" sz="2400" dirty="0">
                    <a:latin typeface="+mj-lt"/>
                  </a:rPr>
                  <a:t> &gt;= 2 </a:t>
                </a:r>
                <a:r>
                  <a:rPr lang="en-US" sz="2400" b="1" dirty="0">
                    <a:latin typeface="+mj-lt"/>
                  </a:rPr>
                  <a:t>then </a:t>
                </a:r>
              </a:p>
              <a:p>
                <a:pPr marL="0" indent="0">
                  <a:buNone/>
                </a:pPr>
                <a:r>
                  <a:rPr lang="en-US" sz="2400" dirty="0">
                    <a:latin typeface="+mj-lt"/>
                  </a:rPr>
                  <a:t>22:        add 1 to U;  // There is a "sub-total" structure </a:t>
                </a:r>
              </a:p>
              <a:p>
                <a:pPr marL="0" indent="0">
                  <a:buNone/>
                </a:pPr>
                <a:r>
                  <a:rPr lang="en-US" sz="2400" dirty="0">
                    <a:latin typeface="+mj-lt"/>
                  </a:rPr>
                  <a:t>23:    </a:t>
                </a:r>
                <a:r>
                  <a:rPr lang="en-US" sz="2400" b="1" dirty="0">
                    <a:latin typeface="+mj-lt"/>
                  </a:rPr>
                  <a:t>else if </a:t>
                </a:r>
                <a:r>
                  <a:rPr lang="en-US" sz="2400" dirty="0" err="1">
                    <a:latin typeface="+mj-lt"/>
                  </a:rPr>
                  <a:t>right_proper_subset</a:t>
                </a:r>
                <a:r>
                  <a:rPr lang="en-US" sz="2400" dirty="0">
                    <a:latin typeface="+mj-lt"/>
                  </a:rPr>
                  <a:t> &gt;= 2 </a:t>
                </a:r>
                <a:r>
                  <a:rPr lang="en-US" sz="2400" b="1" dirty="0">
                    <a:latin typeface="+mj-lt"/>
                  </a:rPr>
                  <a:t>then </a:t>
                </a:r>
              </a:p>
            </p:txBody>
          </p:sp>
        </mc:Choice>
        <mc:Fallback xmlns="">
          <p:sp>
            <p:nvSpPr>
              <p:cNvPr id="3" name="Content Placeholder 2">
                <a:extLst>
                  <a:ext uri="{FF2B5EF4-FFF2-40B4-BE49-F238E27FC236}">
                    <a16:creationId xmlns:a16="http://schemas.microsoft.com/office/drawing/2014/main" id="{13984C27-5740-4A47-4001-1126311961C8}"/>
                  </a:ext>
                </a:extLst>
              </p:cNvPr>
              <p:cNvSpPr>
                <a:spLocks noGrp="1" noRot="1" noChangeAspect="1" noMove="1" noResize="1" noEditPoints="1" noAdjustHandles="1" noChangeArrowheads="1" noChangeShapeType="1" noTextEdit="1"/>
              </p:cNvSpPr>
              <p:nvPr>
                <p:ph idx="1"/>
              </p:nvPr>
            </p:nvSpPr>
            <p:spPr>
              <a:xfrm>
                <a:off x="1143000" y="228600"/>
                <a:ext cx="7772400" cy="4114800"/>
              </a:xfrm>
              <a:blipFill>
                <a:blip r:embed="rId2"/>
                <a:stretch>
                  <a:fillRect l="-1255" t="-1185" b="-32444"/>
                </a:stretch>
              </a:blipFill>
            </p:spPr>
            <p:txBody>
              <a:bodyPr/>
              <a:lstStyle/>
              <a:p>
                <a:r>
                  <a:rPr lang="en-IN">
                    <a:noFill/>
                  </a:rPr>
                  <a:t> </a:t>
                </a:r>
              </a:p>
            </p:txBody>
          </p:sp>
        </mc:Fallback>
      </mc:AlternateContent>
      <p:sp>
        <p:nvSpPr>
          <p:cNvPr id="4" name="Footer Placeholder 3">
            <a:extLst>
              <a:ext uri="{FF2B5EF4-FFF2-40B4-BE49-F238E27FC236}">
                <a16:creationId xmlns:a16="http://schemas.microsoft.com/office/drawing/2014/main" id="{F18F2008-9FD1-E8F3-D3A1-2B7C9CE07D7E}"/>
              </a:ext>
            </a:extLst>
          </p:cNvPr>
          <p:cNvSpPr>
            <a:spLocks noGrp="1"/>
          </p:cNvSpPr>
          <p:nvPr>
            <p:ph type="ftr" sz="quarter" idx="10"/>
          </p:nvPr>
        </p:nvSpPr>
        <p:spPr/>
        <p:txBody>
          <a:bodyPr/>
          <a:lstStyle/>
          <a:p>
            <a:pPr>
              <a:defRPr/>
            </a:pPr>
            <a:r>
              <a:rPr lang="en-US" dirty="0"/>
              <a:t>Department of IT</a:t>
            </a:r>
          </a:p>
        </p:txBody>
      </p:sp>
    </p:spTree>
    <p:extLst>
      <p:ext uri="{BB962C8B-B14F-4D97-AF65-F5344CB8AC3E}">
        <p14:creationId xmlns:p14="http://schemas.microsoft.com/office/powerpoint/2010/main" val="239191028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E7DD049-701F-A047-4121-9F5FCB8F57C7}"/>
              </a:ext>
            </a:extLst>
          </p:cNvPr>
          <p:cNvSpPr>
            <a:spLocks noGrp="1"/>
          </p:cNvSpPr>
          <p:nvPr>
            <p:ph idx="1"/>
          </p:nvPr>
        </p:nvSpPr>
        <p:spPr>
          <a:xfrm>
            <a:off x="990600" y="263703"/>
            <a:ext cx="7772400" cy="4114800"/>
          </a:xfrm>
        </p:spPr>
        <p:txBody>
          <a:bodyPr/>
          <a:lstStyle/>
          <a:p>
            <a:pPr marL="0" indent="0">
              <a:buNone/>
            </a:pPr>
            <a:r>
              <a:rPr lang="en-US" sz="2400" dirty="0">
                <a:latin typeface="+mj-lt"/>
              </a:rPr>
              <a:t>24:        add 2 to U;  // There is a "total-sub" structure </a:t>
            </a:r>
          </a:p>
          <a:p>
            <a:pPr marL="0" indent="0">
              <a:buNone/>
            </a:pPr>
            <a:r>
              <a:rPr lang="en-US" sz="2400" dirty="0">
                <a:latin typeface="+mj-lt"/>
              </a:rPr>
              <a:t>25:    </a:t>
            </a:r>
            <a:r>
              <a:rPr lang="en-US" sz="2400" b="1" dirty="0">
                <a:latin typeface="+mj-lt"/>
              </a:rPr>
              <a:t>else if </a:t>
            </a:r>
            <a:r>
              <a:rPr lang="en-US" sz="2400" dirty="0" err="1">
                <a:latin typeface="+mj-lt"/>
              </a:rPr>
              <a:t>equal_set</a:t>
            </a:r>
            <a:r>
              <a:rPr lang="en-US" sz="2400" dirty="0">
                <a:latin typeface="+mj-lt"/>
              </a:rPr>
              <a:t> &gt;= 2 </a:t>
            </a:r>
            <a:r>
              <a:rPr lang="en-US" sz="2400" b="1" dirty="0">
                <a:latin typeface="+mj-lt"/>
              </a:rPr>
              <a:t>then </a:t>
            </a:r>
          </a:p>
          <a:p>
            <a:pPr marL="0" indent="0">
              <a:buNone/>
            </a:pPr>
            <a:r>
              <a:rPr lang="en-US" sz="2400" dirty="0">
                <a:latin typeface="+mj-lt"/>
              </a:rPr>
              <a:t>26:        add 3 to U;  // There is a circular structure </a:t>
            </a:r>
          </a:p>
          <a:p>
            <a:pPr marL="0" indent="0">
              <a:buNone/>
            </a:pPr>
            <a:r>
              <a:rPr lang="en-US" sz="2400" dirty="0">
                <a:latin typeface="+mj-lt"/>
              </a:rPr>
              <a:t>27:    </a:t>
            </a:r>
            <a:r>
              <a:rPr lang="en-US" sz="2400" b="1" dirty="0">
                <a:latin typeface="+mj-lt"/>
              </a:rPr>
              <a:t>end if </a:t>
            </a:r>
          </a:p>
          <a:p>
            <a:pPr marL="0" indent="0">
              <a:buNone/>
            </a:pPr>
            <a:r>
              <a:rPr lang="en-US" sz="2400" dirty="0">
                <a:latin typeface="+mj-lt"/>
              </a:rPr>
              <a:t>28: </a:t>
            </a:r>
            <a:r>
              <a:rPr lang="en-US" sz="2400" b="1" dirty="0">
                <a:latin typeface="+mj-lt"/>
              </a:rPr>
              <a:t>end for </a:t>
            </a:r>
          </a:p>
          <a:p>
            <a:pPr marL="0" indent="0">
              <a:buNone/>
            </a:pPr>
            <a:r>
              <a:rPr lang="en-US" sz="2400" dirty="0">
                <a:latin typeface="+mj-lt"/>
              </a:rPr>
              <a:t>29: remove duplicate elements from U;</a:t>
            </a:r>
            <a:endParaRPr lang="en-IN" sz="2400" dirty="0">
              <a:latin typeface="+mj-lt"/>
            </a:endParaRPr>
          </a:p>
          <a:p>
            <a:pPr marL="0" indent="0">
              <a:buNone/>
            </a:pPr>
            <a:endParaRPr lang="en-IN" sz="2000" dirty="0"/>
          </a:p>
        </p:txBody>
      </p:sp>
      <p:sp>
        <p:nvSpPr>
          <p:cNvPr id="4" name="Footer Placeholder 3">
            <a:extLst>
              <a:ext uri="{FF2B5EF4-FFF2-40B4-BE49-F238E27FC236}">
                <a16:creationId xmlns:a16="http://schemas.microsoft.com/office/drawing/2014/main" id="{B02BB5A6-F5D0-3165-D2B2-6CBBB1B4DA81}"/>
              </a:ext>
            </a:extLst>
          </p:cNvPr>
          <p:cNvSpPr>
            <a:spLocks noGrp="1"/>
          </p:cNvSpPr>
          <p:nvPr>
            <p:ph type="ftr" sz="quarter" idx="10"/>
          </p:nvPr>
        </p:nvSpPr>
        <p:spPr/>
        <p:txBody>
          <a:bodyPr/>
          <a:lstStyle/>
          <a:p>
            <a:pPr>
              <a:defRPr/>
            </a:pPr>
            <a:r>
              <a:rPr lang="en-US" dirty="0"/>
              <a:t>Department of IT</a:t>
            </a:r>
          </a:p>
        </p:txBody>
      </p:sp>
      <p:sp>
        <p:nvSpPr>
          <p:cNvPr id="5" name="TextBox 4">
            <a:extLst>
              <a:ext uri="{FF2B5EF4-FFF2-40B4-BE49-F238E27FC236}">
                <a16:creationId xmlns:a16="http://schemas.microsoft.com/office/drawing/2014/main" id="{30C37C12-E1FC-59F8-DF71-9CE1C2D49E77}"/>
              </a:ext>
            </a:extLst>
          </p:cNvPr>
          <p:cNvSpPr txBox="1"/>
          <p:nvPr/>
        </p:nvSpPr>
        <p:spPr>
          <a:xfrm>
            <a:off x="381000" y="2996135"/>
            <a:ext cx="7010400" cy="579967"/>
          </a:xfrm>
          <a:prstGeom prst="rect">
            <a:avLst/>
          </a:prstGeom>
          <a:noFill/>
        </p:spPr>
        <p:txBody>
          <a:bodyPr wrap="square">
            <a:spAutoFit/>
          </a:bodyPr>
          <a:lstStyle/>
          <a:p>
            <a:pPr lvl="1" algn="just" eaLnBrk="1" hangingPunct="1">
              <a:lnSpc>
                <a:spcPct val="150000"/>
              </a:lnSpc>
            </a:pPr>
            <a:r>
              <a:rPr lang="en-US" altLang="en-US" sz="2400" b="1" dirty="0">
                <a:latin typeface="+mj-lt"/>
                <a:cs typeface="Times New Roman" panose="02020603050405020304" pitchFamily="18" charset="0"/>
              </a:rPr>
              <a:t>Algorithm 2.Topic Sentiment Summarization</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E3F1456D-97EF-28D9-3B35-AA0F7E06FAA8}"/>
                  </a:ext>
                </a:extLst>
              </p:cNvPr>
              <p:cNvSpPr txBox="1"/>
              <p:nvPr/>
            </p:nvSpPr>
            <p:spPr>
              <a:xfrm>
                <a:off x="1019710" y="3657600"/>
                <a:ext cx="7924800" cy="2320251"/>
              </a:xfrm>
              <a:prstGeom prst="rect">
                <a:avLst/>
              </a:prstGeom>
              <a:noFill/>
            </p:spPr>
            <p:txBody>
              <a:bodyPr wrap="square" rtlCol="0">
                <a:spAutoFit/>
              </a:bodyPr>
              <a:lstStyle/>
              <a:p>
                <a:r>
                  <a:rPr lang="en-IN" sz="2400" dirty="0">
                    <a:latin typeface="+mj-lt"/>
                  </a:rPr>
                  <a:t>Require: </a:t>
                </a:r>
                <a:r>
                  <a:rPr lang="en-IN" sz="2400" b="0" dirty="0">
                    <a:latin typeface="+mj-lt"/>
                  </a:rPr>
                  <a:t>Sentences V = {</a:t>
                </a:r>
                <a14:m>
                  <m:oMath xmlns:m="http://schemas.openxmlformats.org/officeDocument/2006/math">
                    <m:sSub>
                      <m:sSubPr>
                        <m:ctrlPr>
                          <a:rPr lang="en-IN" sz="2400" i="1" kern="100" smtClean="0">
                            <a:effectLst/>
                            <a:latin typeface="Cambria Math" panose="02040503050406030204" pitchFamily="18" charset="0"/>
                            <a:ea typeface="Malgun Gothic" panose="020B0503020000020004" pitchFamily="34" charset="-127"/>
                            <a:cs typeface="Mangal" panose="02040503050203030202" pitchFamily="18" charset="0"/>
                          </a:rPr>
                        </m:ctrlPr>
                      </m:sSubPr>
                      <m:e>
                        <m:r>
                          <a:rPr lang="en-IN" sz="2400" i="1" kern="100">
                            <a:effectLst/>
                            <a:latin typeface="Cambria Math" panose="02040503050406030204" pitchFamily="18" charset="0"/>
                            <a:ea typeface="Malgun Gothic" panose="020B0503020000020004" pitchFamily="34" charset="-127"/>
                            <a:cs typeface="Mangal" panose="02040503050203030202" pitchFamily="18" charset="0"/>
                          </a:rPr>
                          <m:t>𝑣</m:t>
                        </m:r>
                      </m:e>
                      <m:sub>
                        <m:r>
                          <a:rPr lang="en-IN" sz="2400" i="1" kern="100">
                            <a:effectLst/>
                            <a:latin typeface="Cambria Math" panose="02040503050406030204" pitchFamily="18" charset="0"/>
                            <a:ea typeface="Malgun Gothic" panose="020B0503020000020004" pitchFamily="34" charset="-127"/>
                            <a:cs typeface="Mangal" panose="02040503050203030202" pitchFamily="18" charset="0"/>
                          </a:rPr>
                          <m:t>1</m:t>
                        </m:r>
                      </m:sub>
                    </m:sSub>
                    <m:r>
                      <a:rPr lang="en-IN" sz="2400" i="1" kern="100">
                        <a:effectLst/>
                        <a:latin typeface="Cambria Math" panose="02040503050406030204" pitchFamily="18" charset="0"/>
                        <a:ea typeface="Malgun Gothic" panose="020B0503020000020004" pitchFamily="34" charset="-127"/>
                        <a:cs typeface="Mangal" panose="02040503050203030202" pitchFamily="18" charset="0"/>
                      </a:rPr>
                      <m:t>,</m:t>
                    </m:r>
                    <m:sSub>
                      <m:sSubPr>
                        <m:ctrlPr>
                          <a:rPr lang="en-IN" sz="2400" i="1" kern="100">
                            <a:effectLst/>
                            <a:latin typeface="Cambria Math" panose="02040503050406030204" pitchFamily="18" charset="0"/>
                            <a:ea typeface="Malgun Gothic" panose="020B0503020000020004" pitchFamily="34" charset="-127"/>
                            <a:cs typeface="Mangal" panose="02040503050203030202" pitchFamily="18" charset="0"/>
                          </a:rPr>
                        </m:ctrlPr>
                      </m:sSubPr>
                      <m:e>
                        <m:r>
                          <a:rPr lang="en-IN" sz="2400" i="1" kern="100">
                            <a:effectLst/>
                            <a:latin typeface="Cambria Math" panose="02040503050406030204" pitchFamily="18" charset="0"/>
                            <a:ea typeface="Malgun Gothic" panose="020B0503020000020004" pitchFamily="34" charset="-127"/>
                            <a:cs typeface="Mangal" panose="02040503050203030202" pitchFamily="18" charset="0"/>
                          </a:rPr>
                          <m:t>𝑣</m:t>
                        </m:r>
                      </m:e>
                      <m:sub>
                        <m:r>
                          <a:rPr lang="en-IN" sz="2400" i="1" kern="100">
                            <a:effectLst/>
                            <a:latin typeface="Cambria Math" panose="02040503050406030204" pitchFamily="18" charset="0"/>
                            <a:ea typeface="Malgun Gothic" panose="020B0503020000020004" pitchFamily="34" charset="-127"/>
                            <a:cs typeface="Mangal" panose="02040503050203030202" pitchFamily="18" charset="0"/>
                          </a:rPr>
                          <m:t>2</m:t>
                        </m:r>
                      </m:sub>
                    </m:sSub>
                  </m:oMath>
                </a14:m>
                <a:r>
                  <a:rPr lang="en-IN" sz="2400" kern="100" dirty="0">
                    <a:effectLst/>
                    <a:latin typeface="+mj-lt"/>
                    <a:ea typeface="Malgun Gothic" panose="020B0503020000020004" pitchFamily="34" charset="-127"/>
                    <a:cs typeface="Mangal" panose="02040503050203030202" pitchFamily="18" charset="0"/>
                  </a:rPr>
                  <a:t>,…..,</a:t>
                </a:r>
                <a:r>
                  <a:rPr lang="en-IN" sz="2400" i="1" kern="100" dirty="0">
                    <a:effectLst/>
                    <a:latin typeface="+mj-lt"/>
                    <a:ea typeface="Malgun Gothic" panose="020B0503020000020004" pitchFamily="34" charset="-127"/>
                    <a:cs typeface="Mangal" panose="02040503050203030202" pitchFamily="18" charset="0"/>
                  </a:rPr>
                  <a:t> </a:t>
                </a:r>
                <a14:m>
                  <m:oMath xmlns:m="http://schemas.openxmlformats.org/officeDocument/2006/math">
                    <m:sSub>
                      <m:sSubPr>
                        <m:ctrlPr>
                          <a:rPr lang="en-IN" sz="2400" i="1" kern="100">
                            <a:effectLst/>
                            <a:latin typeface="Cambria Math" panose="02040503050406030204" pitchFamily="18" charset="0"/>
                            <a:ea typeface="Malgun Gothic" panose="020B0503020000020004" pitchFamily="34" charset="-127"/>
                            <a:cs typeface="Mangal" panose="02040503050203030202" pitchFamily="18" charset="0"/>
                          </a:rPr>
                        </m:ctrlPr>
                      </m:sSubPr>
                      <m:e>
                        <m:r>
                          <a:rPr lang="en-IN" sz="2400" i="1" kern="100">
                            <a:effectLst/>
                            <a:latin typeface="Cambria Math" panose="02040503050406030204" pitchFamily="18" charset="0"/>
                            <a:ea typeface="Malgun Gothic" panose="020B0503020000020004" pitchFamily="34" charset="-127"/>
                            <a:cs typeface="Mangal" panose="02040503050203030202" pitchFamily="18" charset="0"/>
                          </a:rPr>
                          <m:t>𝑣</m:t>
                        </m:r>
                      </m:e>
                      <m:sub>
                        <m:r>
                          <a:rPr lang="en-IN" sz="2400" i="1" kern="100">
                            <a:effectLst/>
                            <a:latin typeface="Cambria Math" panose="02040503050406030204" pitchFamily="18" charset="0"/>
                            <a:ea typeface="Malgun Gothic" panose="020B0503020000020004" pitchFamily="34" charset="-127"/>
                            <a:cs typeface="Mangal" panose="02040503050203030202" pitchFamily="18" charset="0"/>
                          </a:rPr>
                          <m:t>𝑚</m:t>
                        </m:r>
                      </m:sub>
                    </m:sSub>
                  </m:oMath>
                </a14:m>
                <a:r>
                  <a:rPr lang="en-IN" sz="2400" b="0" kern="100" dirty="0">
                    <a:effectLst/>
                    <a:latin typeface="+mj-lt"/>
                    <a:ea typeface="Malgun Gothic" panose="020B0503020000020004" pitchFamily="34" charset="-127"/>
                    <a:cs typeface="Mangal" panose="02040503050203030202" pitchFamily="18" charset="0"/>
                  </a:rPr>
                  <a:t>}</a:t>
                </a:r>
                <a:r>
                  <a:rPr lang="en-IN" sz="2400" b="0" dirty="0">
                    <a:latin typeface="+mj-lt"/>
                  </a:rPr>
                  <a:t>; nodes B = {</a:t>
                </a:r>
                <a14:m>
                  <m:oMath xmlns:m="http://schemas.openxmlformats.org/officeDocument/2006/math">
                    <m:sSub>
                      <m:sSubPr>
                        <m:ctrlPr>
                          <a:rPr lang="en-IN" sz="2400" i="1" kern="100">
                            <a:latin typeface="Cambria Math" panose="02040503050406030204" pitchFamily="18" charset="0"/>
                            <a:ea typeface="Malgun Gothic" panose="020B0503020000020004" pitchFamily="34" charset="-127"/>
                            <a:cs typeface="Mangal" panose="02040503050203030202" pitchFamily="18" charset="0"/>
                          </a:rPr>
                        </m:ctrlPr>
                      </m:sSubPr>
                      <m:e>
                        <m:r>
                          <a:rPr lang="en-IN" sz="2400" b="0" i="1" kern="100" smtClean="0">
                            <a:latin typeface="Cambria Math" panose="02040503050406030204" pitchFamily="18" charset="0"/>
                            <a:ea typeface="Malgun Gothic" panose="020B0503020000020004" pitchFamily="34" charset="-127"/>
                            <a:cs typeface="Mangal" panose="02040503050203030202" pitchFamily="18" charset="0"/>
                          </a:rPr>
                          <m:t>𝐵</m:t>
                        </m:r>
                      </m:e>
                      <m:sub>
                        <m:r>
                          <a:rPr lang="en-IN" sz="2400" i="1" kern="100">
                            <a:latin typeface="Cambria Math" panose="02040503050406030204" pitchFamily="18" charset="0"/>
                            <a:ea typeface="Malgun Gothic" panose="020B0503020000020004" pitchFamily="34" charset="-127"/>
                            <a:cs typeface="Mangal" panose="02040503050203030202" pitchFamily="18" charset="0"/>
                          </a:rPr>
                          <m:t>1</m:t>
                        </m:r>
                      </m:sub>
                    </m:sSub>
                    <m:r>
                      <a:rPr lang="en-IN" sz="2400" i="1" kern="100">
                        <a:latin typeface="Cambria Math" panose="02040503050406030204" pitchFamily="18" charset="0"/>
                        <a:ea typeface="Malgun Gothic" panose="020B0503020000020004" pitchFamily="34" charset="-127"/>
                        <a:cs typeface="Mangal" panose="02040503050203030202" pitchFamily="18" charset="0"/>
                      </a:rPr>
                      <m:t>,</m:t>
                    </m:r>
                    <m:sSub>
                      <m:sSubPr>
                        <m:ctrlPr>
                          <a:rPr lang="en-IN" sz="2400" i="1" kern="100">
                            <a:latin typeface="Cambria Math" panose="02040503050406030204" pitchFamily="18" charset="0"/>
                            <a:ea typeface="Malgun Gothic" panose="020B0503020000020004" pitchFamily="34" charset="-127"/>
                            <a:cs typeface="Mangal" panose="02040503050203030202" pitchFamily="18" charset="0"/>
                          </a:rPr>
                        </m:ctrlPr>
                      </m:sSubPr>
                      <m:e>
                        <m:r>
                          <a:rPr lang="en-IN" sz="2400" b="0" i="1" kern="100" smtClean="0">
                            <a:latin typeface="Cambria Math" panose="02040503050406030204" pitchFamily="18" charset="0"/>
                            <a:ea typeface="Malgun Gothic" panose="020B0503020000020004" pitchFamily="34" charset="-127"/>
                            <a:cs typeface="Mangal" panose="02040503050203030202" pitchFamily="18" charset="0"/>
                          </a:rPr>
                          <m:t>𝐵</m:t>
                        </m:r>
                      </m:e>
                      <m:sub>
                        <m:r>
                          <a:rPr lang="en-IN" sz="2400" i="1" kern="100">
                            <a:latin typeface="Cambria Math" panose="02040503050406030204" pitchFamily="18" charset="0"/>
                            <a:ea typeface="Malgun Gothic" panose="020B0503020000020004" pitchFamily="34" charset="-127"/>
                            <a:cs typeface="Mangal" panose="02040503050203030202" pitchFamily="18" charset="0"/>
                          </a:rPr>
                          <m:t>2</m:t>
                        </m:r>
                      </m:sub>
                    </m:sSub>
                  </m:oMath>
                </a14:m>
                <a:r>
                  <a:rPr lang="en-IN" sz="2400" kern="100" dirty="0">
                    <a:latin typeface="+mj-lt"/>
                    <a:ea typeface="Malgun Gothic" panose="020B0503020000020004" pitchFamily="34" charset="-127"/>
                    <a:cs typeface="Mangal" panose="02040503050203030202" pitchFamily="18" charset="0"/>
                  </a:rPr>
                  <a:t>,…..,</a:t>
                </a:r>
                <a:r>
                  <a:rPr lang="en-IN" sz="2400" i="1" kern="100" dirty="0">
                    <a:latin typeface="+mj-lt"/>
                    <a:ea typeface="Malgun Gothic" panose="020B0503020000020004" pitchFamily="34" charset="-127"/>
                    <a:cs typeface="Mangal" panose="02040503050203030202" pitchFamily="18" charset="0"/>
                  </a:rPr>
                  <a:t> </a:t>
                </a:r>
                <a14:m>
                  <m:oMath xmlns:m="http://schemas.openxmlformats.org/officeDocument/2006/math">
                    <m:sSub>
                      <m:sSubPr>
                        <m:ctrlPr>
                          <a:rPr lang="en-IN" sz="2400" i="1" kern="100">
                            <a:latin typeface="Cambria Math" panose="02040503050406030204" pitchFamily="18" charset="0"/>
                            <a:ea typeface="Malgun Gothic" panose="020B0503020000020004" pitchFamily="34" charset="-127"/>
                            <a:cs typeface="Mangal" panose="02040503050203030202" pitchFamily="18" charset="0"/>
                          </a:rPr>
                        </m:ctrlPr>
                      </m:sSubPr>
                      <m:e>
                        <m:r>
                          <a:rPr lang="en-IN" sz="2400" b="0" i="1" kern="100" smtClean="0">
                            <a:latin typeface="Cambria Math" panose="02040503050406030204" pitchFamily="18" charset="0"/>
                            <a:ea typeface="Malgun Gothic" panose="020B0503020000020004" pitchFamily="34" charset="-127"/>
                            <a:cs typeface="Mangal" panose="02040503050203030202" pitchFamily="18" charset="0"/>
                          </a:rPr>
                          <m:t>𝐵</m:t>
                        </m:r>
                      </m:e>
                      <m:sub>
                        <m:r>
                          <a:rPr lang="en-IN" sz="2400" i="1" kern="100">
                            <a:latin typeface="Cambria Math" panose="02040503050406030204" pitchFamily="18" charset="0"/>
                            <a:ea typeface="Malgun Gothic" panose="020B0503020000020004" pitchFamily="34" charset="-127"/>
                            <a:cs typeface="Mangal" panose="02040503050203030202" pitchFamily="18" charset="0"/>
                          </a:rPr>
                          <m:t>𝑚</m:t>
                        </m:r>
                      </m:sub>
                    </m:sSub>
                  </m:oMath>
                </a14:m>
                <a:r>
                  <a:rPr lang="en-IN" sz="2400" b="0" kern="100" dirty="0">
                    <a:latin typeface="+mj-lt"/>
                    <a:ea typeface="Malgun Gothic" panose="020B0503020000020004" pitchFamily="34" charset="-127"/>
                    <a:cs typeface="Mangal" panose="02040503050203030202" pitchFamily="18" charset="0"/>
                  </a:rPr>
                  <a:t>}; </a:t>
                </a:r>
                <a:r>
                  <a:rPr lang="en-IN" sz="2400" b="0" dirty="0">
                    <a:latin typeface="+mj-lt"/>
                  </a:rPr>
                  <a:t>topic weight T; topic-word distribution W; definition generated in node </a:t>
                </a:r>
                <a14:m>
                  <m:oMath xmlns:m="http://schemas.openxmlformats.org/officeDocument/2006/math">
                    <m:sSup>
                      <m:sSupPr>
                        <m:ctrlPr>
                          <a:rPr lang="en-IN" sz="2400" b="0" i="1" smtClean="0">
                            <a:latin typeface="Cambria Math" panose="02040503050406030204" pitchFamily="18" charset="0"/>
                          </a:rPr>
                        </m:ctrlPr>
                      </m:sSupPr>
                      <m:e>
                        <m:r>
                          <a:rPr lang="en-IN" sz="2400" b="0" i="1" smtClean="0">
                            <a:latin typeface="Cambria Math" panose="02040503050406030204" pitchFamily="18" charset="0"/>
                          </a:rPr>
                          <m:t>𝐵</m:t>
                        </m:r>
                      </m:e>
                      <m:sup>
                        <m:r>
                          <a:rPr lang="en-IN" sz="2400" b="0" i="1" smtClean="0">
                            <a:latin typeface="Cambria Math" panose="02040503050406030204" pitchFamily="18" charset="0"/>
                          </a:rPr>
                          <m:t>𝑔𝑒𝑛</m:t>
                        </m:r>
                      </m:sup>
                    </m:sSup>
                  </m:oMath>
                </a14:m>
                <a:r>
                  <a:rPr lang="en-IN" sz="2400" b="0" dirty="0">
                    <a:latin typeface="+mj-lt"/>
                  </a:rPr>
                  <a:t>; definition killed in node </a:t>
                </a:r>
                <a14:m>
                  <m:oMath xmlns:m="http://schemas.openxmlformats.org/officeDocument/2006/math">
                    <m:sSup>
                      <m:sSupPr>
                        <m:ctrlPr>
                          <a:rPr lang="en-IN" sz="2400" b="0" i="1">
                            <a:latin typeface="Cambria Math" panose="02040503050406030204" pitchFamily="18" charset="0"/>
                          </a:rPr>
                        </m:ctrlPr>
                      </m:sSupPr>
                      <m:e>
                        <m:r>
                          <a:rPr lang="en-IN" sz="2400" b="0" i="1">
                            <a:latin typeface="Cambria Math" panose="02040503050406030204" pitchFamily="18" charset="0"/>
                          </a:rPr>
                          <m:t>𝐵</m:t>
                        </m:r>
                      </m:e>
                      <m:sup>
                        <m:r>
                          <a:rPr lang="en-IN" sz="2400" b="0" i="1" smtClean="0">
                            <a:latin typeface="Cambria Math" panose="02040503050406030204" pitchFamily="18" charset="0"/>
                          </a:rPr>
                          <m:t>𝑘𝑖𝑙𝑙</m:t>
                        </m:r>
                      </m:sup>
                    </m:sSup>
                  </m:oMath>
                </a14:m>
                <a:r>
                  <a:rPr lang="en-IN" sz="2400" b="0" dirty="0"/>
                  <a:t>;</a:t>
                </a:r>
                <a:r>
                  <a:rPr lang="en-IN" sz="2400" b="0" dirty="0">
                    <a:latin typeface="+mj-lt"/>
                  </a:rPr>
                  <a:t> output definition of node OUT[B]; input definition of node IN[B]; </a:t>
                </a:r>
              </a:p>
              <a:p>
                <a:r>
                  <a:rPr lang="en-IN" sz="2400" dirty="0">
                    <a:latin typeface="+mj-lt"/>
                  </a:rPr>
                  <a:t>Ensure:</a:t>
                </a:r>
                <a:r>
                  <a:rPr lang="en-IN" sz="2400" b="0" dirty="0">
                    <a:latin typeface="+mj-lt"/>
                  </a:rPr>
                  <a:t> topic sentiment summary S`.</a:t>
                </a:r>
              </a:p>
            </p:txBody>
          </p:sp>
        </mc:Choice>
        <mc:Fallback xmlns="">
          <p:sp>
            <p:nvSpPr>
              <p:cNvPr id="6" name="TextBox 5">
                <a:extLst>
                  <a:ext uri="{FF2B5EF4-FFF2-40B4-BE49-F238E27FC236}">
                    <a16:creationId xmlns:a16="http://schemas.microsoft.com/office/drawing/2014/main" id="{E3F1456D-97EF-28D9-3B35-AA0F7E06FAA8}"/>
                  </a:ext>
                </a:extLst>
              </p:cNvPr>
              <p:cNvSpPr txBox="1">
                <a:spLocks noRot="1" noChangeAspect="1" noMove="1" noResize="1" noEditPoints="1" noAdjustHandles="1" noChangeArrowheads="1" noChangeShapeType="1" noTextEdit="1"/>
              </p:cNvSpPr>
              <p:nvPr/>
            </p:nvSpPr>
            <p:spPr>
              <a:xfrm>
                <a:off x="1019710" y="3657600"/>
                <a:ext cx="7924800" cy="2320251"/>
              </a:xfrm>
              <a:prstGeom prst="rect">
                <a:avLst/>
              </a:prstGeom>
              <a:blipFill>
                <a:blip r:embed="rId2"/>
                <a:stretch>
                  <a:fillRect l="-1154" t="-2100" b="-4987"/>
                </a:stretch>
              </a:blipFill>
            </p:spPr>
            <p:txBody>
              <a:bodyPr/>
              <a:lstStyle/>
              <a:p>
                <a:r>
                  <a:rPr lang="en-IN">
                    <a:noFill/>
                  </a:rPr>
                  <a:t> </a:t>
                </a:r>
              </a:p>
            </p:txBody>
          </p:sp>
        </mc:Fallback>
      </mc:AlternateContent>
    </p:spTree>
    <p:extLst>
      <p:ext uri="{BB962C8B-B14F-4D97-AF65-F5344CB8AC3E}">
        <p14:creationId xmlns:p14="http://schemas.microsoft.com/office/powerpoint/2010/main" val="245691457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14C8943-51FB-F1EA-AAD8-DEB52EE103F5}"/>
                  </a:ext>
                </a:extLst>
              </p:cNvPr>
              <p:cNvSpPr>
                <a:spLocks noGrp="1"/>
              </p:cNvSpPr>
              <p:nvPr>
                <p:ph idx="1"/>
              </p:nvPr>
            </p:nvSpPr>
            <p:spPr>
              <a:xfrm>
                <a:off x="914400" y="533400"/>
                <a:ext cx="7772400" cy="4114800"/>
              </a:xfrm>
            </p:spPr>
            <p:txBody>
              <a:bodyPr/>
              <a:lstStyle/>
              <a:p>
                <a:pPr marL="0" indent="0">
                  <a:buNone/>
                </a:pPr>
                <a:r>
                  <a:rPr lang="en-IN" sz="2400" dirty="0">
                    <a:latin typeface="+mj-lt"/>
                  </a:rPr>
                  <a:t>1: </a:t>
                </a:r>
                <a:r>
                  <a:rPr lang="en-IN" sz="2400" b="1" dirty="0">
                    <a:latin typeface="+mj-lt"/>
                  </a:rPr>
                  <a:t>for</a:t>
                </a:r>
                <a:r>
                  <a:rPr lang="en-IN" sz="2400" dirty="0">
                    <a:latin typeface="+mj-lt"/>
                  </a:rPr>
                  <a:t> each </a:t>
                </a:r>
                <a14:m>
                  <m:oMath xmlns:m="http://schemas.openxmlformats.org/officeDocument/2006/math">
                    <m:sSub>
                      <m:sSubPr>
                        <m:ctrlPr>
                          <a:rPr lang="en-IN" sz="2400" i="1" kern="100" smtClean="0">
                            <a:solidFill>
                              <a:srgbClr val="000000"/>
                            </a:solidFill>
                            <a:effectLst/>
                            <a:latin typeface="Cambria Math" panose="02040503050406030204" pitchFamily="18" charset="0"/>
                            <a:ea typeface="Malgun Gothic" panose="020B0503020000020004" pitchFamily="34" charset="-127"/>
                            <a:cs typeface="Mangal" panose="02040503050203030202" pitchFamily="18" charset="0"/>
                          </a:rPr>
                        </m:ctrlPr>
                      </m:sSubPr>
                      <m:e>
                        <m:r>
                          <a:rPr lang="en-IN" sz="2400" b="0" i="1" kern="100">
                            <a:solidFill>
                              <a:srgbClr val="000000"/>
                            </a:solidFill>
                            <a:effectLst/>
                            <a:latin typeface="Cambria Math" panose="02040503050406030204" pitchFamily="18" charset="0"/>
                            <a:ea typeface="Malgun Gothic" panose="020B0503020000020004" pitchFamily="34" charset="-127"/>
                            <a:cs typeface="Mangal" panose="02040503050203030202" pitchFamily="18" charset="0"/>
                          </a:rPr>
                          <m:t>𝑣</m:t>
                        </m:r>
                      </m:e>
                      <m:sub>
                        <m:r>
                          <a:rPr lang="en-IN" sz="2400" b="0" i="1" kern="100" smtClean="0">
                            <a:solidFill>
                              <a:srgbClr val="000000"/>
                            </a:solidFill>
                            <a:effectLst/>
                            <a:latin typeface="Cambria Math" panose="02040503050406030204" pitchFamily="18" charset="0"/>
                            <a:ea typeface="Malgun Gothic" panose="020B0503020000020004" pitchFamily="34" charset="-127"/>
                            <a:cs typeface="Mangal" panose="02040503050203030202" pitchFamily="18" charset="0"/>
                          </a:rPr>
                          <m:t>𝑖</m:t>
                        </m:r>
                      </m:sub>
                    </m:sSub>
                  </m:oMath>
                </a14:m>
                <a:r>
                  <a:rPr lang="en-IN" sz="2400" dirty="0">
                    <a:latin typeface="+mj-lt"/>
                  </a:rPr>
                  <a:t> </a:t>
                </a:r>
                <a14:m>
                  <m:oMath xmlns:m="http://schemas.openxmlformats.org/officeDocument/2006/math">
                    <m:r>
                      <a:rPr lang="en-IN" sz="2400" i="1" smtClean="0">
                        <a:latin typeface="Cambria Math" panose="02040503050406030204" pitchFamily="18" charset="0"/>
                        <a:ea typeface="Cambria Math" panose="02040503050406030204" pitchFamily="18" charset="0"/>
                      </a:rPr>
                      <m:t>∈</m:t>
                    </m:r>
                  </m:oMath>
                </a14:m>
                <a:r>
                  <a:rPr lang="en-IN" sz="2400" dirty="0">
                    <a:latin typeface="+mj-lt"/>
                  </a:rPr>
                  <a:t> V </a:t>
                </a:r>
                <a:r>
                  <a:rPr lang="en-IN" sz="2400" b="1" dirty="0">
                    <a:latin typeface="+mj-lt"/>
                  </a:rPr>
                  <a:t>do </a:t>
                </a:r>
              </a:p>
              <a:p>
                <a:pPr marL="0" indent="0">
                  <a:buNone/>
                </a:pPr>
                <a:r>
                  <a:rPr lang="en-IN" sz="2400" dirty="0">
                    <a:latin typeface="+mj-lt"/>
                  </a:rPr>
                  <a:t>2:     T, W </a:t>
                </a:r>
                <a14:m>
                  <m:oMath xmlns:m="http://schemas.openxmlformats.org/officeDocument/2006/math">
                    <m:r>
                      <a:rPr lang="en-IN" sz="2400" i="1" smtClean="0">
                        <a:latin typeface="Cambria Math" panose="02040503050406030204" pitchFamily="18" charset="0"/>
                        <a:ea typeface="Cambria Math" panose="02040503050406030204" pitchFamily="18" charset="0"/>
                      </a:rPr>
                      <m:t>←</m:t>
                    </m:r>
                  </m:oMath>
                </a14:m>
                <a:r>
                  <a:rPr lang="en-IN" sz="2400" dirty="0">
                    <a:latin typeface="+mj-lt"/>
                  </a:rPr>
                  <a:t> LDA(</a:t>
                </a:r>
                <a14:m>
                  <m:oMath xmlns:m="http://schemas.openxmlformats.org/officeDocument/2006/math">
                    <m:sSub>
                      <m:sSubPr>
                        <m:ctrlPr>
                          <a:rPr lang="en-IN" sz="2400" i="1" kern="100" smtClean="0">
                            <a:solidFill>
                              <a:srgbClr val="000000"/>
                            </a:solidFill>
                            <a:effectLst/>
                            <a:latin typeface="Cambria Math" panose="02040503050406030204" pitchFamily="18" charset="0"/>
                            <a:ea typeface="Malgun Gothic" panose="020B0503020000020004" pitchFamily="34" charset="-127"/>
                            <a:cs typeface="Mangal" panose="02040503050203030202" pitchFamily="18" charset="0"/>
                          </a:rPr>
                        </m:ctrlPr>
                      </m:sSubPr>
                      <m:e>
                        <m:r>
                          <a:rPr lang="en-IN" sz="2400" b="0" i="1" kern="100">
                            <a:solidFill>
                              <a:srgbClr val="000000"/>
                            </a:solidFill>
                            <a:effectLst/>
                            <a:latin typeface="Cambria Math" panose="02040503050406030204" pitchFamily="18" charset="0"/>
                            <a:ea typeface="Malgun Gothic" panose="020B0503020000020004" pitchFamily="34" charset="-127"/>
                            <a:cs typeface="Mangal" panose="02040503050203030202" pitchFamily="18" charset="0"/>
                          </a:rPr>
                          <m:t>𝑣</m:t>
                        </m:r>
                      </m:e>
                      <m:sub>
                        <m:r>
                          <a:rPr lang="en-IN" sz="2400" b="0" i="1" kern="100" smtClean="0">
                            <a:solidFill>
                              <a:srgbClr val="000000"/>
                            </a:solidFill>
                            <a:effectLst/>
                            <a:latin typeface="Cambria Math" panose="02040503050406030204" pitchFamily="18" charset="0"/>
                            <a:ea typeface="Malgun Gothic" panose="020B0503020000020004" pitchFamily="34" charset="-127"/>
                            <a:cs typeface="Mangal" panose="02040503050203030202" pitchFamily="18" charset="0"/>
                          </a:rPr>
                          <m:t>𝑖</m:t>
                        </m:r>
                      </m:sub>
                    </m:sSub>
                  </m:oMath>
                </a14:m>
                <a:r>
                  <a:rPr lang="en-IN" sz="2400" dirty="0">
                    <a:latin typeface="+mj-lt"/>
                  </a:rPr>
                  <a:t>); </a:t>
                </a:r>
              </a:p>
              <a:p>
                <a:pPr marL="0" indent="0">
                  <a:buNone/>
                </a:pPr>
                <a:r>
                  <a:rPr lang="en-IN" sz="2400" dirty="0">
                    <a:latin typeface="+mj-lt"/>
                  </a:rPr>
                  <a:t>3:     B </a:t>
                </a:r>
                <a14:m>
                  <m:oMath xmlns:m="http://schemas.openxmlformats.org/officeDocument/2006/math">
                    <m:r>
                      <a:rPr lang="en-IN" sz="2400" i="1" smtClean="0">
                        <a:latin typeface="Cambria Math" panose="02040503050406030204" pitchFamily="18" charset="0"/>
                        <a:ea typeface="Cambria Math" panose="02040503050406030204" pitchFamily="18" charset="0"/>
                      </a:rPr>
                      <m:t>←</m:t>
                    </m:r>
                  </m:oMath>
                </a14:m>
                <a:r>
                  <a:rPr lang="en-IN" sz="2400" dirty="0">
                    <a:latin typeface="+mj-lt"/>
                  </a:rPr>
                  <a:t> </a:t>
                </a:r>
                <a:r>
                  <a:rPr lang="en-IN" sz="2400" dirty="0" err="1">
                    <a:latin typeface="+mj-lt"/>
                  </a:rPr>
                  <a:t>calculateTopicSentiment</a:t>
                </a:r>
                <a:r>
                  <a:rPr lang="en-IN" sz="2400" dirty="0">
                    <a:latin typeface="+mj-lt"/>
                  </a:rPr>
                  <a:t>(T, W); </a:t>
                </a:r>
              </a:p>
              <a:p>
                <a:pPr marL="0" indent="0">
                  <a:buNone/>
                </a:pPr>
                <a:r>
                  <a:rPr lang="en-IN" sz="2400" dirty="0">
                    <a:latin typeface="+mj-lt"/>
                  </a:rPr>
                  <a:t>4: </a:t>
                </a:r>
                <a:r>
                  <a:rPr lang="en-IN" sz="2400" b="1" dirty="0">
                    <a:latin typeface="+mj-lt"/>
                  </a:rPr>
                  <a:t>end for </a:t>
                </a:r>
              </a:p>
              <a:p>
                <a:pPr marL="0" indent="0">
                  <a:buNone/>
                </a:pPr>
                <a:r>
                  <a:rPr lang="en-IN" sz="2400" dirty="0">
                    <a:latin typeface="+mj-lt"/>
                  </a:rPr>
                  <a:t>5: </a:t>
                </a:r>
                <a:r>
                  <a:rPr lang="en-IN" sz="2400" b="1" dirty="0">
                    <a:latin typeface="+mj-lt"/>
                  </a:rPr>
                  <a:t>for</a:t>
                </a:r>
                <a:r>
                  <a:rPr lang="en-IN" sz="2400" dirty="0">
                    <a:latin typeface="+mj-lt"/>
                  </a:rPr>
                  <a:t> each </a:t>
                </a:r>
                <a14:m>
                  <m:oMath xmlns:m="http://schemas.openxmlformats.org/officeDocument/2006/math">
                    <m:sSub>
                      <m:sSubPr>
                        <m:ctrlPr>
                          <a:rPr lang="en-IN" sz="2400" i="1" kern="100" smtClean="0">
                            <a:solidFill>
                              <a:srgbClr val="000000"/>
                            </a:solidFill>
                            <a:effectLst/>
                            <a:latin typeface="Cambria Math" panose="02040503050406030204" pitchFamily="18" charset="0"/>
                            <a:ea typeface="Malgun Gothic" panose="020B0503020000020004" pitchFamily="34" charset="-127"/>
                            <a:cs typeface="Mangal" panose="02040503050203030202" pitchFamily="18" charset="0"/>
                          </a:rPr>
                        </m:ctrlPr>
                      </m:sSubPr>
                      <m:e>
                        <m:r>
                          <a:rPr lang="en-IN" sz="2400" b="0" i="1" kern="100" smtClean="0">
                            <a:solidFill>
                              <a:srgbClr val="000000"/>
                            </a:solidFill>
                            <a:effectLst/>
                            <a:latin typeface="Cambria Math" panose="02040503050406030204" pitchFamily="18" charset="0"/>
                            <a:ea typeface="Malgun Gothic" panose="020B0503020000020004" pitchFamily="34" charset="-127"/>
                            <a:cs typeface="Mangal" panose="02040503050203030202" pitchFamily="18" charset="0"/>
                          </a:rPr>
                          <m:t>𝐵</m:t>
                        </m:r>
                      </m:e>
                      <m:sub>
                        <m:r>
                          <a:rPr lang="en-IN" sz="2400" b="0" i="1" kern="100" smtClean="0">
                            <a:solidFill>
                              <a:srgbClr val="000000"/>
                            </a:solidFill>
                            <a:effectLst/>
                            <a:latin typeface="Cambria Math" panose="02040503050406030204" pitchFamily="18" charset="0"/>
                            <a:ea typeface="Malgun Gothic" panose="020B0503020000020004" pitchFamily="34" charset="-127"/>
                            <a:cs typeface="Mangal" panose="02040503050203030202" pitchFamily="18" charset="0"/>
                          </a:rPr>
                          <m:t>𝑖</m:t>
                        </m:r>
                      </m:sub>
                    </m:sSub>
                  </m:oMath>
                </a14:m>
                <a:r>
                  <a:rPr lang="en-IN" sz="2400" dirty="0">
                    <a:latin typeface="+mj-lt"/>
                  </a:rPr>
                  <a:t> </a:t>
                </a:r>
                <a14:m>
                  <m:oMath xmlns:m="http://schemas.openxmlformats.org/officeDocument/2006/math">
                    <m:r>
                      <a:rPr lang="en-IN" sz="2400" i="1" dirty="0" smtClean="0">
                        <a:latin typeface="Cambria Math" panose="02040503050406030204" pitchFamily="18" charset="0"/>
                        <a:ea typeface="Cambria Math" panose="02040503050406030204" pitchFamily="18" charset="0"/>
                      </a:rPr>
                      <m:t>←</m:t>
                    </m:r>
                  </m:oMath>
                </a14:m>
                <a:r>
                  <a:rPr lang="en-IN" sz="2400" dirty="0">
                    <a:latin typeface="+mj-lt"/>
                  </a:rPr>
                  <a:t> B </a:t>
                </a:r>
                <a:r>
                  <a:rPr lang="en-IN" sz="2400" b="1" dirty="0">
                    <a:latin typeface="+mj-lt"/>
                  </a:rPr>
                  <a:t>do </a:t>
                </a:r>
              </a:p>
              <a:p>
                <a:pPr marL="0" indent="0">
                  <a:buNone/>
                </a:pPr>
                <a:r>
                  <a:rPr lang="en-IN" sz="2400" dirty="0">
                    <a:latin typeface="+mj-lt"/>
                  </a:rPr>
                  <a:t>6: </a:t>
                </a:r>
                <a14:m>
                  <m:oMath xmlns:m="http://schemas.openxmlformats.org/officeDocument/2006/math">
                    <m:sSup>
                      <m:sSupPr>
                        <m:ctrlPr>
                          <a:rPr lang="en-IN" sz="2400" b="0" i="1" smtClean="0">
                            <a:latin typeface="Cambria Math" panose="02040503050406030204" pitchFamily="18" charset="0"/>
                          </a:rPr>
                        </m:ctrlPr>
                      </m:sSupPr>
                      <m:e>
                        <m:r>
                          <a:rPr lang="en-IN" sz="2400" b="0" i="1" smtClean="0">
                            <a:latin typeface="Cambria Math" panose="02040503050406030204" pitchFamily="18" charset="0"/>
                          </a:rPr>
                          <m:t>    </m:t>
                        </m:r>
                        <m:r>
                          <a:rPr lang="en-IN" sz="2400" b="0" i="1" smtClean="0">
                            <a:latin typeface="Cambria Math" panose="02040503050406030204" pitchFamily="18" charset="0"/>
                          </a:rPr>
                          <m:t>𝐵</m:t>
                        </m:r>
                      </m:e>
                      <m:sup>
                        <m:r>
                          <a:rPr lang="en-IN" sz="2400" b="0" i="1" smtClean="0">
                            <a:latin typeface="Cambria Math" panose="02040503050406030204" pitchFamily="18" charset="0"/>
                          </a:rPr>
                          <m:t>𝑔𝑒𝑛</m:t>
                        </m:r>
                      </m:sup>
                    </m:sSup>
                    <m:r>
                      <a:rPr lang="en-IN" sz="2400" b="0" i="1" smtClean="0">
                        <a:latin typeface="Cambria Math" panose="02040503050406030204" pitchFamily="18" charset="0"/>
                      </a:rPr>
                      <m:t> </m:t>
                    </m:r>
                    <m:r>
                      <a:rPr lang="en-IN" sz="2400" i="1" dirty="0">
                        <a:latin typeface="Cambria Math" panose="02040503050406030204" pitchFamily="18" charset="0"/>
                        <a:ea typeface="Cambria Math" panose="02040503050406030204" pitchFamily="18" charset="0"/>
                      </a:rPr>
                      <m:t>←</m:t>
                    </m:r>
                  </m:oMath>
                </a14:m>
                <a:r>
                  <a:rPr lang="en-IN" sz="2400" dirty="0">
                    <a:latin typeface="+mj-lt"/>
                  </a:rPr>
                  <a:t> </a:t>
                </a:r>
                <a:r>
                  <a:rPr lang="en-IN" sz="2400" dirty="0" err="1">
                    <a:latin typeface="+mj-lt"/>
                  </a:rPr>
                  <a:t>calculateDefinitionGenerated</a:t>
                </a:r>
                <a:r>
                  <a:rPr lang="en-IN" sz="2400" dirty="0">
                    <a:latin typeface="+mj-lt"/>
                  </a:rPr>
                  <a:t>(</a:t>
                </a:r>
                <a14:m>
                  <m:oMath xmlns:m="http://schemas.openxmlformats.org/officeDocument/2006/math">
                    <m:sSub>
                      <m:sSubPr>
                        <m:ctrlPr>
                          <a:rPr lang="en-IN" sz="2400" i="1">
                            <a:latin typeface="Cambria Math" panose="02040503050406030204" pitchFamily="18" charset="0"/>
                          </a:rPr>
                        </m:ctrlPr>
                      </m:sSubPr>
                      <m:e>
                        <m:r>
                          <a:rPr lang="en-IN" sz="2400" b="0" i="1" smtClean="0">
                            <a:latin typeface="Cambria Math" panose="02040503050406030204" pitchFamily="18" charset="0"/>
                          </a:rPr>
                          <m:t>𝐵</m:t>
                        </m:r>
                      </m:e>
                      <m:sub>
                        <m:r>
                          <a:rPr lang="en-IN" sz="2400" i="1">
                            <a:latin typeface="Cambria Math" panose="02040503050406030204" pitchFamily="18" charset="0"/>
                          </a:rPr>
                          <m:t>𝑖</m:t>
                        </m:r>
                      </m:sub>
                    </m:sSub>
                  </m:oMath>
                </a14:m>
                <a:r>
                  <a:rPr lang="en-IN" sz="2400" dirty="0">
                    <a:latin typeface="+mj-lt"/>
                  </a:rPr>
                  <a:t>, B); </a:t>
                </a:r>
              </a:p>
              <a:p>
                <a:pPr marL="0" indent="0">
                  <a:buNone/>
                </a:pPr>
                <a:r>
                  <a:rPr lang="en-IN" sz="2400" dirty="0">
                    <a:latin typeface="+mj-lt"/>
                  </a:rPr>
                  <a:t>7: </a:t>
                </a:r>
                <a14:m>
                  <m:oMath xmlns:m="http://schemas.openxmlformats.org/officeDocument/2006/math">
                    <m:r>
                      <a:rPr lang="en-IN" sz="2400" b="0" i="0" smtClean="0">
                        <a:latin typeface="Cambria Math" panose="02040503050406030204" pitchFamily="18" charset="0"/>
                      </a:rPr>
                      <m:t>    </m:t>
                    </m:r>
                    <m:sSup>
                      <m:sSupPr>
                        <m:ctrlPr>
                          <a:rPr lang="en-IN" sz="2400" b="0" i="1" smtClean="0">
                            <a:latin typeface="Cambria Math" panose="02040503050406030204" pitchFamily="18" charset="0"/>
                          </a:rPr>
                        </m:ctrlPr>
                      </m:sSupPr>
                      <m:e>
                        <m:r>
                          <a:rPr lang="en-IN" sz="2400" b="0" i="1" smtClean="0">
                            <a:latin typeface="Cambria Math" panose="02040503050406030204" pitchFamily="18" charset="0"/>
                          </a:rPr>
                          <m:t>𝐵</m:t>
                        </m:r>
                      </m:e>
                      <m:sup>
                        <m:r>
                          <a:rPr lang="en-IN" sz="2400" b="0" i="1" smtClean="0">
                            <a:latin typeface="Cambria Math" panose="02040503050406030204" pitchFamily="18" charset="0"/>
                          </a:rPr>
                          <m:t>𝑘𝑖𝑙𝑙</m:t>
                        </m:r>
                      </m:sup>
                    </m:sSup>
                  </m:oMath>
                </a14:m>
                <a:r>
                  <a:rPr lang="en-IN" sz="2400" dirty="0">
                    <a:latin typeface="+mj-lt"/>
                  </a:rPr>
                  <a:t> </a:t>
                </a:r>
                <a14:m>
                  <m:oMath xmlns:m="http://schemas.openxmlformats.org/officeDocument/2006/math">
                    <m:r>
                      <a:rPr lang="en-IN" sz="2400" i="1" dirty="0">
                        <a:latin typeface="Cambria Math" panose="02040503050406030204" pitchFamily="18" charset="0"/>
                        <a:ea typeface="Cambria Math" panose="02040503050406030204" pitchFamily="18" charset="0"/>
                      </a:rPr>
                      <m:t>←</m:t>
                    </m:r>
                  </m:oMath>
                </a14:m>
                <a:r>
                  <a:rPr lang="en-IN" sz="2400" dirty="0">
                    <a:latin typeface="+mj-lt"/>
                  </a:rPr>
                  <a:t> </a:t>
                </a:r>
                <a:r>
                  <a:rPr lang="en-IN" sz="2400" dirty="0" err="1">
                    <a:latin typeface="+mj-lt"/>
                  </a:rPr>
                  <a:t>calculateDefinitionKilled</a:t>
                </a:r>
                <a:r>
                  <a:rPr lang="en-IN" sz="2400" dirty="0">
                    <a:latin typeface="+mj-lt"/>
                  </a:rPr>
                  <a:t>(</a:t>
                </a:r>
                <a14:m>
                  <m:oMath xmlns:m="http://schemas.openxmlformats.org/officeDocument/2006/math">
                    <m:sSub>
                      <m:sSubPr>
                        <m:ctrlPr>
                          <a:rPr lang="en-IN" sz="2400" i="1">
                            <a:latin typeface="Cambria Math" panose="02040503050406030204" pitchFamily="18" charset="0"/>
                          </a:rPr>
                        </m:ctrlPr>
                      </m:sSubPr>
                      <m:e>
                        <m:r>
                          <a:rPr lang="en-IN" sz="2400" i="1">
                            <a:latin typeface="Cambria Math" panose="02040503050406030204" pitchFamily="18" charset="0"/>
                          </a:rPr>
                          <m:t>𝐵</m:t>
                        </m:r>
                      </m:e>
                      <m:sub>
                        <m:r>
                          <a:rPr lang="en-IN" sz="2400" i="1">
                            <a:latin typeface="Cambria Math" panose="02040503050406030204" pitchFamily="18" charset="0"/>
                          </a:rPr>
                          <m:t>𝑖</m:t>
                        </m:r>
                      </m:sub>
                    </m:sSub>
                  </m:oMath>
                </a14:m>
                <a:r>
                  <a:rPr lang="en-IN" sz="2400" dirty="0">
                    <a:latin typeface="+mj-lt"/>
                  </a:rPr>
                  <a:t>, B);</a:t>
                </a:r>
              </a:p>
              <a:p>
                <a:pPr marL="0" indent="0">
                  <a:buNone/>
                </a:pPr>
                <a:r>
                  <a:rPr lang="en-IN" sz="2400" dirty="0">
                    <a:latin typeface="+mj-lt"/>
                  </a:rPr>
                  <a:t> 8:     OUT[</a:t>
                </a:r>
                <a14:m>
                  <m:oMath xmlns:m="http://schemas.openxmlformats.org/officeDocument/2006/math">
                    <m:sSub>
                      <m:sSubPr>
                        <m:ctrlPr>
                          <a:rPr lang="en-IN" sz="2400" i="1">
                            <a:latin typeface="Cambria Math" panose="02040503050406030204" pitchFamily="18" charset="0"/>
                          </a:rPr>
                        </m:ctrlPr>
                      </m:sSubPr>
                      <m:e>
                        <m:r>
                          <a:rPr lang="en-IN" sz="2400" i="1">
                            <a:latin typeface="Cambria Math" panose="02040503050406030204" pitchFamily="18" charset="0"/>
                          </a:rPr>
                          <m:t>𝐵</m:t>
                        </m:r>
                      </m:e>
                      <m:sub>
                        <m:r>
                          <a:rPr lang="en-IN" sz="2400" i="1">
                            <a:latin typeface="Cambria Math" panose="02040503050406030204" pitchFamily="18" charset="0"/>
                          </a:rPr>
                          <m:t>𝑖</m:t>
                        </m:r>
                      </m:sub>
                    </m:sSub>
                  </m:oMath>
                </a14:m>
                <a:r>
                  <a:rPr lang="en-IN" sz="2400" dirty="0">
                    <a:latin typeface="+mj-lt"/>
                  </a:rPr>
                  <a:t>] = </a:t>
                </a:r>
                <a14:m>
                  <m:oMath xmlns:m="http://schemas.openxmlformats.org/officeDocument/2006/math">
                    <m:r>
                      <a:rPr lang="en-IN" sz="2400" i="1" smtClean="0">
                        <a:latin typeface="Cambria Math" panose="02040503050406030204" pitchFamily="18" charset="0"/>
                        <a:ea typeface="Cambria Math" panose="02040503050406030204" pitchFamily="18" charset="0"/>
                      </a:rPr>
                      <m:t>∅</m:t>
                    </m:r>
                  </m:oMath>
                </a14:m>
                <a:r>
                  <a:rPr lang="en-IN" sz="2400" dirty="0">
                    <a:latin typeface="+mj-lt"/>
                  </a:rPr>
                  <a:t>; </a:t>
                </a:r>
              </a:p>
              <a:p>
                <a:pPr marL="0" indent="0">
                  <a:buNone/>
                </a:pPr>
                <a:r>
                  <a:rPr lang="en-IN" sz="2400" dirty="0">
                    <a:latin typeface="+mj-lt"/>
                  </a:rPr>
                  <a:t>9: </a:t>
                </a:r>
                <a:r>
                  <a:rPr lang="en-IN" sz="2400" b="1" dirty="0">
                    <a:latin typeface="+mj-lt"/>
                  </a:rPr>
                  <a:t>end for </a:t>
                </a:r>
              </a:p>
              <a:p>
                <a:pPr marL="0" indent="0">
                  <a:buNone/>
                </a:pPr>
                <a:r>
                  <a:rPr lang="en-IN" sz="2400" dirty="0">
                    <a:latin typeface="+mj-lt"/>
                  </a:rPr>
                  <a:t>10: </a:t>
                </a:r>
                <a:r>
                  <a:rPr lang="en-IN" sz="2400" b="1" dirty="0">
                    <a:latin typeface="+mj-lt"/>
                  </a:rPr>
                  <a:t>while </a:t>
                </a:r>
                <a:r>
                  <a:rPr lang="en-IN" sz="2400" dirty="0">
                    <a:latin typeface="+mj-lt"/>
                  </a:rPr>
                  <a:t>(OUT[B] changes) </a:t>
                </a:r>
                <a:r>
                  <a:rPr lang="en-IN" sz="2400" b="1" dirty="0">
                    <a:latin typeface="+mj-lt"/>
                  </a:rPr>
                  <a:t>do </a:t>
                </a:r>
              </a:p>
              <a:p>
                <a:pPr marL="0" indent="0">
                  <a:buNone/>
                </a:pPr>
                <a:r>
                  <a:rPr lang="en-IN" sz="2400" dirty="0">
                    <a:latin typeface="+mj-lt"/>
                  </a:rPr>
                  <a:t>11:     </a:t>
                </a:r>
                <a:r>
                  <a:rPr lang="en-IN" sz="2400" b="1" dirty="0">
                    <a:latin typeface="+mj-lt"/>
                  </a:rPr>
                  <a:t>for</a:t>
                </a:r>
                <a:r>
                  <a:rPr lang="en-IN" sz="2400" dirty="0">
                    <a:latin typeface="+mj-lt"/>
                  </a:rPr>
                  <a:t> each </a:t>
                </a:r>
                <a14:m>
                  <m:oMath xmlns:m="http://schemas.openxmlformats.org/officeDocument/2006/math">
                    <m:sSub>
                      <m:sSubPr>
                        <m:ctrlPr>
                          <a:rPr lang="en-IN" sz="2400" i="1" smtClean="0">
                            <a:solidFill>
                              <a:srgbClr val="000000"/>
                            </a:solidFill>
                            <a:effectLst/>
                            <a:latin typeface="Cambria Math" panose="02040503050406030204" pitchFamily="18" charset="0"/>
                          </a:rPr>
                        </m:ctrlPr>
                      </m:sSubPr>
                      <m:e>
                        <m:r>
                          <a:rPr lang="en-IN" sz="2400" b="0" i="1">
                            <a:solidFill>
                              <a:srgbClr val="000000"/>
                            </a:solidFill>
                            <a:effectLst/>
                            <a:latin typeface="Cambria Math" panose="02040503050406030204" pitchFamily="18" charset="0"/>
                          </a:rPr>
                          <m:t>𝐵</m:t>
                        </m:r>
                      </m:e>
                      <m:sub>
                        <m:r>
                          <a:rPr lang="en-IN" sz="2400" i="1">
                            <a:solidFill>
                              <a:srgbClr val="000000"/>
                            </a:solidFill>
                            <a:effectLst/>
                            <a:latin typeface="Cambria Math" panose="02040503050406030204" pitchFamily="18" charset="0"/>
                          </a:rPr>
                          <m:t>𝑖</m:t>
                        </m:r>
                      </m:sub>
                    </m:sSub>
                  </m:oMath>
                </a14:m>
                <a:r>
                  <a:rPr lang="en-IN" sz="2400" dirty="0">
                    <a:latin typeface="+mj-lt"/>
                  </a:rPr>
                  <a:t> </a:t>
                </a:r>
                <a14:m>
                  <m:oMath xmlns:m="http://schemas.openxmlformats.org/officeDocument/2006/math">
                    <m:r>
                      <a:rPr lang="en-IN" sz="2400" i="1" dirty="0" smtClean="0">
                        <a:latin typeface="Cambria Math" panose="02040503050406030204" pitchFamily="18" charset="0"/>
                        <a:ea typeface="Cambria Math" panose="02040503050406030204" pitchFamily="18" charset="0"/>
                      </a:rPr>
                      <m:t>∈</m:t>
                    </m:r>
                  </m:oMath>
                </a14:m>
                <a:r>
                  <a:rPr lang="en-IN" sz="2400" dirty="0">
                    <a:latin typeface="+mj-lt"/>
                  </a:rPr>
                  <a:t> B </a:t>
                </a:r>
                <a:r>
                  <a:rPr lang="en-IN" sz="2400" b="1" dirty="0">
                    <a:latin typeface="+mj-lt"/>
                  </a:rPr>
                  <a:t>do</a:t>
                </a:r>
              </a:p>
            </p:txBody>
          </p:sp>
        </mc:Choice>
        <mc:Fallback xmlns="">
          <p:sp>
            <p:nvSpPr>
              <p:cNvPr id="3" name="Content Placeholder 2">
                <a:extLst>
                  <a:ext uri="{FF2B5EF4-FFF2-40B4-BE49-F238E27FC236}">
                    <a16:creationId xmlns:a16="http://schemas.microsoft.com/office/drawing/2014/main" id="{914C8943-51FB-F1EA-AAD8-DEB52EE103F5}"/>
                  </a:ext>
                </a:extLst>
              </p:cNvPr>
              <p:cNvSpPr>
                <a:spLocks noGrp="1" noRot="1" noChangeAspect="1" noMove="1" noResize="1" noEditPoints="1" noAdjustHandles="1" noChangeArrowheads="1" noChangeShapeType="1" noTextEdit="1"/>
              </p:cNvSpPr>
              <p:nvPr>
                <p:ph idx="1"/>
              </p:nvPr>
            </p:nvSpPr>
            <p:spPr>
              <a:xfrm>
                <a:off x="914400" y="533400"/>
                <a:ext cx="7772400" cy="4114800"/>
              </a:xfrm>
              <a:blipFill>
                <a:blip r:embed="rId2"/>
                <a:stretch>
                  <a:fillRect l="-1176" t="-1185" b="-21481"/>
                </a:stretch>
              </a:blipFill>
            </p:spPr>
            <p:txBody>
              <a:bodyPr/>
              <a:lstStyle/>
              <a:p>
                <a:r>
                  <a:rPr lang="en-IN">
                    <a:noFill/>
                  </a:rPr>
                  <a:t> </a:t>
                </a:r>
              </a:p>
            </p:txBody>
          </p:sp>
        </mc:Fallback>
      </mc:AlternateContent>
      <p:sp>
        <p:nvSpPr>
          <p:cNvPr id="4" name="Footer Placeholder 3">
            <a:extLst>
              <a:ext uri="{FF2B5EF4-FFF2-40B4-BE49-F238E27FC236}">
                <a16:creationId xmlns:a16="http://schemas.microsoft.com/office/drawing/2014/main" id="{62704153-0A14-16DB-1679-B820100F2624}"/>
              </a:ext>
            </a:extLst>
          </p:cNvPr>
          <p:cNvSpPr>
            <a:spLocks noGrp="1"/>
          </p:cNvSpPr>
          <p:nvPr>
            <p:ph type="ftr" sz="quarter" idx="10"/>
          </p:nvPr>
        </p:nvSpPr>
        <p:spPr/>
        <p:txBody>
          <a:bodyPr/>
          <a:lstStyle/>
          <a:p>
            <a:pPr>
              <a:defRPr/>
            </a:pPr>
            <a:r>
              <a:rPr lang="en-US" dirty="0"/>
              <a:t>Department of IT</a:t>
            </a:r>
          </a:p>
        </p:txBody>
      </p:sp>
    </p:spTree>
    <p:extLst>
      <p:ext uri="{BB962C8B-B14F-4D97-AF65-F5344CB8AC3E}">
        <p14:creationId xmlns:p14="http://schemas.microsoft.com/office/powerpoint/2010/main" val="122176217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E71276F-DE40-7EBF-4DA6-7AF399C553DB}"/>
                  </a:ext>
                </a:extLst>
              </p:cNvPr>
              <p:cNvSpPr>
                <a:spLocks noGrp="1"/>
              </p:cNvSpPr>
              <p:nvPr>
                <p:ph idx="1"/>
              </p:nvPr>
            </p:nvSpPr>
            <p:spPr>
              <a:xfrm>
                <a:off x="838200" y="838200"/>
                <a:ext cx="7772400" cy="4114800"/>
              </a:xfrm>
            </p:spPr>
            <p:txBody>
              <a:bodyPr/>
              <a:lstStyle/>
              <a:p>
                <a:pPr marL="0" indent="0">
                  <a:buNone/>
                </a:pPr>
                <a:r>
                  <a:rPr lang="en-IN" sz="2400" dirty="0">
                    <a:latin typeface="+mj-lt"/>
                  </a:rPr>
                  <a:t>12:         IN[</a:t>
                </a:r>
                <a14:m>
                  <m:oMath xmlns:m="http://schemas.openxmlformats.org/officeDocument/2006/math">
                    <m:sSub>
                      <m:sSubPr>
                        <m:ctrlPr>
                          <a:rPr lang="en-IN" sz="2400" i="1">
                            <a:latin typeface="Cambria Math" panose="02040503050406030204" pitchFamily="18" charset="0"/>
                          </a:rPr>
                        </m:ctrlPr>
                      </m:sSubPr>
                      <m:e>
                        <m:r>
                          <a:rPr lang="en-IN" sz="2400" i="1">
                            <a:latin typeface="Cambria Math" panose="02040503050406030204" pitchFamily="18" charset="0"/>
                          </a:rPr>
                          <m:t>𝐵</m:t>
                        </m:r>
                      </m:e>
                      <m:sub>
                        <m:r>
                          <a:rPr lang="en-IN" sz="2400" i="1">
                            <a:latin typeface="Cambria Math" panose="02040503050406030204" pitchFamily="18" charset="0"/>
                          </a:rPr>
                          <m:t>𝑖</m:t>
                        </m:r>
                      </m:sub>
                    </m:sSub>
                  </m:oMath>
                </a14:m>
                <a:r>
                  <a:rPr lang="en-IN" sz="2400" dirty="0">
                    <a:latin typeface="+mj-lt"/>
                  </a:rPr>
                  <a:t>] </a:t>
                </a:r>
                <a14:m>
                  <m:oMath xmlns:m="http://schemas.openxmlformats.org/officeDocument/2006/math">
                    <m:r>
                      <a:rPr lang="en-IN" sz="2400" i="1" smtClean="0">
                        <a:latin typeface="Cambria Math" panose="02040503050406030204" pitchFamily="18" charset="0"/>
                        <a:ea typeface="Cambria Math" panose="02040503050406030204" pitchFamily="18" charset="0"/>
                      </a:rPr>
                      <m:t>←</m:t>
                    </m:r>
                    <m:r>
                      <a:rPr lang="en-IN" sz="2400" b="0" i="1" smtClean="0">
                        <a:latin typeface="Cambria Math" panose="02040503050406030204" pitchFamily="18" charset="0"/>
                        <a:ea typeface="Cambria Math" panose="02040503050406030204" pitchFamily="18" charset="0"/>
                      </a:rPr>
                      <m:t>  </m:t>
                    </m:r>
                    <m:sSub>
                      <m:sSubPr>
                        <m:ctrlPr>
                          <a:rPr lang="en-IN" sz="2400" b="0" i="1" smtClean="0">
                            <a:latin typeface="Cambria Math" panose="02040503050406030204" pitchFamily="18" charset="0"/>
                            <a:ea typeface="Cambria Math" panose="02040503050406030204" pitchFamily="18" charset="0"/>
                          </a:rPr>
                        </m:ctrlPr>
                      </m:sSubPr>
                      <m:e>
                        <m:r>
                          <a:rPr lang="en-IN" sz="2400" b="0" i="1" smtClean="0">
                            <a:latin typeface="Cambria Math" panose="02040503050406030204" pitchFamily="18" charset="0"/>
                            <a:ea typeface="Cambria Math" panose="02040503050406030204" pitchFamily="18" charset="0"/>
                          </a:rPr>
                          <m:t>∪</m:t>
                        </m:r>
                      </m:e>
                      <m:sub>
                        <m:sSub>
                          <m:sSubPr>
                            <m:ctrlPr>
                              <a:rPr lang="en-IN" sz="2400" i="1">
                                <a:latin typeface="Cambria Math" panose="02040503050406030204" pitchFamily="18" charset="0"/>
                              </a:rPr>
                            </m:ctrlPr>
                          </m:sSubPr>
                          <m:e>
                            <m:r>
                              <a:rPr lang="en-IN" sz="2400" i="1">
                                <a:latin typeface="Cambria Math" panose="02040503050406030204" pitchFamily="18" charset="0"/>
                              </a:rPr>
                              <m:t>𝑃</m:t>
                            </m:r>
                          </m:e>
                          <m:sub>
                            <m:r>
                              <a:rPr lang="en-IN" sz="2400" i="1">
                                <a:latin typeface="Cambria Math" panose="02040503050406030204" pitchFamily="18" charset="0"/>
                              </a:rPr>
                              <m:t>𝑖</m:t>
                            </m:r>
                          </m:sub>
                        </m:sSub>
                        <m:r>
                          <m:rPr>
                            <m:nor/>
                          </m:rPr>
                          <a:rPr lang="en-IN" sz="2400" b="0" i="0" smtClean="0">
                            <a:latin typeface="Cambria Math" panose="02040503050406030204" pitchFamily="18" charset="0"/>
                          </a:rPr>
                          <m:t> </m:t>
                        </m:r>
                        <m:r>
                          <m:rPr>
                            <m:nor/>
                          </m:rPr>
                          <a:rPr lang="en-IN" sz="2400" dirty="0"/>
                          <m:t>is</m:t>
                        </m:r>
                        <m:r>
                          <m:rPr>
                            <m:nor/>
                          </m:rPr>
                          <a:rPr lang="en-IN" sz="2400" dirty="0"/>
                          <m:t> </m:t>
                        </m:r>
                        <m:r>
                          <m:rPr>
                            <m:nor/>
                          </m:rPr>
                          <a:rPr lang="en-IN" sz="2400" dirty="0"/>
                          <m:t>one</m:t>
                        </m:r>
                        <m:r>
                          <m:rPr>
                            <m:nor/>
                          </m:rPr>
                          <a:rPr lang="en-IN" sz="2400" dirty="0"/>
                          <m:t> </m:t>
                        </m:r>
                        <m:r>
                          <m:rPr>
                            <m:nor/>
                          </m:rPr>
                          <a:rPr lang="en-IN" sz="2400" dirty="0"/>
                          <m:t>of</m:t>
                        </m:r>
                        <m:r>
                          <m:rPr>
                            <m:nor/>
                          </m:rPr>
                          <a:rPr lang="en-IN" sz="2400" dirty="0"/>
                          <m:t> </m:t>
                        </m:r>
                        <m:sSub>
                          <m:sSubPr>
                            <m:ctrlPr>
                              <a:rPr lang="en-IN" sz="2400" i="1">
                                <a:latin typeface="Cambria Math" panose="02040503050406030204" pitchFamily="18" charset="0"/>
                              </a:rPr>
                            </m:ctrlPr>
                          </m:sSubPr>
                          <m:e>
                            <m:r>
                              <a:rPr lang="en-IN" sz="2400" i="1">
                                <a:latin typeface="Cambria Math" panose="02040503050406030204" pitchFamily="18" charset="0"/>
                              </a:rPr>
                              <m:t>𝐵</m:t>
                            </m:r>
                          </m:e>
                          <m:sub>
                            <m:r>
                              <a:rPr lang="en-IN" sz="2400" i="1">
                                <a:latin typeface="Cambria Math" panose="02040503050406030204" pitchFamily="18" charset="0"/>
                              </a:rPr>
                              <m:t>𝑖</m:t>
                            </m:r>
                          </m:sub>
                        </m:sSub>
                        <m:r>
                          <m:rPr>
                            <m:nor/>
                          </m:rPr>
                          <a:rPr lang="en-IN" sz="2400" dirty="0"/>
                          <m:t>’</m:t>
                        </m:r>
                        <m:r>
                          <m:rPr>
                            <m:nor/>
                          </m:rPr>
                          <a:rPr lang="en-IN" sz="2400" dirty="0"/>
                          <m:t>s</m:t>
                        </m:r>
                        <m:r>
                          <m:rPr>
                            <m:nor/>
                          </m:rPr>
                          <a:rPr lang="en-IN" sz="2400" dirty="0"/>
                          <m:t> </m:t>
                        </m:r>
                        <m:r>
                          <m:rPr>
                            <m:nor/>
                          </m:rPr>
                          <a:rPr lang="en-IN" sz="2400" dirty="0"/>
                          <m:t>precursors</m:t>
                        </m:r>
                        <m:r>
                          <m:rPr>
                            <m:nor/>
                          </m:rPr>
                          <a:rPr lang="en-IN" sz="2400" dirty="0"/>
                          <m:t> </m:t>
                        </m:r>
                      </m:sub>
                    </m:sSub>
                    <m:r>
                      <m:rPr>
                        <m:nor/>
                      </m:rPr>
                      <a:rPr lang="en-IN" sz="2400" dirty="0"/>
                      <m:t>OUT</m:t>
                    </m:r>
                    <m:r>
                      <m:rPr>
                        <m:nor/>
                      </m:rPr>
                      <a:rPr lang="en-IN" sz="2400" dirty="0"/>
                      <m:t>[</m:t>
                    </m:r>
                    <m:r>
                      <m:rPr>
                        <m:nor/>
                      </m:rPr>
                      <a:rPr lang="en-IN" sz="2400" dirty="0"/>
                      <m:t>P</m:t>
                    </m:r>
                    <m:r>
                      <m:rPr>
                        <m:nor/>
                      </m:rPr>
                      <a:rPr lang="en-IN" sz="2400" dirty="0"/>
                      <m:t>]; </m:t>
                    </m:r>
                  </m:oMath>
                </a14:m>
                <a:endParaRPr lang="en-IN" sz="2400" dirty="0">
                  <a:latin typeface="+mj-lt"/>
                </a:endParaRPr>
              </a:p>
              <a:p>
                <a:pPr marL="0" indent="0">
                  <a:buNone/>
                </a:pPr>
                <a:r>
                  <a:rPr lang="en-IN" sz="2400" dirty="0">
                    <a:latin typeface="+mj-lt"/>
                  </a:rPr>
                  <a:t>13:         OUT[</a:t>
                </a:r>
                <a14:m>
                  <m:oMath xmlns:m="http://schemas.openxmlformats.org/officeDocument/2006/math">
                    <m:sSub>
                      <m:sSubPr>
                        <m:ctrlPr>
                          <a:rPr lang="en-IN" sz="2400" i="1">
                            <a:latin typeface="Cambria Math" panose="02040503050406030204" pitchFamily="18" charset="0"/>
                          </a:rPr>
                        </m:ctrlPr>
                      </m:sSubPr>
                      <m:e>
                        <m:r>
                          <a:rPr lang="en-IN" sz="2400" i="1">
                            <a:latin typeface="Cambria Math" panose="02040503050406030204" pitchFamily="18" charset="0"/>
                          </a:rPr>
                          <m:t>𝐵</m:t>
                        </m:r>
                      </m:e>
                      <m:sub>
                        <m:r>
                          <a:rPr lang="en-IN" sz="2400" i="1">
                            <a:latin typeface="Cambria Math" panose="02040503050406030204" pitchFamily="18" charset="0"/>
                          </a:rPr>
                          <m:t>𝑖</m:t>
                        </m:r>
                      </m:sub>
                    </m:sSub>
                  </m:oMath>
                </a14:m>
                <a:r>
                  <a:rPr lang="en-IN" sz="2400" dirty="0">
                    <a:latin typeface="+mj-lt"/>
                  </a:rPr>
                  <a:t>] </a:t>
                </a:r>
                <a14:m>
                  <m:oMath xmlns:m="http://schemas.openxmlformats.org/officeDocument/2006/math">
                    <m:r>
                      <a:rPr lang="en-IN" sz="2400" i="1" smtClean="0">
                        <a:latin typeface="Cambria Math" panose="02040503050406030204" pitchFamily="18" charset="0"/>
                        <a:ea typeface="Cambria Math" panose="02040503050406030204" pitchFamily="18" charset="0"/>
                      </a:rPr>
                      <m:t>←</m:t>
                    </m:r>
                  </m:oMath>
                </a14:m>
                <a:r>
                  <a:rPr lang="en-IN" sz="2400" dirty="0">
                    <a:latin typeface="+mj-lt"/>
                  </a:rPr>
                  <a:t> </a:t>
                </a:r>
                <a14:m>
                  <m:oMath xmlns:m="http://schemas.openxmlformats.org/officeDocument/2006/math">
                    <m:sSubSup>
                      <m:sSubSupPr>
                        <m:ctrlPr>
                          <a:rPr lang="en-IN" sz="2400" i="1" dirty="0" smtClean="0">
                            <a:latin typeface="Cambria Math" panose="02040503050406030204" pitchFamily="18" charset="0"/>
                          </a:rPr>
                        </m:ctrlPr>
                      </m:sSubSupPr>
                      <m:e>
                        <m:r>
                          <a:rPr lang="en-IN" sz="2400" b="0" i="1" dirty="0" smtClean="0">
                            <a:latin typeface="Cambria Math" panose="02040503050406030204" pitchFamily="18" charset="0"/>
                          </a:rPr>
                          <m:t>𝐵</m:t>
                        </m:r>
                      </m:e>
                      <m:sub>
                        <m:r>
                          <a:rPr lang="en-IN" sz="2400" b="0" i="1" dirty="0" smtClean="0">
                            <a:latin typeface="Cambria Math" panose="02040503050406030204" pitchFamily="18" charset="0"/>
                          </a:rPr>
                          <m:t>𝑖</m:t>
                        </m:r>
                      </m:sub>
                      <m:sup>
                        <m:r>
                          <a:rPr lang="en-IN" sz="2400" b="0" i="1" dirty="0" smtClean="0">
                            <a:latin typeface="Cambria Math" panose="02040503050406030204" pitchFamily="18" charset="0"/>
                          </a:rPr>
                          <m:t>𝑔𝑒𝑛</m:t>
                        </m:r>
                      </m:sup>
                    </m:sSubSup>
                  </m:oMath>
                </a14:m>
                <a:r>
                  <a:rPr lang="en-IN" sz="2400" dirty="0">
                    <a:latin typeface="+mj-lt"/>
                  </a:rPr>
                  <a:t> </a:t>
                </a:r>
                <a14:m>
                  <m:oMath xmlns:m="http://schemas.openxmlformats.org/officeDocument/2006/math">
                    <m:r>
                      <a:rPr lang="en-IN" sz="2400" i="1" dirty="0" smtClean="0">
                        <a:latin typeface="Cambria Math" panose="02040503050406030204" pitchFamily="18" charset="0"/>
                        <a:ea typeface="Cambria Math" panose="02040503050406030204" pitchFamily="18" charset="0"/>
                      </a:rPr>
                      <m:t>∪</m:t>
                    </m:r>
                  </m:oMath>
                </a14:m>
                <a:r>
                  <a:rPr lang="en-IN" sz="2400" dirty="0">
                    <a:latin typeface="+mj-lt"/>
                  </a:rPr>
                  <a:t> (IN[</a:t>
                </a:r>
                <a14:m>
                  <m:oMath xmlns:m="http://schemas.openxmlformats.org/officeDocument/2006/math">
                    <m:sSub>
                      <m:sSubPr>
                        <m:ctrlPr>
                          <a:rPr lang="en-IN" sz="2400" i="1">
                            <a:latin typeface="Cambria Math" panose="02040503050406030204" pitchFamily="18" charset="0"/>
                          </a:rPr>
                        </m:ctrlPr>
                      </m:sSubPr>
                      <m:e>
                        <m:r>
                          <a:rPr lang="en-IN" sz="2400" i="1">
                            <a:latin typeface="Cambria Math" panose="02040503050406030204" pitchFamily="18" charset="0"/>
                          </a:rPr>
                          <m:t>𝐵</m:t>
                        </m:r>
                      </m:e>
                      <m:sub>
                        <m:r>
                          <a:rPr lang="en-IN" sz="2400" i="1">
                            <a:latin typeface="Cambria Math" panose="02040503050406030204" pitchFamily="18" charset="0"/>
                          </a:rPr>
                          <m:t>𝑖</m:t>
                        </m:r>
                      </m:sub>
                    </m:sSub>
                  </m:oMath>
                </a14:m>
                <a:r>
                  <a:rPr lang="en-IN" sz="2400" dirty="0">
                    <a:latin typeface="+mj-lt"/>
                  </a:rPr>
                  <a:t>] - </a:t>
                </a:r>
                <a14:m>
                  <m:oMath xmlns:m="http://schemas.openxmlformats.org/officeDocument/2006/math">
                    <m:sSubSup>
                      <m:sSubSupPr>
                        <m:ctrlPr>
                          <a:rPr lang="en-IN" sz="2400" i="1" dirty="0">
                            <a:latin typeface="Cambria Math" panose="02040503050406030204" pitchFamily="18" charset="0"/>
                          </a:rPr>
                        </m:ctrlPr>
                      </m:sSubSupPr>
                      <m:e>
                        <m:r>
                          <a:rPr lang="en-IN" sz="2400" i="1" dirty="0">
                            <a:latin typeface="Cambria Math" panose="02040503050406030204" pitchFamily="18" charset="0"/>
                          </a:rPr>
                          <m:t>𝐵</m:t>
                        </m:r>
                      </m:e>
                      <m:sub>
                        <m:r>
                          <a:rPr lang="en-IN" sz="2400" i="1" dirty="0">
                            <a:latin typeface="Cambria Math" panose="02040503050406030204" pitchFamily="18" charset="0"/>
                          </a:rPr>
                          <m:t>𝑖</m:t>
                        </m:r>
                      </m:sub>
                      <m:sup>
                        <m:r>
                          <a:rPr lang="en-IN" sz="2400" b="0" i="1" dirty="0" smtClean="0">
                            <a:latin typeface="Cambria Math" panose="02040503050406030204" pitchFamily="18" charset="0"/>
                          </a:rPr>
                          <m:t>𝑘𝑖𝑙𝑙</m:t>
                        </m:r>
                      </m:sup>
                    </m:sSubSup>
                  </m:oMath>
                </a14:m>
                <a:r>
                  <a:rPr lang="en-IN" sz="2400" dirty="0"/>
                  <a:t> </a:t>
                </a:r>
                <a:r>
                  <a:rPr lang="en-IN" sz="2400" dirty="0">
                    <a:latin typeface="+mj-lt"/>
                  </a:rPr>
                  <a:t>); </a:t>
                </a:r>
              </a:p>
              <a:p>
                <a:pPr marL="0" indent="0">
                  <a:buNone/>
                </a:pPr>
                <a:r>
                  <a:rPr lang="en-IN" sz="2400" dirty="0">
                    <a:latin typeface="+mj-lt"/>
                  </a:rPr>
                  <a:t>14:     </a:t>
                </a:r>
                <a:r>
                  <a:rPr lang="en-IN" sz="2400" b="1" dirty="0">
                    <a:latin typeface="+mj-lt"/>
                  </a:rPr>
                  <a:t>end for </a:t>
                </a:r>
              </a:p>
              <a:p>
                <a:pPr marL="0" indent="0">
                  <a:buNone/>
                </a:pPr>
                <a:r>
                  <a:rPr lang="en-IN" sz="2400" dirty="0">
                    <a:latin typeface="+mj-lt"/>
                  </a:rPr>
                  <a:t>15: </a:t>
                </a:r>
                <a:r>
                  <a:rPr lang="en-IN" sz="2400" b="1" dirty="0">
                    <a:latin typeface="+mj-lt"/>
                  </a:rPr>
                  <a:t>end while </a:t>
                </a:r>
              </a:p>
              <a:p>
                <a:pPr marL="0" indent="0">
                  <a:buNone/>
                </a:pPr>
                <a:r>
                  <a:rPr lang="en-IN" sz="2400" dirty="0">
                    <a:latin typeface="+mj-lt"/>
                  </a:rPr>
                  <a:t>16: S` </a:t>
                </a:r>
                <a14:m>
                  <m:oMath xmlns:m="http://schemas.openxmlformats.org/officeDocument/2006/math">
                    <m:r>
                      <a:rPr lang="en-IN" sz="2400" i="1" smtClean="0">
                        <a:solidFill>
                          <a:srgbClr val="000000"/>
                        </a:solidFill>
                        <a:effectLst/>
                        <a:latin typeface="Cambria Math" panose="02040503050406030204" pitchFamily="18" charset="0"/>
                        <a:ea typeface="Cambria Math" panose="02040503050406030204" pitchFamily="18" charset="0"/>
                      </a:rPr>
                      <m:t>←</m:t>
                    </m:r>
                  </m:oMath>
                </a14:m>
                <a:r>
                  <a:rPr lang="en-IN" sz="2400" dirty="0">
                    <a:latin typeface="+mj-lt"/>
                  </a:rPr>
                  <a:t> output definition of the last node;</a:t>
                </a:r>
              </a:p>
            </p:txBody>
          </p:sp>
        </mc:Choice>
        <mc:Fallback xmlns="">
          <p:sp>
            <p:nvSpPr>
              <p:cNvPr id="3" name="Content Placeholder 2">
                <a:extLst>
                  <a:ext uri="{FF2B5EF4-FFF2-40B4-BE49-F238E27FC236}">
                    <a16:creationId xmlns:a16="http://schemas.microsoft.com/office/drawing/2014/main" id="{6E71276F-DE40-7EBF-4DA6-7AF399C553DB}"/>
                  </a:ext>
                </a:extLst>
              </p:cNvPr>
              <p:cNvSpPr>
                <a:spLocks noGrp="1" noRot="1" noChangeAspect="1" noMove="1" noResize="1" noEditPoints="1" noAdjustHandles="1" noChangeArrowheads="1" noChangeShapeType="1" noTextEdit="1"/>
              </p:cNvSpPr>
              <p:nvPr>
                <p:ph idx="1"/>
              </p:nvPr>
            </p:nvSpPr>
            <p:spPr>
              <a:xfrm>
                <a:off x="838200" y="838200"/>
                <a:ext cx="7772400" cy="4114800"/>
              </a:xfrm>
              <a:blipFill>
                <a:blip r:embed="rId2"/>
                <a:stretch>
                  <a:fillRect l="-1255" t="-1185"/>
                </a:stretch>
              </a:blipFill>
            </p:spPr>
            <p:txBody>
              <a:bodyPr/>
              <a:lstStyle/>
              <a:p>
                <a:r>
                  <a:rPr lang="en-IN">
                    <a:noFill/>
                  </a:rPr>
                  <a:t> </a:t>
                </a:r>
              </a:p>
            </p:txBody>
          </p:sp>
        </mc:Fallback>
      </mc:AlternateContent>
      <p:sp>
        <p:nvSpPr>
          <p:cNvPr id="4" name="Footer Placeholder 3">
            <a:extLst>
              <a:ext uri="{FF2B5EF4-FFF2-40B4-BE49-F238E27FC236}">
                <a16:creationId xmlns:a16="http://schemas.microsoft.com/office/drawing/2014/main" id="{92AA7866-E810-B120-C5E1-08F9C94E1EF5}"/>
              </a:ext>
            </a:extLst>
          </p:cNvPr>
          <p:cNvSpPr>
            <a:spLocks noGrp="1"/>
          </p:cNvSpPr>
          <p:nvPr>
            <p:ph type="ftr" sz="quarter" idx="10"/>
          </p:nvPr>
        </p:nvSpPr>
        <p:spPr/>
        <p:txBody>
          <a:bodyPr/>
          <a:lstStyle/>
          <a:p>
            <a:pPr>
              <a:defRPr/>
            </a:pPr>
            <a:r>
              <a:rPr lang="en-US" dirty="0"/>
              <a:t>Department of IT</a:t>
            </a:r>
          </a:p>
        </p:txBody>
      </p:sp>
    </p:spTree>
    <p:extLst>
      <p:ext uri="{BB962C8B-B14F-4D97-AF65-F5344CB8AC3E}">
        <p14:creationId xmlns:p14="http://schemas.microsoft.com/office/powerpoint/2010/main" val="202900376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8BDA8-4688-851D-2CB0-CF4A0AE87DA4}"/>
              </a:ext>
            </a:extLst>
          </p:cNvPr>
          <p:cNvSpPr>
            <a:spLocks noGrp="1"/>
          </p:cNvSpPr>
          <p:nvPr>
            <p:ph type="title"/>
          </p:nvPr>
        </p:nvSpPr>
        <p:spPr/>
        <p:txBody>
          <a:bodyPr/>
          <a:lstStyle/>
          <a:p>
            <a:r>
              <a:rPr lang="en-US" dirty="0"/>
              <a:t>Sample Input &amp; Output</a:t>
            </a:r>
          </a:p>
        </p:txBody>
      </p:sp>
      <p:sp>
        <p:nvSpPr>
          <p:cNvPr id="3" name="Content Placeholder 2">
            <a:extLst>
              <a:ext uri="{FF2B5EF4-FFF2-40B4-BE49-F238E27FC236}">
                <a16:creationId xmlns:a16="http://schemas.microsoft.com/office/drawing/2014/main" id="{344C80D0-C614-B256-4F88-A6957979AE08}"/>
              </a:ext>
            </a:extLst>
          </p:cNvPr>
          <p:cNvSpPr>
            <a:spLocks noGrp="1"/>
          </p:cNvSpPr>
          <p:nvPr>
            <p:ph idx="1"/>
          </p:nvPr>
        </p:nvSpPr>
        <p:spPr>
          <a:xfrm>
            <a:off x="685800" y="1524000"/>
            <a:ext cx="7772400" cy="4572000"/>
          </a:xfrm>
        </p:spPr>
        <p:txBody>
          <a:bodyPr/>
          <a:lstStyle/>
          <a:p>
            <a:r>
              <a:rPr lang="en-US" sz="2400" b="1" dirty="0"/>
              <a:t>Sample Document </a:t>
            </a:r>
          </a:p>
          <a:p>
            <a:pPr algn="just"/>
            <a:r>
              <a:rPr lang="en-IN" sz="2000" b="1" i="0" u="none" strike="noStrike" dirty="0">
                <a:solidFill>
                  <a:srgbClr val="A31515"/>
                </a:solidFill>
                <a:effectLst/>
              </a:rPr>
              <a:t>I went and saw this movie last night after being coaxed to by a few friends of mine. I'll admit that I was reluctant to see it because from what I knew of Ashton Kutcher he was only able to do comedy. I was wrong. Kutcher played the character of Jake Fischer very well, and Kevin Costner played Ben Randall with such professionalism. The sign of a good movie is that it can toy with our emotions. This one did exactly that. The entire </a:t>
            </a:r>
            <a:r>
              <a:rPr lang="en-IN" sz="2000" b="1" i="0" u="none" strike="noStrike" dirty="0" err="1">
                <a:solidFill>
                  <a:srgbClr val="A31515"/>
                </a:solidFill>
                <a:effectLst/>
              </a:rPr>
              <a:t>theater</a:t>
            </a:r>
            <a:r>
              <a:rPr lang="en-IN" sz="2000" b="1" i="0" u="none" strike="noStrike" dirty="0">
                <a:solidFill>
                  <a:srgbClr val="A31515"/>
                </a:solidFill>
                <a:effectLst/>
              </a:rPr>
              <a:t> (which was sold out) was overcome by laughter during the first half of the movie, and were moved to tears during the second half. While exiting the </a:t>
            </a:r>
            <a:r>
              <a:rPr lang="en-IN" sz="2000" b="1" i="0" u="none" strike="noStrike" dirty="0" err="1">
                <a:solidFill>
                  <a:srgbClr val="A31515"/>
                </a:solidFill>
                <a:effectLst/>
              </a:rPr>
              <a:t>theater</a:t>
            </a:r>
            <a:r>
              <a:rPr lang="en-IN" sz="2000" b="1" i="0" u="none" strike="noStrike" dirty="0">
                <a:solidFill>
                  <a:srgbClr val="A31515"/>
                </a:solidFill>
                <a:effectLst/>
              </a:rPr>
              <a:t> I not only saw many women in tears, but many full grown men as well, trying desperately not to let anyone see them crying. This movie was great, and I suggest that you go see it before you judge.</a:t>
            </a:r>
            <a:endParaRPr lang="en-IN" sz="2000" b="1" i="0" u="none" strike="noStrike" dirty="0">
              <a:solidFill>
                <a:srgbClr val="000000"/>
              </a:solidFill>
              <a:effectLst/>
            </a:endParaRPr>
          </a:p>
          <a:p>
            <a:pPr marL="0" indent="0">
              <a:buNone/>
            </a:pPr>
            <a:endParaRPr lang="en-US" sz="2400" b="1" dirty="0"/>
          </a:p>
        </p:txBody>
      </p:sp>
      <p:sp>
        <p:nvSpPr>
          <p:cNvPr id="4" name="Footer Placeholder 3">
            <a:extLst>
              <a:ext uri="{FF2B5EF4-FFF2-40B4-BE49-F238E27FC236}">
                <a16:creationId xmlns:a16="http://schemas.microsoft.com/office/drawing/2014/main" id="{64116A58-750B-35CF-3184-85A661BD54BC}"/>
              </a:ext>
            </a:extLst>
          </p:cNvPr>
          <p:cNvSpPr>
            <a:spLocks noGrp="1"/>
          </p:cNvSpPr>
          <p:nvPr>
            <p:ph type="ftr" sz="quarter" idx="10"/>
          </p:nvPr>
        </p:nvSpPr>
        <p:spPr/>
        <p:txBody>
          <a:bodyPr/>
          <a:lstStyle/>
          <a:p>
            <a:pPr>
              <a:defRPr/>
            </a:pPr>
            <a:r>
              <a:rPr lang="en-US" dirty="0"/>
              <a:t>Department of IT</a:t>
            </a:r>
          </a:p>
        </p:txBody>
      </p:sp>
    </p:spTree>
    <p:extLst>
      <p:ext uri="{BB962C8B-B14F-4D97-AF65-F5344CB8AC3E}">
        <p14:creationId xmlns:p14="http://schemas.microsoft.com/office/powerpoint/2010/main" val="178573011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834A02-77BA-EECE-C20A-630BFE56FC6C}"/>
              </a:ext>
            </a:extLst>
          </p:cNvPr>
          <p:cNvSpPr>
            <a:spLocks noGrp="1"/>
          </p:cNvSpPr>
          <p:nvPr>
            <p:ph type="title"/>
          </p:nvPr>
        </p:nvSpPr>
        <p:spPr/>
        <p:txBody>
          <a:bodyPr/>
          <a:lstStyle/>
          <a:p>
            <a:r>
              <a:rPr lang="en-US" dirty="0"/>
              <a:t>Step 1 –Document to Sentences [Tokenization]</a:t>
            </a:r>
          </a:p>
        </p:txBody>
      </p:sp>
      <p:sp>
        <p:nvSpPr>
          <p:cNvPr id="3" name="Content Placeholder 2">
            <a:extLst>
              <a:ext uri="{FF2B5EF4-FFF2-40B4-BE49-F238E27FC236}">
                <a16:creationId xmlns:a16="http://schemas.microsoft.com/office/drawing/2014/main" id="{F624A1EF-6333-FA88-5CA7-8B3112F6530E}"/>
              </a:ext>
            </a:extLst>
          </p:cNvPr>
          <p:cNvSpPr>
            <a:spLocks noGrp="1"/>
          </p:cNvSpPr>
          <p:nvPr>
            <p:ph idx="1"/>
          </p:nvPr>
        </p:nvSpPr>
        <p:spPr>
          <a:xfrm>
            <a:off x="685800" y="1600200"/>
            <a:ext cx="7772400" cy="4495800"/>
          </a:xfrm>
        </p:spPr>
        <p:txBody>
          <a:bodyPr/>
          <a:lstStyle/>
          <a:p>
            <a:r>
              <a:rPr lang="en-US" sz="2000" dirty="0"/>
              <a:t>I went and saw this movie last night after being coaxed to by a few friends of mine.</a:t>
            </a:r>
          </a:p>
          <a:p>
            <a:r>
              <a:rPr lang="en-US" sz="2000" dirty="0"/>
              <a:t>I'll admit that I was reluctant to see it because from what I knew of Ashton Kutcher he was only able to do comedy.</a:t>
            </a:r>
          </a:p>
          <a:p>
            <a:r>
              <a:rPr lang="en-US" sz="2000" dirty="0"/>
              <a:t>I was wrong.</a:t>
            </a:r>
          </a:p>
          <a:p>
            <a:r>
              <a:rPr lang="en-US" sz="2000" dirty="0"/>
              <a:t>Kutcher played the character of Jake Fischer very well, and Kevin Costner played Ben Randall with such professionalism.</a:t>
            </a:r>
          </a:p>
          <a:p>
            <a:r>
              <a:rPr lang="en-US" sz="2000" dirty="0"/>
              <a:t>The sign of a good movie is that it can toy with our emotions.</a:t>
            </a:r>
          </a:p>
          <a:p>
            <a:r>
              <a:rPr lang="en-US" sz="2000" dirty="0"/>
              <a:t>.... </a:t>
            </a:r>
          </a:p>
          <a:p>
            <a:r>
              <a:rPr lang="en-US" sz="2000" dirty="0"/>
              <a:t>Totally 9 Sentences</a:t>
            </a:r>
          </a:p>
        </p:txBody>
      </p:sp>
      <p:sp>
        <p:nvSpPr>
          <p:cNvPr id="4" name="Footer Placeholder 3">
            <a:extLst>
              <a:ext uri="{FF2B5EF4-FFF2-40B4-BE49-F238E27FC236}">
                <a16:creationId xmlns:a16="http://schemas.microsoft.com/office/drawing/2014/main" id="{9F906AC3-3ABC-2407-DBC5-3524D7B26C3D}"/>
              </a:ext>
            </a:extLst>
          </p:cNvPr>
          <p:cNvSpPr>
            <a:spLocks noGrp="1"/>
          </p:cNvSpPr>
          <p:nvPr>
            <p:ph type="ftr" sz="quarter" idx="10"/>
          </p:nvPr>
        </p:nvSpPr>
        <p:spPr/>
        <p:txBody>
          <a:bodyPr/>
          <a:lstStyle/>
          <a:p>
            <a:pPr>
              <a:defRPr/>
            </a:pPr>
            <a:r>
              <a:rPr lang="en-US" dirty="0"/>
              <a:t>Department of IT</a:t>
            </a:r>
          </a:p>
        </p:txBody>
      </p:sp>
    </p:spTree>
    <p:extLst>
      <p:ext uri="{BB962C8B-B14F-4D97-AF65-F5344CB8AC3E}">
        <p14:creationId xmlns:p14="http://schemas.microsoft.com/office/powerpoint/2010/main" val="222370939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2ADDC-AC70-4E7F-EEEF-6B7154D6B649}"/>
              </a:ext>
            </a:extLst>
          </p:cNvPr>
          <p:cNvSpPr>
            <a:spLocks noGrp="1"/>
          </p:cNvSpPr>
          <p:nvPr>
            <p:ph type="title"/>
          </p:nvPr>
        </p:nvSpPr>
        <p:spPr>
          <a:xfrm>
            <a:off x="685800" y="609600"/>
            <a:ext cx="7772400" cy="838200"/>
          </a:xfrm>
        </p:spPr>
        <p:txBody>
          <a:bodyPr/>
          <a:lstStyle/>
          <a:p>
            <a:r>
              <a:rPr lang="en-US" dirty="0"/>
              <a:t>Step 2 – Sentences To Words [Tokenization]</a:t>
            </a:r>
          </a:p>
        </p:txBody>
      </p:sp>
      <p:sp>
        <p:nvSpPr>
          <p:cNvPr id="3" name="Content Placeholder 2">
            <a:extLst>
              <a:ext uri="{FF2B5EF4-FFF2-40B4-BE49-F238E27FC236}">
                <a16:creationId xmlns:a16="http://schemas.microsoft.com/office/drawing/2014/main" id="{4D1F1151-2775-F2EF-8586-65A543B27DF5}"/>
              </a:ext>
            </a:extLst>
          </p:cNvPr>
          <p:cNvSpPr>
            <a:spLocks noGrp="1"/>
          </p:cNvSpPr>
          <p:nvPr>
            <p:ph idx="1"/>
          </p:nvPr>
        </p:nvSpPr>
        <p:spPr>
          <a:xfrm>
            <a:off x="914400" y="1600200"/>
            <a:ext cx="7772400" cy="1524000"/>
          </a:xfrm>
        </p:spPr>
        <p:txBody>
          <a:bodyPr/>
          <a:lstStyle/>
          <a:p>
            <a:r>
              <a:rPr lang="en-US" sz="2800" dirty="0"/>
              <a:t>words ['I', 'went', 'and', 'saw', 'this', 'movie', 'last', 'night', 'after', 'being', 'coaxed', 'to', 'by', 'a', 'few', 'friends', 'of', 'mine']</a:t>
            </a:r>
          </a:p>
        </p:txBody>
      </p:sp>
      <p:sp>
        <p:nvSpPr>
          <p:cNvPr id="4" name="Footer Placeholder 3">
            <a:extLst>
              <a:ext uri="{FF2B5EF4-FFF2-40B4-BE49-F238E27FC236}">
                <a16:creationId xmlns:a16="http://schemas.microsoft.com/office/drawing/2014/main" id="{A21DAE9E-795E-0242-1BD8-B399A6724E82}"/>
              </a:ext>
            </a:extLst>
          </p:cNvPr>
          <p:cNvSpPr>
            <a:spLocks noGrp="1"/>
          </p:cNvSpPr>
          <p:nvPr>
            <p:ph type="ftr" sz="quarter" idx="10"/>
          </p:nvPr>
        </p:nvSpPr>
        <p:spPr/>
        <p:txBody>
          <a:bodyPr/>
          <a:lstStyle/>
          <a:p>
            <a:pPr>
              <a:defRPr/>
            </a:pPr>
            <a:r>
              <a:rPr lang="en-US" dirty="0"/>
              <a:t>Department of IT</a:t>
            </a:r>
          </a:p>
        </p:txBody>
      </p:sp>
      <p:sp>
        <p:nvSpPr>
          <p:cNvPr id="5" name="Title 1">
            <a:extLst>
              <a:ext uri="{FF2B5EF4-FFF2-40B4-BE49-F238E27FC236}">
                <a16:creationId xmlns:a16="http://schemas.microsoft.com/office/drawing/2014/main" id="{F84E897D-BFF0-02C9-EC5D-709116795427}"/>
              </a:ext>
            </a:extLst>
          </p:cNvPr>
          <p:cNvSpPr txBox="1">
            <a:spLocks/>
          </p:cNvSpPr>
          <p:nvPr/>
        </p:nvSpPr>
        <p:spPr bwMode="auto">
          <a:xfrm>
            <a:off x="685800" y="3124200"/>
            <a:ext cx="77724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2400" b="1">
                <a:solidFill>
                  <a:schemeClr val="tx2"/>
                </a:solidFill>
                <a:latin typeface="+mj-lt"/>
                <a:ea typeface="+mj-ea"/>
                <a:cs typeface="+mj-cs"/>
              </a:defRPr>
            </a:lvl1pPr>
            <a:lvl2pPr algn="ctr" rtl="0" eaLnBrk="0" fontAlgn="base" hangingPunct="0">
              <a:spcBef>
                <a:spcPct val="0"/>
              </a:spcBef>
              <a:spcAft>
                <a:spcPct val="0"/>
              </a:spcAft>
              <a:defRPr sz="2400" b="1">
                <a:solidFill>
                  <a:schemeClr val="tx2"/>
                </a:solidFill>
                <a:latin typeface="Times New Roman" pitchFamily="18" charset="0"/>
              </a:defRPr>
            </a:lvl2pPr>
            <a:lvl3pPr algn="ctr" rtl="0" eaLnBrk="0" fontAlgn="base" hangingPunct="0">
              <a:spcBef>
                <a:spcPct val="0"/>
              </a:spcBef>
              <a:spcAft>
                <a:spcPct val="0"/>
              </a:spcAft>
              <a:defRPr sz="2400" b="1">
                <a:solidFill>
                  <a:schemeClr val="tx2"/>
                </a:solidFill>
                <a:latin typeface="Times New Roman" pitchFamily="18" charset="0"/>
              </a:defRPr>
            </a:lvl3pPr>
            <a:lvl4pPr algn="ctr" rtl="0" eaLnBrk="0" fontAlgn="base" hangingPunct="0">
              <a:spcBef>
                <a:spcPct val="0"/>
              </a:spcBef>
              <a:spcAft>
                <a:spcPct val="0"/>
              </a:spcAft>
              <a:defRPr sz="2400" b="1">
                <a:solidFill>
                  <a:schemeClr val="tx2"/>
                </a:solidFill>
                <a:latin typeface="Times New Roman" pitchFamily="18" charset="0"/>
              </a:defRPr>
            </a:lvl4pPr>
            <a:lvl5pPr algn="ctr" rtl="0" eaLnBrk="0" fontAlgn="base" hangingPunct="0">
              <a:spcBef>
                <a:spcPct val="0"/>
              </a:spcBef>
              <a:spcAft>
                <a:spcPct val="0"/>
              </a:spcAft>
              <a:defRPr sz="2400" b="1">
                <a:solidFill>
                  <a:schemeClr val="tx2"/>
                </a:solidFill>
                <a:latin typeface="Times New Roman" pitchFamily="18" charset="0"/>
              </a:defRPr>
            </a:lvl5pPr>
            <a:lvl6pPr marL="457200" algn="ctr" rtl="0" fontAlgn="base">
              <a:spcBef>
                <a:spcPct val="0"/>
              </a:spcBef>
              <a:spcAft>
                <a:spcPct val="0"/>
              </a:spcAft>
              <a:defRPr sz="2400" b="1">
                <a:solidFill>
                  <a:schemeClr val="tx2"/>
                </a:solidFill>
                <a:latin typeface="Times New Roman" pitchFamily="18" charset="0"/>
              </a:defRPr>
            </a:lvl6pPr>
            <a:lvl7pPr marL="914400" algn="ctr" rtl="0" fontAlgn="base">
              <a:spcBef>
                <a:spcPct val="0"/>
              </a:spcBef>
              <a:spcAft>
                <a:spcPct val="0"/>
              </a:spcAft>
              <a:defRPr sz="2400" b="1">
                <a:solidFill>
                  <a:schemeClr val="tx2"/>
                </a:solidFill>
                <a:latin typeface="Times New Roman" pitchFamily="18" charset="0"/>
              </a:defRPr>
            </a:lvl7pPr>
            <a:lvl8pPr marL="1371600" algn="ctr" rtl="0" fontAlgn="base">
              <a:spcBef>
                <a:spcPct val="0"/>
              </a:spcBef>
              <a:spcAft>
                <a:spcPct val="0"/>
              </a:spcAft>
              <a:defRPr sz="2400" b="1">
                <a:solidFill>
                  <a:schemeClr val="tx2"/>
                </a:solidFill>
                <a:latin typeface="Times New Roman" pitchFamily="18" charset="0"/>
              </a:defRPr>
            </a:lvl8pPr>
            <a:lvl9pPr marL="1828800" algn="ctr" rtl="0" fontAlgn="base">
              <a:spcBef>
                <a:spcPct val="0"/>
              </a:spcBef>
              <a:spcAft>
                <a:spcPct val="0"/>
              </a:spcAft>
              <a:defRPr sz="2400" b="1">
                <a:solidFill>
                  <a:schemeClr val="tx2"/>
                </a:solidFill>
                <a:latin typeface="Times New Roman" pitchFamily="18" charset="0"/>
              </a:defRPr>
            </a:lvl9pPr>
          </a:lstStyle>
          <a:p>
            <a:r>
              <a:rPr lang="en-US" kern="0" dirty="0"/>
              <a:t>Step 3 – Stop Words Removal And Lemmatization</a:t>
            </a:r>
          </a:p>
        </p:txBody>
      </p:sp>
      <p:sp>
        <p:nvSpPr>
          <p:cNvPr id="6" name="Content Placeholder 2">
            <a:extLst>
              <a:ext uri="{FF2B5EF4-FFF2-40B4-BE49-F238E27FC236}">
                <a16:creationId xmlns:a16="http://schemas.microsoft.com/office/drawing/2014/main" id="{248E9579-CDD5-92AA-BAE1-15E1CFFBAD91}"/>
              </a:ext>
            </a:extLst>
          </p:cNvPr>
          <p:cNvSpPr txBox="1">
            <a:spLocks/>
          </p:cNvSpPr>
          <p:nvPr/>
        </p:nvSpPr>
        <p:spPr bwMode="auto">
          <a:xfrm>
            <a:off x="914400" y="3973010"/>
            <a:ext cx="7772400"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r>
              <a:rPr lang="en-US" sz="2800" b="0" kern="0" dirty="0"/>
              <a:t>words ['went', 'saw', 'movie', 'last', 'night', 'coaxed', 'friend', 'mine', ]</a:t>
            </a:r>
          </a:p>
        </p:txBody>
      </p:sp>
    </p:spTree>
    <p:extLst>
      <p:ext uri="{BB962C8B-B14F-4D97-AF65-F5344CB8AC3E}">
        <p14:creationId xmlns:p14="http://schemas.microsoft.com/office/powerpoint/2010/main" val="373982507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1F791917-115A-9FAE-B31B-27AA3EE13186}"/>
              </a:ext>
            </a:extLst>
          </p:cNvPr>
          <p:cNvSpPr>
            <a:spLocks noGrp="1"/>
          </p:cNvSpPr>
          <p:nvPr>
            <p:ph type="ftr" sz="quarter" idx="10"/>
          </p:nvPr>
        </p:nvSpPr>
        <p:spPr/>
        <p:txBody>
          <a:bodyPr/>
          <a:lstStyle/>
          <a:p>
            <a:pPr>
              <a:defRPr/>
            </a:pPr>
            <a:r>
              <a:rPr lang="en-US" dirty="0"/>
              <a:t>Department of IT</a:t>
            </a:r>
          </a:p>
        </p:txBody>
      </p:sp>
      <p:sp>
        <p:nvSpPr>
          <p:cNvPr id="5" name="Title 1">
            <a:extLst>
              <a:ext uri="{FF2B5EF4-FFF2-40B4-BE49-F238E27FC236}">
                <a16:creationId xmlns:a16="http://schemas.microsoft.com/office/drawing/2014/main" id="{6FB210E4-C57A-FF35-4866-05EAC2841A14}"/>
              </a:ext>
            </a:extLst>
          </p:cNvPr>
          <p:cNvSpPr>
            <a:spLocks noGrp="1"/>
          </p:cNvSpPr>
          <p:nvPr>
            <p:ph type="title"/>
          </p:nvPr>
        </p:nvSpPr>
        <p:spPr>
          <a:xfrm>
            <a:off x="685800" y="609600"/>
            <a:ext cx="7772400" cy="838200"/>
          </a:xfrm>
        </p:spPr>
        <p:txBody>
          <a:bodyPr/>
          <a:lstStyle/>
          <a:p>
            <a:r>
              <a:rPr lang="en-US" dirty="0"/>
              <a:t>Step 4 – Vectorization</a:t>
            </a:r>
          </a:p>
        </p:txBody>
      </p:sp>
      <p:graphicFrame>
        <p:nvGraphicFramePr>
          <p:cNvPr id="8" name="Content Placeholder 7">
            <a:extLst>
              <a:ext uri="{FF2B5EF4-FFF2-40B4-BE49-F238E27FC236}">
                <a16:creationId xmlns:a16="http://schemas.microsoft.com/office/drawing/2014/main" id="{C161B120-AA28-FAAF-A300-AA7EEA254AC0}"/>
              </a:ext>
            </a:extLst>
          </p:cNvPr>
          <p:cNvGraphicFramePr>
            <a:graphicFrameLocks noGrp="1"/>
          </p:cNvGraphicFramePr>
          <p:nvPr>
            <p:ph idx="1"/>
            <p:extLst>
              <p:ext uri="{D42A27DB-BD31-4B8C-83A1-F6EECF244321}">
                <p14:modId xmlns:p14="http://schemas.microsoft.com/office/powerpoint/2010/main" val="289861352"/>
              </p:ext>
            </p:extLst>
          </p:nvPr>
        </p:nvGraphicFramePr>
        <p:xfrm>
          <a:off x="990600" y="1600200"/>
          <a:ext cx="7772400" cy="741680"/>
        </p:xfrm>
        <a:graphic>
          <a:graphicData uri="http://schemas.openxmlformats.org/drawingml/2006/table">
            <a:tbl>
              <a:tblPr firstRow="1" bandRow="1">
                <a:tableStyleId>{5C22544A-7EE6-4342-B048-85BDC9FD1C3A}</a:tableStyleId>
              </a:tblPr>
              <a:tblGrid>
                <a:gridCol w="863600">
                  <a:extLst>
                    <a:ext uri="{9D8B030D-6E8A-4147-A177-3AD203B41FA5}">
                      <a16:colId xmlns:a16="http://schemas.microsoft.com/office/drawing/2014/main" val="3576766763"/>
                    </a:ext>
                  </a:extLst>
                </a:gridCol>
                <a:gridCol w="863600">
                  <a:extLst>
                    <a:ext uri="{9D8B030D-6E8A-4147-A177-3AD203B41FA5}">
                      <a16:colId xmlns:a16="http://schemas.microsoft.com/office/drawing/2014/main" val="2385228619"/>
                    </a:ext>
                  </a:extLst>
                </a:gridCol>
                <a:gridCol w="863600">
                  <a:extLst>
                    <a:ext uri="{9D8B030D-6E8A-4147-A177-3AD203B41FA5}">
                      <a16:colId xmlns:a16="http://schemas.microsoft.com/office/drawing/2014/main" val="1334818947"/>
                    </a:ext>
                  </a:extLst>
                </a:gridCol>
                <a:gridCol w="863600">
                  <a:extLst>
                    <a:ext uri="{9D8B030D-6E8A-4147-A177-3AD203B41FA5}">
                      <a16:colId xmlns:a16="http://schemas.microsoft.com/office/drawing/2014/main" val="3985316926"/>
                    </a:ext>
                  </a:extLst>
                </a:gridCol>
                <a:gridCol w="863600">
                  <a:extLst>
                    <a:ext uri="{9D8B030D-6E8A-4147-A177-3AD203B41FA5}">
                      <a16:colId xmlns:a16="http://schemas.microsoft.com/office/drawing/2014/main" val="3356706541"/>
                    </a:ext>
                  </a:extLst>
                </a:gridCol>
                <a:gridCol w="863600">
                  <a:extLst>
                    <a:ext uri="{9D8B030D-6E8A-4147-A177-3AD203B41FA5}">
                      <a16:colId xmlns:a16="http://schemas.microsoft.com/office/drawing/2014/main" val="360562322"/>
                    </a:ext>
                  </a:extLst>
                </a:gridCol>
                <a:gridCol w="863600">
                  <a:extLst>
                    <a:ext uri="{9D8B030D-6E8A-4147-A177-3AD203B41FA5}">
                      <a16:colId xmlns:a16="http://schemas.microsoft.com/office/drawing/2014/main" val="582379795"/>
                    </a:ext>
                  </a:extLst>
                </a:gridCol>
                <a:gridCol w="863600">
                  <a:extLst>
                    <a:ext uri="{9D8B030D-6E8A-4147-A177-3AD203B41FA5}">
                      <a16:colId xmlns:a16="http://schemas.microsoft.com/office/drawing/2014/main" val="3839948923"/>
                    </a:ext>
                  </a:extLst>
                </a:gridCol>
                <a:gridCol w="863600">
                  <a:extLst>
                    <a:ext uri="{9D8B030D-6E8A-4147-A177-3AD203B41FA5}">
                      <a16:colId xmlns:a16="http://schemas.microsoft.com/office/drawing/2014/main" val="2793382476"/>
                    </a:ext>
                  </a:extLst>
                </a:gridCol>
              </a:tblGrid>
              <a:tr h="370840">
                <a:tc>
                  <a:txBody>
                    <a:bodyPr/>
                    <a:lstStyle/>
                    <a:p>
                      <a:endParaRPr lang="en-US"/>
                    </a:p>
                  </a:txBody>
                  <a:tcPr/>
                </a:tc>
                <a:tc>
                  <a:txBody>
                    <a:bodyPr/>
                    <a:lstStyle/>
                    <a:p>
                      <a:r>
                        <a:rPr lang="en-IN" sz="1800" b="0" i="0" u="none" strike="noStrike" kern="1200" dirty="0">
                          <a:solidFill>
                            <a:schemeClr val="lt1"/>
                          </a:solidFill>
                          <a:effectLst/>
                          <a:latin typeface="+mn-lt"/>
                          <a:ea typeface="+mn-ea"/>
                          <a:cs typeface="+mn-cs"/>
                        </a:rPr>
                        <a:t>coaxed</a:t>
                      </a:r>
                      <a:endParaRPr lang="en-US" dirty="0"/>
                    </a:p>
                  </a:txBody>
                  <a:tcPr/>
                </a:tc>
                <a:tc>
                  <a:txBody>
                    <a:bodyPr/>
                    <a:lstStyle/>
                    <a:p>
                      <a:r>
                        <a:rPr lang="en-IN" sz="1800" b="0" i="0" u="none" strike="noStrike" kern="1200" dirty="0">
                          <a:solidFill>
                            <a:schemeClr val="lt1"/>
                          </a:solidFill>
                          <a:effectLst/>
                          <a:latin typeface="+mn-lt"/>
                          <a:ea typeface="+mn-ea"/>
                          <a:cs typeface="+mn-cs"/>
                        </a:rPr>
                        <a:t>friend</a:t>
                      </a:r>
                      <a:endParaRPr lang="en-US" dirty="0"/>
                    </a:p>
                  </a:txBody>
                  <a:tcPr/>
                </a:tc>
                <a:tc>
                  <a:txBody>
                    <a:bodyPr/>
                    <a:lstStyle/>
                    <a:p>
                      <a:r>
                        <a:rPr lang="en-IN" sz="1800" b="0" i="0" u="none" strike="noStrike" kern="1200" dirty="0">
                          <a:solidFill>
                            <a:schemeClr val="lt1"/>
                          </a:solidFill>
                          <a:effectLst/>
                          <a:latin typeface="+mn-lt"/>
                          <a:ea typeface="+mn-ea"/>
                          <a:cs typeface="+mn-cs"/>
                        </a:rPr>
                        <a:t>last</a:t>
                      </a:r>
                      <a:endParaRPr lang="en-US" dirty="0"/>
                    </a:p>
                  </a:txBody>
                  <a:tcPr/>
                </a:tc>
                <a:tc>
                  <a:txBody>
                    <a:bodyPr/>
                    <a:lstStyle/>
                    <a:p>
                      <a:r>
                        <a:rPr lang="en-IN" sz="1800" b="0" i="0" u="none" strike="noStrike" kern="1200" dirty="0">
                          <a:solidFill>
                            <a:schemeClr val="lt1"/>
                          </a:solidFill>
                          <a:effectLst/>
                          <a:latin typeface="+mn-lt"/>
                          <a:ea typeface="+mn-ea"/>
                          <a:cs typeface="+mn-cs"/>
                        </a:rPr>
                        <a:t>mine</a:t>
                      </a:r>
                      <a:endParaRPr lang="en-US" dirty="0"/>
                    </a:p>
                  </a:txBody>
                  <a:tcPr/>
                </a:tc>
                <a:tc>
                  <a:txBody>
                    <a:bodyPr/>
                    <a:lstStyle/>
                    <a:p>
                      <a:r>
                        <a:rPr lang="en-IN" sz="1800" b="0" i="0" u="none" strike="noStrike" kern="1200" dirty="0">
                          <a:solidFill>
                            <a:schemeClr val="lt1"/>
                          </a:solidFill>
                          <a:effectLst/>
                          <a:latin typeface="+mn-lt"/>
                          <a:ea typeface="+mn-ea"/>
                          <a:cs typeface="+mn-cs"/>
                        </a:rPr>
                        <a:t>movie</a:t>
                      </a:r>
                      <a:endParaRPr lang="en-US" dirty="0"/>
                    </a:p>
                  </a:txBody>
                  <a:tcPr/>
                </a:tc>
                <a:tc>
                  <a:txBody>
                    <a:bodyPr/>
                    <a:lstStyle/>
                    <a:p>
                      <a:r>
                        <a:rPr lang="en-IN" sz="1800" b="0" i="0" u="none" strike="noStrike" kern="1200" dirty="0">
                          <a:solidFill>
                            <a:schemeClr val="lt1"/>
                          </a:solidFill>
                          <a:effectLst/>
                          <a:latin typeface="+mn-lt"/>
                          <a:ea typeface="+mn-ea"/>
                          <a:cs typeface="+mn-cs"/>
                        </a:rPr>
                        <a:t>night</a:t>
                      </a:r>
                      <a:endParaRPr lang="en-US" dirty="0"/>
                    </a:p>
                  </a:txBody>
                  <a:tcPr/>
                </a:tc>
                <a:tc>
                  <a:txBody>
                    <a:bodyPr/>
                    <a:lstStyle/>
                    <a:p>
                      <a:r>
                        <a:rPr lang="en-IN" sz="1800" b="0" i="0" u="none" strike="noStrike" kern="1200" dirty="0">
                          <a:solidFill>
                            <a:schemeClr val="lt1"/>
                          </a:solidFill>
                          <a:effectLst/>
                          <a:latin typeface="+mn-lt"/>
                          <a:ea typeface="+mn-ea"/>
                          <a:cs typeface="+mn-cs"/>
                        </a:rPr>
                        <a:t>saw</a:t>
                      </a:r>
                      <a:endParaRPr lang="en-US" dirty="0"/>
                    </a:p>
                  </a:txBody>
                  <a:tcPr/>
                </a:tc>
                <a:tc>
                  <a:txBody>
                    <a:bodyPr/>
                    <a:lstStyle/>
                    <a:p>
                      <a:r>
                        <a:rPr lang="en-IN" sz="1800" b="0" i="0" u="none" strike="noStrike" kern="1200" dirty="0">
                          <a:solidFill>
                            <a:schemeClr val="lt1"/>
                          </a:solidFill>
                          <a:effectLst/>
                          <a:latin typeface="+mn-lt"/>
                          <a:ea typeface="+mn-ea"/>
                          <a:cs typeface="+mn-cs"/>
                        </a:rPr>
                        <a:t>went</a:t>
                      </a:r>
                      <a:endParaRPr lang="en-US" dirty="0"/>
                    </a:p>
                  </a:txBody>
                  <a:tcPr/>
                </a:tc>
                <a:extLst>
                  <a:ext uri="{0D108BD9-81ED-4DB2-BD59-A6C34878D82A}">
                    <a16:rowId xmlns:a16="http://schemas.microsoft.com/office/drawing/2014/main" val="1641276828"/>
                  </a:ext>
                </a:extLst>
              </a:tr>
              <a:tr h="370840">
                <a:tc>
                  <a:txBody>
                    <a:bodyPr/>
                    <a:lstStyle/>
                    <a:p>
                      <a:r>
                        <a:rPr lang="en-US" dirty="0"/>
                        <a:t>Words</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extLst>
                  <a:ext uri="{0D108BD9-81ED-4DB2-BD59-A6C34878D82A}">
                    <a16:rowId xmlns:a16="http://schemas.microsoft.com/office/drawing/2014/main" val="704957037"/>
                  </a:ext>
                </a:extLst>
              </a:tr>
            </a:tbl>
          </a:graphicData>
        </a:graphic>
      </p:graphicFrame>
      <p:sp>
        <p:nvSpPr>
          <p:cNvPr id="9" name="Title 1">
            <a:extLst>
              <a:ext uri="{FF2B5EF4-FFF2-40B4-BE49-F238E27FC236}">
                <a16:creationId xmlns:a16="http://schemas.microsoft.com/office/drawing/2014/main" id="{86769FE9-1387-4AB0-DEE4-68AEAED7CAD2}"/>
              </a:ext>
            </a:extLst>
          </p:cNvPr>
          <p:cNvSpPr txBox="1">
            <a:spLocks/>
          </p:cNvSpPr>
          <p:nvPr/>
        </p:nvSpPr>
        <p:spPr bwMode="auto">
          <a:xfrm>
            <a:off x="680013" y="2600446"/>
            <a:ext cx="77724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2400" b="1">
                <a:solidFill>
                  <a:schemeClr val="tx2"/>
                </a:solidFill>
                <a:latin typeface="+mj-lt"/>
                <a:ea typeface="+mj-ea"/>
                <a:cs typeface="+mj-cs"/>
              </a:defRPr>
            </a:lvl1pPr>
            <a:lvl2pPr algn="ctr" rtl="0" eaLnBrk="0" fontAlgn="base" hangingPunct="0">
              <a:spcBef>
                <a:spcPct val="0"/>
              </a:spcBef>
              <a:spcAft>
                <a:spcPct val="0"/>
              </a:spcAft>
              <a:defRPr sz="2400" b="1">
                <a:solidFill>
                  <a:schemeClr val="tx2"/>
                </a:solidFill>
                <a:latin typeface="Times New Roman" pitchFamily="18" charset="0"/>
              </a:defRPr>
            </a:lvl2pPr>
            <a:lvl3pPr algn="ctr" rtl="0" eaLnBrk="0" fontAlgn="base" hangingPunct="0">
              <a:spcBef>
                <a:spcPct val="0"/>
              </a:spcBef>
              <a:spcAft>
                <a:spcPct val="0"/>
              </a:spcAft>
              <a:defRPr sz="2400" b="1">
                <a:solidFill>
                  <a:schemeClr val="tx2"/>
                </a:solidFill>
                <a:latin typeface="Times New Roman" pitchFamily="18" charset="0"/>
              </a:defRPr>
            </a:lvl3pPr>
            <a:lvl4pPr algn="ctr" rtl="0" eaLnBrk="0" fontAlgn="base" hangingPunct="0">
              <a:spcBef>
                <a:spcPct val="0"/>
              </a:spcBef>
              <a:spcAft>
                <a:spcPct val="0"/>
              </a:spcAft>
              <a:defRPr sz="2400" b="1">
                <a:solidFill>
                  <a:schemeClr val="tx2"/>
                </a:solidFill>
                <a:latin typeface="Times New Roman" pitchFamily="18" charset="0"/>
              </a:defRPr>
            </a:lvl4pPr>
            <a:lvl5pPr algn="ctr" rtl="0" eaLnBrk="0" fontAlgn="base" hangingPunct="0">
              <a:spcBef>
                <a:spcPct val="0"/>
              </a:spcBef>
              <a:spcAft>
                <a:spcPct val="0"/>
              </a:spcAft>
              <a:defRPr sz="2400" b="1">
                <a:solidFill>
                  <a:schemeClr val="tx2"/>
                </a:solidFill>
                <a:latin typeface="Times New Roman" pitchFamily="18" charset="0"/>
              </a:defRPr>
            </a:lvl5pPr>
            <a:lvl6pPr marL="457200" algn="ctr" rtl="0" fontAlgn="base">
              <a:spcBef>
                <a:spcPct val="0"/>
              </a:spcBef>
              <a:spcAft>
                <a:spcPct val="0"/>
              </a:spcAft>
              <a:defRPr sz="2400" b="1">
                <a:solidFill>
                  <a:schemeClr val="tx2"/>
                </a:solidFill>
                <a:latin typeface="Times New Roman" pitchFamily="18" charset="0"/>
              </a:defRPr>
            </a:lvl6pPr>
            <a:lvl7pPr marL="914400" algn="ctr" rtl="0" fontAlgn="base">
              <a:spcBef>
                <a:spcPct val="0"/>
              </a:spcBef>
              <a:spcAft>
                <a:spcPct val="0"/>
              </a:spcAft>
              <a:defRPr sz="2400" b="1">
                <a:solidFill>
                  <a:schemeClr val="tx2"/>
                </a:solidFill>
                <a:latin typeface="Times New Roman" pitchFamily="18" charset="0"/>
              </a:defRPr>
            </a:lvl7pPr>
            <a:lvl8pPr marL="1371600" algn="ctr" rtl="0" fontAlgn="base">
              <a:spcBef>
                <a:spcPct val="0"/>
              </a:spcBef>
              <a:spcAft>
                <a:spcPct val="0"/>
              </a:spcAft>
              <a:defRPr sz="2400" b="1">
                <a:solidFill>
                  <a:schemeClr val="tx2"/>
                </a:solidFill>
                <a:latin typeface="Times New Roman" pitchFamily="18" charset="0"/>
              </a:defRPr>
            </a:lvl8pPr>
            <a:lvl9pPr marL="1828800" algn="ctr" rtl="0" fontAlgn="base">
              <a:spcBef>
                <a:spcPct val="0"/>
              </a:spcBef>
              <a:spcAft>
                <a:spcPct val="0"/>
              </a:spcAft>
              <a:defRPr sz="2400" b="1">
                <a:solidFill>
                  <a:schemeClr val="tx2"/>
                </a:solidFill>
                <a:latin typeface="Times New Roman" pitchFamily="18" charset="0"/>
              </a:defRPr>
            </a:lvl9pPr>
          </a:lstStyle>
          <a:p>
            <a:r>
              <a:rPr lang="en-US" kern="0" dirty="0"/>
              <a:t>Step 5 – Training LDA Topic Model </a:t>
            </a:r>
          </a:p>
        </p:txBody>
      </p:sp>
      <mc:AlternateContent xmlns:mc="http://schemas.openxmlformats.org/markup-compatibility/2006">
        <mc:Choice xmlns:a14="http://schemas.microsoft.com/office/drawing/2010/main" Requires="a14">
          <p:sp>
            <p:nvSpPr>
              <p:cNvPr id="12" name="Content Placeholder 2">
                <a:extLst>
                  <a:ext uri="{FF2B5EF4-FFF2-40B4-BE49-F238E27FC236}">
                    <a16:creationId xmlns:a16="http://schemas.microsoft.com/office/drawing/2014/main" id="{F472D232-63EB-95E2-5E0C-7774B35A0316}"/>
                  </a:ext>
                </a:extLst>
              </p:cNvPr>
              <p:cNvSpPr txBox="1">
                <a:spLocks/>
              </p:cNvSpPr>
              <p:nvPr/>
            </p:nvSpPr>
            <p:spPr bwMode="auto">
              <a:xfrm>
                <a:off x="973238" y="3494526"/>
                <a:ext cx="7772400" cy="1839474"/>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r>
                  <a:rPr lang="en-US" sz="2800" kern="0" dirty="0"/>
                  <a:t>Inputs :</a:t>
                </a:r>
              </a:p>
              <a:p>
                <a:pPr marL="0" indent="0">
                  <a:buNone/>
                </a:pPr>
                <a:r>
                  <a:rPr lang="en-US" sz="2000" b="0" kern="0" dirty="0"/>
                  <a:t>No Of Topics [n] {Depends On The Application} , </a:t>
                </a:r>
                <a14:m>
                  <m:oMath xmlns:m="http://schemas.openxmlformats.org/officeDocument/2006/math">
                    <m:r>
                      <a:rPr lang="en-US" sz="2000" b="0" i="1" kern="0" smtClean="0">
                        <a:latin typeface="Cambria Math" panose="02040503050406030204" pitchFamily="18" charset="0"/>
                        <a:ea typeface="Cambria Math" panose="02040503050406030204" pitchFamily="18" charset="0"/>
                      </a:rPr>
                      <m:t>∝, </m:t>
                    </m:r>
                    <m:r>
                      <a:rPr lang="en-US" sz="2000" b="0" i="1" kern="0" smtClean="0">
                        <a:latin typeface="Cambria Math" panose="02040503050406030204" pitchFamily="18" charset="0"/>
                        <a:ea typeface="Cambria Math" panose="02040503050406030204" pitchFamily="18" charset="0"/>
                      </a:rPr>
                      <m:t>𝛽</m:t>
                    </m:r>
                    <m:r>
                      <a:rPr lang="en-US" sz="2000" b="0" i="1" kern="0" smtClean="0">
                        <a:latin typeface="Cambria Math" panose="02040503050406030204" pitchFamily="18" charset="0"/>
                        <a:ea typeface="Cambria Math" panose="02040503050406030204" pitchFamily="18" charset="0"/>
                      </a:rPr>
                      <m:t>,  </m:t>
                    </m:r>
                    <m:r>
                      <a:rPr lang="en-US" sz="2000" b="0" i="1" kern="0" smtClean="0">
                        <a:latin typeface="Cambria Math" panose="02040503050406030204" pitchFamily="18" charset="0"/>
                        <a:ea typeface="Cambria Math" panose="02040503050406030204" pitchFamily="18" charset="0"/>
                      </a:rPr>
                      <m:t>𝑃𝑎𝑠𝑠𝑒𝑠</m:t>
                    </m:r>
                  </m:oMath>
                </a14:m>
                <a:r>
                  <a:rPr lang="en-US" sz="2000" b="0" kern="0" dirty="0"/>
                  <a:t> </a:t>
                </a:r>
              </a:p>
              <a:p>
                <a:pPr marL="0" indent="0">
                  <a:buNone/>
                </a:pPr>
                <a14:m>
                  <m:oMath xmlns:m="http://schemas.openxmlformats.org/officeDocument/2006/math">
                    <m:r>
                      <a:rPr lang="en-US" sz="2000" b="0" i="1" kern="0" smtClean="0">
                        <a:latin typeface="Cambria Math" panose="02040503050406030204" pitchFamily="18" charset="0"/>
                        <a:ea typeface="Cambria Math" panose="02040503050406030204" pitchFamily="18" charset="0"/>
                      </a:rPr>
                      <m:t>∝</m:t>
                    </m:r>
                  </m:oMath>
                </a14:m>
                <a:r>
                  <a:rPr lang="en-US" sz="2000" b="0" kern="0" dirty="0"/>
                  <a:t> - is a hyperparameter that controls the sentence-topic distribution</a:t>
                </a:r>
              </a:p>
              <a:p>
                <a:pPr marL="0" indent="0">
                  <a:buNone/>
                </a:pPr>
                <a14:m>
                  <m:oMath xmlns:m="http://schemas.openxmlformats.org/officeDocument/2006/math">
                    <m:r>
                      <a:rPr lang="en-US" sz="2000" b="0" i="1" kern="0" smtClean="0">
                        <a:latin typeface="Cambria Math" panose="02040503050406030204" pitchFamily="18" charset="0"/>
                        <a:ea typeface="Cambria Math" panose="02040503050406030204" pitchFamily="18" charset="0"/>
                      </a:rPr>
                      <m:t>𝛽</m:t>
                    </m:r>
                  </m:oMath>
                </a14:m>
                <a:r>
                  <a:rPr lang="en-US" sz="2000" kern="0" dirty="0"/>
                  <a:t> - </a:t>
                </a:r>
                <a:r>
                  <a:rPr lang="en-US" sz="2000" b="0" kern="0" dirty="0"/>
                  <a:t>Beta is a hyperparameter that controls the topic-word distribution</a:t>
                </a:r>
              </a:p>
              <a:p>
                <a:pPr marL="0" indent="0">
                  <a:buNone/>
                </a:pPr>
                <a:endParaRPr lang="en-US" sz="2000" b="0" kern="0" dirty="0"/>
              </a:p>
              <a:p>
                <a:pPr marL="0" indent="0">
                  <a:buNone/>
                </a:pPr>
                <a:endParaRPr lang="en-US" sz="2800" b="0" kern="0" dirty="0"/>
              </a:p>
            </p:txBody>
          </p:sp>
        </mc:Choice>
        <mc:Fallback>
          <p:sp>
            <p:nvSpPr>
              <p:cNvPr id="12" name="Content Placeholder 2">
                <a:extLst>
                  <a:ext uri="{FF2B5EF4-FFF2-40B4-BE49-F238E27FC236}">
                    <a16:creationId xmlns:a16="http://schemas.microsoft.com/office/drawing/2014/main" id="{F472D232-63EB-95E2-5E0C-7774B35A0316}"/>
                  </a:ext>
                </a:extLst>
              </p:cNvPr>
              <p:cNvSpPr txBox="1">
                <a:spLocks noRot="1" noChangeAspect="1" noMove="1" noResize="1" noEditPoints="1" noAdjustHandles="1" noChangeArrowheads="1" noChangeShapeType="1" noTextEdit="1"/>
              </p:cNvSpPr>
              <p:nvPr/>
            </p:nvSpPr>
            <p:spPr bwMode="auto">
              <a:xfrm>
                <a:off x="973238" y="3494526"/>
                <a:ext cx="7772400" cy="1839474"/>
              </a:xfrm>
              <a:prstGeom prst="rect">
                <a:avLst/>
              </a:prstGeom>
              <a:blipFill>
                <a:blip r:embed="rId2"/>
                <a:stretch>
                  <a:fillRect l="-1305" t="-3425"/>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spTree>
    <p:extLst>
      <p:ext uri="{BB962C8B-B14F-4D97-AF65-F5344CB8AC3E}">
        <p14:creationId xmlns:p14="http://schemas.microsoft.com/office/powerpoint/2010/main" val="163228582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C04C9926-2B24-3DC5-E751-AB1725645A1A}"/>
              </a:ext>
            </a:extLst>
          </p:cNvPr>
          <p:cNvSpPr>
            <a:spLocks noGrp="1"/>
          </p:cNvSpPr>
          <p:nvPr>
            <p:ph type="ftr" sz="quarter" idx="10"/>
          </p:nvPr>
        </p:nvSpPr>
        <p:spPr/>
        <p:txBody>
          <a:bodyPr/>
          <a:lstStyle/>
          <a:p>
            <a:pPr>
              <a:defRPr/>
            </a:pPr>
            <a:r>
              <a:rPr lang="en-US" dirty="0"/>
              <a:t>Department of IT</a:t>
            </a:r>
          </a:p>
        </p:txBody>
      </p:sp>
      <p:sp>
        <p:nvSpPr>
          <p:cNvPr id="5" name="Title 1">
            <a:extLst>
              <a:ext uri="{FF2B5EF4-FFF2-40B4-BE49-F238E27FC236}">
                <a16:creationId xmlns:a16="http://schemas.microsoft.com/office/drawing/2014/main" id="{08F63168-580B-8FDB-ACC2-54F24DE4AB2A}"/>
              </a:ext>
            </a:extLst>
          </p:cNvPr>
          <p:cNvSpPr txBox="1">
            <a:spLocks/>
          </p:cNvSpPr>
          <p:nvPr/>
        </p:nvSpPr>
        <p:spPr bwMode="auto">
          <a:xfrm>
            <a:off x="990600" y="685800"/>
            <a:ext cx="77724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2400" b="1">
                <a:solidFill>
                  <a:schemeClr val="tx2"/>
                </a:solidFill>
                <a:latin typeface="+mj-lt"/>
                <a:ea typeface="+mj-ea"/>
                <a:cs typeface="+mj-cs"/>
              </a:defRPr>
            </a:lvl1pPr>
            <a:lvl2pPr algn="ctr" rtl="0" eaLnBrk="0" fontAlgn="base" hangingPunct="0">
              <a:spcBef>
                <a:spcPct val="0"/>
              </a:spcBef>
              <a:spcAft>
                <a:spcPct val="0"/>
              </a:spcAft>
              <a:defRPr sz="2400" b="1">
                <a:solidFill>
                  <a:schemeClr val="tx2"/>
                </a:solidFill>
                <a:latin typeface="Times New Roman" pitchFamily="18" charset="0"/>
              </a:defRPr>
            </a:lvl2pPr>
            <a:lvl3pPr algn="ctr" rtl="0" eaLnBrk="0" fontAlgn="base" hangingPunct="0">
              <a:spcBef>
                <a:spcPct val="0"/>
              </a:spcBef>
              <a:spcAft>
                <a:spcPct val="0"/>
              </a:spcAft>
              <a:defRPr sz="2400" b="1">
                <a:solidFill>
                  <a:schemeClr val="tx2"/>
                </a:solidFill>
                <a:latin typeface="Times New Roman" pitchFamily="18" charset="0"/>
              </a:defRPr>
            </a:lvl3pPr>
            <a:lvl4pPr algn="ctr" rtl="0" eaLnBrk="0" fontAlgn="base" hangingPunct="0">
              <a:spcBef>
                <a:spcPct val="0"/>
              </a:spcBef>
              <a:spcAft>
                <a:spcPct val="0"/>
              </a:spcAft>
              <a:defRPr sz="2400" b="1">
                <a:solidFill>
                  <a:schemeClr val="tx2"/>
                </a:solidFill>
                <a:latin typeface="Times New Roman" pitchFamily="18" charset="0"/>
              </a:defRPr>
            </a:lvl4pPr>
            <a:lvl5pPr algn="ctr" rtl="0" eaLnBrk="0" fontAlgn="base" hangingPunct="0">
              <a:spcBef>
                <a:spcPct val="0"/>
              </a:spcBef>
              <a:spcAft>
                <a:spcPct val="0"/>
              </a:spcAft>
              <a:defRPr sz="2400" b="1">
                <a:solidFill>
                  <a:schemeClr val="tx2"/>
                </a:solidFill>
                <a:latin typeface="Times New Roman" pitchFamily="18" charset="0"/>
              </a:defRPr>
            </a:lvl5pPr>
            <a:lvl6pPr marL="457200" algn="ctr" rtl="0" fontAlgn="base">
              <a:spcBef>
                <a:spcPct val="0"/>
              </a:spcBef>
              <a:spcAft>
                <a:spcPct val="0"/>
              </a:spcAft>
              <a:defRPr sz="2400" b="1">
                <a:solidFill>
                  <a:schemeClr val="tx2"/>
                </a:solidFill>
                <a:latin typeface="Times New Roman" pitchFamily="18" charset="0"/>
              </a:defRPr>
            </a:lvl6pPr>
            <a:lvl7pPr marL="914400" algn="ctr" rtl="0" fontAlgn="base">
              <a:spcBef>
                <a:spcPct val="0"/>
              </a:spcBef>
              <a:spcAft>
                <a:spcPct val="0"/>
              </a:spcAft>
              <a:defRPr sz="2400" b="1">
                <a:solidFill>
                  <a:schemeClr val="tx2"/>
                </a:solidFill>
                <a:latin typeface="Times New Roman" pitchFamily="18" charset="0"/>
              </a:defRPr>
            </a:lvl7pPr>
            <a:lvl8pPr marL="1371600" algn="ctr" rtl="0" fontAlgn="base">
              <a:spcBef>
                <a:spcPct val="0"/>
              </a:spcBef>
              <a:spcAft>
                <a:spcPct val="0"/>
              </a:spcAft>
              <a:defRPr sz="2400" b="1">
                <a:solidFill>
                  <a:schemeClr val="tx2"/>
                </a:solidFill>
                <a:latin typeface="Times New Roman" pitchFamily="18" charset="0"/>
              </a:defRPr>
            </a:lvl8pPr>
            <a:lvl9pPr marL="1828800" algn="ctr" rtl="0" fontAlgn="base">
              <a:spcBef>
                <a:spcPct val="0"/>
              </a:spcBef>
              <a:spcAft>
                <a:spcPct val="0"/>
              </a:spcAft>
              <a:defRPr sz="2400" b="1">
                <a:solidFill>
                  <a:schemeClr val="tx2"/>
                </a:solidFill>
                <a:latin typeface="Times New Roman" pitchFamily="18" charset="0"/>
              </a:defRPr>
            </a:lvl9pPr>
          </a:lstStyle>
          <a:p>
            <a:r>
              <a:rPr lang="en-US" kern="0" dirty="0"/>
              <a:t>Step 6 – Use Trained LDA Topic Model to Get Topic- Word Distribution and Sentence Topic Distribution</a:t>
            </a:r>
          </a:p>
        </p:txBody>
      </p:sp>
      <p:graphicFrame>
        <p:nvGraphicFramePr>
          <p:cNvPr id="6" name="Table 5">
            <a:extLst>
              <a:ext uri="{FF2B5EF4-FFF2-40B4-BE49-F238E27FC236}">
                <a16:creationId xmlns:a16="http://schemas.microsoft.com/office/drawing/2014/main" id="{8D2C7357-C2DD-1867-AA7E-6B5D3EF26F8B}"/>
              </a:ext>
            </a:extLst>
          </p:cNvPr>
          <p:cNvGraphicFramePr>
            <a:graphicFrameLocks noGrp="1"/>
          </p:cNvGraphicFramePr>
          <p:nvPr>
            <p:extLst>
              <p:ext uri="{D42A27DB-BD31-4B8C-83A1-F6EECF244321}">
                <p14:modId xmlns:p14="http://schemas.microsoft.com/office/powerpoint/2010/main" val="1633255889"/>
              </p:ext>
            </p:extLst>
          </p:nvPr>
        </p:nvGraphicFramePr>
        <p:xfrm>
          <a:off x="990599" y="2139866"/>
          <a:ext cx="7772400" cy="1651000"/>
        </p:xfrm>
        <a:graphic>
          <a:graphicData uri="http://schemas.openxmlformats.org/drawingml/2006/table">
            <a:tbl>
              <a:tblPr firstRow="1" bandRow="1">
                <a:tableStyleId>{5C22544A-7EE6-4342-B048-85BDC9FD1C3A}</a:tableStyleId>
              </a:tblPr>
              <a:tblGrid>
                <a:gridCol w="1360170">
                  <a:extLst>
                    <a:ext uri="{9D8B030D-6E8A-4147-A177-3AD203B41FA5}">
                      <a16:colId xmlns:a16="http://schemas.microsoft.com/office/drawing/2014/main" val="3068483513"/>
                    </a:ext>
                  </a:extLst>
                </a:gridCol>
                <a:gridCol w="6412230">
                  <a:extLst>
                    <a:ext uri="{9D8B030D-6E8A-4147-A177-3AD203B41FA5}">
                      <a16:colId xmlns:a16="http://schemas.microsoft.com/office/drawing/2014/main" val="3957501080"/>
                    </a:ext>
                  </a:extLst>
                </a:gridCol>
              </a:tblGrid>
              <a:tr h="370840">
                <a:tc>
                  <a:txBody>
                    <a:bodyPr/>
                    <a:lstStyle/>
                    <a:p>
                      <a:pPr algn="ctr"/>
                      <a:r>
                        <a:rPr lang="en-US" dirty="0"/>
                        <a:t>Topics</a:t>
                      </a:r>
                    </a:p>
                  </a:txBody>
                  <a:tcPr/>
                </a:tc>
                <a:tc>
                  <a:txBody>
                    <a:bodyPr/>
                    <a:lstStyle/>
                    <a:p>
                      <a:pPr algn="ctr"/>
                      <a:r>
                        <a:rPr lang="en-US" dirty="0"/>
                        <a:t> Words</a:t>
                      </a:r>
                    </a:p>
                  </a:txBody>
                  <a:tcPr/>
                </a:tc>
                <a:extLst>
                  <a:ext uri="{0D108BD9-81ED-4DB2-BD59-A6C34878D82A}">
                    <a16:rowId xmlns:a16="http://schemas.microsoft.com/office/drawing/2014/main" val="83179576"/>
                  </a:ext>
                </a:extLst>
              </a:tr>
              <a:tr h="370840">
                <a:tc>
                  <a:txBody>
                    <a:bodyPr/>
                    <a:lstStyle/>
                    <a:p>
                      <a:r>
                        <a:rPr lang="en-US" dirty="0"/>
                        <a:t> #1</a:t>
                      </a:r>
                    </a:p>
                  </a:txBody>
                  <a:tcPr/>
                </a:tc>
                <a:tc>
                  <a:txBody>
                    <a:bodyPr/>
                    <a:lstStyle/>
                    <a:p>
                      <a:pPr algn="l"/>
                      <a:r>
                        <a:rPr lang="en-IN" sz="1800" b="0" i="0" u="none" strike="noStrike" kern="1200" dirty="0">
                          <a:solidFill>
                            <a:schemeClr val="dk1"/>
                          </a:solidFill>
                          <a:effectLst/>
                          <a:latin typeface="+mn-lt"/>
                          <a:ea typeface="+mn-ea"/>
                          <a:cs typeface="+mn-cs"/>
                        </a:rPr>
                        <a:t>['well', '</a:t>
                      </a:r>
                      <a:r>
                        <a:rPr lang="en-IN" sz="1800" b="0" i="0" u="none" strike="noStrike" kern="1200" dirty="0" err="1">
                          <a:solidFill>
                            <a:srgbClr val="FF0000"/>
                          </a:solidFill>
                          <a:effectLst/>
                          <a:latin typeface="+mn-lt"/>
                          <a:ea typeface="+mn-ea"/>
                          <a:cs typeface="+mn-cs"/>
                        </a:rPr>
                        <a:t>theater</a:t>
                      </a:r>
                      <a:r>
                        <a:rPr lang="en-IN" sz="1800" b="0" i="0" u="none" strike="noStrike" kern="1200" dirty="0">
                          <a:solidFill>
                            <a:schemeClr val="dk1"/>
                          </a:solidFill>
                          <a:effectLst/>
                          <a:latin typeface="+mn-lt"/>
                          <a:ea typeface="+mn-ea"/>
                          <a:cs typeface="+mn-cs"/>
                        </a:rPr>
                        <a:t>', 'half', 'saw', 'many', '</a:t>
                      </a:r>
                      <a:r>
                        <a:rPr lang="en-IN" sz="1800" b="0" i="0" u="none" strike="noStrike" kern="1200" dirty="0" err="1">
                          <a:solidFill>
                            <a:schemeClr val="dk1"/>
                          </a:solidFill>
                          <a:effectLst/>
                          <a:latin typeface="+mn-lt"/>
                          <a:ea typeface="+mn-ea"/>
                          <a:cs typeface="+mn-cs"/>
                        </a:rPr>
                        <a:t>kutcher</a:t>
                      </a:r>
                      <a:r>
                        <a:rPr lang="en-IN" sz="1800" b="0" i="0" u="none" strike="noStrike" kern="1200" dirty="0">
                          <a:solidFill>
                            <a:schemeClr val="dk1"/>
                          </a:solidFill>
                          <a:effectLst/>
                          <a:latin typeface="+mn-lt"/>
                          <a:ea typeface="+mn-ea"/>
                          <a:cs typeface="+mn-cs"/>
                        </a:rPr>
                        <a:t>', 'tear', '</a:t>
                      </a:r>
                      <a:r>
                        <a:rPr lang="en-IN" sz="1800" b="0" i="0" u="none" strike="noStrike" kern="1200" dirty="0">
                          <a:solidFill>
                            <a:srgbClr val="FF0000"/>
                          </a:solidFill>
                          <a:effectLst/>
                          <a:latin typeface="+mn-lt"/>
                          <a:ea typeface="+mn-ea"/>
                          <a:cs typeface="+mn-cs"/>
                        </a:rPr>
                        <a:t>played</a:t>
                      </a:r>
                      <a:r>
                        <a:rPr lang="en-IN" sz="1800" b="0" i="0" u="none" strike="noStrike" kern="1200" dirty="0">
                          <a:solidFill>
                            <a:schemeClr val="dk1"/>
                          </a:solidFill>
                          <a:effectLst/>
                          <a:latin typeface="+mn-lt"/>
                          <a:ea typeface="+mn-ea"/>
                          <a:cs typeface="+mn-cs"/>
                        </a:rPr>
                        <a:t>', 'see', '</a:t>
                      </a:r>
                      <a:r>
                        <a:rPr lang="en-IN" sz="1800" b="0" i="0" u="none" strike="noStrike" kern="1200" dirty="0">
                          <a:solidFill>
                            <a:srgbClr val="FF0000"/>
                          </a:solidFill>
                          <a:effectLst/>
                          <a:latin typeface="+mn-lt"/>
                          <a:ea typeface="+mn-ea"/>
                          <a:cs typeface="+mn-cs"/>
                        </a:rPr>
                        <a:t>movie</a:t>
                      </a:r>
                      <a:r>
                        <a:rPr lang="en-IN" sz="1800" b="0" i="0" u="none" strike="noStrike" kern="1200" dirty="0">
                          <a:solidFill>
                            <a:schemeClr val="dk1"/>
                          </a:solidFill>
                          <a:effectLst/>
                          <a:latin typeface="+mn-lt"/>
                          <a:ea typeface="+mn-ea"/>
                          <a:cs typeface="+mn-cs"/>
                        </a:rPr>
                        <a:t>']</a:t>
                      </a:r>
                      <a:endParaRPr lang="en-US" dirty="0"/>
                    </a:p>
                  </a:txBody>
                  <a:tcPr/>
                </a:tc>
                <a:extLst>
                  <a:ext uri="{0D108BD9-81ED-4DB2-BD59-A6C34878D82A}">
                    <a16:rowId xmlns:a16="http://schemas.microsoft.com/office/drawing/2014/main" val="3654120290"/>
                  </a:ext>
                </a:extLst>
              </a:tr>
              <a:tr h="370840">
                <a:tc>
                  <a:txBody>
                    <a:bodyPr/>
                    <a:lstStyle/>
                    <a:p>
                      <a:r>
                        <a:rPr lang="en-US" dirty="0"/>
                        <a:t> #2</a:t>
                      </a:r>
                    </a:p>
                  </a:txBody>
                  <a:tcPr/>
                </a:tc>
                <a:tc>
                  <a:txBody>
                    <a:bodyPr/>
                    <a:lstStyle/>
                    <a:p>
                      <a:r>
                        <a:rPr lang="en-IN" sz="1800" b="0" i="0" u="none" strike="noStrike" kern="1200" dirty="0">
                          <a:solidFill>
                            <a:schemeClr val="dk1"/>
                          </a:solidFill>
                          <a:effectLst/>
                          <a:latin typeface="+mn-lt"/>
                          <a:ea typeface="+mn-ea"/>
                          <a:cs typeface="+mn-cs"/>
                        </a:rPr>
                        <a:t>['full', 'go', 'good', 'great', 'grown', '</a:t>
                      </a:r>
                      <a:r>
                        <a:rPr lang="en-IN" sz="1800" b="0" i="0" u="none" strike="noStrike" kern="1200" dirty="0" err="1">
                          <a:solidFill>
                            <a:schemeClr val="dk1"/>
                          </a:solidFill>
                          <a:effectLst/>
                          <a:latin typeface="+mn-lt"/>
                          <a:ea typeface="+mn-ea"/>
                          <a:cs typeface="+mn-cs"/>
                        </a:rPr>
                        <a:t>jake</a:t>
                      </a:r>
                      <a:r>
                        <a:rPr lang="en-IN" sz="1800" b="0" i="0" u="none" strike="noStrike" kern="1200" dirty="0">
                          <a:solidFill>
                            <a:schemeClr val="dk1"/>
                          </a:solidFill>
                          <a:effectLst/>
                          <a:latin typeface="+mn-lt"/>
                          <a:ea typeface="+mn-ea"/>
                          <a:cs typeface="+mn-cs"/>
                        </a:rPr>
                        <a:t>', 'judge', '</a:t>
                      </a:r>
                      <a:r>
                        <a:rPr lang="en-IN" sz="1800" b="0" i="0" u="none" strike="noStrike" kern="1200" dirty="0" err="1">
                          <a:solidFill>
                            <a:schemeClr val="dk1"/>
                          </a:solidFill>
                          <a:effectLst/>
                          <a:latin typeface="+mn-lt"/>
                          <a:ea typeface="+mn-ea"/>
                          <a:cs typeface="+mn-cs"/>
                        </a:rPr>
                        <a:t>kevin</a:t>
                      </a:r>
                      <a:r>
                        <a:rPr lang="en-IN" sz="1800" b="0" i="0" u="none" strike="noStrike" kern="1200" dirty="0">
                          <a:solidFill>
                            <a:schemeClr val="dk1"/>
                          </a:solidFill>
                          <a:effectLst/>
                          <a:latin typeface="+mn-lt"/>
                          <a:ea typeface="+mn-ea"/>
                          <a:cs typeface="+mn-cs"/>
                        </a:rPr>
                        <a:t>', 'woman', 'wrong']</a:t>
                      </a:r>
                      <a:endParaRPr lang="en-US" dirty="0"/>
                    </a:p>
                  </a:txBody>
                  <a:tcPr/>
                </a:tc>
                <a:extLst>
                  <a:ext uri="{0D108BD9-81ED-4DB2-BD59-A6C34878D82A}">
                    <a16:rowId xmlns:a16="http://schemas.microsoft.com/office/drawing/2014/main" val="808950052"/>
                  </a:ext>
                </a:extLst>
              </a:tr>
            </a:tbl>
          </a:graphicData>
        </a:graphic>
      </p:graphicFrame>
      <p:sp>
        <p:nvSpPr>
          <p:cNvPr id="7" name="TextBox 6">
            <a:extLst>
              <a:ext uri="{FF2B5EF4-FFF2-40B4-BE49-F238E27FC236}">
                <a16:creationId xmlns:a16="http://schemas.microsoft.com/office/drawing/2014/main" id="{D9C34B20-9112-F7A3-F2F8-F591B022C8F9}"/>
              </a:ext>
            </a:extLst>
          </p:cNvPr>
          <p:cNvSpPr txBox="1"/>
          <p:nvPr/>
        </p:nvSpPr>
        <p:spPr>
          <a:xfrm>
            <a:off x="3304093" y="1740224"/>
            <a:ext cx="3145413" cy="338554"/>
          </a:xfrm>
          <a:prstGeom prst="rect">
            <a:avLst/>
          </a:prstGeom>
          <a:noFill/>
        </p:spPr>
        <p:txBody>
          <a:bodyPr wrap="none" rtlCol="0">
            <a:spAutoFit/>
          </a:bodyPr>
          <a:lstStyle/>
          <a:p>
            <a:r>
              <a:rPr lang="en-US" sz="1600" dirty="0"/>
              <a:t>Topic – Word Distribution</a:t>
            </a:r>
          </a:p>
        </p:txBody>
      </p:sp>
      <p:sp>
        <p:nvSpPr>
          <p:cNvPr id="8" name="TextBox 7">
            <a:extLst>
              <a:ext uri="{FF2B5EF4-FFF2-40B4-BE49-F238E27FC236}">
                <a16:creationId xmlns:a16="http://schemas.microsoft.com/office/drawing/2014/main" id="{23687C74-B60A-8720-6B9F-C40BF77D5516}"/>
              </a:ext>
            </a:extLst>
          </p:cNvPr>
          <p:cNvSpPr txBox="1"/>
          <p:nvPr/>
        </p:nvSpPr>
        <p:spPr>
          <a:xfrm>
            <a:off x="3022128" y="3996967"/>
            <a:ext cx="3709341" cy="338554"/>
          </a:xfrm>
          <a:prstGeom prst="rect">
            <a:avLst/>
          </a:prstGeom>
          <a:noFill/>
        </p:spPr>
        <p:txBody>
          <a:bodyPr wrap="square" rtlCol="0">
            <a:spAutoFit/>
          </a:bodyPr>
          <a:lstStyle/>
          <a:p>
            <a:r>
              <a:rPr lang="en-US" sz="1600" dirty="0"/>
              <a:t>Sentence - Topic  Distribution</a:t>
            </a:r>
          </a:p>
        </p:txBody>
      </p:sp>
      <p:graphicFrame>
        <p:nvGraphicFramePr>
          <p:cNvPr id="10" name="Table 9">
            <a:extLst>
              <a:ext uri="{FF2B5EF4-FFF2-40B4-BE49-F238E27FC236}">
                <a16:creationId xmlns:a16="http://schemas.microsoft.com/office/drawing/2014/main" id="{58FE63A7-F4DC-43F0-4D37-7C1E0C295695}"/>
              </a:ext>
            </a:extLst>
          </p:cNvPr>
          <p:cNvGraphicFramePr>
            <a:graphicFrameLocks noGrp="1"/>
          </p:cNvGraphicFramePr>
          <p:nvPr>
            <p:extLst>
              <p:ext uri="{D42A27DB-BD31-4B8C-83A1-F6EECF244321}">
                <p14:modId xmlns:p14="http://schemas.microsoft.com/office/powerpoint/2010/main" val="521631538"/>
              </p:ext>
            </p:extLst>
          </p:nvPr>
        </p:nvGraphicFramePr>
        <p:xfrm>
          <a:off x="2286000" y="4406732"/>
          <a:ext cx="4572000" cy="1478280"/>
        </p:xfrm>
        <a:graphic>
          <a:graphicData uri="http://schemas.openxmlformats.org/drawingml/2006/table">
            <a:tbl>
              <a:tblPr firstRow="1" bandRow="1">
                <a:tableStyleId>{5C22544A-7EE6-4342-B048-85BDC9FD1C3A}</a:tableStyleId>
              </a:tblPr>
              <a:tblGrid>
                <a:gridCol w="1524000">
                  <a:extLst>
                    <a:ext uri="{9D8B030D-6E8A-4147-A177-3AD203B41FA5}">
                      <a16:colId xmlns:a16="http://schemas.microsoft.com/office/drawing/2014/main" val="2764832194"/>
                    </a:ext>
                  </a:extLst>
                </a:gridCol>
                <a:gridCol w="1524000">
                  <a:extLst>
                    <a:ext uri="{9D8B030D-6E8A-4147-A177-3AD203B41FA5}">
                      <a16:colId xmlns:a16="http://schemas.microsoft.com/office/drawing/2014/main" val="2932983503"/>
                    </a:ext>
                  </a:extLst>
                </a:gridCol>
                <a:gridCol w="1524000">
                  <a:extLst>
                    <a:ext uri="{9D8B030D-6E8A-4147-A177-3AD203B41FA5}">
                      <a16:colId xmlns:a16="http://schemas.microsoft.com/office/drawing/2014/main" val="4189252869"/>
                    </a:ext>
                  </a:extLst>
                </a:gridCol>
              </a:tblGrid>
              <a:tr h="357972">
                <a:tc>
                  <a:txBody>
                    <a:bodyPr/>
                    <a:lstStyle/>
                    <a:p>
                      <a:pPr algn="ctr"/>
                      <a:r>
                        <a:rPr lang="en-US" dirty="0"/>
                        <a:t>Sentences</a:t>
                      </a:r>
                    </a:p>
                  </a:txBody>
                  <a:tcPr/>
                </a:tc>
                <a:tc>
                  <a:txBody>
                    <a:bodyPr/>
                    <a:lstStyle/>
                    <a:p>
                      <a:pPr algn="ctr"/>
                      <a:r>
                        <a:rPr lang="en-US" dirty="0"/>
                        <a:t>Topic #1</a:t>
                      </a:r>
                    </a:p>
                  </a:txBody>
                  <a:tcPr/>
                </a:tc>
                <a:tc>
                  <a:txBody>
                    <a:bodyPr/>
                    <a:lstStyle/>
                    <a:p>
                      <a:pPr algn="ctr"/>
                      <a:r>
                        <a:rPr lang="en-US" dirty="0"/>
                        <a:t>Topic #2</a:t>
                      </a:r>
                    </a:p>
                  </a:txBody>
                  <a:tcPr/>
                </a:tc>
                <a:extLst>
                  <a:ext uri="{0D108BD9-81ED-4DB2-BD59-A6C34878D82A}">
                    <a16:rowId xmlns:a16="http://schemas.microsoft.com/office/drawing/2014/main" val="3331236243"/>
                  </a:ext>
                </a:extLst>
              </a:tr>
              <a:tr h="370840">
                <a:tc>
                  <a:txBody>
                    <a:bodyPr/>
                    <a:lstStyle/>
                    <a:p>
                      <a:pPr algn="ctr"/>
                      <a:r>
                        <a:rPr lang="en-US" dirty="0"/>
                        <a:t>1</a:t>
                      </a:r>
                    </a:p>
                  </a:txBody>
                  <a:tcPr/>
                </a:tc>
                <a:tc>
                  <a:txBody>
                    <a:bodyPr/>
                    <a:lstStyle/>
                    <a:p>
                      <a:pPr algn="ctr"/>
                      <a:r>
                        <a:rPr lang="en-IN" sz="1800" b="0" i="0" u="none" strike="noStrike" kern="1200" dirty="0">
                          <a:solidFill>
                            <a:srgbClr val="FF0000"/>
                          </a:solidFill>
                          <a:effectLst/>
                          <a:latin typeface="+mn-lt"/>
                          <a:ea typeface="+mn-ea"/>
                          <a:cs typeface="+mn-cs"/>
                        </a:rPr>
                        <a:t>0.99061403</a:t>
                      </a:r>
                      <a:endParaRPr lang="en-US" dirty="0">
                        <a:solidFill>
                          <a:srgbClr val="FF0000"/>
                        </a:solidFill>
                      </a:endParaRPr>
                    </a:p>
                  </a:txBody>
                  <a:tcPr/>
                </a:tc>
                <a:tc>
                  <a:txBody>
                    <a:bodyPr/>
                    <a:lstStyle/>
                    <a:p>
                      <a:pPr algn="ctr"/>
                      <a:r>
                        <a:rPr lang="en-IN" sz="1800" b="0" i="0" u="none" strike="noStrike" kern="1200" dirty="0">
                          <a:solidFill>
                            <a:schemeClr val="dk1"/>
                          </a:solidFill>
                          <a:effectLst/>
                          <a:latin typeface="+mn-lt"/>
                          <a:ea typeface="+mn-ea"/>
                          <a:cs typeface="+mn-cs"/>
                        </a:rPr>
                        <a:t>0.00469298</a:t>
                      </a:r>
                      <a:endParaRPr lang="en-US" dirty="0"/>
                    </a:p>
                  </a:txBody>
                  <a:tcPr/>
                </a:tc>
                <a:extLst>
                  <a:ext uri="{0D108BD9-81ED-4DB2-BD59-A6C34878D82A}">
                    <a16:rowId xmlns:a16="http://schemas.microsoft.com/office/drawing/2014/main" val="3343765434"/>
                  </a:ext>
                </a:extLst>
              </a:tr>
              <a:tr h="370840">
                <a:tc>
                  <a:txBody>
                    <a:bodyPr/>
                    <a:lstStyle/>
                    <a:p>
                      <a:pPr algn="ctr"/>
                      <a:r>
                        <a:rPr lang="en-US" dirty="0"/>
                        <a:t>…</a:t>
                      </a:r>
                    </a:p>
                  </a:txBody>
                  <a:tcPr/>
                </a:tc>
                <a:tc>
                  <a:txBody>
                    <a:bodyPr/>
                    <a:lstStyle/>
                    <a:p>
                      <a:pPr algn="ctr"/>
                      <a:endParaRPr lang="en-US"/>
                    </a:p>
                  </a:txBody>
                  <a:tcPr/>
                </a:tc>
                <a:tc>
                  <a:txBody>
                    <a:bodyPr/>
                    <a:lstStyle/>
                    <a:p>
                      <a:pPr algn="ctr"/>
                      <a:endParaRPr lang="en-US"/>
                    </a:p>
                  </a:txBody>
                  <a:tcPr/>
                </a:tc>
                <a:extLst>
                  <a:ext uri="{0D108BD9-81ED-4DB2-BD59-A6C34878D82A}">
                    <a16:rowId xmlns:a16="http://schemas.microsoft.com/office/drawing/2014/main" val="4101158689"/>
                  </a:ext>
                </a:extLst>
              </a:tr>
              <a:tr h="370840">
                <a:tc>
                  <a:txBody>
                    <a:bodyPr/>
                    <a:lstStyle/>
                    <a:p>
                      <a:pPr algn="ctr"/>
                      <a:r>
                        <a:rPr lang="en-US" dirty="0"/>
                        <a:t>9</a:t>
                      </a:r>
                    </a:p>
                  </a:txBody>
                  <a:tcPr/>
                </a:tc>
                <a:tc>
                  <a:txBody>
                    <a:bodyPr/>
                    <a:lstStyle/>
                    <a:p>
                      <a:pPr algn="ctr"/>
                      <a:r>
                        <a:rPr lang="en-IN" sz="1800" b="0" i="0" u="none" strike="noStrike" kern="1200" dirty="0">
                          <a:solidFill>
                            <a:srgbClr val="FF0000"/>
                          </a:solidFill>
                          <a:effectLst/>
                          <a:latin typeface="+mn-lt"/>
                          <a:ea typeface="+mn-ea"/>
                          <a:cs typeface="+mn-cs"/>
                        </a:rPr>
                        <a:t>0.99061403</a:t>
                      </a:r>
                      <a:endParaRPr lang="en-US" dirty="0">
                        <a:solidFill>
                          <a:srgbClr val="FF0000"/>
                        </a:solidFill>
                      </a:endParaRPr>
                    </a:p>
                  </a:txBody>
                  <a:tcPr/>
                </a:tc>
                <a:tc>
                  <a:txBody>
                    <a:bodyPr/>
                    <a:lstStyle/>
                    <a:p>
                      <a:pPr algn="ctr"/>
                      <a:r>
                        <a:rPr lang="en-IN" sz="1800" b="0" i="0" u="none" strike="noStrike" kern="1200" dirty="0">
                          <a:solidFill>
                            <a:schemeClr val="dk1"/>
                          </a:solidFill>
                          <a:effectLst/>
                          <a:latin typeface="+mn-lt"/>
                          <a:ea typeface="+mn-ea"/>
                          <a:cs typeface="+mn-cs"/>
                        </a:rPr>
                        <a:t>0.00469298</a:t>
                      </a:r>
                      <a:endParaRPr lang="en-US" dirty="0"/>
                    </a:p>
                  </a:txBody>
                  <a:tcPr/>
                </a:tc>
                <a:extLst>
                  <a:ext uri="{0D108BD9-81ED-4DB2-BD59-A6C34878D82A}">
                    <a16:rowId xmlns:a16="http://schemas.microsoft.com/office/drawing/2014/main" val="1164570221"/>
                  </a:ext>
                </a:extLst>
              </a:tr>
            </a:tbl>
          </a:graphicData>
        </a:graphic>
      </p:graphicFrame>
    </p:spTree>
    <p:extLst>
      <p:ext uri="{BB962C8B-B14F-4D97-AF65-F5344CB8AC3E}">
        <p14:creationId xmlns:p14="http://schemas.microsoft.com/office/powerpoint/2010/main" val="55321851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4C947D38-331C-5644-061D-8ED5A1EBAF8E}"/>
              </a:ext>
            </a:extLst>
          </p:cNvPr>
          <p:cNvSpPr>
            <a:spLocks noGrp="1"/>
          </p:cNvSpPr>
          <p:nvPr>
            <p:ph type="ftr" sz="quarter" idx="10"/>
          </p:nvPr>
        </p:nvSpPr>
        <p:spPr/>
        <p:txBody>
          <a:bodyPr/>
          <a:lstStyle/>
          <a:p>
            <a:pPr>
              <a:defRPr/>
            </a:pPr>
            <a:r>
              <a:rPr lang="en-US" dirty="0"/>
              <a:t>Department of IT</a:t>
            </a:r>
          </a:p>
        </p:txBody>
      </p:sp>
      <p:sp>
        <p:nvSpPr>
          <p:cNvPr id="7" name="Title 1">
            <a:extLst>
              <a:ext uri="{FF2B5EF4-FFF2-40B4-BE49-F238E27FC236}">
                <a16:creationId xmlns:a16="http://schemas.microsoft.com/office/drawing/2014/main" id="{F684F677-4252-92F3-78B5-3C2F5514DA6F}"/>
              </a:ext>
            </a:extLst>
          </p:cNvPr>
          <p:cNvSpPr>
            <a:spLocks noGrp="1"/>
          </p:cNvSpPr>
          <p:nvPr>
            <p:ph type="title"/>
          </p:nvPr>
        </p:nvSpPr>
        <p:spPr>
          <a:xfrm>
            <a:off x="685800" y="609600"/>
            <a:ext cx="7772400" cy="838200"/>
          </a:xfrm>
        </p:spPr>
        <p:txBody>
          <a:bodyPr/>
          <a:lstStyle/>
          <a:p>
            <a:r>
              <a:rPr lang="en-US" dirty="0"/>
              <a:t>Step 7 – Calculate Sentiment Embeddings </a:t>
            </a:r>
          </a:p>
        </p:txBody>
      </p:sp>
      <p:sp>
        <p:nvSpPr>
          <p:cNvPr id="8" name="Content Placeholder 2">
            <a:extLst>
              <a:ext uri="{FF2B5EF4-FFF2-40B4-BE49-F238E27FC236}">
                <a16:creationId xmlns:a16="http://schemas.microsoft.com/office/drawing/2014/main" id="{D4FA46FC-E3E0-F298-8883-331C03F48296}"/>
              </a:ext>
            </a:extLst>
          </p:cNvPr>
          <p:cNvSpPr txBox="1">
            <a:spLocks/>
          </p:cNvSpPr>
          <p:nvPr/>
        </p:nvSpPr>
        <p:spPr bwMode="auto">
          <a:xfrm>
            <a:off x="838200" y="1295400"/>
            <a:ext cx="7772400" cy="259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r>
              <a:rPr lang="en-US" sz="2800" kern="0" dirty="0"/>
              <a:t>Inputs :</a:t>
            </a:r>
          </a:p>
          <a:p>
            <a:pPr>
              <a:buFont typeface="Wingdings" pitchFamily="2" charset="2"/>
              <a:buChar char="Ø"/>
            </a:pPr>
            <a:r>
              <a:rPr lang="en-US" sz="2000" b="0" kern="0" dirty="0"/>
              <a:t>Sentences</a:t>
            </a:r>
          </a:p>
          <a:p>
            <a:pPr>
              <a:buFont typeface="Wingdings" pitchFamily="2" charset="2"/>
              <a:buChar char="Ø"/>
            </a:pPr>
            <a:r>
              <a:rPr lang="en-US" sz="2000" b="0" kern="0" dirty="0"/>
              <a:t>Sentence-Topic Distribution</a:t>
            </a:r>
          </a:p>
          <a:p>
            <a:pPr>
              <a:buFont typeface="Wingdings" pitchFamily="2" charset="2"/>
              <a:buChar char="Ø"/>
            </a:pPr>
            <a:r>
              <a:rPr lang="en-US" sz="2000" b="0" kern="0" dirty="0"/>
              <a:t>Topic-Word Distribution</a:t>
            </a:r>
            <a:endParaRPr lang="en-US" sz="2000" kern="0" dirty="0"/>
          </a:p>
          <a:p>
            <a:r>
              <a:rPr lang="en-US" sz="2800" kern="0" dirty="0"/>
              <a:t>Output</a:t>
            </a:r>
          </a:p>
          <a:p>
            <a:pPr marL="0" indent="0">
              <a:buNone/>
            </a:pPr>
            <a:r>
              <a:rPr lang="en-US" sz="2800" b="0" kern="0" dirty="0"/>
              <a:t>		       </a:t>
            </a:r>
            <a:r>
              <a:rPr lang="en-US" sz="2000" kern="0" dirty="0"/>
              <a:t>Sentiment Embeddings</a:t>
            </a:r>
          </a:p>
          <a:p>
            <a:pPr marL="0" indent="0">
              <a:buNone/>
            </a:pPr>
            <a:endParaRPr lang="en-US" sz="2800" b="0" kern="0" dirty="0"/>
          </a:p>
        </p:txBody>
      </p:sp>
      <p:graphicFrame>
        <p:nvGraphicFramePr>
          <p:cNvPr id="9" name="Table 8">
            <a:extLst>
              <a:ext uri="{FF2B5EF4-FFF2-40B4-BE49-F238E27FC236}">
                <a16:creationId xmlns:a16="http://schemas.microsoft.com/office/drawing/2014/main" id="{C22C7846-C94B-3280-9EEC-61CEDA91A0A6}"/>
              </a:ext>
            </a:extLst>
          </p:cNvPr>
          <p:cNvGraphicFramePr>
            <a:graphicFrameLocks noGrp="1"/>
          </p:cNvGraphicFramePr>
          <p:nvPr>
            <p:extLst>
              <p:ext uri="{D42A27DB-BD31-4B8C-83A1-F6EECF244321}">
                <p14:modId xmlns:p14="http://schemas.microsoft.com/office/powerpoint/2010/main" val="1424892565"/>
              </p:ext>
            </p:extLst>
          </p:nvPr>
        </p:nvGraphicFramePr>
        <p:xfrm>
          <a:off x="1676400" y="3962400"/>
          <a:ext cx="6096000" cy="221996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983814886"/>
                    </a:ext>
                  </a:extLst>
                </a:gridCol>
                <a:gridCol w="2032000">
                  <a:extLst>
                    <a:ext uri="{9D8B030D-6E8A-4147-A177-3AD203B41FA5}">
                      <a16:colId xmlns:a16="http://schemas.microsoft.com/office/drawing/2014/main" val="2928429781"/>
                    </a:ext>
                  </a:extLst>
                </a:gridCol>
                <a:gridCol w="2032000">
                  <a:extLst>
                    <a:ext uri="{9D8B030D-6E8A-4147-A177-3AD203B41FA5}">
                      <a16:colId xmlns:a16="http://schemas.microsoft.com/office/drawing/2014/main" val="948127900"/>
                    </a:ext>
                  </a:extLst>
                </a:gridCol>
              </a:tblGrid>
              <a:tr h="0">
                <a:tc>
                  <a:txBody>
                    <a:bodyPr/>
                    <a:lstStyle/>
                    <a:p>
                      <a:pPr algn="ctr"/>
                      <a:r>
                        <a:rPr lang="en-US" dirty="0"/>
                        <a:t>Sentences</a:t>
                      </a:r>
                    </a:p>
                  </a:txBody>
                  <a:tcPr/>
                </a:tc>
                <a:tc>
                  <a:txBody>
                    <a:bodyPr/>
                    <a:lstStyle/>
                    <a:p>
                      <a:pPr algn="ctr"/>
                      <a:r>
                        <a:rPr lang="en-US" dirty="0"/>
                        <a:t>Sentiment Score</a:t>
                      </a:r>
                    </a:p>
                  </a:txBody>
                  <a:tcPr/>
                </a:tc>
                <a:tc>
                  <a:txBody>
                    <a:bodyPr/>
                    <a:lstStyle/>
                    <a:p>
                      <a:pPr algn="ctr"/>
                      <a:r>
                        <a:rPr lang="en-US" dirty="0"/>
                        <a:t>Topic</a:t>
                      </a:r>
                    </a:p>
                  </a:txBody>
                  <a:tcPr/>
                </a:tc>
                <a:extLst>
                  <a:ext uri="{0D108BD9-81ED-4DB2-BD59-A6C34878D82A}">
                    <a16:rowId xmlns:a16="http://schemas.microsoft.com/office/drawing/2014/main" val="1449524461"/>
                  </a:ext>
                </a:extLst>
              </a:tr>
              <a:tr h="370840">
                <a:tc>
                  <a:txBody>
                    <a:bodyPr/>
                    <a:lstStyle/>
                    <a:p>
                      <a:pPr algn="ctr"/>
                      <a:r>
                        <a:rPr lang="en-US" dirty="0"/>
                        <a:t>1</a:t>
                      </a:r>
                    </a:p>
                  </a:txBody>
                  <a:tcPr/>
                </a:tc>
                <a:tc>
                  <a:txBody>
                    <a:bodyPr/>
                    <a:lstStyle/>
                    <a:p>
                      <a:pPr algn="ctr"/>
                      <a:r>
                        <a:rPr lang="en-IN" sz="1800" b="0" i="0" u="none" strike="noStrike" kern="1200" dirty="0">
                          <a:solidFill>
                            <a:schemeClr val="accent2"/>
                          </a:solidFill>
                          <a:effectLst/>
                          <a:latin typeface="+mn-lt"/>
                          <a:ea typeface="+mn-ea"/>
                          <a:cs typeface="+mn-cs"/>
                        </a:rPr>
                        <a:t>0.4767</a:t>
                      </a:r>
                      <a:endParaRPr lang="en-US" dirty="0">
                        <a:solidFill>
                          <a:schemeClr val="accent2"/>
                        </a:solidFill>
                      </a:endParaRPr>
                    </a:p>
                  </a:txBody>
                  <a:tcPr/>
                </a:tc>
                <a:tc>
                  <a:txBody>
                    <a:bodyPr/>
                    <a:lstStyle/>
                    <a:p>
                      <a:pPr algn="ctr"/>
                      <a:r>
                        <a:rPr lang="en-US" dirty="0">
                          <a:solidFill>
                            <a:schemeClr val="accent2"/>
                          </a:solidFill>
                        </a:rPr>
                        <a:t>1</a:t>
                      </a:r>
                    </a:p>
                  </a:txBody>
                  <a:tcPr/>
                </a:tc>
                <a:extLst>
                  <a:ext uri="{0D108BD9-81ED-4DB2-BD59-A6C34878D82A}">
                    <a16:rowId xmlns:a16="http://schemas.microsoft.com/office/drawing/2014/main" val="205111016"/>
                  </a:ext>
                </a:extLst>
              </a:tr>
              <a:tr h="370840">
                <a:tc>
                  <a:txBody>
                    <a:bodyPr/>
                    <a:lstStyle/>
                    <a:p>
                      <a:pPr algn="ctr"/>
                      <a:r>
                        <a:rPr lang="en-US" dirty="0"/>
                        <a:t>2</a:t>
                      </a:r>
                    </a:p>
                  </a:txBody>
                  <a:tcPr/>
                </a:tc>
                <a:tc>
                  <a:txBody>
                    <a:bodyPr/>
                    <a:lstStyle/>
                    <a:p>
                      <a:pPr algn="ctr"/>
                      <a:r>
                        <a:rPr lang="en-IN" sz="1800" b="0" i="0" u="none" strike="noStrike" kern="1200" dirty="0">
                          <a:solidFill>
                            <a:schemeClr val="accent2"/>
                          </a:solidFill>
                          <a:effectLst/>
                          <a:latin typeface="+mn-lt"/>
                          <a:ea typeface="+mn-ea"/>
                          <a:cs typeface="+mn-cs"/>
                        </a:rPr>
                        <a:t>0.3182</a:t>
                      </a:r>
                      <a:endParaRPr lang="en-US" dirty="0">
                        <a:solidFill>
                          <a:schemeClr val="accent2"/>
                        </a:solidFill>
                      </a:endParaRPr>
                    </a:p>
                  </a:txBody>
                  <a:tcPr/>
                </a:tc>
                <a:tc>
                  <a:txBody>
                    <a:bodyPr/>
                    <a:lstStyle/>
                    <a:p>
                      <a:pPr algn="ctr"/>
                      <a:r>
                        <a:rPr lang="en-US" dirty="0">
                          <a:solidFill>
                            <a:schemeClr val="accent2"/>
                          </a:solidFill>
                        </a:rPr>
                        <a:t>1</a:t>
                      </a:r>
                    </a:p>
                  </a:txBody>
                  <a:tcPr/>
                </a:tc>
                <a:extLst>
                  <a:ext uri="{0D108BD9-81ED-4DB2-BD59-A6C34878D82A}">
                    <a16:rowId xmlns:a16="http://schemas.microsoft.com/office/drawing/2014/main" val="2695434413"/>
                  </a:ext>
                </a:extLst>
              </a:tr>
              <a:tr h="370840">
                <a:tc>
                  <a:txBody>
                    <a:bodyPr/>
                    <a:lstStyle/>
                    <a:p>
                      <a:pPr algn="ctr"/>
                      <a:r>
                        <a:rPr lang="en-US" dirty="0"/>
                        <a:t>..</a:t>
                      </a:r>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3705956928"/>
                  </a:ext>
                </a:extLst>
              </a:tr>
              <a:tr h="370840">
                <a:tc>
                  <a:txBody>
                    <a:bodyPr/>
                    <a:lstStyle/>
                    <a:p>
                      <a:pPr algn="ctr"/>
                      <a:r>
                        <a:rPr lang="en-US" dirty="0"/>
                        <a:t>8 </a:t>
                      </a:r>
                    </a:p>
                  </a:txBody>
                  <a:tcPr/>
                </a:tc>
                <a:tc>
                  <a:txBody>
                    <a:bodyPr/>
                    <a:lstStyle/>
                    <a:p>
                      <a:pPr algn="ctr"/>
                      <a:r>
                        <a:rPr lang="en-IN" sz="1800" b="0" i="0" u="none" strike="noStrike" kern="1200" dirty="0">
                          <a:solidFill>
                            <a:srgbClr val="FF0000"/>
                          </a:solidFill>
                          <a:effectLst/>
                          <a:latin typeface="+mn-lt"/>
                          <a:ea typeface="+mn-ea"/>
                          <a:cs typeface="+mn-cs"/>
                        </a:rPr>
                        <a:t>-0.7469</a:t>
                      </a:r>
                      <a:endParaRPr lang="en-US" dirty="0">
                        <a:solidFill>
                          <a:srgbClr val="FF0000"/>
                        </a:solidFill>
                      </a:endParaRPr>
                    </a:p>
                  </a:txBody>
                  <a:tcPr/>
                </a:tc>
                <a:tc>
                  <a:txBody>
                    <a:bodyPr/>
                    <a:lstStyle/>
                    <a:p>
                      <a:pPr algn="ctr"/>
                      <a:r>
                        <a:rPr lang="en-US" dirty="0">
                          <a:solidFill>
                            <a:srgbClr val="002060"/>
                          </a:solidFill>
                        </a:rPr>
                        <a:t>0</a:t>
                      </a:r>
                    </a:p>
                  </a:txBody>
                  <a:tcPr/>
                </a:tc>
                <a:extLst>
                  <a:ext uri="{0D108BD9-81ED-4DB2-BD59-A6C34878D82A}">
                    <a16:rowId xmlns:a16="http://schemas.microsoft.com/office/drawing/2014/main" val="2163784338"/>
                  </a:ext>
                </a:extLst>
              </a:tr>
              <a:tr h="370840">
                <a:tc>
                  <a:txBody>
                    <a:bodyPr/>
                    <a:lstStyle/>
                    <a:p>
                      <a:pPr algn="ctr"/>
                      <a:r>
                        <a:rPr lang="en-US" dirty="0"/>
                        <a:t>9</a:t>
                      </a:r>
                    </a:p>
                  </a:txBody>
                  <a:tcPr/>
                </a:tc>
                <a:tc>
                  <a:txBody>
                    <a:bodyPr/>
                    <a:lstStyle/>
                    <a:p>
                      <a:pPr algn="ctr"/>
                      <a:r>
                        <a:rPr lang="en-IN" sz="1800" b="0" i="0" u="none" strike="noStrike" kern="1200" dirty="0">
                          <a:solidFill>
                            <a:schemeClr val="accent2"/>
                          </a:solidFill>
                          <a:effectLst/>
                          <a:latin typeface="+mn-lt"/>
                          <a:ea typeface="+mn-ea"/>
                          <a:cs typeface="+mn-cs"/>
                        </a:rPr>
                        <a:t>0.6249</a:t>
                      </a:r>
                      <a:endParaRPr lang="en-US" dirty="0">
                        <a:solidFill>
                          <a:schemeClr val="accent2"/>
                        </a:solidFill>
                      </a:endParaRPr>
                    </a:p>
                  </a:txBody>
                  <a:tcPr/>
                </a:tc>
                <a:tc>
                  <a:txBody>
                    <a:bodyPr/>
                    <a:lstStyle/>
                    <a:p>
                      <a:pPr algn="ctr"/>
                      <a:r>
                        <a:rPr lang="en-US" dirty="0">
                          <a:solidFill>
                            <a:schemeClr val="accent2"/>
                          </a:solidFill>
                        </a:rPr>
                        <a:t>1</a:t>
                      </a:r>
                    </a:p>
                  </a:txBody>
                  <a:tcPr/>
                </a:tc>
                <a:extLst>
                  <a:ext uri="{0D108BD9-81ED-4DB2-BD59-A6C34878D82A}">
                    <a16:rowId xmlns:a16="http://schemas.microsoft.com/office/drawing/2014/main" val="2612748315"/>
                  </a:ext>
                </a:extLst>
              </a:tr>
            </a:tbl>
          </a:graphicData>
        </a:graphic>
      </p:graphicFrame>
    </p:spTree>
    <p:extLst>
      <p:ext uri="{BB962C8B-B14F-4D97-AF65-F5344CB8AC3E}">
        <p14:creationId xmlns:p14="http://schemas.microsoft.com/office/powerpoint/2010/main" val="12074408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EDF34E7-C573-955F-B18C-CA30690601DC}"/>
              </a:ext>
            </a:extLst>
          </p:cNvPr>
          <p:cNvSpPr>
            <a:spLocks noGrp="1"/>
          </p:cNvSpPr>
          <p:nvPr>
            <p:ph type="ftr" sz="quarter" idx="10"/>
          </p:nvPr>
        </p:nvSpPr>
        <p:spPr/>
        <p:txBody>
          <a:bodyPr/>
          <a:lstStyle/>
          <a:p>
            <a:pPr>
              <a:defRPr/>
            </a:pPr>
            <a:r>
              <a:rPr lang="en-US" dirty="0"/>
              <a:t>Department of  IT</a:t>
            </a:r>
          </a:p>
        </p:txBody>
      </p:sp>
      <p:sp>
        <p:nvSpPr>
          <p:cNvPr id="6" name="TextBox 5">
            <a:extLst>
              <a:ext uri="{FF2B5EF4-FFF2-40B4-BE49-F238E27FC236}">
                <a16:creationId xmlns:a16="http://schemas.microsoft.com/office/drawing/2014/main" id="{661F43D4-0A39-F779-B443-BD3DB6FF6FF0}"/>
              </a:ext>
            </a:extLst>
          </p:cNvPr>
          <p:cNvSpPr txBox="1"/>
          <p:nvPr/>
        </p:nvSpPr>
        <p:spPr>
          <a:xfrm>
            <a:off x="2819400" y="152400"/>
            <a:ext cx="4572000" cy="523220"/>
          </a:xfrm>
          <a:prstGeom prst="rect">
            <a:avLst/>
          </a:prstGeom>
          <a:noFill/>
        </p:spPr>
        <p:txBody>
          <a:bodyPr wrap="square">
            <a:spAutoFit/>
          </a:bodyPr>
          <a:lstStyle/>
          <a:p>
            <a:r>
              <a:rPr lang="en-US" altLang="en-US" sz="2800" dirty="0">
                <a:solidFill>
                  <a:srgbClr val="006600"/>
                </a:solidFill>
                <a:latin typeface="+mj-lt"/>
                <a:cs typeface="Times New Roman" panose="02020603050405020304" pitchFamily="18" charset="0"/>
              </a:rPr>
              <a:t> PROBLEM STATEMENT</a:t>
            </a:r>
            <a:endParaRPr lang="en-IN" sz="2800" dirty="0">
              <a:latin typeface="+mj-lt"/>
            </a:endParaRPr>
          </a:p>
        </p:txBody>
      </p:sp>
      <p:sp>
        <p:nvSpPr>
          <p:cNvPr id="7" name="TextBox 6">
            <a:extLst>
              <a:ext uri="{FF2B5EF4-FFF2-40B4-BE49-F238E27FC236}">
                <a16:creationId xmlns:a16="http://schemas.microsoft.com/office/drawing/2014/main" id="{6995A440-62DE-2E42-EB65-FFCAFE676E2B}"/>
              </a:ext>
            </a:extLst>
          </p:cNvPr>
          <p:cNvSpPr txBox="1"/>
          <p:nvPr/>
        </p:nvSpPr>
        <p:spPr>
          <a:xfrm>
            <a:off x="685800" y="914400"/>
            <a:ext cx="8458200" cy="4524315"/>
          </a:xfrm>
          <a:prstGeom prst="rect">
            <a:avLst/>
          </a:prstGeom>
          <a:noFill/>
        </p:spPr>
        <p:txBody>
          <a:bodyPr wrap="square" rtlCol="0">
            <a:spAutoFit/>
          </a:bodyPr>
          <a:lstStyle/>
          <a:p>
            <a:pPr algn="just"/>
            <a:endParaRPr lang="en-US" sz="2400" b="0" dirty="0">
              <a:latin typeface="+mj-lt"/>
            </a:endParaRPr>
          </a:p>
          <a:p>
            <a:pPr algn="just"/>
            <a:endParaRPr lang="en-US" sz="2400" b="0" dirty="0">
              <a:latin typeface="+mj-lt"/>
            </a:endParaRPr>
          </a:p>
          <a:p>
            <a:pPr marL="457200" indent="-457200" algn="just">
              <a:buFont typeface="Wingdings" panose="05000000000000000000" pitchFamily="2" charset="2"/>
              <a:buChar char="Ø"/>
            </a:pPr>
            <a:r>
              <a:rPr lang="en-US" sz="2400" b="0" dirty="0">
                <a:latin typeface="+mj-lt"/>
              </a:rPr>
              <a:t>The limitations of existing sentiment-based text summarization methods, which primarily focus on sentiment polarity in isolated sentences or complete documents and do not consider the sentiment changes throughout the document</a:t>
            </a:r>
          </a:p>
          <a:p>
            <a:pPr algn="just"/>
            <a:endParaRPr lang="en-US" sz="2400" b="0" dirty="0">
              <a:latin typeface="+mj-lt"/>
            </a:endParaRPr>
          </a:p>
          <a:p>
            <a:pPr marL="457200" indent="-457200" algn="just">
              <a:buFont typeface="Wingdings" panose="05000000000000000000" pitchFamily="2" charset="2"/>
              <a:buChar char="Ø"/>
            </a:pPr>
            <a:r>
              <a:rPr lang="en-US" sz="2400" b="0" dirty="0">
                <a:latin typeface="+mj-lt"/>
              </a:rPr>
              <a:t>The need to incorporate sentiment analysis into text summarization to produce higher-quality summaries.</a:t>
            </a:r>
          </a:p>
          <a:p>
            <a:pPr marL="457200" indent="-457200" algn="just">
              <a:buFont typeface="Wingdings" panose="05000000000000000000" pitchFamily="2" charset="2"/>
              <a:buChar char="Ø"/>
            </a:pPr>
            <a:endParaRPr lang="en-US" sz="2400" b="0" dirty="0">
              <a:latin typeface="+mj-lt"/>
            </a:endParaRPr>
          </a:p>
          <a:p>
            <a:pPr marL="457200" indent="-457200" algn="just">
              <a:buFont typeface="Wingdings" panose="05000000000000000000" pitchFamily="2" charset="2"/>
              <a:buChar char="Ø"/>
            </a:pPr>
            <a:r>
              <a:rPr lang="en-US" sz="2400" b="0" dirty="0">
                <a:latin typeface="+mj-lt"/>
              </a:rPr>
              <a:t>The issue of information overload in daily life, necessitating the development of efficient text summarization technology.</a:t>
            </a:r>
          </a:p>
        </p:txBody>
      </p:sp>
    </p:spTree>
    <p:extLst>
      <p:ext uri="{BB962C8B-B14F-4D97-AF65-F5344CB8AC3E}">
        <p14:creationId xmlns:p14="http://schemas.microsoft.com/office/powerpoint/2010/main" val="333720109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4448DED1-6DB4-89BD-3DDA-DDB2372D6362}"/>
              </a:ext>
            </a:extLst>
          </p:cNvPr>
          <p:cNvSpPr>
            <a:spLocks noGrp="1"/>
          </p:cNvSpPr>
          <p:nvPr>
            <p:ph type="ftr" sz="quarter" idx="10"/>
          </p:nvPr>
        </p:nvSpPr>
        <p:spPr/>
        <p:txBody>
          <a:bodyPr/>
          <a:lstStyle/>
          <a:p>
            <a:pPr>
              <a:defRPr/>
            </a:pPr>
            <a:r>
              <a:rPr lang="en-US" dirty="0"/>
              <a:t>Department of IT</a:t>
            </a:r>
          </a:p>
        </p:txBody>
      </p:sp>
      <p:pic>
        <p:nvPicPr>
          <p:cNvPr id="7" name="Picture 6" descr="A white screen with black text&#10;&#10;Description automatically generated">
            <a:extLst>
              <a:ext uri="{FF2B5EF4-FFF2-40B4-BE49-F238E27FC236}">
                <a16:creationId xmlns:a16="http://schemas.microsoft.com/office/drawing/2014/main" id="{21268AAF-4E4F-8C5F-1160-0523E4E5E3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 y="1719806"/>
            <a:ext cx="7924800" cy="2667000"/>
          </a:xfrm>
          <a:prstGeom prst="rect">
            <a:avLst/>
          </a:prstGeom>
        </p:spPr>
      </p:pic>
      <p:sp>
        <p:nvSpPr>
          <p:cNvPr id="8" name="Title 1">
            <a:extLst>
              <a:ext uri="{FF2B5EF4-FFF2-40B4-BE49-F238E27FC236}">
                <a16:creationId xmlns:a16="http://schemas.microsoft.com/office/drawing/2014/main" id="{D815A69F-B8DA-6F6F-54AD-2CC35D6CD8D7}"/>
              </a:ext>
            </a:extLst>
          </p:cNvPr>
          <p:cNvSpPr txBox="1">
            <a:spLocks/>
          </p:cNvSpPr>
          <p:nvPr/>
        </p:nvSpPr>
        <p:spPr bwMode="auto">
          <a:xfrm>
            <a:off x="1066800" y="3838937"/>
            <a:ext cx="77724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2400" b="1">
                <a:solidFill>
                  <a:schemeClr val="tx2"/>
                </a:solidFill>
                <a:latin typeface="+mj-lt"/>
                <a:ea typeface="+mj-ea"/>
                <a:cs typeface="+mj-cs"/>
              </a:defRPr>
            </a:lvl1pPr>
            <a:lvl2pPr algn="ctr" rtl="0" eaLnBrk="0" fontAlgn="base" hangingPunct="0">
              <a:spcBef>
                <a:spcPct val="0"/>
              </a:spcBef>
              <a:spcAft>
                <a:spcPct val="0"/>
              </a:spcAft>
              <a:defRPr sz="2400" b="1">
                <a:solidFill>
                  <a:schemeClr val="tx2"/>
                </a:solidFill>
                <a:latin typeface="Times New Roman" pitchFamily="18" charset="0"/>
              </a:defRPr>
            </a:lvl2pPr>
            <a:lvl3pPr algn="ctr" rtl="0" eaLnBrk="0" fontAlgn="base" hangingPunct="0">
              <a:spcBef>
                <a:spcPct val="0"/>
              </a:spcBef>
              <a:spcAft>
                <a:spcPct val="0"/>
              </a:spcAft>
              <a:defRPr sz="2400" b="1">
                <a:solidFill>
                  <a:schemeClr val="tx2"/>
                </a:solidFill>
                <a:latin typeface="Times New Roman" pitchFamily="18" charset="0"/>
              </a:defRPr>
            </a:lvl3pPr>
            <a:lvl4pPr algn="ctr" rtl="0" eaLnBrk="0" fontAlgn="base" hangingPunct="0">
              <a:spcBef>
                <a:spcPct val="0"/>
              </a:spcBef>
              <a:spcAft>
                <a:spcPct val="0"/>
              </a:spcAft>
              <a:defRPr sz="2400" b="1">
                <a:solidFill>
                  <a:schemeClr val="tx2"/>
                </a:solidFill>
                <a:latin typeface="Times New Roman" pitchFamily="18" charset="0"/>
              </a:defRPr>
            </a:lvl4pPr>
            <a:lvl5pPr algn="ctr" rtl="0" eaLnBrk="0" fontAlgn="base" hangingPunct="0">
              <a:spcBef>
                <a:spcPct val="0"/>
              </a:spcBef>
              <a:spcAft>
                <a:spcPct val="0"/>
              </a:spcAft>
              <a:defRPr sz="2400" b="1">
                <a:solidFill>
                  <a:schemeClr val="tx2"/>
                </a:solidFill>
                <a:latin typeface="Times New Roman" pitchFamily="18" charset="0"/>
              </a:defRPr>
            </a:lvl5pPr>
            <a:lvl6pPr marL="457200" algn="ctr" rtl="0" fontAlgn="base">
              <a:spcBef>
                <a:spcPct val="0"/>
              </a:spcBef>
              <a:spcAft>
                <a:spcPct val="0"/>
              </a:spcAft>
              <a:defRPr sz="2400" b="1">
                <a:solidFill>
                  <a:schemeClr val="tx2"/>
                </a:solidFill>
                <a:latin typeface="Times New Roman" pitchFamily="18" charset="0"/>
              </a:defRPr>
            </a:lvl6pPr>
            <a:lvl7pPr marL="914400" algn="ctr" rtl="0" fontAlgn="base">
              <a:spcBef>
                <a:spcPct val="0"/>
              </a:spcBef>
              <a:spcAft>
                <a:spcPct val="0"/>
              </a:spcAft>
              <a:defRPr sz="2400" b="1">
                <a:solidFill>
                  <a:schemeClr val="tx2"/>
                </a:solidFill>
                <a:latin typeface="Times New Roman" pitchFamily="18" charset="0"/>
              </a:defRPr>
            </a:lvl7pPr>
            <a:lvl8pPr marL="1371600" algn="ctr" rtl="0" fontAlgn="base">
              <a:spcBef>
                <a:spcPct val="0"/>
              </a:spcBef>
              <a:spcAft>
                <a:spcPct val="0"/>
              </a:spcAft>
              <a:defRPr sz="2400" b="1">
                <a:solidFill>
                  <a:schemeClr val="tx2"/>
                </a:solidFill>
                <a:latin typeface="Times New Roman" pitchFamily="18" charset="0"/>
              </a:defRPr>
            </a:lvl8pPr>
            <a:lvl9pPr marL="1828800" algn="ctr" rtl="0" fontAlgn="base">
              <a:spcBef>
                <a:spcPct val="0"/>
              </a:spcBef>
              <a:spcAft>
                <a:spcPct val="0"/>
              </a:spcAft>
              <a:defRPr sz="2400" b="1">
                <a:solidFill>
                  <a:schemeClr val="tx2"/>
                </a:solidFill>
                <a:latin typeface="Times New Roman" pitchFamily="18" charset="0"/>
              </a:defRPr>
            </a:lvl9pPr>
          </a:lstStyle>
          <a:p>
            <a:endParaRPr lang="en-US" kern="0" dirty="0"/>
          </a:p>
        </p:txBody>
      </p:sp>
    </p:spTree>
    <p:extLst>
      <p:ext uri="{BB962C8B-B14F-4D97-AF65-F5344CB8AC3E}">
        <p14:creationId xmlns:p14="http://schemas.microsoft.com/office/powerpoint/2010/main" val="287296077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a:extLst>
              <a:ext uri="{FF2B5EF4-FFF2-40B4-BE49-F238E27FC236}">
                <a16:creationId xmlns:a16="http://schemas.microsoft.com/office/drawing/2014/main" id="{0A18398E-91DF-812F-7483-8758327C0BA7}"/>
              </a:ext>
            </a:extLst>
          </p:cNvPr>
          <p:cNvSpPr>
            <a:spLocks noGrp="1" noChangeArrowheads="1"/>
          </p:cNvSpPr>
          <p:nvPr>
            <p:ph type="title"/>
          </p:nvPr>
        </p:nvSpPr>
        <p:spPr>
          <a:xfrm>
            <a:off x="685800" y="142875"/>
            <a:ext cx="7767638" cy="1433513"/>
          </a:xfrm>
        </p:spPr>
        <p:txBody>
          <a:bodyPr/>
          <a:lstStyle/>
          <a:p>
            <a:pPr eaLnBrk="1" hangingPunct="1"/>
            <a:r>
              <a:rPr lang="en-US" altLang="en-US" sz="2800" dirty="0">
                <a:cs typeface="Times New Roman" panose="02020603050405020304" pitchFamily="18" charset="0"/>
              </a:rPr>
              <a:t>DATASETS</a:t>
            </a:r>
          </a:p>
        </p:txBody>
      </p:sp>
      <p:sp>
        <p:nvSpPr>
          <p:cNvPr id="4" name="Footer Placeholder 3">
            <a:extLst>
              <a:ext uri="{FF2B5EF4-FFF2-40B4-BE49-F238E27FC236}">
                <a16:creationId xmlns:a16="http://schemas.microsoft.com/office/drawing/2014/main" id="{1E685F8B-C29F-4E37-7FA8-98CAA0D6D3D9}"/>
              </a:ext>
            </a:extLst>
          </p:cNvPr>
          <p:cNvSpPr>
            <a:spLocks noGrp="1"/>
          </p:cNvSpPr>
          <p:nvPr>
            <p:ph type="ftr" sz="quarter" idx="10"/>
          </p:nvPr>
        </p:nvSpPr>
        <p:spPr>
          <a:xfrm>
            <a:off x="3214688" y="6215063"/>
            <a:ext cx="2890837" cy="458787"/>
          </a:xfrm>
        </p:spPr>
        <p:txBody>
          <a:bodyPr/>
          <a:lstStyle/>
          <a:p>
            <a:pPr>
              <a:defRPr/>
            </a:pPr>
            <a:r>
              <a:rPr lang="en-US" dirty="0"/>
              <a:t>Department of IT</a:t>
            </a:r>
          </a:p>
        </p:txBody>
      </p:sp>
      <p:sp>
        <p:nvSpPr>
          <p:cNvPr id="2" name="Content Placeholder 1">
            <a:extLst>
              <a:ext uri="{FF2B5EF4-FFF2-40B4-BE49-F238E27FC236}">
                <a16:creationId xmlns:a16="http://schemas.microsoft.com/office/drawing/2014/main" id="{EBDC9523-3771-751B-7C0E-5FF24F8EE306}"/>
              </a:ext>
            </a:extLst>
          </p:cNvPr>
          <p:cNvSpPr>
            <a:spLocks noGrp="1"/>
          </p:cNvSpPr>
          <p:nvPr>
            <p:ph idx="1"/>
          </p:nvPr>
        </p:nvSpPr>
        <p:spPr>
          <a:xfrm>
            <a:off x="2524125" y="2338218"/>
            <a:ext cx="7162800" cy="4114800"/>
          </a:xfrm>
        </p:spPr>
        <p:txBody>
          <a:bodyPr/>
          <a:lstStyle/>
          <a:p>
            <a:r>
              <a:rPr lang="en-IN" sz="2800" dirty="0"/>
              <a:t>Amazon Electronics Datasets</a:t>
            </a:r>
          </a:p>
          <a:p>
            <a:r>
              <a:rPr lang="en-IN" sz="2800" dirty="0"/>
              <a:t>IMDB Datasets</a:t>
            </a:r>
          </a:p>
        </p:txBody>
      </p:sp>
    </p:spTree>
  </p:cSld>
  <p:clrMapOvr>
    <a:masterClrMapping/>
  </p:clrMapOvr>
  <p:transition>
    <p:zoom/>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a:extLst>
              <a:ext uri="{FF2B5EF4-FFF2-40B4-BE49-F238E27FC236}">
                <a16:creationId xmlns:a16="http://schemas.microsoft.com/office/drawing/2014/main" id="{D53CF7D0-6321-D0B3-AD2B-BC2509CC804F}"/>
              </a:ext>
            </a:extLst>
          </p:cNvPr>
          <p:cNvSpPr>
            <a:spLocks noGrp="1" noChangeArrowheads="1"/>
          </p:cNvSpPr>
          <p:nvPr>
            <p:ph type="title"/>
          </p:nvPr>
        </p:nvSpPr>
        <p:spPr>
          <a:xfrm>
            <a:off x="1066800" y="148389"/>
            <a:ext cx="7772400" cy="689811"/>
          </a:xfrm>
        </p:spPr>
        <p:txBody>
          <a:bodyPr/>
          <a:lstStyle/>
          <a:p>
            <a:pPr eaLnBrk="1" hangingPunct="1"/>
            <a:r>
              <a:rPr lang="en-US" altLang="en-US" sz="2800" dirty="0">
                <a:cs typeface="Times New Roman" panose="02020603050405020304" pitchFamily="18" charset="0"/>
              </a:rPr>
              <a:t>SOFTWARE REQUIREMENT</a:t>
            </a:r>
          </a:p>
        </p:txBody>
      </p:sp>
      <p:sp>
        <p:nvSpPr>
          <p:cNvPr id="31747" name="Content Placeholder 2">
            <a:extLst>
              <a:ext uri="{FF2B5EF4-FFF2-40B4-BE49-F238E27FC236}">
                <a16:creationId xmlns:a16="http://schemas.microsoft.com/office/drawing/2014/main" id="{AB7DCFAB-144E-FBF1-D395-B0F486376473}"/>
              </a:ext>
            </a:extLst>
          </p:cNvPr>
          <p:cNvSpPr>
            <a:spLocks noGrp="1" noChangeArrowheads="1"/>
          </p:cNvSpPr>
          <p:nvPr>
            <p:ph idx="1"/>
          </p:nvPr>
        </p:nvSpPr>
        <p:spPr>
          <a:xfrm>
            <a:off x="2819400" y="1676400"/>
            <a:ext cx="7772400" cy="4114800"/>
          </a:xfrm>
        </p:spPr>
        <p:txBody>
          <a:bodyPr/>
          <a:lstStyle/>
          <a:p>
            <a:pPr marL="0" indent="0" algn="just">
              <a:buNone/>
            </a:pPr>
            <a:endParaRPr lang="en-US" altLang="en-US" sz="2800" dirty="0">
              <a:cs typeface="Times New Roman" panose="02020603050405020304" pitchFamily="18" charset="0"/>
            </a:endParaRPr>
          </a:p>
          <a:p>
            <a:pPr algn="just">
              <a:buFont typeface="Wingdings" panose="05000000000000000000" pitchFamily="2" charset="2"/>
              <a:buChar char="Ø"/>
            </a:pPr>
            <a:r>
              <a:rPr lang="en-US" altLang="en-US" sz="2800" dirty="0">
                <a:cs typeface="Times New Roman" panose="02020603050405020304" pitchFamily="18" charset="0"/>
              </a:rPr>
              <a:t>Google </a:t>
            </a:r>
            <a:r>
              <a:rPr lang="en-US" altLang="en-US" sz="2800" dirty="0" err="1">
                <a:cs typeface="Times New Roman" panose="02020603050405020304" pitchFamily="18" charset="0"/>
              </a:rPr>
              <a:t>Colab</a:t>
            </a:r>
            <a:endParaRPr lang="en-US" altLang="en-US" sz="2800" dirty="0">
              <a:cs typeface="Times New Roman" panose="02020603050405020304" pitchFamily="18" charset="0"/>
            </a:endParaRPr>
          </a:p>
          <a:p>
            <a:pPr algn="just">
              <a:buFont typeface="Wingdings" panose="05000000000000000000" pitchFamily="2" charset="2"/>
              <a:buChar char="Ø"/>
            </a:pPr>
            <a:r>
              <a:rPr lang="en-US" altLang="en-US" sz="2800" dirty="0" err="1">
                <a:cs typeface="Times New Roman" panose="02020603050405020304" pitchFamily="18" charset="0"/>
              </a:rPr>
              <a:t>Pycharm</a:t>
            </a:r>
            <a:endParaRPr lang="en-US" altLang="en-US" sz="2800" dirty="0">
              <a:cs typeface="Times New Roman" panose="02020603050405020304" pitchFamily="18" charset="0"/>
            </a:endParaRPr>
          </a:p>
        </p:txBody>
      </p:sp>
      <p:sp>
        <p:nvSpPr>
          <p:cNvPr id="4" name="Footer Placeholder 3">
            <a:extLst>
              <a:ext uri="{FF2B5EF4-FFF2-40B4-BE49-F238E27FC236}">
                <a16:creationId xmlns:a16="http://schemas.microsoft.com/office/drawing/2014/main" id="{02DC6C31-3C47-AA46-178E-186CBD59186A}"/>
              </a:ext>
            </a:extLst>
          </p:cNvPr>
          <p:cNvSpPr>
            <a:spLocks noGrp="1"/>
          </p:cNvSpPr>
          <p:nvPr>
            <p:ph type="ftr" sz="quarter" idx="10"/>
          </p:nvPr>
        </p:nvSpPr>
        <p:spPr/>
        <p:txBody>
          <a:bodyPr/>
          <a:lstStyle/>
          <a:p>
            <a:pPr>
              <a:defRPr/>
            </a:pPr>
            <a:r>
              <a:rPr lang="en-US"/>
              <a:t>Department of IT</a:t>
            </a:r>
          </a:p>
        </p:txBody>
      </p:sp>
    </p:spTree>
  </p:cSld>
  <p:clrMapOvr>
    <a:masterClrMapping/>
  </p:clrMapOvr>
  <p:transition>
    <p:zoom/>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1">
            <a:extLst>
              <a:ext uri="{FF2B5EF4-FFF2-40B4-BE49-F238E27FC236}">
                <a16:creationId xmlns:a16="http://schemas.microsoft.com/office/drawing/2014/main" id="{16C70EE3-6893-4329-3DC5-4CFF6C03F823}"/>
              </a:ext>
            </a:extLst>
          </p:cNvPr>
          <p:cNvSpPr>
            <a:spLocks noGrp="1"/>
          </p:cNvSpPr>
          <p:nvPr>
            <p:ph type="ftr" sz="quarter" idx="10"/>
          </p:nvPr>
        </p:nvSpPr>
        <p:spPr/>
        <p:txBody>
          <a:bodyPr/>
          <a:lstStyle/>
          <a:p>
            <a:pPr>
              <a:defRPr/>
            </a:pPr>
            <a:r>
              <a:rPr lang="en-US" dirty="0"/>
              <a:t>Department of IT</a:t>
            </a:r>
          </a:p>
        </p:txBody>
      </p:sp>
      <p:sp>
        <p:nvSpPr>
          <p:cNvPr id="11267" name="Text Box 1">
            <a:extLst>
              <a:ext uri="{FF2B5EF4-FFF2-40B4-BE49-F238E27FC236}">
                <a16:creationId xmlns:a16="http://schemas.microsoft.com/office/drawing/2014/main" id="{170DC56D-4D9B-B209-33E3-D39D5E082196}"/>
              </a:ext>
            </a:extLst>
          </p:cNvPr>
          <p:cNvSpPr txBox="1">
            <a:spLocks noChangeArrowheads="1"/>
          </p:cNvSpPr>
          <p:nvPr/>
        </p:nvSpPr>
        <p:spPr bwMode="auto">
          <a:xfrm>
            <a:off x="3733800" y="-53669"/>
            <a:ext cx="7772400" cy="143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chemeClr val="tx1"/>
                </a:solidFill>
                <a:latin typeface="Times New Roman" panose="02020603050405020304" pitchFamily="18" charset="0"/>
              </a:defRPr>
            </a:lvl1pPr>
            <a:lvl2pPr marL="742950" indent="-285750">
              <a:spcBef>
                <a:spcPct val="20000"/>
              </a:spcBef>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chemeClr val="tx1"/>
                </a:solidFill>
                <a:latin typeface="Times New Roman" panose="02020603050405020304" pitchFamily="18" charset="0"/>
              </a:defRPr>
            </a:lvl2pPr>
            <a:lvl3pPr marL="1143000" indent="-228600">
              <a:spcBef>
                <a:spcPct val="20000"/>
              </a:spcBef>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New Roman" panose="02020603050405020304" pitchFamily="18" charset="0"/>
              </a:defRPr>
            </a:lvl3pPr>
            <a:lvl4pPr marL="1600200" indent="-228600">
              <a:spcBef>
                <a:spcPct val="20000"/>
              </a:spcBef>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Times New Roman" panose="02020603050405020304" pitchFamily="18" charset="0"/>
              </a:defRPr>
            </a:lvl4pPr>
            <a:lvl5pPr marL="2057400" indent="-228600">
              <a:spcBef>
                <a:spcPct val="20000"/>
              </a:spcBef>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Times New Roman" panose="02020603050405020304" pitchFamily="18" charset="0"/>
              </a:defRPr>
            </a:lvl9pPr>
          </a:lstStyle>
          <a:p>
            <a:pPr>
              <a:spcBef>
                <a:spcPct val="0"/>
              </a:spcBef>
              <a:buFontTx/>
              <a:buNone/>
            </a:pPr>
            <a:r>
              <a:rPr lang="en-US" altLang="en-US" sz="2800" dirty="0">
                <a:solidFill>
                  <a:srgbClr val="006600"/>
                </a:solidFill>
                <a:cs typeface="Times New Roman" panose="02020603050405020304" pitchFamily="18" charset="0"/>
              </a:rPr>
              <a:t>NOVELTY</a:t>
            </a:r>
          </a:p>
        </p:txBody>
      </p:sp>
      <p:sp>
        <p:nvSpPr>
          <p:cNvPr id="11268" name="Text Box 2">
            <a:extLst>
              <a:ext uri="{FF2B5EF4-FFF2-40B4-BE49-F238E27FC236}">
                <a16:creationId xmlns:a16="http://schemas.microsoft.com/office/drawing/2014/main" id="{B49FF635-5F44-CFF6-54FD-3830624CC773}"/>
              </a:ext>
            </a:extLst>
          </p:cNvPr>
          <p:cNvSpPr txBox="1">
            <a:spLocks noChangeArrowheads="1"/>
          </p:cNvSpPr>
          <p:nvPr/>
        </p:nvSpPr>
        <p:spPr bwMode="auto">
          <a:xfrm>
            <a:off x="663575" y="1676400"/>
            <a:ext cx="8201025" cy="441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ctr"/>
          <a:lstStyle>
            <a:lvl1pPr marL="342900" indent="-342900">
              <a:spcBef>
                <a:spcPct val="20000"/>
              </a:spcBef>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chemeClr val="tx1"/>
                </a:solidFill>
                <a:latin typeface="Times New Roman" panose="02020603050405020304" pitchFamily="18" charset="0"/>
              </a:defRPr>
            </a:lvl1pPr>
            <a:lvl2pPr>
              <a:spcBef>
                <a:spcPct val="20000"/>
              </a:spcBef>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chemeClr val="tx1"/>
                </a:solidFill>
                <a:latin typeface="Times New Roman" panose="02020603050405020304" pitchFamily="18" charset="0"/>
              </a:defRPr>
            </a:lvl2pPr>
            <a:lvl3pPr marL="1143000" indent="-228600">
              <a:spcBef>
                <a:spcPct val="20000"/>
              </a:spcBef>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New Roman" panose="02020603050405020304" pitchFamily="18" charset="0"/>
              </a:defRPr>
            </a:lvl3pPr>
            <a:lvl4pPr marL="1600200" indent="-228600">
              <a:spcBef>
                <a:spcPct val="20000"/>
              </a:spcBef>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Times New Roman" panose="02020603050405020304" pitchFamily="18" charset="0"/>
              </a:defRPr>
            </a:lvl4pPr>
            <a:lvl5pPr marL="2057400" indent="-228600">
              <a:spcBef>
                <a:spcPct val="20000"/>
              </a:spcBef>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chemeClr val="tx1"/>
                </a:solidFill>
                <a:latin typeface="Times New Roman" panose="02020603050405020304" pitchFamily="18" charset="0"/>
              </a:defRPr>
            </a:lvl9pPr>
          </a:lstStyle>
          <a:p>
            <a:pPr lvl="1">
              <a:spcBef>
                <a:spcPts val="800"/>
              </a:spcBef>
              <a:buFont typeface="Wingdings" pitchFamily="2" charset="2"/>
              <a:buChar char="Ø"/>
            </a:pPr>
            <a:endParaRPr lang="en-US" altLang="en-US" sz="2400" b="0" dirty="0">
              <a:solidFill>
                <a:srgbClr val="000000"/>
              </a:solidFill>
              <a:cs typeface="Times New Roman" panose="02020603050405020304" pitchFamily="18" charset="0"/>
            </a:endParaRPr>
          </a:p>
          <a:p>
            <a:pPr lvl="1">
              <a:spcBef>
                <a:spcPts val="800"/>
              </a:spcBef>
              <a:buNone/>
            </a:pPr>
            <a:endParaRPr lang="en-US" altLang="en-US" sz="2400" b="0" dirty="0">
              <a:solidFill>
                <a:srgbClr val="000000"/>
              </a:solidFill>
              <a:cs typeface="Times New Roman" panose="02020603050405020304" pitchFamily="18" charset="0"/>
            </a:endParaRPr>
          </a:p>
          <a:p>
            <a:pPr lvl="1">
              <a:spcBef>
                <a:spcPts val="800"/>
              </a:spcBef>
              <a:buFontTx/>
              <a:buChar char="•"/>
            </a:pPr>
            <a:endParaRPr lang="en-US" altLang="en-US" b="0" dirty="0">
              <a:solidFill>
                <a:srgbClr val="000000"/>
              </a:solidFill>
              <a:cs typeface="Times New Roman" panose="02020603050405020304" pitchFamily="18" charset="0"/>
            </a:endParaRPr>
          </a:p>
          <a:p>
            <a:pPr lvl="1">
              <a:spcBef>
                <a:spcPts val="800"/>
              </a:spcBef>
              <a:buFont typeface="Wingdings" pitchFamily="2" charset="2"/>
              <a:buChar char="Ø"/>
            </a:pPr>
            <a:endParaRPr lang="en-US" altLang="en-US" sz="2400" b="0" dirty="0">
              <a:solidFill>
                <a:srgbClr val="000000"/>
              </a:solidFill>
              <a:cs typeface="Times New Roman" panose="02020603050405020304" pitchFamily="18" charset="0"/>
            </a:endParaRPr>
          </a:p>
          <a:p>
            <a:pPr lvl="1">
              <a:spcBef>
                <a:spcPts val="800"/>
              </a:spcBef>
              <a:buFont typeface="Wingdings" pitchFamily="2" charset="2"/>
              <a:buChar char="Ø"/>
            </a:pPr>
            <a:endParaRPr lang="en-US" altLang="en-US" sz="2400" b="0" dirty="0">
              <a:solidFill>
                <a:srgbClr val="000000"/>
              </a:solidFill>
              <a:cs typeface="Times New Roman" panose="02020603050405020304" pitchFamily="18" charset="0"/>
            </a:endParaRPr>
          </a:p>
        </p:txBody>
      </p:sp>
      <p:sp>
        <p:nvSpPr>
          <p:cNvPr id="2" name="TextBox 1">
            <a:extLst>
              <a:ext uri="{FF2B5EF4-FFF2-40B4-BE49-F238E27FC236}">
                <a16:creationId xmlns:a16="http://schemas.microsoft.com/office/drawing/2014/main" id="{797BD4F0-7BA3-372B-775B-4EB307608BF7}"/>
              </a:ext>
            </a:extLst>
          </p:cNvPr>
          <p:cNvSpPr txBox="1"/>
          <p:nvPr/>
        </p:nvSpPr>
        <p:spPr>
          <a:xfrm>
            <a:off x="663575" y="1557804"/>
            <a:ext cx="8305800" cy="2677656"/>
          </a:xfrm>
          <a:prstGeom prst="rect">
            <a:avLst/>
          </a:prstGeom>
          <a:noFill/>
        </p:spPr>
        <p:txBody>
          <a:bodyPr wrap="square" rtlCol="0">
            <a:spAutoFit/>
          </a:bodyPr>
          <a:lstStyle/>
          <a:p>
            <a:pPr marL="171450" indent="-171450" algn="just">
              <a:buFont typeface="Wingdings" panose="05000000000000000000" pitchFamily="2" charset="2"/>
              <a:buChar char="Ø"/>
            </a:pPr>
            <a:r>
              <a:rPr lang="en-IN" sz="2800" b="0" dirty="0">
                <a:latin typeface="+mj-lt"/>
              </a:rPr>
              <a:t>Incorporating Other Topic Models such as Non Negative Matrix Factorization (NMF) and Latent Semantic Analysis (LSA).</a:t>
            </a:r>
          </a:p>
          <a:p>
            <a:pPr marL="171450" indent="-171450" algn="just">
              <a:buFont typeface="Wingdings" panose="05000000000000000000" pitchFamily="2" charset="2"/>
              <a:buChar char="Ø"/>
            </a:pPr>
            <a:r>
              <a:rPr lang="en-IN" sz="2800" b="0" dirty="0">
                <a:latin typeface="+mj-lt"/>
              </a:rPr>
              <a:t>Using  LSTM ,Decision Tree for evaluation</a:t>
            </a:r>
          </a:p>
          <a:p>
            <a:pPr marL="171450" indent="-171450" algn="just">
              <a:buFont typeface="Wingdings" panose="05000000000000000000" pitchFamily="2" charset="2"/>
              <a:buChar char="Ø"/>
            </a:pPr>
            <a:r>
              <a:rPr lang="en-IN" sz="2800" b="0" dirty="0">
                <a:latin typeface="+mj-lt"/>
              </a:rPr>
              <a:t>Using  Ensemble Learning such as random forest for better accuracy </a:t>
            </a:r>
          </a:p>
        </p:txBody>
      </p:sp>
    </p:spTree>
  </p:cSld>
  <p:clrMapOvr>
    <a:masterClrMapping/>
  </p:clrMapOvr>
  <p:transition>
    <p:zoom/>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41E07E-8604-C36B-DF47-8C1867DE2060}"/>
              </a:ext>
            </a:extLst>
          </p:cNvPr>
          <p:cNvSpPr>
            <a:spLocks noGrp="1"/>
          </p:cNvSpPr>
          <p:nvPr>
            <p:ph type="title"/>
          </p:nvPr>
        </p:nvSpPr>
        <p:spPr>
          <a:xfrm>
            <a:off x="685800" y="155207"/>
            <a:ext cx="7772400" cy="1143000"/>
          </a:xfrm>
        </p:spPr>
        <p:txBody>
          <a:bodyPr/>
          <a:lstStyle/>
          <a:p>
            <a:r>
              <a:rPr lang="en-IN" dirty="0"/>
              <a:t>REFERENCE </a:t>
            </a:r>
          </a:p>
        </p:txBody>
      </p:sp>
      <p:sp>
        <p:nvSpPr>
          <p:cNvPr id="3" name="Content Placeholder 2">
            <a:extLst>
              <a:ext uri="{FF2B5EF4-FFF2-40B4-BE49-F238E27FC236}">
                <a16:creationId xmlns:a16="http://schemas.microsoft.com/office/drawing/2014/main" id="{F8135E51-8EAD-1238-E4FD-E3F735927F44}"/>
              </a:ext>
            </a:extLst>
          </p:cNvPr>
          <p:cNvSpPr>
            <a:spLocks noGrp="1"/>
          </p:cNvSpPr>
          <p:nvPr>
            <p:ph idx="1"/>
          </p:nvPr>
        </p:nvSpPr>
        <p:spPr>
          <a:xfrm>
            <a:off x="990600" y="838200"/>
            <a:ext cx="8001000" cy="4114800"/>
          </a:xfrm>
        </p:spPr>
        <p:txBody>
          <a:bodyPr/>
          <a:lstStyle/>
          <a:p>
            <a:pPr marL="0" indent="0">
              <a:buNone/>
            </a:pPr>
            <a:endParaRPr lang="en-IN" sz="2000" dirty="0"/>
          </a:p>
          <a:p>
            <a:pPr marL="0" indent="0">
              <a:buNone/>
            </a:pPr>
            <a:r>
              <a:rPr lang="en-IN" sz="2000" dirty="0"/>
              <a:t>[1] R. K. </a:t>
            </a:r>
            <a:r>
              <a:rPr lang="en-IN" sz="2000" dirty="0" err="1"/>
              <a:t>Roul</a:t>
            </a:r>
            <a:r>
              <a:rPr lang="en-IN" sz="2000" dirty="0"/>
              <a:t> focuses on "Topic </a:t>
            </a:r>
            <a:r>
              <a:rPr lang="en-IN" sz="2000" dirty="0" err="1"/>
              <a:t>modeling</a:t>
            </a:r>
            <a:r>
              <a:rPr lang="en-IN" sz="2000" dirty="0"/>
              <a:t> combined with classification technique for extractive multi-document text summarization" (2021).</a:t>
            </a:r>
          </a:p>
          <a:p>
            <a:pPr marL="0" indent="0">
              <a:buNone/>
            </a:pPr>
            <a:r>
              <a:rPr lang="en-IN" sz="2000" dirty="0"/>
              <a:t>[2] Z. Wu et al. present "A topic </a:t>
            </a:r>
            <a:r>
              <a:rPr lang="en-IN" sz="2000" dirty="0" err="1"/>
              <a:t>modeling</a:t>
            </a:r>
            <a:r>
              <a:rPr lang="en-IN" sz="2000" dirty="0"/>
              <a:t> based approach to novel document automatic summarization" (2017).</a:t>
            </a:r>
          </a:p>
          <a:p>
            <a:pPr marL="0" indent="0">
              <a:buNone/>
            </a:pPr>
            <a:r>
              <a:rPr lang="en-IN" sz="2000" dirty="0"/>
              <a:t>[3] N. </a:t>
            </a:r>
            <a:r>
              <a:rPr lang="en-IN" sz="2000" dirty="0" err="1"/>
              <a:t>Gialitsis</a:t>
            </a:r>
            <a:r>
              <a:rPr lang="en-IN" sz="2000" dirty="0"/>
              <a:t> et al. explore "A topic-based sentence representation for extractive text summarization" (2019).</a:t>
            </a:r>
          </a:p>
          <a:p>
            <a:pPr marL="0" indent="0">
              <a:buNone/>
            </a:pPr>
            <a:r>
              <a:rPr lang="en-IN" sz="2000" dirty="0"/>
              <a:t>[4] R. Rani and D. </a:t>
            </a:r>
            <a:r>
              <a:rPr lang="en-IN" sz="2000" dirty="0" err="1"/>
              <a:t>Lobiyal</a:t>
            </a:r>
            <a:r>
              <a:rPr lang="en-IN" sz="2000" dirty="0"/>
              <a:t> propose "An extractive text summarization approach using tagged-LDA based topic </a:t>
            </a:r>
            <a:r>
              <a:rPr lang="en-IN" sz="2000" dirty="0" err="1"/>
              <a:t>modeling</a:t>
            </a:r>
            <a:r>
              <a:rPr lang="en-IN" sz="2000" dirty="0"/>
              <a:t>" (2021).</a:t>
            </a:r>
          </a:p>
          <a:p>
            <a:pPr marL="0" indent="0">
              <a:buNone/>
            </a:pPr>
            <a:r>
              <a:rPr lang="en-IN" sz="2000" dirty="0"/>
              <a:t>[5] B. Xu et al. work on "Generating user-oriented text summarization based on social networks using topic models" (2016).</a:t>
            </a:r>
          </a:p>
          <a:p>
            <a:pPr marL="0" indent="0">
              <a:buNone/>
            </a:pPr>
            <a:r>
              <a:rPr lang="en-IN" sz="2000" dirty="0"/>
              <a:t>[6] A. Khurana and V. Bhatnagar investigate "Entropy for extractive document summarization" (2021).</a:t>
            </a:r>
          </a:p>
        </p:txBody>
      </p:sp>
      <p:sp>
        <p:nvSpPr>
          <p:cNvPr id="4" name="Footer Placeholder 3">
            <a:extLst>
              <a:ext uri="{FF2B5EF4-FFF2-40B4-BE49-F238E27FC236}">
                <a16:creationId xmlns:a16="http://schemas.microsoft.com/office/drawing/2014/main" id="{ED62BD20-4086-71CD-C91E-071A75278C9F}"/>
              </a:ext>
            </a:extLst>
          </p:cNvPr>
          <p:cNvSpPr>
            <a:spLocks noGrp="1"/>
          </p:cNvSpPr>
          <p:nvPr>
            <p:ph type="ftr" sz="quarter" idx="10"/>
          </p:nvPr>
        </p:nvSpPr>
        <p:spPr/>
        <p:txBody>
          <a:bodyPr/>
          <a:lstStyle/>
          <a:p>
            <a:pPr>
              <a:defRPr/>
            </a:pPr>
            <a:r>
              <a:rPr lang="en-US" dirty="0"/>
              <a:t>Department of IT</a:t>
            </a:r>
          </a:p>
        </p:txBody>
      </p:sp>
    </p:spTree>
    <p:extLst>
      <p:ext uri="{BB962C8B-B14F-4D97-AF65-F5344CB8AC3E}">
        <p14:creationId xmlns:p14="http://schemas.microsoft.com/office/powerpoint/2010/main" val="407426100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1">
            <a:extLst>
              <a:ext uri="{FF2B5EF4-FFF2-40B4-BE49-F238E27FC236}">
                <a16:creationId xmlns:a16="http://schemas.microsoft.com/office/drawing/2014/main" id="{3D5ADA5D-5F91-8E72-2F62-E061B8314FA7}"/>
              </a:ext>
            </a:extLst>
          </p:cNvPr>
          <p:cNvSpPr>
            <a:spLocks noGrp="1"/>
          </p:cNvSpPr>
          <p:nvPr>
            <p:ph type="ftr" sz="quarter" idx="10"/>
          </p:nvPr>
        </p:nvSpPr>
        <p:spPr/>
        <p:txBody>
          <a:bodyPr/>
          <a:lstStyle/>
          <a:p>
            <a:pPr>
              <a:defRPr/>
            </a:pPr>
            <a:r>
              <a:rPr lang="en-US"/>
              <a:t>Department of IT</a:t>
            </a:r>
          </a:p>
        </p:txBody>
      </p:sp>
      <p:sp>
        <p:nvSpPr>
          <p:cNvPr id="35843" name="Text Box 1">
            <a:extLst>
              <a:ext uri="{FF2B5EF4-FFF2-40B4-BE49-F238E27FC236}">
                <a16:creationId xmlns:a16="http://schemas.microsoft.com/office/drawing/2014/main" id="{C682ED45-5F60-3CC8-3A46-D671E14489AC}"/>
              </a:ext>
            </a:extLst>
          </p:cNvPr>
          <p:cNvSpPr txBox="1">
            <a:spLocks noChangeArrowheads="1"/>
          </p:cNvSpPr>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endParaRPr lang="en-IN" altLang="en-US" sz="1200">
              <a:latin typeface="Verdana" panose="020B0604030504040204" pitchFamily="34" charset="0"/>
            </a:endParaRPr>
          </a:p>
        </p:txBody>
      </p:sp>
      <p:sp>
        <p:nvSpPr>
          <p:cNvPr id="47106" name="Text Box 2">
            <a:extLst>
              <a:ext uri="{FF2B5EF4-FFF2-40B4-BE49-F238E27FC236}">
                <a16:creationId xmlns:a16="http://schemas.microsoft.com/office/drawing/2014/main" id="{D71645B5-B62C-D4CD-5C52-20D2AAE8A1F8}"/>
              </a:ext>
            </a:extLst>
          </p:cNvPr>
          <p:cNvSpPr txBox="1">
            <a:spLocks noChangeArrowheads="1"/>
          </p:cNvSpPr>
          <p:nvPr/>
        </p:nvSpPr>
        <p:spPr bwMode="auto">
          <a:xfrm>
            <a:off x="1371600" y="1714500"/>
            <a:ext cx="7772400" cy="2000250"/>
          </a:xfrm>
          <a:prstGeom prst="rect">
            <a:avLst/>
          </a:prstGeom>
          <a:noFill/>
          <a:ln w="9525">
            <a:noFill/>
            <a:round/>
            <a:headEnd/>
            <a:tailEnd/>
          </a:ln>
          <a:effectLst/>
        </p:spPr>
        <p:txBody>
          <a:bodyPr lIns="90000" tIns="46800" rIns="90000" bIns="46800"/>
          <a:lstStyle/>
          <a:p>
            <a:pPr marL="341313" indent="-338138" eaLnBrk="1" hangingPunct="1">
              <a:spcBef>
                <a:spcPts val="800"/>
              </a:spcBef>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defRPr/>
            </a:pPr>
            <a:endParaRPr lang="en-US" sz="3200" b="0" dirty="0">
              <a:solidFill>
                <a:srgbClr val="000000"/>
              </a:solidFill>
              <a:latin typeface="Arial" charset="0"/>
              <a:cs typeface="+mn-cs"/>
            </a:endParaRPr>
          </a:p>
          <a:p>
            <a:pPr marL="341313" indent="-338138" eaLnBrk="1" hangingPunct="1">
              <a:spcBef>
                <a:spcPts val="800"/>
              </a:spcBef>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defRPr/>
            </a:pPr>
            <a:endParaRPr lang="en-US" sz="3200" b="0" dirty="0">
              <a:solidFill>
                <a:srgbClr val="000000"/>
              </a:solidFill>
              <a:latin typeface="Arial" charset="0"/>
              <a:cs typeface="+mn-cs"/>
            </a:endParaRPr>
          </a:p>
          <a:p>
            <a:pPr marL="341313" indent="-338138" eaLnBrk="1" hangingPunct="1">
              <a:spcBef>
                <a:spcPts val="1100"/>
              </a:spcBef>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defRPr/>
            </a:pPr>
            <a:r>
              <a:rPr lang="en-US" sz="4400" b="0" dirty="0">
                <a:solidFill>
                  <a:schemeClr val="accent1">
                    <a:lumMod val="50000"/>
                  </a:schemeClr>
                </a:solidFill>
                <a:latin typeface="Arial" charset="0"/>
                <a:cs typeface="+mn-cs"/>
              </a:rPr>
              <a:t>			  </a:t>
            </a:r>
            <a:r>
              <a:rPr lang="en-US" sz="4400" dirty="0">
                <a:solidFill>
                  <a:schemeClr val="accent1">
                    <a:lumMod val="50000"/>
                  </a:schemeClr>
                </a:solidFill>
                <a:latin typeface="Times New Roman" pitchFamily="16" charset="0"/>
                <a:cs typeface="Times New Roman" pitchFamily="16" charset="0"/>
              </a:rPr>
              <a:t>THANK YOU</a:t>
            </a:r>
          </a:p>
        </p:txBody>
      </p:sp>
    </p:spTree>
  </p:cSld>
  <p:clrMapOvr>
    <a:masterClrMapping/>
  </p:clrMapOvr>
  <p:transition>
    <p:zoom/>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40CEEB-5F1F-5155-7520-5E59A5C952C2}"/>
              </a:ext>
            </a:extLst>
          </p:cNvPr>
          <p:cNvSpPr>
            <a:spLocks noGrp="1"/>
          </p:cNvSpPr>
          <p:nvPr>
            <p:ph type="ctrTitle"/>
          </p:nvPr>
        </p:nvSpPr>
        <p:spPr>
          <a:xfrm>
            <a:off x="685800" y="0"/>
            <a:ext cx="8382000" cy="1905000"/>
          </a:xfrm>
        </p:spPr>
        <p:txBody>
          <a:bodyPr>
            <a:normAutofit/>
          </a:bodyPr>
          <a:lstStyle/>
          <a:p>
            <a:pPr eaLnBrk="1" hangingPunct="1">
              <a:defRPr/>
            </a:pPr>
            <a:r>
              <a:rPr lang="en-US" sz="3200" dirty="0">
                <a:cs typeface="Times New Roman" pitchFamily="18" charset="0"/>
              </a:rPr>
              <a:t>      LITERATURE SURVEY</a:t>
            </a:r>
            <a:br>
              <a:rPr lang="en-US" sz="3200" dirty="0">
                <a:cs typeface="Times New Roman" pitchFamily="18" charset="0"/>
              </a:rPr>
            </a:br>
            <a:r>
              <a:rPr lang="en-US" sz="3200" dirty="0">
                <a:cs typeface="Times New Roman" pitchFamily="18" charset="0"/>
              </a:rPr>
              <a:t>1. SenticNet-6 Ensemble Application of Symbolic &amp; Sub-Symbolic Systems Of AI</a:t>
            </a:r>
            <a:endParaRPr lang="en-US" sz="2800" dirty="0">
              <a:cs typeface="Times New Roman" pitchFamily="18" charset="0"/>
            </a:endParaRPr>
          </a:p>
        </p:txBody>
      </p:sp>
      <p:sp>
        <p:nvSpPr>
          <p:cNvPr id="3" name="Subtitle 2">
            <a:extLst>
              <a:ext uri="{FF2B5EF4-FFF2-40B4-BE49-F238E27FC236}">
                <a16:creationId xmlns:a16="http://schemas.microsoft.com/office/drawing/2014/main" id="{92185189-3977-E55C-534C-9FDA664CD623}"/>
              </a:ext>
            </a:extLst>
          </p:cNvPr>
          <p:cNvSpPr>
            <a:spLocks noGrp="1"/>
          </p:cNvSpPr>
          <p:nvPr>
            <p:ph type="subTitle" idx="1"/>
          </p:nvPr>
        </p:nvSpPr>
        <p:spPr>
          <a:xfrm>
            <a:off x="762000" y="1905000"/>
            <a:ext cx="8153400" cy="4648200"/>
          </a:xfrm>
        </p:spPr>
        <p:txBody>
          <a:bodyPr>
            <a:normAutofit/>
          </a:bodyPr>
          <a:lstStyle/>
          <a:p>
            <a:pPr marL="342900" indent="-342900" algn="just" eaLnBrk="1" hangingPunct="1">
              <a:buFont typeface="Arial" panose="020B0604020202020204" pitchFamily="34" charset="0"/>
              <a:buChar char="•"/>
              <a:defRPr/>
            </a:pPr>
            <a:r>
              <a:rPr lang="en-US" sz="2400" dirty="0">
                <a:cs typeface="Times New Roman" pitchFamily="18" charset="0"/>
              </a:rPr>
              <a:t>Integrated top-down and bottom up learning via an ensemble of symbolic and sub symbolic AI Tools Which is applied to the problem of polarity detection of Text.</a:t>
            </a:r>
          </a:p>
          <a:p>
            <a:pPr marL="342900" indent="-342900" algn="just" eaLnBrk="1" hangingPunct="1">
              <a:buFont typeface="Arial" panose="020B0604020202020204" pitchFamily="34" charset="0"/>
              <a:buChar char="•"/>
              <a:defRPr/>
            </a:pPr>
            <a:r>
              <a:rPr lang="en-US" sz="2400" dirty="0">
                <a:cs typeface="Times New Roman" pitchFamily="18" charset="0"/>
              </a:rPr>
              <a:t>Integrated logical reasoning with deep learning architectures to built the SenticNet-6</a:t>
            </a:r>
          </a:p>
          <a:p>
            <a:pPr marL="342900" indent="-342900" algn="just" eaLnBrk="1" hangingPunct="1">
              <a:buFont typeface="Arial" panose="020B0604020202020204" pitchFamily="34" charset="0"/>
              <a:buChar char="•"/>
              <a:defRPr/>
            </a:pPr>
            <a:r>
              <a:rPr lang="en-US" sz="2800" b="1" dirty="0">
                <a:cs typeface="Times New Roman" pitchFamily="18" charset="0"/>
              </a:rPr>
              <a:t>Use Case – </a:t>
            </a:r>
            <a:r>
              <a:rPr lang="en-US" sz="2400" dirty="0">
                <a:cs typeface="Times New Roman" pitchFamily="18" charset="0"/>
              </a:rPr>
              <a:t>Sentiment embeddings Calculation</a:t>
            </a:r>
          </a:p>
        </p:txBody>
      </p:sp>
    </p:spTree>
  </p:cSld>
  <p:clrMapOvr>
    <a:masterClrMapping/>
  </p:clrMapOvr>
  <p:transition>
    <p:zoom/>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40CEEB-5F1F-5155-7520-5E59A5C952C2}"/>
              </a:ext>
            </a:extLst>
          </p:cNvPr>
          <p:cNvSpPr>
            <a:spLocks noGrp="1"/>
          </p:cNvSpPr>
          <p:nvPr>
            <p:ph type="ctrTitle"/>
          </p:nvPr>
        </p:nvSpPr>
        <p:spPr>
          <a:xfrm>
            <a:off x="762000" y="152400"/>
            <a:ext cx="8382000" cy="1447800"/>
          </a:xfrm>
        </p:spPr>
        <p:txBody>
          <a:bodyPr>
            <a:normAutofit/>
          </a:bodyPr>
          <a:lstStyle/>
          <a:p>
            <a:pPr eaLnBrk="1" hangingPunct="1">
              <a:defRPr/>
            </a:pPr>
            <a:r>
              <a:rPr lang="en-US" sz="3200" dirty="0">
                <a:cs typeface="Times New Roman" pitchFamily="18" charset="0"/>
              </a:rPr>
              <a:t>2. Sentiment Analysis of Lockdown in India During COVID -19 : A Case Study On Twitter</a:t>
            </a:r>
            <a:endParaRPr lang="en-US" sz="2800" dirty="0">
              <a:cs typeface="Times New Roman" pitchFamily="18" charset="0"/>
            </a:endParaRPr>
          </a:p>
        </p:txBody>
      </p:sp>
      <p:sp>
        <p:nvSpPr>
          <p:cNvPr id="3" name="Subtitle 2">
            <a:extLst>
              <a:ext uri="{FF2B5EF4-FFF2-40B4-BE49-F238E27FC236}">
                <a16:creationId xmlns:a16="http://schemas.microsoft.com/office/drawing/2014/main" id="{92185189-3977-E55C-534C-9FDA664CD623}"/>
              </a:ext>
            </a:extLst>
          </p:cNvPr>
          <p:cNvSpPr>
            <a:spLocks noGrp="1"/>
          </p:cNvSpPr>
          <p:nvPr>
            <p:ph type="subTitle" idx="1"/>
          </p:nvPr>
        </p:nvSpPr>
        <p:spPr>
          <a:xfrm>
            <a:off x="762000" y="1905000"/>
            <a:ext cx="8153400" cy="4648200"/>
          </a:xfrm>
        </p:spPr>
        <p:txBody>
          <a:bodyPr>
            <a:normAutofit/>
          </a:bodyPr>
          <a:lstStyle/>
          <a:p>
            <a:pPr marL="342900" indent="-342900" algn="just" eaLnBrk="1" hangingPunct="1">
              <a:buFont typeface="Arial" panose="020B0604020202020204" pitchFamily="34" charset="0"/>
              <a:buChar char="•"/>
              <a:defRPr/>
            </a:pPr>
            <a:r>
              <a:rPr lang="en-US" sz="2400" dirty="0">
                <a:cs typeface="Times New Roman" pitchFamily="18" charset="0"/>
              </a:rPr>
              <a:t>In This Paper the preprocessing of Twitter is done using the Natural Language Processing Tool Kit provided by Python and eight different classifiers are used to classify the data.</a:t>
            </a:r>
          </a:p>
          <a:p>
            <a:pPr marL="342900" indent="-342900" algn="just" eaLnBrk="1" hangingPunct="1">
              <a:buFont typeface="Arial" panose="020B0604020202020204" pitchFamily="34" charset="0"/>
              <a:buChar char="•"/>
              <a:defRPr/>
            </a:pPr>
            <a:r>
              <a:rPr lang="en-US" sz="2400" dirty="0">
                <a:cs typeface="Times New Roman" pitchFamily="18" charset="0"/>
              </a:rPr>
              <a:t>Among the eight Classifiers, The Linear-SVC classifier outperforms.</a:t>
            </a:r>
          </a:p>
          <a:p>
            <a:pPr marL="342900" indent="-342900" algn="just" eaLnBrk="1" hangingPunct="1">
              <a:buFont typeface="Arial" panose="020B0604020202020204" pitchFamily="34" charset="0"/>
              <a:buChar char="•"/>
              <a:defRPr/>
            </a:pPr>
            <a:r>
              <a:rPr lang="en-US" sz="2800" b="1" dirty="0">
                <a:cs typeface="Times New Roman" pitchFamily="18" charset="0"/>
              </a:rPr>
              <a:t>Use Case – </a:t>
            </a:r>
            <a:r>
              <a:rPr lang="en-US" sz="2400" dirty="0">
                <a:cs typeface="Times New Roman" pitchFamily="18" charset="0"/>
              </a:rPr>
              <a:t>Preprocessing Techniques such as Tokenization , Stop word Removal ,Lemmatization and Stemming .</a:t>
            </a:r>
          </a:p>
        </p:txBody>
      </p:sp>
    </p:spTree>
    <p:extLst>
      <p:ext uri="{BB962C8B-B14F-4D97-AF65-F5344CB8AC3E}">
        <p14:creationId xmlns:p14="http://schemas.microsoft.com/office/powerpoint/2010/main" val="4181764285"/>
      </p:ext>
    </p:extLst>
  </p:cSld>
  <p:clrMapOvr>
    <a:masterClrMapping/>
  </p:clrMapOvr>
  <p:transition>
    <p:zoom/>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40CEEB-5F1F-5155-7520-5E59A5C952C2}"/>
              </a:ext>
            </a:extLst>
          </p:cNvPr>
          <p:cNvSpPr>
            <a:spLocks noGrp="1"/>
          </p:cNvSpPr>
          <p:nvPr>
            <p:ph type="ctrTitle"/>
          </p:nvPr>
        </p:nvSpPr>
        <p:spPr>
          <a:xfrm>
            <a:off x="762000" y="152400"/>
            <a:ext cx="8382000" cy="1447800"/>
          </a:xfrm>
        </p:spPr>
        <p:txBody>
          <a:bodyPr>
            <a:normAutofit fontScale="90000"/>
          </a:bodyPr>
          <a:lstStyle/>
          <a:p>
            <a:pPr eaLnBrk="1" hangingPunct="1">
              <a:defRPr/>
            </a:pPr>
            <a:r>
              <a:rPr lang="en-US" sz="3200" dirty="0">
                <a:cs typeface="Times New Roman" pitchFamily="18" charset="0"/>
              </a:rPr>
              <a:t>3. Improving the Performance of Sentiment Analysis Using Enhanced Preprocessing Technique</a:t>
            </a:r>
            <a:endParaRPr lang="en-US" sz="2800" dirty="0">
              <a:cs typeface="Times New Roman" pitchFamily="18" charset="0"/>
            </a:endParaRPr>
          </a:p>
        </p:txBody>
      </p:sp>
      <p:sp>
        <p:nvSpPr>
          <p:cNvPr id="3" name="Subtitle 2">
            <a:extLst>
              <a:ext uri="{FF2B5EF4-FFF2-40B4-BE49-F238E27FC236}">
                <a16:creationId xmlns:a16="http://schemas.microsoft.com/office/drawing/2014/main" id="{92185189-3977-E55C-534C-9FDA664CD623}"/>
              </a:ext>
            </a:extLst>
          </p:cNvPr>
          <p:cNvSpPr>
            <a:spLocks noGrp="1"/>
          </p:cNvSpPr>
          <p:nvPr>
            <p:ph type="subTitle" idx="1"/>
          </p:nvPr>
        </p:nvSpPr>
        <p:spPr>
          <a:xfrm>
            <a:off x="762000" y="1905000"/>
            <a:ext cx="8153400" cy="4648200"/>
          </a:xfrm>
        </p:spPr>
        <p:txBody>
          <a:bodyPr>
            <a:normAutofit/>
          </a:bodyPr>
          <a:lstStyle/>
          <a:p>
            <a:pPr marL="342900" indent="-342900" algn="just" eaLnBrk="1" hangingPunct="1">
              <a:buFont typeface="Arial" panose="020B0604020202020204" pitchFamily="34" charset="0"/>
              <a:buChar char="•"/>
              <a:defRPr/>
            </a:pPr>
            <a:r>
              <a:rPr lang="en-US" sz="2400" dirty="0">
                <a:cs typeface="Times New Roman" pitchFamily="18" charset="0"/>
              </a:rPr>
              <a:t>In This Paper , The proposed a new preprocessing steps that differs form existing preprocessing steps. The Proposed Preprocessing Outperforms and Give better accuracy than models with existing preprocessing methods.</a:t>
            </a:r>
          </a:p>
          <a:p>
            <a:pPr marL="342900" indent="-342900" algn="just" eaLnBrk="1" hangingPunct="1">
              <a:buFont typeface="Arial" panose="020B0604020202020204" pitchFamily="34" charset="0"/>
              <a:buChar char="•"/>
              <a:defRPr/>
            </a:pPr>
            <a:r>
              <a:rPr lang="en-US" sz="2800" b="1" dirty="0">
                <a:cs typeface="Times New Roman" pitchFamily="18" charset="0"/>
              </a:rPr>
              <a:t>Use Case –</a:t>
            </a:r>
            <a:r>
              <a:rPr lang="en-US" sz="2800" dirty="0">
                <a:cs typeface="Times New Roman" pitchFamily="18" charset="0"/>
              </a:rPr>
              <a:t> </a:t>
            </a:r>
            <a:r>
              <a:rPr lang="en-US" sz="2400" dirty="0">
                <a:cs typeface="Times New Roman" pitchFamily="18" charset="0"/>
              </a:rPr>
              <a:t>Using Enhanced Preprocessing in TSSRD To enhance accuracy of summaries.</a:t>
            </a:r>
          </a:p>
        </p:txBody>
      </p:sp>
    </p:spTree>
    <p:extLst>
      <p:ext uri="{BB962C8B-B14F-4D97-AF65-F5344CB8AC3E}">
        <p14:creationId xmlns:p14="http://schemas.microsoft.com/office/powerpoint/2010/main" val="3977736676"/>
      </p:ext>
    </p:extLst>
  </p:cSld>
  <p:clrMapOvr>
    <a:masterClrMapping/>
  </p:clrMapOvr>
  <p:transition>
    <p:zoom/>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40CEEB-5F1F-5155-7520-5E59A5C952C2}"/>
              </a:ext>
            </a:extLst>
          </p:cNvPr>
          <p:cNvSpPr>
            <a:spLocks noGrp="1"/>
          </p:cNvSpPr>
          <p:nvPr>
            <p:ph type="ctrTitle"/>
          </p:nvPr>
        </p:nvSpPr>
        <p:spPr>
          <a:xfrm>
            <a:off x="685800" y="152400"/>
            <a:ext cx="8470232" cy="1600200"/>
          </a:xfrm>
        </p:spPr>
        <p:txBody>
          <a:bodyPr>
            <a:normAutofit/>
          </a:bodyPr>
          <a:lstStyle/>
          <a:p>
            <a:pPr eaLnBrk="1" hangingPunct="1">
              <a:defRPr/>
            </a:pPr>
            <a:r>
              <a:rPr lang="en-US" sz="2800" dirty="0">
                <a:cs typeface="Times New Roman" pitchFamily="18" charset="0"/>
              </a:rPr>
              <a:t>4. Topic modeling combined with classification technique for extractive multi-document text summarization</a:t>
            </a:r>
          </a:p>
        </p:txBody>
      </p:sp>
      <p:sp>
        <p:nvSpPr>
          <p:cNvPr id="3" name="Subtitle 2">
            <a:extLst>
              <a:ext uri="{FF2B5EF4-FFF2-40B4-BE49-F238E27FC236}">
                <a16:creationId xmlns:a16="http://schemas.microsoft.com/office/drawing/2014/main" id="{92185189-3977-E55C-534C-9FDA664CD623}"/>
              </a:ext>
            </a:extLst>
          </p:cNvPr>
          <p:cNvSpPr>
            <a:spLocks noGrp="1"/>
          </p:cNvSpPr>
          <p:nvPr>
            <p:ph type="subTitle" idx="1"/>
          </p:nvPr>
        </p:nvSpPr>
        <p:spPr>
          <a:xfrm>
            <a:off x="762000" y="1676400"/>
            <a:ext cx="8153400" cy="4876800"/>
          </a:xfrm>
        </p:spPr>
        <p:txBody>
          <a:bodyPr>
            <a:normAutofit/>
          </a:bodyPr>
          <a:lstStyle/>
          <a:p>
            <a:pPr marL="342900" indent="-342900" algn="just" eaLnBrk="1" hangingPunct="1">
              <a:buFont typeface="Arial" panose="020B0604020202020204" pitchFamily="34" charset="0"/>
              <a:buChar char="•"/>
              <a:defRPr/>
            </a:pPr>
            <a:r>
              <a:rPr lang="en-US" sz="2400" b="0" kern="0" dirty="0">
                <a:cs typeface="Times New Roman" pitchFamily="18" charset="0"/>
              </a:rPr>
              <a:t>Integration of topic modeling and classification techniques can lead to more relevant extractive summarization by identifying key themes and selecting sentences that align with those themes.</a:t>
            </a:r>
          </a:p>
          <a:p>
            <a:pPr marL="342900" indent="-342900" algn="just" eaLnBrk="1" hangingPunct="1">
              <a:buFont typeface="Arial" panose="020B0604020202020204" pitchFamily="34" charset="0"/>
              <a:buChar char="•"/>
              <a:defRPr/>
            </a:pPr>
            <a:r>
              <a:rPr lang="en-US" sz="2400" b="0" kern="0" dirty="0">
                <a:cs typeface="Times New Roman" pitchFamily="18" charset="0"/>
              </a:rPr>
              <a:t>The approach might be adaptable to various domains, allowing for effective summarization in different contexts.</a:t>
            </a:r>
            <a:endParaRPr lang="en-US" sz="2400" dirty="0">
              <a:cs typeface="Times New Roman" pitchFamily="18" charset="0"/>
            </a:endParaRPr>
          </a:p>
          <a:p>
            <a:pPr marL="342900" indent="-342900" algn="just" eaLnBrk="1" hangingPunct="1">
              <a:buFont typeface="Arial" panose="020B0604020202020204" pitchFamily="34" charset="0"/>
              <a:buChar char="•"/>
              <a:defRPr/>
            </a:pPr>
            <a:r>
              <a:rPr lang="en-US" sz="2400" b="0" kern="0" dirty="0"/>
              <a:t>The effectiveness of classification techniques often depends on the quality and representativeness of the training data, which could impact generalizability.</a:t>
            </a:r>
          </a:p>
          <a:p>
            <a:pPr marL="342900" indent="-342900" algn="just" eaLnBrk="1" hangingPunct="1">
              <a:buFont typeface="Arial" panose="020B0604020202020204" pitchFamily="34" charset="0"/>
              <a:buChar char="•"/>
              <a:defRPr/>
            </a:pPr>
            <a:r>
              <a:rPr lang="en-US" sz="2400" b="1" dirty="0"/>
              <a:t>Use Case – </a:t>
            </a:r>
            <a:r>
              <a:rPr lang="en-US" sz="2400" dirty="0"/>
              <a:t>Using Topic Model [ LDA Topic Model ] in TSSRD</a:t>
            </a:r>
            <a:endParaRPr lang="en-US" sz="2400" kern="0" dirty="0"/>
          </a:p>
          <a:p>
            <a:pPr algn="just" eaLnBrk="1" hangingPunct="1">
              <a:defRPr/>
            </a:pPr>
            <a:endParaRPr lang="en-US" sz="2000" b="0" kern="0" dirty="0">
              <a:cs typeface="Times New Roman" pitchFamily="18" charset="0"/>
            </a:endParaRPr>
          </a:p>
          <a:p>
            <a:pPr lvl="1" algn="just" eaLnBrk="1" hangingPunct="1">
              <a:defRPr/>
            </a:pPr>
            <a:endParaRPr lang="en-US" sz="2000" dirty="0"/>
          </a:p>
        </p:txBody>
      </p:sp>
    </p:spTree>
    <p:extLst>
      <p:ext uri="{BB962C8B-B14F-4D97-AF65-F5344CB8AC3E}">
        <p14:creationId xmlns:p14="http://schemas.microsoft.com/office/powerpoint/2010/main" val="3263207521"/>
      </p:ext>
    </p:extLst>
  </p:cSld>
  <p:clrMapOvr>
    <a:masterClrMapping/>
  </p:clrMapOvr>
  <p:transition>
    <p:zoom/>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40CEEB-5F1F-5155-7520-5E59A5C952C2}"/>
              </a:ext>
            </a:extLst>
          </p:cNvPr>
          <p:cNvSpPr>
            <a:spLocks noGrp="1"/>
          </p:cNvSpPr>
          <p:nvPr>
            <p:ph type="ctrTitle"/>
          </p:nvPr>
        </p:nvSpPr>
        <p:spPr>
          <a:xfrm>
            <a:off x="914400" y="457200"/>
            <a:ext cx="8153400" cy="1219200"/>
          </a:xfrm>
        </p:spPr>
        <p:txBody>
          <a:bodyPr>
            <a:normAutofit/>
          </a:bodyPr>
          <a:lstStyle/>
          <a:p>
            <a:pPr eaLnBrk="1" hangingPunct="1">
              <a:defRPr/>
            </a:pPr>
            <a:r>
              <a:rPr lang="en-US" sz="2800" dirty="0">
                <a:cs typeface="Times New Roman" pitchFamily="18" charset="0"/>
              </a:rPr>
              <a:t>5. An extractive text summarization approach using tagged-LDA based topic modeling</a:t>
            </a:r>
          </a:p>
        </p:txBody>
      </p:sp>
      <p:sp>
        <p:nvSpPr>
          <p:cNvPr id="3" name="Subtitle 2">
            <a:extLst>
              <a:ext uri="{FF2B5EF4-FFF2-40B4-BE49-F238E27FC236}">
                <a16:creationId xmlns:a16="http://schemas.microsoft.com/office/drawing/2014/main" id="{92185189-3977-E55C-534C-9FDA664CD623}"/>
              </a:ext>
            </a:extLst>
          </p:cNvPr>
          <p:cNvSpPr>
            <a:spLocks noGrp="1"/>
          </p:cNvSpPr>
          <p:nvPr>
            <p:ph type="subTitle" idx="1"/>
          </p:nvPr>
        </p:nvSpPr>
        <p:spPr>
          <a:xfrm>
            <a:off x="762000" y="1676400"/>
            <a:ext cx="8153400" cy="4876800"/>
          </a:xfrm>
        </p:spPr>
        <p:txBody>
          <a:bodyPr>
            <a:normAutofit/>
          </a:bodyPr>
          <a:lstStyle/>
          <a:p>
            <a:pPr marL="342900" indent="-342900" algn="just" eaLnBrk="1" hangingPunct="1">
              <a:buFont typeface="Arial" panose="020B0604020202020204" pitchFamily="34" charset="0"/>
              <a:buChar char="•"/>
              <a:defRPr/>
            </a:pPr>
            <a:r>
              <a:rPr lang="en-US" sz="2400" dirty="0">
                <a:cs typeface="Times New Roman" pitchFamily="18" charset="0"/>
              </a:rPr>
              <a:t>Tagged-LDA based topic modeling may lead to improved identification of key topics, facilitating the extraction of topic-relevant sentences for summarization.</a:t>
            </a:r>
          </a:p>
          <a:p>
            <a:pPr marL="342900" indent="-342900" algn="just" eaLnBrk="1" hangingPunct="1">
              <a:buFont typeface="Arial" panose="020B0604020202020204" pitchFamily="34" charset="0"/>
              <a:buChar char="•"/>
              <a:defRPr/>
            </a:pPr>
            <a:r>
              <a:rPr lang="en-US" sz="2400" dirty="0">
                <a:cs typeface="Times New Roman" pitchFamily="18" charset="0"/>
              </a:rPr>
              <a:t>The approach may provide a more semantically informed summary by leveraging tagged-LDA, capturing not only topics but also nuanced relationships between words with tags.</a:t>
            </a:r>
          </a:p>
          <a:p>
            <a:pPr marL="342900" indent="-342900" algn="just" eaLnBrk="1" hangingPunct="1">
              <a:buFont typeface="Arial" panose="020B0604020202020204" pitchFamily="34" charset="0"/>
              <a:buChar char="•"/>
              <a:defRPr/>
            </a:pPr>
            <a:r>
              <a:rPr lang="en-US" sz="2400" dirty="0">
                <a:cs typeface="Times New Roman" pitchFamily="18" charset="0"/>
              </a:rPr>
              <a:t>Implementing tagged-LDA may introduce additional complexity in the summarization algorithm, potentially making it challenging to implement or requiring more computational resources.</a:t>
            </a:r>
          </a:p>
        </p:txBody>
      </p:sp>
    </p:spTree>
    <p:extLst>
      <p:ext uri="{BB962C8B-B14F-4D97-AF65-F5344CB8AC3E}">
        <p14:creationId xmlns:p14="http://schemas.microsoft.com/office/powerpoint/2010/main" val="1000234388"/>
      </p:ext>
    </p:extLst>
  </p:cSld>
  <p:clrMapOvr>
    <a:masterClrMapping/>
  </p:clrMapOvr>
  <p:transition>
    <p:zoom/>
  </p:transition>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457200" marR="0" indent="0" algn="l" defTabSz="914400" rtl="0" eaLnBrk="1" fontAlgn="base" latinLnBrk="0" hangingPunct="1">
          <a:lnSpc>
            <a:spcPct val="100000"/>
          </a:lnSpc>
          <a:spcBef>
            <a:spcPct val="20000"/>
          </a:spcBef>
          <a:spcAft>
            <a:spcPct val="0"/>
          </a:spcAft>
          <a:buClrTx/>
          <a:buSzTx/>
          <a:buFontTx/>
          <a:buChar char="•"/>
          <a:tabLst/>
          <a:defRPr kumimoji="0" lang="en-US" sz="12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457200" marR="0" indent="0" algn="l" defTabSz="914400" rtl="0" eaLnBrk="1" fontAlgn="base" latinLnBrk="0" hangingPunct="1">
          <a:lnSpc>
            <a:spcPct val="100000"/>
          </a:lnSpc>
          <a:spcBef>
            <a:spcPct val="20000"/>
          </a:spcBef>
          <a:spcAft>
            <a:spcPct val="0"/>
          </a:spcAft>
          <a:buClrTx/>
          <a:buSzTx/>
          <a:buFontTx/>
          <a:buChar char="•"/>
          <a:tabLst/>
          <a:defRPr kumimoji="0" lang="en-US" sz="12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ustom Design">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457200" marR="0" indent="0" algn="l" defTabSz="914400" rtl="0" eaLnBrk="1" fontAlgn="base" latinLnBrk="0" hangingPunct="1">
          <a:lnSpc>
            <a:spcPct val="100000"/>
          </a:lnSpc>
          <a:spcBef>
            <a:spcPct val="20000"/>
          </a:spcBef>
          <a:spcAft>
            <a:spcPct val="0"/>
          </a:spcAft>
          <a:buClrTx/>
          <a:buSzTx/>
          <a:buFontTx/>
          <a:buChar char="•"/>
          <a:tabLst/>
          <a:defRPr kumimoji="0" lang="en-US" sz="12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457200" marR="0" indent="0" algn="l" defTabSz="914400" rtl="0" eaLnBrk="1" fontAlgn="base" latinLnBrk="0" hangingPunct="1">
          <a:lnSpc>
            <a:spcPct val="100000"/>
          </a:lnSpc>
          <a:spcBef>
            <a:spcPct val="20000"/>
          </a:spcBef>
          <a:spcAft>
            <a:spcPct val="0"/>
          </a:spcAft>
          <a:buClrTx/>
          <a:buSzTx/>
          <a:buFontTx/>
          <a:buChar char="•"/>
          <a:tabLst/>
          <a:defRPr kumimoji="0" lang="en-US" sz="12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4063</TotalTime>
  <Words>3156</Words>
  <Application>Microsoft Macintosh PowerPoint</Application>
  <PresentationFormat>On-screen Show (4:3)</PresentationFormat>
  <Paragraphs>362</Paragraphs>
  <Slides>45</Slides>
  <Notes>4</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45</vt:i4>
      </vt:variant>
    </vt:vector>
  </HeadingPairs>
  <TitlesOfParts>
    <vt:vector size="52" baseType="lpstr">
      <vt:lpstr>Times New Roman</vt:lpstr>
      <vt:lpstr>Cambria Math</vt:lpstr>
      <vt:lpstr>Wingdings</vt:lpstr>
      <vt:lpstr>Verdana</vt:lpstr>
      <vt:lpstr>Arial</vt:lpstr>
      <vt:lpstr>Default Design</vt:lpstr>
      <vt:lpstr>Custom Design</vt:lpstr>
      <vt:lpstr>PowerPoint Presentation</vt:lpstr>
      <vt:lpstr>PowerPoint Presentation</vt:lpstr>
      <vt:lpstr>PowerPoint Presentation</vt:lpstr>
      <vt:lpstr>PowerPoint Presentation</vt:lpstr>
      <vt:lpstr>      LITERATURE SURVEY 1. SenticNet-6 Ensemble Application of Symbolic &amp; Sub-Symbolic Systems Of AI</vt:lpstr>
      <vt:lpstr>2. Sentiment Analysis of Lockdown in India During COVID -19 : A Case Study On Twitter</vt:lpstr>
      <vt:lpstr>3. Improving the Performance of Sentiment Analysis Using Enhanced Preprocessing Technique</vt:lpstr>
      <vt:lpstr>4. Topic modeling combined with classification technique for extractive multi-document text summarization</vt:lpstr>
      <vt:lpstr>5. An extractive text summarization approach using tagged-LDA based topic modeling</vt:lpstr>
      <vt:lpstr>COMPARISON </vt:lpstr>
      <vt:lpstr>PowerPoint Presentation</vt:lpstr>
      <vt:lpstr>PowerPoint Presentation</vt:lpstr>
      <vt:lpstr> OVERALL WORK FLOW</vt:lpstr>
      <vt:lpstr>PowerPoint Presentation</vt:lpstr>
      <vt:lpstr>MODULES </vt:lpstr>
      <vt:lpstr>MODULE DESCRIPTION</vt:lpstr>
      <vt:lpstr>PowerPoint Presentation</vt:lpstr>
      <vt:lpstr>PowerPoint Presentation</vt:lpstr>
      <vt:lpstr>PowerPoint Presentation</vt:lpstr>
      <vt:lpstr>PowerPoint Presentation</vt:lpstr>
      <vt:lpstr>PowerPoint Presentation</vt:lpstr>
      <vt:lpstr>PowerPoint Presentation</vt:lpstr>
      <vt:lpstr>Sentiment Neutralization</vt:lpstr>
      <vt:lpstr>Sentiment Superposition</vt:lpstr>
      <vt:lpstr>PowerPoint Presentation</vt:lpstr>
      <vt:lpstr>PowerPoint Presentation</vt:lpstr>
      <vt:lpstr>FORMULAE USED</vt:lpstr>
      <vt:lpstr>DESCRIPTION</vt:lpstr>
      <vt:lpstr>ALGORITHM</vt:lpstr>
      <vt:lpstr>PowerPoint Presentation</vt:lpstr>
      <vt:lpstr>PowerPoint Presentation</vt:lpstr>
      <vt:lpstr>PowerPoint Presentation</vt:lpstr>
      <vt:lpstr>PowerPoint Presentation</vt:lpstr>
      <vt:lpstr>Sample Input &amp; Output</vt:lpstr>
      <vt:lpstr>Step 1 –Document to Sentences [Tokenization]</vt:lpstr>
      <vt:lpstr>Step 2 – Sentences To Words [Tokenization]</vt:lpstr>
      <vt:lpstr>Step 4 – Vectorization</vt:lpstr>
      <vt:lpstr>PowerPoint Presentation</vt:lpstr>
      <vt:lpstr>Step 7 – Calculate Sentiment Embeddings </vt:lpstr>
      <vt:lpstr>PowerPoint Presentation</vt:lpstr>
      <vt:lpstr>DATASETS</vt:lpstr>
      <vt:lpstr>SOFTWARE REQUIREMENT</vt:lpstr>
      <vt:lpstr>PowerPoint Presentation</vt:lpstr>
      <vt:lpstr>REFERENCE </vt:lpstr>
      <vt:lpstr>PowerPoint Presentation</vt:lpstr>
    </vt:vector>
  </TitlesOfParts>
  <Company>rightgen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rightgen2</dc:creator>
  <cp:lastModifiedBy>1998</cp:lastModifiedBy>
  <cp:revision>284</cp:revision>
  <dcterms:created xsi:type="dcterms:W3CDTF">2001-09-21T16:07:35Z</dcterms:created>
  <dcterms:modified xsi:type="dcterms:W3CDTF">2023-12-19T12:45:45Z</dcterms:modified>
</cp:coreProperties>
</file>