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75" r:id="rId12"/>
    <p:sldId id="266" r:id="rId13"/>
    <p:sldId id="267" r:id="rId14"/>
    <p:sldId id="268" r:id="rId15"/>
    <p:sldId id="269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B1D91-90C0-C342-BDB6-812DF9C03696}" type="datetimeFigureOut">
              <a:rPr lang="pl-PL" smtClean="0"/>
              <a:t>17.05.2017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DFE4-77F4-AC4C-A125-C51CE3849C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3DFE4-77F4-AC4C-A125-C51CE3849C5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260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3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1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42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2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9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9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9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0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4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1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3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45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4_0/doc/html/mpi.html" TargetMode="External"/><Relationship Id="rId4" Type="http://schemas.openxmlformats.org/officeDocument/2006/relationships/hyperlink" Target="https://www.open-mp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vanced_Encryption_Standard" TargetMode="External"/><Relationship Id="rId4" Type="http://schemas.openxmlformats.org/officeDocument/2006/relationships/hyperlink" Target="https://pl.wikipedia.org/wiki/Prawo_Moore&#8217;a" TargetMode="External"/><Relationship Id="rId5" Type="http://schemas.openxmlformats.org/officeDocument/2006/relationships/hyperlink" Target="https://pl.wikipedia.org/wiki/Prawo_Amdahla" TargetMode="External"/><Relationship Id="rId6" Type="http://schemas.openxmlformats.org/officeDocument/2006/relationships/hyperlink" Target="https://pl.wikipedia.org/wiki/Prawo_Gustafsona" TargetMode="External"/><Relationship Id="rId7" Type="http://schemas.openxmlformats.org/officeDocument/2006/relationships/hyperlink" Target="http://www.boost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pen-mpi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1" dirty="0" err="1" smtClean="0">
                <a:effectLst/>
              </a:rPr>
              <a:t>Przyśpieszenie</a:t>
            </a:r>
            <a:r>
              <a:rPr lang="en-US" sz="4000" i="1" dirty="0" smtClean="0">
                <a:effectLst/>
              </a:rPr>
              <a:t> </a:t>
            </a:r>
            <a:r>
              <a:rPr lang="en-US" sz="4000" i="1" dirty="0" err="1">
                <a:effectLst/>
              </a:rPr>
              <a:t>obliczeń</a:t>
            </a:r>
            <a:r>
              <a:rPr lang="en-US" sz="4000" i="1" dirty="0">
                <a:effectLst/>
              </a:rPr>
              <a:t> </a:t>
            </a:r>
            <a:r>
              <a:rPr lang="en-US" sz="4000" i="1" dirty="0" err="1">
                <a:effectLst/>
              </a:rPr>
              <a:t>przy</a:t>
            </a:r>
            <a:r>
              <a:rPr lang="en-US" sz="4000" i="1" dirty="0">
                <a:effectLst/>
              </a:rPr>
              <a:t> </a:t>
            </a:r>
            <a:r>
              <a:rPr lang="en-US" sz="4000" i="1" dirty="0" err="1">
                <a:effectLst/>
              </a:rPr>
              <a:t>pomocy</a:t>
            </a:r>
            <a:r>
              <a:rPr lang="en-US" sz="4000" i="1" dirty="0">
                <a:effectLst/>
              </a:rPr>
              <a:t> </a:t>
            </a:r>
            <a:r>
              <a:rPr lang="en-US" sz="4000" i="1" dirty="0" err="1">
                <a:effectLst/>
              </a:rPr>
              <a:t>programowania</a:t>
            </a:r>
            <a:r>
              <a:rPr lang="en-US" sz="4000" i="1" dirty="0">
                <a:effectLst/>
              </a:rPr>
              <a:t> </a:t>
            </a:r>
            <a:r>
              <a:rPr lang="en-US" sz="4000" i="1" dirty="0" smtClean="0">
                <a:effectLst/>
              </a:rPr>
              <a:t/>
            </a:r>
            <a:br>
              <a:rPr lang="en-US" sz="4000" i="1" dirty="0" smtClean="0">
                <a:effectLst/>
              </a:rPr>
            </a:br>
            <a:r>
              <a:rPr lang="en-US" sz="4000" i="1" dirty="0" err="1" smtClean="0">
                <a:effectLst/>
              </a:rPr>
              <a:t>równoległego</a:t>
            </a:r>
            <a:r>
              <a:rPr lang="en-US" sz="4000" i="1" dirty="0" smtClean="0">
                <a:effectLst/>
              </a:rPr>
              <a:t> </a:t>
            </a:r>
            <a:r>
              <a:rPr lang="en-US" sz="4000" i="1" dirty="0" err="1">
                <a:effectLst/>
              </a:rPr>
              <a:t>i</a:t>
            </a:r>
            <a:r>
              <a:rPr lang="en-US" sz="4000" i="1" dirty="0">
                <a:effectLst/>
              </a:rPr>
              <a:t> </a:t>
            </a:r>
            <a:r>
              <a:rPr lang="en-US" sz="4000" i="1" dirty="0" err="1">
                <a:effectLst/>
              </a:rPr>
              <a:t>rozproszonego</a:t>
            </a:r>
            <a:endParaRPr lang="pl-PL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Seminarium licencjackie: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7913177" y="5736186"/>
            <a:ext cx="344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Opiekun pracy: dr Wojciech Palacz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49" y="322326"/>
            <a:ext cx="2251610" cy="3743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612" y="328086"/>
            <a:ext cx="3184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Wydział Fizyki Astronomii i Informatyki Stosowanej</a:t>
            </a:r>
          </a:p>
          <a:p>
            <a:endParaRPr lang="pl-PL" dirty="0"/>
          </a:p>
          <a:p>
            <a:r>
              <a:rPr lang="pl-PL" dirty="0" smtClean="0"/>
              <a:t>Autor: Janusz Majchrzak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9909686" y="324246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Kraków, 2017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</a:t>
            </a:r>
            <a:r>
              <a:rPr lang="pl-PL" dirty="0" err="1" smtClean="0"/>
              <a:t>OpenMPI</a:t>
            </a:r>
            <a:r>
              <a:rPr lang="pl-PL" dirty="0" smtClean="0"/>
              <a:t> + BOOST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Wysoka wydajność</a:t>
            </a:r>
          </a:p>
          <a:p>
            <a:r>
              <a:rPr lang="pl-PL" dirty="0" smtClean="0"/>
              <a:t>Kontrola nad procesem rozpraszania oraz zarządzania zasobami</a:t>
            </a:r>
          </a:p>
          <a:p>
            <a:r>
              <a:rPr lang="pl-PL" dirty="0" smtClean="0"/>
              <a:t>Prostota implementacji</a:t>
            </a:r>
          </a:p>
          <a:p>
            <a:r>
              <a:rPr lang="pl-PL" dirty="0" smtClean="0"/>
              <a:t>Wsparcie społeczności</a:t>
            </a:r>
          </a:p>
          <a:p>
            <a:r>
              <a:rPr lang="pl-PL" dirty="0" smtClean="0"/>
              <a:t>Rozwiązania powszechne w przemyśle</a:t>
            </a:r>
          </a:p>
          <a:p>
            <a:r>
              <a:rPr lang="pl-PL" dirty="0" smtClean="0"/>
              <a:t>Dzięki wykorzystaniu </a:t>
            </a:r>
            <a:r>
              <a:rPr lang="pl-PL" dirty="0" err="1" smtClean="0"/>
              <a:t>Boost’a</a:t>
            </a:r>
            <a:r>
              <a:rPr lang="pl-PL" dirty="0" smtClean="0"/>
              <a:t> obiektowe API 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9" y="523148"/>
            <a:ext cx="1017402" cy="10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000" y="5530632"/>
            <a:ext cx="5955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www.boost.org/doc/libs/1_64_0/doc/html/mpi.html</a:t>
            </a:r>
            <a:endParaRPr lang="pl-PL" dirty="0" smtClean="0">
              <a:hlinkClick r:id="rId4"/>
            </a:endParaRPr>
          </a:p>
          <a:p>
            <a:pPr marL="285750" indent="-285750">
              <a:buFont typeface="Wingdings" charset="2"/>
              <a:buChar char="Ø"/>
            </a:pPr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</a:t>
            </a:r>
            <a:r>
              <a:rPr lang="pl-PL" dirty="0" smtClean="0">
                <a:hlinkClick r:id="rId4"/>
              </a:rPr>
              <a:t>www.open-mpi.org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3714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Decryption System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Modularność – Interfejs przystosowany do tego, aby programista mógł sam pisać moduły odpowiedzialne za przetwarzanie danych</a:t>
            </a:r>
          </a:p>
          <a:p>
            <a:r>
              <a:rPr lang="pl-PL" sz="2400" dirty="0" smtClean="0"/>
              <a:t>Skalowalność – System łatwo skaluje się w taki sposób aby wykorzystać możliwie całą moc obliczeniową klastra</a:t>
            </a:r>
          </a:p>
          <a:p>
            <a:r>
              <a:rPr lang="pl-PL" sz="2400" dirty="0" smtClean="0"/>
              <a:t>Łatwość w instalacji na maszynach docelowych – dzięki </a:t>
            </a:r>
            <a:r>
              <a:rPr lang="pl-PL" sz="2400" dirty="0" err="1" smtClean="0"/>
              <a:t>CMake</a:t>
            </a:r>
            <a:r>
              <a:rPr lang="pl-PL" sz="2400" dirty="0" smtClean="0"/>
              <a:t> oraz Conan</a:t>
            </a:r>
          </a:p>
          <a:p>
            <a:r>
              <a:rPr lang="pl-PL" sz="2400" dirty="0" smtClean="0"/>
              <a:t>Napisany w oparciu o bibliotekę BOOST oraz nowoczesnego C++</a:t>
            </a:r>
            <a:endParaRPr lang="pl-P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98593"/>
            <a:ext cx="2559407" cy="2559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07" y="5032196"/>
            <a:ext cx="3517900" cy="109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32" y="4693830"/>
            <a:ext cx="2528156" cy="1430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463" y="4660143"/>
            <a:ext cx="1430962" cy="15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2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Distributed Decryption System</a:t>
            </a:r>
            <a:endParaRPr lang="pl-PL" dirty="0"/>
          </a:p>
        </p:txBody>
      </p:sp>
      <p:sp>
        <p:nvSpPr>
          <p:cNvPr id="4" name="Rounded Rectangle 3"/>
          <p:cNvSpPr/>
          <p:nvPr/>
        </p:nvSpPr>
        <p:spPr>
          <a:xfrm>
            <a:off x="4873375" y="1690688"/>
            <a:ext cx="2445250" cy="108906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 </a:t>
            </a:r>
            <a:r>
              <a:rPr lang="pl-PL" dirty="0" err="1" smtClean="0"/>
              <a:t>Node</a:t>
            </a:r>
            <a:endParaRPr lang="pl-PL" dirty="0"/>
          </a:p>
        </p:txBody>
      </p:sp>
      <p:sp>
        <p:nvSpPr>
          <p:cNvPr id="5" name="Oval 4"/>
          <p:cNvSpPr/>
          <p:nvPr/>
        </p:nvSpPr>
        <p:spPr>
          <a:xfrm>
            <a:off x="1089061" y="3698697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 smtClean="0"/>
              <a:t>Slave</a:t>
            </a:r>
            <a:r>
              <a:rPr lang="pl-PL" sz="1600" dirty="0" smtClean="0"/>
              <a:t> </a:t>
            </a:r>
            <a:r>
              <a:rPr lang="pl-PL" sz="1600" dirty="0" err="1" smtClean="0"/>
              <a:t>Node</a:t>
            </a:r>
            <a:r>
              <a:rPr lang="pl-PL" sz="1600" dirty="0" smtClean="0"/>
              <a:t> </a:t>
            </a:r>
            <a:endParaRPr lang="pl-PL" sz="1600" dirty="0"/>
          </a:p>
        </p:txBody>
      </p:sp>
      <p:sp>
        <p:nvSpPr>
          <p:cNvPr id="6" name="Oval 5"/>
          <p:cNvSpPr/>
          <p:nvPr/>
        </p:nvSpPr>
        <p:spPr>
          <a:xfrm>
            <a:off x="3512049" y="4899061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6613132" y="4899061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sp>
        <p:nvSpPr>
          <p:cNvPr id="8" name="Oval 7"/>
          <p:cNvSpPr/>
          <p:nvPr/>
        </p:nvSpPr>
        <p:spPr>
          <a:xfrm>
            <a:off x="9411985" y="3698696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86346" y="2393879"/>
            <a:ext cx="2188396" cy="113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82274" y="2958957"/>
            <a:ext cx="791110" cy="173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52171" y="2958957"/>
            <a:ext cx="708917" cy="173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79587" y="2393879"/>
            <a:ext cx="2106202" cy="113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3369924"/>
            <a:ext cx="11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</a:t>
            </a:r>
            <a:r>
              <a:rPr lang="pl-PL" dirty="0" smtClean="0"/>
              <a:t>a, b]</a:t>
            </a:r>
            <a:endParaRPr lang="pl-PL" dirty="0"/>
          </a:p>
        </p:txBody>
      </p:sp>
      <p:sp>
        <p:nvSpPr>
          <p:cNvPr id="18" name="TextBox 17"/>
          <p:cNvSpPr txBox="1"/>
          <p:nvPr/>
        </p:nvSpPr>
        <p:spPr>
          <a:xfrm>
            <a:off x="3317695" y="4612509"/>
            <a:ext cx="11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</a:t>
            </a:r>
            <a:r>
              <a:rPr lang="pl-PL" dirty="0" smtClean="0"/>
              <a:t>b, c</a:t>
            </a:r>
            <a:r>
              <a:rPr lang="pl-PL" dirty="0"/>
              <a:t>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2151" y="4673029"/>
            <a:ext cx="11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[</a:t>
            </a:r>
            <a:r>
              <a:rPr lang="pl-PL" dirty="0"/>
              <a:t>c</a:t>
            </a:r>
            <a:r>
              <a:rPr lang="pl-PL" dirty="0" smtClean="0"/>
              <a:t>, </a:t>
            </a:r>
            <a:r>
              <a:rPr lang="pl-PL" dirty="0"/>
              <a:t>d</a:t>
            </a:r>
            <a:r>
              <a:rPr lang="pl-PL" dirty="0" smtClean="0"/>
              <a:t>]</a:t>
            </a:r>
            <a:endParaRPr lang="pl-PL" dirty="0"/>
          </a:p>
        </p:txBody>
      </p:sp>
      <p:sp>
        <p:nvSpPr>
          <p:cNvPr id="20" name="TextBox 19"/>
          <p:cNvSpPr txBox="1"/>
          <p:nvPr/>
        </p:nvSpPr>
        <p:spPr>
          <a:xfrm>
            <a:off x="8829354" y="3554590"/>
            <a:ext cx="11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[d, e]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054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Distributed Decryption System</a:t>
            </a:r>
            <a:endParaRPr lang="pl-PL" dirty="0"/>
          </a:p>
        </p:txBody>
      </p:sp>
      <p:sp>
        <p:nvSpPr>
          <p:cNvPr id="4" name="Rounded Rectangle 3"/>
          <p:cNvSpPr/>
          <p:nvPr/>
        </p:nvSpPr>
        <p:spPr>
          <a:xfrm>
            <a:off x="4873375" y="1690688"/>
            <a:ext cx="2445250" cy="108906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 </a:t>
            </a:r>
            <a:r>
              <a:rPr lang="pl-PL" dirty="0" err="1" smtClean="0"/>
              <a:t>Node</a:t>
            </a:r>
            <a:endParaRPr lang="pl-PL" dirty="0"/>
          </a:p>
        </p:txBody>
      </p:sp>
      <p:sp>
        <p:nvSpPr>
          <p:cNvPr id="5" name="Oval 4"/>
          <p:cNvSpPr/>
          <p:nvPr/>
        </p:nvSpPr>
        <p:spPr>
          <a:xfrm>
            <a:off x="1089061" y="3698697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 smtClean="0"/>
              <a:t>Slave</a:t>
            </a:r>
            <a:r>
              <a:rPr lang="pl-PL" sz="1600" dirty="0" smtClean="0"/>
              <a:t> </a:t>
            </a:r>
            <a:r>
              <a:rPr lang="pl-PL" sz="1600" dirty="0" err="1" smtClean="0"/>
              <a:t>Node</a:t>
            </a:r>
            <a:r>
              <a:rPr lang="pl-PL" sz="1600" dirty="0" smtClean="0"/>
              <a:t> </a:t>
            </a:r>
            <a:endParaRPr lang="pl-PL" sz="1600" dirty="0"/>
          </a:p>
        </p:txBody>
      </p:sp>
      <p:sp>
        <p:nvSpPr>
          <p:cNvPr id="6" name="Oval 5"/>
          <p:cNvSpPr/>
          <p:nvPr/>
        </p:nvSpPr>
        <p:spPr>
          <a:xfrm>
            <a:off x="3512049" y="4899061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6613132" y="4899061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sp>
        <p:nvSpPr>
          <p:cNvPr id="8" name="Oval 7"/>
          <p:cNvSpPr/>
          <p:nvPr/>
        </p:nvSpPr>
        <p:spPr>
          <a:xfrm>
            <a:off x="9411985" y="3698696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86346" y="2393879"/>
            <a:ext cx="2188396" cy="113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82274" y="2958957"/>
            <a:ext cx="791110" cy="173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52171" y="2958957"/>
            <a:ext cx="708917" cy="173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79587" y="2393879"/>
            <a:ext cx="2106202" cy="113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3760342" y="4787757"/>
            <a:ext cx="1407559" cy="120207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838200" y="3369924"/>
            <a:ext cx="144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</a:t>
            </a:r>
            <a:r>
              <a:rPr lang="pl-PL" dirty="0" smtClean="0"/>
              <a:t>a, b], [b, c]</a:t>
            </a:r>
            <a:endParaRPr lang="pl-PL" dirty="0"/>
          </a:p>
        </p:txBody>
      </p:sp>
      <p:sp>
        <p:nvSpPr>
          <p:cNvPr id="17" name="TextBox 16"/>
          <p:cNvSpPr txBox="1"/>
          <p:nvPr/>
        </p:nvSpPr>
        <p:spPr>
          <a:xfrm>
            <a:off x="6342151" y="4673029"/>
            <a:ext cx="11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[</a:t>
            </a:r>
            <a:r>
              <a:rPr lang="pl-PL" dirty="0"/>
              <a:t>c</a:t>
            </a:r>
            <a:r>
              <a:rPr lang="pl-PL" dirty="0" smtClean="0"/>
              <a:t>, </a:t>
            </a:r>
            <a:r>
              <a:rPr lang="pl-PL" dirty="0"/>
              <a:t>d</a:t>
            </a:r>
            <a:r>
              <a:rPr lang="pl-PL" dirty="0" smtClean="0"/>
              <a:t>]</a:t>
            </a:r>
            <a:endParaRPr lang="pl-PL" dirty="0"/>
          </a:p>
        </p:txBody>
      </p:sp>
      <p:sp>
        <p:nvSpPr>
          <p:cNvPr id="18" name="TextBox 17"/>
          <p:cNvSpPr txBox="1"/>
          <p:nvPr/>
        </p:nvSpPr>
        <p:spPr>
          <a:xfrm>
            <a:off x="8829354" y="3554590"/>
            <a:ext cx="11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[d, e]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Distributed Decryption System</a:t>
            </a:r>
            <a:endParaRPr lang="pl-PL" dirty="0"/>
          </a:p>
        </p:txBody>
      </p:sp>
      <p:sp>
        <p:nvSpPr>
          <p:cNvPr id="4" name="Rounded Rectangle 3"/>
          <p:cNvSpPr/>
          <p:nvPr/>
        </p:nvSpPr>
        <p:spPr>
          <a:xfrm>
            <a:off x="4873375" y="1690688"/>
            <a:ext cx="2445250" cy="108906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 </a:t>
            </a:r>
            <a:r>
              <a:rPr lang="pl-PL" dirty="0" err="1" smtClean="0"/>
              <a:t>Node</a:t>
            </a:r>
            <a:endParaRPr lang="pl-PL" dirty="0"/>
          </a:p>
        </p:txBody>
      </p:sp>
      <p:sp>
        <p:nvSpPr>
          <p:cNvPr id="5" name="Oval 4"/>
          <p:cNvSpPr/>
          <p:nvPr/>
        </p:nvSpPr>
        <p:spPr>
          <a:xfrm>
            <a:off x="1089061" y="3698697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 smtClean="0"/>
              <a:t>Slave</a:t>
            </a:r>
            <a:r>
              <a:rPr lang="pl-PL" sz="1600" dirty="0" smtClean="0"/>
              <a:t> </a:t>
            </a:r>
            <a:r>
              <a:rPr lang="pl-PL" sz="1600" dirty="0" err="1" smtClean="0"/>
              <a:t>Node</a:t>
            </a:r>
            <a:r>
              <a:rPr lang="pl-PL" sz="1600" dirty="0" smtClean="0"/>
              <a:t> </a:t>
            </a:r>
            <a:endParaRPr lang="pl-PL" sz="1600" dirty="0"/>
          </a:p>
        </p:txBody>
      </p:sp>
      <p:sp>
        <p:nvSpPr>
          <p:cNvPr id="6" name="Oval 5"/>
          <p:cNvSpPr/>
          <p:nvPr/>
        </p:nvSpPr>
        <p:spPr>
          <a:xfrm>
            <a:off x="3512049" y="4899061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6613132" y="4899061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sp>
        <p:nvSpPr>
          <p:cNvPr id="8" name="Oval 7"/>
          <p:cNvSpPr/>
          <p:nvPr/>
        </p:nvSpPr>
        <p:spPr>
          <a:xfrm>
            <a:off x="9411985" y="3698696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86346" y="2393879"/>
            <a:ext cx="2188396" cy="113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82274" y="2958957"/>
            <a:ext cx="791110" cy="173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52171" y="2958957"/>
            <a:ext cx="708917" cy="173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79587" y="2393879"/>
            <a:ext cx="2106202" cy="113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3760342" y="4787757"/>
            <a:ext cx="1407559" cy="120207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Multiply 12"/>
          <p:cNvSpPr/>
          <p:nvPr/>
        </p:nvSpPr>
        <p:spPr>
          <a:xfrm>
            <a:off x="6880259" y="4796318"/>
            <a:ext cx="1407559" cy="120207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838200" y="3369924"/>
            <a:ext cx="144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</a:t>
            </a:r>
            <a:r>
              <a:rPr lang="pl-PL" dirty="0" smtClean="0"/>
              <a:t>a, b], [b, c]</a:t>
            </a:r>
            <a:endParaRPr lang="pl-PL" dirty="0"/>
          </a:p>
        </p:txBody>
      </p:sp>
      <p:sp>
        <p:nvSpPr>
          <p:cNvPr id="17" name="TextBox 16"/>
          <p:cNvSpPr txBox="1"/>
          <p:nvPr/>
        </p:nvSpPr>
        <p:spPr>
          <a:xfrm>
            <a:off x="8459484" y="3544584"/>
            <a:ext cx="12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[d, </a:t>
            </a:r>
            <a:r>
              <a:rPr lang="pl-PL" smtClean="0"/>
              <a:t>e], [c, d]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885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Distributed Decryption System</a:t>
            </a:r>
            <a:endParaRPr lang="pl-PL" dirty="0"/>
          </a:p>
        </p:txBody>
      </p:sp>
      <p:sp>
        <p:nvSpPr>
          <p:cNvPr id="4" name="Rounded Rectangle 3"/>
          <p:cNvSpPr/>
          <p:nvPr/>
        </p:nvSpPr>
        <p:spPr>
          <a:xfrm>
            <a:off x="4873375" y="1690688"/>
            <a:ext cx="2445250" cy="108906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 </a:t>
            </a:r>
            <a:r>
              <a:rPr lang="pl-PL" dirty="0" err="1" smtClean="0"/>
              <a:t>Node</a:t>
            </a:r>
            <a:endParaRPr lang="pl-PL" dirty="0"/>
          </a:p>
        </p:txBody>
      </p:sp>
      <p:sp>
        <p:nvSpPr>
          <p:cNvPr id="5" name="Oval 4"/>
          <p:cNvSpPr/>
          <p:nvPr/>
        </p:nvSpPr>
        <p:spPr>
          <a:xfrm>
            <a:off x="1089061" y="3698697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 smtClean="0"/>
              <a:t>Slave</a:t>
            </a:r>
            <a:r>
              <a:rPr lang="pl-PL" sz="1600" dirty="0" smtClean="0"/>
              <a:t> </a:t>
            </a:r>
            <a:r>
              <a:rPr lang="pl-PL" sz="1600" dirty="0" err="1" smtClean="0"/>
              <a:t>Node</a:t>
            </a:r>
            <a:r>
              <a:rPr lang="pl-PL" sz="1600" dirty="0" smtClean="0"/>
              <a:t> </a:t>
            </a:r>
            <a:endParaRPr lang="pl-PL" sz="1600" dirty="0"/>
          </a:p>
        </p:txBody>
      </p:sp>
      <p:sp>
        <p:nvSpPr>
          <p:cNvPr id="6" name="Oval 5"/>
          <p:cNvSpPr/>
          <p:nvPr/>
        </p:nvSpPr>
        <p:spPr>
          <a:xfrm>
            <a:off x="3512049" y="4899061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6613132" y="4899061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sp>
        <p:nvSpPr>
          <p:cNvPr id="8" name="Oval 7"/>
          <p:cNvSpPr/>
          <p:nvPr/>
        </p:nvSpPr>
        <p:spPr>
          <a:xfrm>
            <a:off x="9411985" y="3698696"/>
            <a:ext cx="1941815" cy="9965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Slave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endParaRPr lang="pl-PL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86346" y="2393879"/>
            <a:ext cx="2188396" cy="113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82274" y="2958957"/>
            <a:ext cx="791110" cy="173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52171" y="2958957"/>
            <a:ext cx="708917" cy="173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79587" y="2393879"/>
            <a:ext cx="2106202" cy="113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3760342" y="4787757"/>
            <a:ext cx="1407559" cy="120207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Multiply 12"/>
          <p:cNvSpPr/>
          <p:nvPr/>
        </p:nvSpPr>
        <p:spPr>
          <a:xfrm>
            <a:off x="6880259" y="4796318"/>
            <a:ext cx="1407559" cy="120207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Multiply 14"/>
          <p:cNvSpPr/>
          <p:nvPr/>
        </p:nvSpPr>
        <p:spPr>
          <a:xfrm>
            <a:off x="9679112" y="3595953"/>
            <a:ext cx="1407559" cy="120207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450778" y="3052365"/>
            <a:ext cx="144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</a:t>
            </a:r>
            <a:r>
              <a:rPr lang="pl-PL" dirty="0" smtClean="0"/>
              <a:t>a, b], [b, c], [c, d], [d, e]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445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Zbieranie informacji (styczeń – luty)</a:t>
            </a:r>
          </a:p>
          <a:p>
            <a:r>
              <a:rPr lang="pl-PL" dirty="0" smtClean="0"/>
              <a:t>Prototypowanie kawałków aplikacja (marzec)</a:t>
            </a:r>
          </a:p>
          <a:p>
            <a:r>
              <a:rPr lang="pl-PL" dirty="0" smtClean="0"/>
              <a:t>Prototypowanie logiki aplikacji (marzec)</a:t>
            </a:r>
          </a:p>
          <a:p>
            <a:r>
              <a:rPr lang="pl-PL" dirty="0" smtClean="0"/>
              <a:t>Okrojona wersja Alfa (kwiecień – maj)</a:t>
            </a:r>
          </a:p>
          <a:p>
            <a:r>
              <a:rPr lang="pl-PL" dirty="0" smtClean="0"/>
              <a:t>Testy na prywatnym klastrze RPi (kwiecień – maj)</a:t>
            </a:r>
          </a:p>
          <a:p>
            <a:r>
              <a:rPr lang="pl-PL" dirty="0" smtClean="0"/>
              <a:t>Wersja Finalna (maj – czerwic)</a:t>
            </a:r>
          </a:p>
          <a:p>
            <a:r>
              <a:rPr lang="pl-PL" dirty="0" smtClean="0"/>
              <a:t>Testy na komputerach pracowni (maj)</a:t>
            </a:r>
          </a:p>
          <a:p>
            <a:r>
              <a:rPr lang="pl-PL" dirty="0" smtClean="0"/>
              <a:t>Pisanie tekstu pracy (maj - czerwiec)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72" y="715170"/>
            <a:ext cx="4335123" cy="3251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8215" y="612723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*Finalny termin oddania pracy może </a:t>
            </a:r>
            <a:r>
              <a:rPr lang="pl-PL" smtClean="0"/>
              <a:t>ulec zmianie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28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www.open-mpi.org</a:t>
            </a:r>
            <a:endParaRPr lang="pl-PL" dirty="0" smtClean="0"/>
          </a:p>
          <a:p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en.wikipedia.org/wiki/Advanced_Encryption_Standard</a:t>
            </a:r>
            <a:endParaRPr lang="pl-PL" dirty="0" smtClean="0"/>
          </a:p>
          <a:p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pl.wikipedia.org/wiki/Prawo_Moore’a</a:t>
            </a:r>
            <a:endParaRPr lang="pl-PL" dirty="0" smtClean="0"/>
          </a:p>
          <a:p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pl.wikipedia.org/wiki/Prawo_Amdahla</a:t>
            </a:r>
            <a:endParaRPr lang="pl-PL" dirty="0" smtClean="0"/>
          </a:p>
          <a:p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pl.wikipedia.org/wiki/Prawo_Gustafsona</a:t>
            </a:r>
            <a:endParaRPr lang="pl-PL" dirty="0" smtClean="0"/>
          </a:p>
          <a:p>
            <a:r>
              <a:rPr lang="pl-PL" dirty="0">
                <a:hlinkClick r:id="rId7"/>
              </a:rPr>
              <a:t>http://</a:t>
            </a:r>
            <a:r>
              <a:rPr lang="pl-PL" dirty="0" smtClean="0">
                <a:hlinkClick r:id="rId7"/>
              </a:rPr>
              <a:t>www.boost.org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035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6953"/>
            <a:ext cx="10515600" cy="2511835"/>
          </a:xfrm>
        </p:spPr>
        <p:txBody>
          <a:bodyPr/>
          <a:lstStyle/>
          <a:p>
            <a:pPr algn="ctr"/>
            <a:r>
              <a:rPr lang="pl-PL" smtClean="0"/>
              <a:t>Dziękuję za uwagę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43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Wstępny zarys tematyki</a:t>
            </a:r>
          </a:p>
          <a:p>
            <a:r>
              <a:rPr lang="pl-PL" dirty="0" smtClean="0"/>
              <a:t>Motywacja do wybrania tego tematu</a:t>
            </a:r>
          </a:p>
          <a:p>
            <a:r>
              <a:rPr lang="pl-PL" dirty="0" smtClean="0"/>
              <a:t>Dostępne technologie </a:t>
            </a:r>
          </a:p>
          <a:p>
            <a:r>
              <a:rPr lang="pl-PL" dirty="0" smtClean="0"/>
              <a:t>Opis problemu do rozwiązania</a:t>
            </a:r>
          </a:p>
          <a:p>
            <a:r>
              <a:rPr lang="pl-PL" dirty="0" smtClean="0"/>
              <a:t>Podsumowanie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43" y="2452013"/>
            <a:ext cx="4013057" cy="38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Wydajność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Kiedy jej potrzebujemy?</a:t>
            </a:r>
          </a:p>
          <a:p>
            <a:r>
              <a:rPr lang="pl-PL" dirty="0" smtClean="0"/>
              <a:t>Gdzie jej potrzebujemy?</a:t>
            </a:r>
          </a:p>
          <a:p>
            <a:r>
              <a:rPr lang="pl-PL" dirty="0" smtClean="0"/>
              <a:t>Czy zawsze tak samo ją rozumiemy?</a:t>
            </a:r>
          </a:p>
          <a:p>
            <a:r>
              <a:rPr lang="pl-PL" dirty="0" smtClean="0"/>
              <a:t>Czy zawsze jest najważniejsza?</a:t>
            </a:r>
          </a:p>
          <a:p>
            <a:r>
              <a:rPr lang="pl-PL" dirty="0" smtClean="0"/>
              <a:t>Kompromisy</a:t>
            </a:r>
          </a:p>
          <a:p>
            <a:r>
              <a:rPr lang="pl-PL" dirty="0" smtClean="0"/>
              <a:t>Opłacalność</a:t>
            </a:r>
          </a:p>
          <a:p>
            <a:r>
              <a:rPr lang="pl-PL" dirty="0" smtClean="0"/>
              <a:t>Trudność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74" y="3581034"/>
            <a:ext cx="4555526" cy="27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5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Przyspieszanie naszej aplikacji</a:t>
            </a:r>
            <a:endParaRPr lang="pl-PL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116476"/>
            <a:ext cx="3051425" cy="1037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ysClr val="windowText" lastClr="000000"/>
                </a:solidFill>
              </a:rPr>
              <a:t>Sposoby NIE wymagające zmiany istniejącego kodu</a:t>
            </a:r>
            <a:endParaRPr lang="pl-PL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02375" y="2116476"/>
            <a:ext cx="3051425" cy="1037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ysClr val="windowText" lastClr="000000"/>
                </a:solidFill>
              </a:rPr>
              <a:t>Sposoby Planowane</a:t>
            </a:r>
            <a:endParaRPr lang="pl-PL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256908"/>
            <a:ext cx="2975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 err="1" smtClean="0"/>
              <a:t>Aktualizaja</a:t>
            </a:r>
            <a:r>
              <a:rPr lang="pl-PL" dirty="0" smtClean="0"/>
              <a:t> / zmiana narzędzi deweloperskich lub środowiska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Wbudowane mechanizmy optymalizacji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Wymiana komponentów</a:t>
            </a:r>
          </a:p>
          <a:p>
            <a:pPr marL="285750" indent="-285750">
              <a:buFontTx/>
              <a:buChar char="-"/>
            </a:pPr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302375" y="3369924"/>
            <a:ext cx="3051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 smtClean="0"/>
              <a:t>Przemyślana architektura aplikacji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Zastosowanie optymalnych algorytmów i struktur danych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Korzystanie z języków  niższego poziomu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Wielowątkowość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Rozpraszania na inne maszyny</a:t>
            </a:r>
            <a:endParaRPr lang="pl-PL" dirty="0"/>
          </a:p>
        </p:txBody>
      </p:sp>
      <p:sp>
        <p:nvSpPr>
          <p:cNvPr id="8" name="Oval 7"/>
          <p:cNvSpPr/>
          <p:nvPr/>
        </p:nvSpPr>
        <p:spPr>
          <a:xfrm>
            <a:off x="4580562" y="2116476"/>
            <a:ext cx="3030876" cy="28973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/>
              <a:t>Opłacalność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Prawo </a:t>
            </a:r>
            <a:r>
              <a:rPr lang="pl-PL" dirty="0" smtClean="0"/>
              <a:t>Moore’a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Prawo</a:t>
            </a:r>
            <a:r>
              <a:rPr lang="en-US" sz="2400" b="1" dirty="0"/>
              <a:t> </a:t>
            </a:r>
            <a:r>
              <a:rPr lang="en-US" sz="2400" b="1" dirty="0" err="1"/>
              <a:t>Moore’a</a:t>
            </a:r>
            <a:r>
              <a:rPr lang="en-US" sz="2400" dirty="0"/>
              <a:t> – </a:t>
            </a:r>
            <a:r>
              <a:rPr lang="en-US" sz="2400" dirty="0" err="1"/>
              <a:t>prawo</a:t>
            </a:r>
            <a:r>
              <a:rPr lang="en-US" sz="2400" dirty="0"/>
              <a:t> empiryczne, </a:t>
            </a:r>
            <a:r>
              <a:rPr lang="en-US" sz="2400" dirty="0" err="1"/>
              <a:t>wynikające</a:t>
            </a:r>
            <a:r>
              <a:rPr lang="en-US" sz="2400" dirty="0"/>
              <a:t> z </a:t>
            </a:r>
            <a:r>
              <a:rPr lang="en-US" sz="2400" dirty="0" err="1"/>
              <a:t>obserwacji</a:t>
            </a:r>
            <a:r>
              <a:rPr lang="en-US" sz="2400" dirty="0"/>
              <a:t>, </a:t>
            </a:r>
            <a:r>
              <a:rPr lang="en-US" sz="2400" dirty="0" err="1"/>
              <a:t>że</a:t>
            </a:r>
            <a:r>
              <a:rPr lang="en-US" sz="2400" dirty="0"/>
              <a:t> </a:t>
            </a:r>
            <a:r>
              <a:rPr lang="en-US" sz="2400" dirty="0" err="1"/>
              <a:t>ekonomicznie</a:t>
            </a:r>
            <a:r>
              <a:rPr lang="en-US" sz="2400" dirty="0"/>
              <a:t> </a:t>
            </a:r>
            <a:r>
              <a:rPr lang="en-US" sz="2400" dirty="0" err="1"/>
              <a:t>optymalna</a:t>
            </a:r>
            <a:r>
              <a:rPr lang="en-US" sz="2400" dirty="0"/>
              <a:t> </a:t>
            </a:r>
            <a:r>
              <a:rPr lang="en-US" sz="2400" dirty="0" err="1"/>
              <a:t>liczba</a:t>
            </a:r>
            <a:r>
              <a:rPr lang="en-US" sz="2400" dirty="0"/>
              <a:t> tranzystorów w układzie scalonym </a:t>
            </a:r>
            <a:r>
              <a:rPr lang="en-US" sz="2400" dirty="0" err="1"/>
              <a:t>zwiększa</a:t>
            </a:r>
            <a:r>
              <a:rPr lang="en-US" sz="2400" dirty="0"/>
              <a:t> </a:t>
            </a:r>
            <a:r>
              <a:rPr lang="en-US" sz="2400" dirty="0" err="1"/>
              <a:t>się</a:t>
            </a:r>
            <a:r>
              <a:rPr lang="en-US" sz="2400" dirty="0"/>
              <a:t> w </a:t>
            </a:r>
            <a:r>
              <a:rPr lang="en-US" sz="2400" dirty="0" err="1"/>
              <a:t>kolejnych</a:t>
            </a:r>
            <a:r>
              <a:rPr lang="en-US" sz="2400" dirty="0"/>
              <a:t> </a:t>
            </a:r>
            <a:r>
              <a:rPr lang="en-US" sz="2400" dirty="0" err="1"/>
              <a:t>latach</a:t>
            </a:r>
            <a:r>
              <a:rPr lang="en-US" sz="2400" dirty="0"/>
              <a:t> </a:t>
            </a:r>
            <a:r>
              <a:rPr lang="en-US" sz="2400" dirty="0" err="1"/>
              <a:t>zgodnie</a:t>
            </a:r>
            <a:r>
              <a:rPr lang="en-US" sz="2400" dirty="0"/>
              <a:t> z trendem wykładniczym (</a:t>
            </a:r>
            <a:r>
              <a:rPr lang="en-US" sz="2400" dirty="0" err="1"/>
              <a:t>podwaja</a:t>
            </a:r>
            <a:r>
              <a:rPr lang="en-US" sz="2400" dirty="0"/>
              <a:t> </a:t>
            </a:r>
            <a:r>
              <a:rPr lang="en-US" sz="2400" dirty="0" err="1"/>
              <a:t>się</a:t>
            </a:r>
            <a:r>
              <a:rPr lang="en-US" sz="2400" dirty="0"/>
              <a:t> w </a:t>
            </a:r>
            <a:r>
              <a:rPr lang="en-US" sz="2400" dirty="0" err="1"/>
              <a:t>niemal</a:t>
            </a:r>
            <a:r>
              <a:rPr lang="en-US" sz="2400" dirty="0"/>
              <a:t> </a:t>
            </a:r>
            <a:r>
              <a:rPr lang="en-US" sz="2400" dirty="0" err="1"/>
              <a:t>równych</a:t>
            </a:r>
            <a:r>
              <a:rPr lang="en-US" sz="2400" dirty="0"/>
              <a:t> </a:t>
            </a:r>
            <a:r>
              <a:rPr lang="en-US" sz="2400" dirty="0" err="1"/>
              <a:t>odcinkach</a:t>
            </a:r>
            <a:r>
              <a:rPr lang="en-US" sz="2400" dirty="0"/>
              <a:t> </a:t>
            </a:r>
            <a:r>
              <a:rPr lang="en-US" sz="2400" dirty="0" err="1"/>
              <a:t>czasu</a:t>
            </a:r>
            <a:r>
              <a:rPr lang="en-US" sz="2400" dirty="0" smtClean="0"/>
              <a:t>).</a:t>
            </a: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38" y="3092886"/>
            <a:ext cx="3959546" cy="3477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3674278"/>
            <a:ext cx="3789594" cy="25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5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Prawo </a:t>
            </a:r>
            <a:r>
              <a:rPr lang="pl-PL" dirty="0" err="1" smtClean="0"/>
              <a:t>Amdahla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dirty="0" smtClean="0"/>
              <a:t>„(</a:t>
            </a:r>
            <a:r>
              <a:rPr lang="is-IS" dirty="0" smtClean="0"/>
              <a:t>…) </a:t>
            </a:r>
            <a:r>
              <a:rPr lang="en-US" dirty="0" err="1"/>
              <a:t>Zwiększenie</a:t>
            </a:r>
            <a:r>
              <a:rPr lang="en-US" dirty="0"/>
              <a:t> </a:t>
            </a:r>
            <a:r>
              <a:rPr lang="en-US" dirty="0" err="1"/>
              <a:t>szybkości</a:t>
            </a:r>
            <a:r>
              <a:rPr lang="en-US" dirty="0"/>
              <a:t> </a:t>
            </a:r>
            <a:r>
              <a:rPr lang="en-US" dirty="0" err="1"/>
              <a:t>wykonywania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użyciu</a:t>
            </a:r>
            <a:r>
              <a:rPr lang="en-US" dirty="0"/>
              <a:t> </a:t>
            </a:r>
            <a:r>
              <a:rPr lang="en-US" dirty="0" err="1"/>
              <a:t>wielu</a:t>
            </a:r>
            <a:r>
              <a:rPr lang="en-US" dirty="0"/>
              <a:t> </a:t>
            </a:r>
            <a:r>
              <a:rPr lang="en-US" dirty="0" err="1"/>
              <a:t>procesorów</a:t>
            </a:r>
            <a:r>
              <a:rPr lang="en-US" dirty="0"/>
              <a:t> w </a:t>
            </a:r>
            <a:r>
              <a:rPr lang="en-US" dirty="0" err="1"/>
              <a:t>obliczeniach</a:t>
            </a:r>
            <a:r>
              <a:rPr lang="en-US" dirty="0"/>
              <a:t> </a:t>
            </a:r>
            <a:r>
              <a:rPr lang="en-US" dirty="0" err="1"/>
              <a:t>równoległych</a:t>
            </a:r>
            <a:r>
              <a:rPr lang="en-US" dirty="0"/>
              <a:t> jest </a:t>
            </a:r>
            <a:r>
              <a:rPr lang="en-US" dirty="0" err="1"/>
              <a:t>ograniczane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czas</a:t>
            </a:r>
            <a:r>
              <a:rPr lang="en-US" dirty="0"/>
              <a:t> </a:t>
            </a:r>
            <a:r>
              <a:rPr lang="en-US" dirty="0" err="1"/>
              <a:t>potrzebny</a:t>
            </a:r>
            <a:r>
              <a:rPr lang="en-US" dirty="0"/>
              <a:t> do </a:t>
            </a:r>
            <a:r>
              <a:rPr lang="en-US" dirty="0" err="1"/>
              <a:t>sekwencyjnego</a:t>
            </a:r>
            <a:r>
              <a:rPr lang="en-US" dirty="0"/>
              <a:t> </a:t>
            </a:r>
            <a:r>
              <a:rPr lang="en-US" dirty="0" err="1"/>
              <a:t>dzielenia</a:t>
            </a:r>
            <a:r>
              <a:rPr lang="en-US" dirty="0"/>
              <a:t> </a:t>
            </a:r>
            <a:r>
              <a:rPr lang="en-US" dirty="0" err="1" smtClean="0"/>
              <a:t>programu</a:t>
            </a:r>
            <a:r>
              <a:rPr lang="en-US" dirty="0" smtClean="0"/>
              <a:t>. “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87" y="3339850"/>
            <a:ext cx="4204413" cy="32846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000" y="3339850"/>
            <a:ext cx="5506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zrównoleglania</a:t>
            </a:r>
            <a:r>
              <a:rPr lang="en-US" dirty="0"/>
              <a:t>, </a:t>
            </a:r>
            <a:r>
              <a:rPr lang="en-US" dirty="0" err="1"/>
              <a:t>Prawo</a:t>
            </a:r>
            <a:r>
              <a:rPr lang="en-US" dirty="0"/>
              <a:t> </a:t>
            </a:r>
            <a:r>
              <a:rPr lang="en-US" dirty="0" err="1"/>
              <a:t>Amdahla</a:t>
            </a:r>
            <a:r>
              <a:rPr lang="en-US" dirty="0"/>
              <a:t> </a:t>
            </a:r>
            <a:r>
              <a:rPr lang="en-US" dirty="0" err="1"/>
              <a:t>mówi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jeżeli</a:t>
            </a:r>
            <a:r>
              <a:rPr lang="en-US" dirty="0"/>
              <a:t> </a:t>
            </a:r>
            <a:r>
              <a:rPr lang="en-US" i="1" dirty="0"/>
              <a:t>P</a:t>
            </a:r>
            <a:r>
              <a:rPr lang="en-US" dirty="0"/>
              <a:t> jest </a:t>
            </a:r>
            <a:r>
              <a:rPr lang="en-US" dirty="0" err="1"/>
              <a:t>proporcją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, </a:t>
            </a:r>
            <a:r>
              <a:rPr lang="en-US" dirty="0" err="1"/>
              <a:t>który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podlegać</a:t>
            </a:r>
            <a:r>
              <a:rPr lang="en-US" dirty="0"/>
              <a:t> </a:t>
            </a:r>
            <a:r>
              <a:rPr lang="en-US" dirty="0" err="1"/>
              <a:t>zrównolegleniu</a:t>
            </a:r>
            <a:r>
              <a:rPr lang="en-US" dirty="0"/>
              <a:t> (np. </a:t>
            </a:r>
            <a:r>
              <a:rPr lang="en-US" dirty="0" err="1"/>
              <a:t>korzyści</a:t>
            </a:r>
            <a:r>
              <a:rPr lang="en-US" dirty="0"/>
              <a:t> z </a:t>
            </a:r>
            <a:r>
              <a:rPr lang="en-US" dirty="0" err="1"/>
              <a:t>wykonywania</a:t>
            </a:r>
            <a:r>
              <a:rPr lang="en-US" dirty="0"/>
              <a:t> </a:t>
            </a:r>
            <a:r>
              <a:rPr lang="en-US" dirty="0" err="1"/>
              <a:t>równoległego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(1 − </a:t>
            </a:r>
            <a:r>
              <a:rPr lang="en-US" i="1" dirty="0"/>
              <a:t>P</a:t>
            </a:r>
            <a:r>
              <a:rPr lang="en-US" dirty="0"/>
              <a:t>) jest </a:t>
            </a:r>
            <a:r>
              <a:rPr lang="en-US" dirty="0" err="1"/>
              <a:t>proporcją</a:t>
            </a:r>
            <a:r>
              <a:rPr lang="en-US" dirty="0"/>
              <a:t> </a:t>
            </a:r>
            <a:r>
              <a:rPr lang="en-US" dirty="0" err="1"/>
              <a:t>części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zostać</a:t>
            </a:r>
            <a:r>
              <a:rPr lang="en-US" dirty="0"/>
              <a:t> </a:t>
            </a:r>
            <a:r>
              <a:rPr lang="en-US" dirty="0" err="1"/>
              <a:t>zrównoleglona</a:t>
            </a:r>
            <a:r>
              <a:rPr lang="en-US" dirty="0"/>
              <a:t> (</a:t>
            </a:r>
            <a:r>
              <a:rPr lang="en-US" dirty="0" err="1"/>
              <a:t>pozostaje</a:t>
            </a:r>
            <a:r>
              <a:rPr lang="en-US" dirty="0"/>
              <a:t> w </a:t>
            </a:r>
            <a:r>
              <a:rPr lang="en-US" dirty="0" err="1"/>
              <a:t>przetwarzaniu</a:t>
            </a:r>
            <a:r>
              <a:rPr lang="en-US" dirty="0"/>
              <a:t> </a:t>
            </a:r>
            <a:r>
              <a:rPr lang="en-US" dirty="0" err="1"/>
              <a:t>szeregowym</a:t>
            </a:r>
            <a:r>
              <a:rPr lang="en-US" dirty="0"/>
              <a:t>), </a:t>
            </a:r>
            <a:r>
              <a:rPr lang="en-US" dirty="0" err="1"/>
              <a:t>wówczas</a:t>
            </a:r>
            <a:r>
              <a:rPr lang="en-US" dirty="0"/>
              <a:t> </a:t>
            </a:r>
            <a:r>
              <a:rPr lang="en-US" dirty="0" err="1"/>
              <a:t>maksymalne</a:t>
            </a:r>
            <a:r>
              <a:rPr lang="en-US" dirty="0"/>
              <a:t> </a:t>
            </a:r>
            <a:r>
              <a:rPr lang="en-US" dirty="0" err="1"/>
              <a:t>przyspieszenie</a:t>
            </a:r>
            <a:r>
              <a:rPr lang="en-US" dirty="0"/>
              <a:t> </a:t>
            </a:r>
            <a:r>
              <a:rPr lang="en-US" dirty="0" err="1"/>
              <a:t>jakie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byc</a:t>
            </a:r>
            <a:r>
              <a:rPr lang="en-US" dirty="0"/>
              <a:t> </a:t>
            </a:r>
            <a:r>
              <a:rPr lang="en-US" dirty="0" err="1"/>
              <a:t>uzyskane</a:t>
            </a:r>
            <a:r>
              <a:rPr lang="en-US" dirty="0"/>
              <a:t>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użyciu</a:t>
            </a:r>
            <a:r>
              <a:rPr lang="en-US" dirty="0"/>
              <a:t> </a:t>
            </a:r>
            <a:r>
              <a:rPr lang="en-US" i="1" dirty="0"/>
              <a:t>N</a:t>
            </a:r>
            <a:r>
              <a:rPr lang="en-US" dirty="0"/>
              <a:t> </a:t>
            </a:r>
            <a:r>
              <a:rPr lang="en-US" dirty="0" err="1"/>
              <a:t>procesorów</a:t>
            </a:r>
            <a:r>
              <a:rPr lang="en-US" dirty="0"/>
              <a:t> jest </a:t>
            </a:r>
            <a:r>
              <a:rPr lang="en-US" dirty="0" err="1"/>
              <a:t>równe</a:t>
            </a:r>
            <a:r>
              <a:rPr lang="en-US" dirty="0"/>
              <a:t>: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54" y="5408461"/>
            <a:ext cx="1219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Prawo </a:t>
            </a:r>
            <a:r>
              <a:rPr lang="pl-PL" dirty="0" smtClean="0"/>
              <a:t>Gustafsona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Prawo</a:t>
            </a:r>
            <a:r>
              <a:rPr lang="en-US" b="1" dirty="0" smtClean="0"/>
              <a:t> </a:t>
            </a:r>
            <a:r>
              <a:rPr lang="en-US" b="1" dirty="0" err="1"/>
              <a:t>Gustafsona</a:t>
            </a:r>
            <a:r>
              <a:rPr lang="en-US" dirty="0"/>
              <a:t> (</a:t>
            </a:r>
            <a:r>
              <a:rPr lang="en-US" dirty="0" err="1"/>
              <a:t>znane</a:t>
            </a:r>
            <a:r>
              <a:rPr lang="en-US" dirty="0"/>
              <a:t> </a:t>
            </a:r>
            <a:r>
              <a:rPr lang="en-US" dirty="0" err="1"/>
              <a:t>także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 </a:t>
            </a:r>
            <a:r>
              <a:rPr lang="en-US" b="1" dirty="0" err="1"/>
              <a:t>prawo</a:t>
            </a:r>
            <a:r>
              <a:rPr lang="en-US" b="1" dirty="0"/>
              <a:t> </a:t>
            </a:r>
            <a:r>
              <a:rPr lang="en-US" b="1" dirty="0" err="1"/>
              <a:t>Gustafsona-Barsisa</a:t>
            </a:r>
            <a:r>
              <a:rPr lang="en-US" dirty="0"/>
              <a:t>) jest </a:t>
            </a:r>
            <a:r>
              <a:rPr lang="en-US" dirty="0" err="1"/>
              <a:t>prawem</a:t>
            </a:r>
            <a:r>
              <a:rPr lang="en-US" dirty="0"/>
              <a:t> w inżynierii komputerowej,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stanowi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każdy</a:t>
            </a:r>
            <a:r>
              <a:rPr lang="en-US" dirty="0"/>
              <a:t> </a:t>
            </a:r>
            <a:r>
              <a:rPr lang="en-US" dirty="0" err="1"/>
              <a:t>wystarczająco</a:t>
            </a:r>
            <a:r>
              <a:rPr lang="en-US" dirty="0"/>
              <a:t> </a:t>
            </a:r>
            <a:r>
              <a:rPr lang="en-US" dirty="0" err="1"/>
              <a:t>duży</a:t>
            </a:r>
            <a:r>
              <a:rPr lang="en-US" dirty="0"/>
              <a:t> problem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efektywnie</a:t>
            </a:r>
            <a:r>
              <a:rPr lang="en-US" dirty="0"/>
              <a:t> zrównoleglony. </a:t>
            </a:r>
            <a:r>
              <a:rPr lang="en-US" dirty="0" err="1"/>
              <a:t>Prawo</a:t>
            </a:r>
            <a:r>
              <a:rPr lang="en-US" dirty="0"/>
              <a:t> </a:t>
            </a:r>
            <a:r>
              <a:rPr lang="en-US" dirty="0" err="1"/>
              <a:t>Gustafsona</a:t>
            </a:r>
            <a:r>
              <a:rPr lang="en-US" dirty="0"/>
              <a:t> jest </a:t>
            </a:r>
            <a:r>
              <a:rPr lang="en-US" dirty="0" err="1"/>
              <a:t>ściśle</a:t>
            </a:r>
            <a:r>
              <a:rPr lang="en-US" dirty="0"/>
              <a:t> </a:t>
            </a:r>
            <a:r>
              <a:rPr lang="en-US" dirty="0" err="1"/>
              <a:t>związane</a:t>
            </a:r>
            <a:r>
              <a:rPr lang="en-US" dirty="0"/>
              <a:t> z prawem Amdahla,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określa</a:t>
            </a:r>
            <a:r>
              <a:rPr lang="en-US" dirty="0"/>
              <a:t> limit </a:t>
            </a:r>
            <a:r>
              <a:rPr lang="en-US" dirty="0" err="1"/>
              <a:t>przyspieszenia</a:t>
            </a:r>
            <a:r>
              <a:rPr lang="en-US" dirty="0"/>
              <a:t> </a:t>
            </a:r>
            <a:r>
              <a:rPr lang="en-US" dirty="0" err="1"/>
              <a:t>spowodowanego</a:t>
            </a:r>
            <a:r>
              <a:rPr lang="en-US" dirty="0"/>
              <a:t> </a:t>
            </a:r>
            <a:r>
              <a:rPr lang="en-US" dirty="0" err="1"/>
              <a:t>zrównolegleniem</a:t>
            </a:r>
            <a:r>
              <a:rPr lang="en-US" dirty="0"/>
              <a:t>. </a:t>
            </a:r>
            <a:r>
              <a:rPr lang="en-US" dirty="0" err="1"/>
              <a:t>Zostało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raz</a:t>
            </a:r>
            <a:r>
              <a:rPr lang="en-US" dirty="0"/>
              <a:t> </a:t>
            </a:r>
            <a:r>
              <a:rPr lang="en-US" dirty="0" err="1"/>
              <a:t>pierwszy</a:t>
            </a:r>
            <a:r>
              <a:rPr lang="en-US" dirty="0"/>
              <a:t> </a:t>
            </a:r>
            <a:r>
              <a:rPr lang="en-US" dirty="0" err="1"/>
              <a:t>sformułowane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 J. Gustafsona w 1988 </a:t>
            </a:r>
            <a:r>
              <a:rPr lang="en-US" dirty="0" err="1" smtClean="0"/>
              <a:t>roku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0" y="4625199"/>
            <a:ext cx="2222500" cy="330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29736" y="5187967"/>
            <a:ext cx="9014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gdzie P jest liczbą procesorów, S jest przyspieszeniem a  </a:t>
            </a:r>
            <a:r>
              <a:rPr lang="pl-PL" sz="1600" dirty="0" smtClean="0"/>
              <a:t>α  </a:t>
            </a:r>
            <a:r>
              <a:rPr lang="pl-PL" sz="1600" dirty="0"/>
              <a:t>częścią procesu której nie da się zrównoleglić.</a:t>
            </a:r>
          </a:p>
        </p:txBody>
      </p:sp>
    </p:spTree>
    <p:extLst>
      <p:ext uri="{BB962C8B-B14F-4D97-AF65-F5344CB8AC3E}">
        <p14:creationId xmlns:p14="http://schemas.microsoft.com/office/powerpoint/2010/main" val="110872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Encryption Standard (AES) 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AES</a:t>
            </a:r>
            <a:r>
              <a:rPr lang="en-US" sz="1800" dirty="0"/>
              <a:t> (</a:t>
            </a:r>
            <a:r>
              <a:rPr lang="en-US" sz="1800" dirty="0" err="1"/>
              <a:t>ang.</a:t>
            </a:r>
            <a:r>
              <a:rPr lang="en-US" sz="1800" dirty="0"/>
              <a:t> </a:t>
            </a:r>
            <a:r>
              <a:rPr lang="en-US" sz="1800" i="1" dirty="0"/>
              <a:t>Advanced Encryption Standard</a:t>
            </a:r>
            <a:r>
              <a:rPr lang="en-US" sz="1800" dirty="0"/>
              <a:t>), </a:t>
            </a:r>
            <a:r>
              <a:rPr lang="en-US" sz="1800" dirty="0" err="1"/>
              <a:t>nazwa</a:t>
            </a:r>
            <a:r>
              <a:rPr lang="en-US" sz="1800" dirty="0"/>
              <a:t> </a:t>
            </a:r>
            <a:r>
              <a:rPr lang="en-US" sz="1800" dirty="0" err="1"/>
              <a:t>oryginalna</a:t>
            </a:r>
            <a:r>
              <a:rPr lang="en-US" sz="1800" dirty="0"/>
              <a:t>: </a:t>
            </a:r>
            <a:r>
              <a:rPr lang="en-US" sz="1800" b="1" dirty="0" err="1" smtClean="0"/>
              <a:t>Rijndael</a:t>
            </a:r>
            <a:r>
              <a:rPr lang="en-US" sz="1800" dirty="0"/>
              <a:t> – symetryczny szyfr blokowy </a:t>
            </a:r>
            <a:r>
              <a:rPr lang="en-US" sz="1800" dirty="0" err="1"/>
              <a:t>przyjęty</a:t>
            </a:r>
            <a:r>
              <a:rPr lang="en-US" sz="1800" dirty="0"/>
              <a:t> </a:t>
            </a:r>
            <a:r>
              <a:rPr lang="en-US" sz="1800" dirty="0" err="1"/>
              <a:t>przez</a:t>
            </a:r>
            <a:r>
              <a:rPr lang="en-US" sz="1800" dirty="0"/>
              <a:t> NIST </a:t>
            </a:r>
            <a:r>
              <a:rPr lang="en-US" sz="1800" dirty="0" err="1"/>
              <a:t>jako</a:t>
            </a:r>
            <a:r>
              <a:rPr lang="en-US" sz="1800" dirty="0"/>
              <a:t> standard </a:t>
            </a:r>
            <a:r>
              <a:rPr lang="en-US" sz="1800" dirty="0" smtClean="0"/>
              <a:t>FIPS-197</a:t>
            </a:r>
            <a:r>
              <a:rPr lang="en-US" sz="1800" dirty="0"/>
              <a:t> w </a:t>
            </a:r>
            <a:r>
              <a:rPr lang="en-US" sz="1800" dirty="0" err="1"/>
              <a:t>wyniku</a:t>
            </a:r>
            <a:r>
              <a:rPr lang="en-US" sz="1800" dirty="0"/>
              <a:t> </a:t>
            </a:r>
            <a:r>
              <a:rPr lang="en-US" sz="1800" dirty="0" err="1"/>
              <a:t>konkursu</a:t>
            </a:r>
            <a:r>
              <a:rPr lang="en-US" sz="1800" dirty="0"/>
              <a:t> </a:t>
            </a:r>
            <a:r>
              <a:rPr lang="en-US" sz="1800" dirty="0" err="1"/>
              <a:t>ogłoszonego</a:t>
            </a:r>
            <a:r>
              <a:rPr lang="en-US" sz="1800" dirty="0"/>
              <a:t> w </a:t>
            </a:r>
            <a:r>
              <a:rPr lang="en-US" sz="1800" dirty="0" err="1"/>
              <a:t>roku</a:t>
            </a:r>
            <a:r>
              <a:rPr lang="en-US" sz="1800" dirty="0"/>
              <a:t> 1997. W 2001 </a:t>
            </a:r>
            <a:r>
              <a:rPr lang="en-US" sz="1800" dirty="0" err="1"/>
              <a:t>roku</a:t>
            </a:r>
            <a:r>
              <a:rPr lang="en-US" sz="1800" dirty="0"/>
              <a:t> </a:t>
            </a:r>
            <a:r>
              <a:rPr lang="en-US" sz="1800" dirty="0" err="1"/>
              <a:t>został</a:t>
            </a:r>
            <a:r>
              <a:rPr lang="en-US" sz="1800" dirty="0"/>
              <a:t> </a:t>
            </a:r>
            <a:r>
              <a:rPr lang="en-US" sz="1800" dirty="0" err="1"/>
              <a:t>przyjęty</a:t>
            </a:r>
            <a:r>
              <a:rPr lang="en-US" sz="1800" dirty="0"/>
              <a:t> </a:t>
            </a:r>
            <a:r>
              <a:rPr lang="en-US" sz="1800" dirty="0" err="1"/>
              <a:t>jako</a:t>
            </a:r>
            <a:r>
              <a:rPr lang="en-US" sz="1800" dirty="0"/>
              <a:t> standard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AES jest </a:t>
            </a:r>
            <a:r>
              <a:rPr lang="en-US" sz="1800" dirty="0" err="1"/>
              <a:t>oparty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algorytmie</a:t>
            </a:r>
            <a:r>
              <a:rPr lang="en-US" sz="1800" dirty="0"/>
              <a:t> </a:t>
            </a:r>
            <a:r>
              <a:rPr lang="en-US" sz="1800" dirty="0" err="1" smtClean="0"/>
              <a:t>Rijndael'a</a:t>
            </a:r>
            <a:r>
              <a:rPr lang="en-US" sz="1800" dirty="0" smtClean="0"/>
              <a:t>, </a:t>
            </a:r>
            <a:r>
              <a:rPr lang="en-US" sz="1800" dirty="0" err="1"/>
              <a:t>którego</a:t>
            </a:r>
            <a:r>
              <a:rPr lang="en-US" sz="1800" dirty="0"/>
              <a:t> </a:t>
            </a:r>
            <a:r>
              <a:rPr lang="en-US" sz="1800" dirty="0" err="1"/>
              <a:t>autorami</a:t>
            </a:r>
            <a:r>
              <a:rPr lang="en-US" sz="1800" dirty="0"/>
              <a:t> </a:t>
            </a:r>
            <a:r>
              <a:rPr lang="en-US" sz="1800" dirty="0" err="1"/>
              <a:t>są</a:t>
            </a:r>
            <a:r>
              <a:rPr lang="en-US" sz="1800" dirty="0"/>
              <a:t> Belgijscy </a:t>
            </a:r>
            <a:r>
              <a:rPr lang="en-US" sz="1800" dirty="0" err="1"/>
              <a:t>kryptografowie</a:t>
            </a:r>
            <a:r>
              <a:rPr lang="en-US" sz="1800" dirty="0"/>
              <a:t>, Joan </a:t>
            </a:r>
            <a:r>
              <a:rPr lang="en-US" sz="1800" dirty="0" err="1"/>
              <a:t>Daemen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 Vincent Rijmen. </a:t>
            </a:r>
            <a:r>
              <a:rPr lang="en-US" sz="1800" dirty="0" err="1"/>
              <a:t>Zaprezentowali</a:t>
            </a:r>
            <a:r>
              <a:rPr lang="en-US" sz="1800" dirty="0"/>
              <a:t> </a:t>
            </a:r>
            <a:r>
              <a:rPr lang="en-US" sz="1800" dirty="0" err="1"/>
              <a:t>oni</a:t>
            </a:r>
            <a:r>
              <a:rPr lang="en-US" sz="1800" dirty="0"/>
              <a:t> </a:t>
            </a:r>
            <a:r>
              <a:rPr lang="en-US" sz="1800" dirty="0" err="1"/>
              <a:t>swoją</a:t>
            </a:r>
            <a:r>
              <a:rPr lang="en-US" sz="1800" dirty="0"/>
              <a:t> </a:t>
            </a:r>
            <a:r>
              <a:rPr lang="en-US" sz="1800" dirty="0" err="1"/>
              <a:t>propozycję</a:t>
            </a:r>
            <a:r>
              <a:rPr lang="en-US" sz="1800" dirty="0"/>
              <a:t> </a:t>
            </a:r>
            <a:r>
              <a:rPr lang="en-US" sz="1800" dirty="0" err="1"/>
              <a:t>szyfru</a:t>
            </a:r>
            <a:r>
              <a:rPr lang="en-US" sz="1800" dirty="0"/>
              <a:t> </a:t>
            </a:r>
            <a:r>
              <a:rPr lang="en-US" sz="1800" dirty="0" err="1"/>
              <a:t>Instytucji</a:t>
            </a:r>
            <a:r>
              <a:rPr lang="en-US" sz="1800" dirty="0"/>
              <a:t> NIST w </a:t>
            </a:r>
            <a:r>
              <a:rPr lang="en-US" sz="1800" dirty="0" err="1"/>
              <a:t>ramach</a:t>
            </a:r>
            <a:r>
              <a:rPr lang="en-US" sz="1800" dirty="0"/>
              <a:t> </a:t>
            </a:r>
            <a:r>
              <a:rPr lang="en-US" sz="1800" dirty="0" err="1"/>
              <a:t>ogłoszonego</a:t>
            </a:r>
            <a:r>
              <a:rPr lang="en-US" sz="1800" dirty="0"/>
              <a:t> </a:t>
            </a:r>
            <a:r>
              <a:rPr lang="en-US" sz="1800" dirty="0" err="1"/>
              <a:t>konkursu</a:t>
            </a:r>
            <a:r>
              <a:rPr lang="en-US" sz="1800" dirty="0" smtClean="0"/>
              <a:t>.</a:t>
            </a:r>
            <a:r>
              <a:rPr lang="en-US" sz="1800" dirty="0"/>
              <a:t> </a:t>
            </a:r>
            <a:r>
              <a:rPr lang="en-US" sz="1800" dirty="0" err="1"/>
              <a:t>Rijndael</a:t>
            </a:r>
            <a:r>
              <a:rPr lang="en-US" sz="1800" dirty="0"/>
              <a:t> jest </a:t>
            </a:r>
            <a:r>
              <a:rPr lang="en-US" sz="1800" dirty="0" err="1"/>
              <a:t>rodziną</a:t>
            </a:r>
            <a:r>
              <a:rPr lang="en-US" sz="1800" dirty="0"/>
              <a:t> </a:t>
            </a:r>
            <a:r>
              <a:rPr lang="en-US" sz="1800" dirty="0" err="1"/>
              <a:t>szyfrów</a:t>
            </a:r>
            <a:r>
              <a:rPr lang="en-US" sz="1800" dirty="0"/>
              <a:t> o </a:t>
            </a:r>
            <a:r>
              <a:rPr lang="en-US" sz="1800" dirty="0" err="1"/>
              <a:t>różnych</a:t>
            </a:r>
            <a:r>
              <a:rPr lang="en-US" sz="1800" dirty="0"/>
              <a:t> </a:t>
            </a:r>
            <a:r>
              <a:rPr lang="en-US" sz="1800" dirty="0" err="1"/>
              <a:t>długościach</a:t>
            </a:r>
            <a:r>
              <a:rPr lang="en-US" sz="1800" dirty="0"/>
              <a:t> </a:t>
            </a:r>
            <a:r>
              <a:rPr lang="en-US" sz="1800" dirty="0" err="1"/>
              <a:t>klucza</a:t>
            </a:r>
            <a:r>
              <a:rPr lang="en-US" sz="1800" dirty="0"/>
              <a:t> </a:t>
            </a:r>
            <a:r>
              <a:rPr lang="en-US" sz="1800" dirty="0" err="1"/>
              <a:t>oraz</a:t>
            </a:r>
            <a:r>
              <a:rPr lang="en-US" sz="1800" dirty="0"/>
              <a:t> </a:t>
            </a:r>
            <a:r>
              <a:rPr lang="en-US" sz="1800" dirty="0" err="1"/>
              <a:t>różnych</a:t>
            </a:r>
            <a:r>
              <a:rPr lang="en-US" sz="1800" dirty="0"/>
              <a:t> </a:t>
            </a:r>
            <a:r>
              <a:rPr lang="en-US" sz="1800" dirty="0" err="1"/>
              <a:t>wielkościach</a:t>
            </a:r>
            <a:r>
              <a:rPr lang="en-US" sz="1800" dirty="0"/>
              <a:t> </a:t>
            </a:r>
            <a:r>
              <a:rPr lang="en-US" sz="1800" dirty="0" err="1"/>
              <a:t>bloków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W </a:t>
            </a:r>
            <a:r>
              <a:rPr lang="en-US" sz="1800" dirty="0" err="1"/>
              <a:t>przypadku</a:t>
            </a:r>
            <a:r>
              <a:rPr lang="en-US" sz="1800" dirty="0"/>
              <a:t> </a:t>
            </a:r>
            <a:r>
              <a:rPr lang="en-US" sz="1800" dirty="0" err="1"/>
              <a:t>AES'a</a:t>
            </a:r>
            <a:r>
              <a:rPr lang="en-US" sz="1800" dirty="0"/>
              <a:t>, NIST </a:t>
            </a:r>
            <a:r>
              <a:rPr lang="en-US" sz="1800" dirty="0" err="1"/>
              <a:t>wybrał</a:t>
            </a:r>
            <a:r>
              <a:rPr lang="en-US" sz="1800" dirty="0"/>
              <a:t> </a:t>
            </a:r>
            <a:r>
              <a:rPr lang="en-US" sz="1800" dirty="0" err="1"/>
              <a:t>trzy</a:t>
            </a:r>
            <a:r>
              <a:rPr lang="en-US" sz="1800" dirty="0"/>
              <a:t> </a:t>
            </a:r>
            <a:r>
              <a:rPr lang="en-US" sz="1800" dirty="0" err="1"/>
              <a:t>algorytmy</a:t>
            </a:r>
            <a:r>
              <a:rPr lang="en-US" sz="1800" dirty="0"/>
              <a:t> z </a:t>
            </a:r>
            <a:r>
              <a:rPr lang="en-US" sz="1800" dirty="0" err="1"/>
              <a:t>rodziny</a:t>
            </a:r>
            <a:r>
              <a:rPr lang="en-US" sz="1800" dirty="0"/>
              <a:t> </a:t>
            </a:r>
            <a:r>
              <a:rPr lang="en-US" sz="1800" dirty="0" err="1"/>
              <a:t>Rijndaela</a:t>
            </a:r>
            <a:r>
              <a:rPr lang="en-US" sz="1800" dirty="0"/>
              <a:t>, z </a:t>
            </a:r>
            <a:r>
              <a:rPr lang="en-US" sz="1800" dirty="0" err="1"/>
              <a:t>których</a:t>
            </a:r>
            <a:r>
              <a:rPr lang="en-US" sz="1800" dirty="0"/>
              <a:t> </a:t>
            </a:r>
            <a:r>
              <a:rPr lang="en-US" sz="1800" dirty="0" err="1"/>
              <a:t>każdy</a:t>
            </a:r>
            <a:r>
              <a:rPr lang="en-US" sz="1800" dirty="0"/>
              <a:t> </a:t>
            </a:r>
            <a:r>
              <a:rPr lang="en-US" sz="1800" dirty="0" err="1"/>
              <a:t>miał</a:t>
            </a:r>
            <a:r>
              <a:rPr lang="en-US" sz="1800" dirty="0"/>
              <a:t> </a:t>
            </a:r>
            <a:r>
              <a:rPr lang="en-US" sz="1800" dirty="0" err="1"/>
              <a:t>tą</a:t>
            </a:r>
            <a:r>
              <a:rPr lang="en-US" sz="1800" dirty="0"/>
              <a:t> </a:t>
            </a:r>
            <a:r>
              <a:rPr lang="en-US" sz="1800" dirty="0" err="1"/>
              <a:t>samą</a:t>
            </a:r>
            <a:r>
              <a:rPr lang="en-US" sz="1800" dirty="0"/>
              <a:t> </a:t>
            </a:r>
            <a:r>
              <a:rPr lang="en-US" sz="1800" dirty="0" err="1"/>
              <a:t>wielkość</a:t>
            </a:r>
            <a:r>
              <a:rPr lang="en-US" sz="1800" dirty="0"/>
              <a:t> </a:t>
            </a:r>
            <a:r>
              <a:rPr lang="en-US" sz="1800" dirty="0" err="1"/>
              <a:t>bloku</a:t>
            </a:r>
            <a:r>
              <a:rPr lang="en-US" sz="1800" dirty="0"/>
              <a:t> (128 </a:t>
            </a:r>
            <a:r>
              <a:rPr lang="en-US" sz="1800" dirty="0" err="1"/>
              <a:t>bitów</a:t>
            </a:r>
            <a:r>
              <a:rPr lang="en-US" sz="1800" dirty="0"/>
              <a:t>), ale </a:t>
            </a:r>
            <a:r>
              <a:rPr lang="en-US" sz="1800" dirty="0" err="1"/>
              <a:t>miały</a:t>
            </a:r>
            <a:r>
              <a:rPr lang="en-US" sz="1800" dirty="0"/>
              <a:t> </a:t>
            </a:r>
            <a:r>
              <a:rPr lang="en-US" sz="1800" dirty="0" err="1"/>
              <a:t>różne</a:t>
            </a:r>
            <a:r>
              <a:rPr lang="en-US" sz="1800" dirty="0"/>
              <a:t> </a:t>
            </a:r>
            <a:r>
              <a:rPr lang="en-US" sz="1800" dirty="0" err="1"/>
              <a:t>długości</a:t>
            </a:r>
            <a:r>
              <a:rPr lang="en-US" sz="1800" dirty="0"/>
              <a:t> </a:t>
            </a:r>
            <a:r>
              <a:rPr lang="en-US" sz="1800" dirty="0" err="1"/>
              <a:t>klucza</a:t>
            </a:r>
            <a:r>
              <a:rPr lang="en-US" sz="1800" dirty="0"/>
              <a:t>: 128, 192 </a:t>
            </a:r>
            <a:r>
              <a:rPr lang="en-US" sz="1800" dirty="0" err="1"/>
              <a:t>i</a:t>
            </a:r>
            <a:r>
              <a:rPr lang="en-US" sz="1800" dirty="0"/>
              <a:t> 256 </a:t>
            </a:r>
            <a:r>
              <a:rPr lang="en-US" sz="1800" dirty="0" err="1"/>
              <a:t>bitów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79" y="4241099"/>
            <a:ext cx="4636642" cy="24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Dostępne technologie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58" y="1690688"/>
            <a:ext cx="1638300" cy="1625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57" y="3266094"/>
            <a:ext cx="4956159" cy="1214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094"/>
            <a:ext cx="3810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1" y="4201497"/>
            <a:ext cx="7152526" cy="2429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679" y="2811435"/>
            <a:ext cx="1855460" cy="340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230</TotalTime>
  <Words>488</Words>
  <Application>Microsoft Macintosh PowerPoint</Application>
  <PresentationFormat>Widescreen</PresentationFormat>
  <Paragraphs>114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Corbel</vt:lpstr>
      <vt:lpstr>Wingdings</vt:lpstr>
      <vt:lpstr>Arial</vt:lpstr>
      <vt:lpstr>Depth</vt:lpstr>
      <vt:lpstr>Przyśpieszenie obliczeń przy pomocy programowania  równoległego i rozproszonego</vt:lpstr>
      <vt:lpstr>Plan prezentacji:</vt:lpstr>
      <vt:lpstr>Wydajność</vt:lpstr>
      <vt:lpstr>Przyspieszanie naszej aplikacji</vt:lpstr>
      <vt:lpstr>Prawo Moore’a</vt:lpstr>
      <vt:lpstr>Prawo Amdahla</vt:lpstr>
      <vt:lpstr>Prawo Gustafsona</vt:lpstr>
      <vt:lpstr>Advanced Encryption Standard (AES) </vt:lpstr>
      <vt:lpstr>Dostępne technologie</vt:lpstr>
      <vt:lpstr>       OpenMPI + BOOST</vt:lpstr>
      <vt:lpstr>Distributed Decryption System</vt:lpstr>
      <vt:lpstr>Distributed Decryption System</vt:lpstr>
      <vt:lpstr>Distributed Decryption System</vt:lpstr>
      <vt:lpstr>Distributed Decryption System</vt:lpstr>
      <vt:lpstr>Distributed Decryption System</vt:lpstr>
      <vt:lpstr>Harmonogram</vt:lpstr>
      <vt:lpstr>Bibliografia</vt:lpstr>
      <vt:lpstr>Dziękuję za uwagę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Wydajność</dc:title>
  <dc:creator>Microsoft Office User</dc:creator>
  <cp:lastModifiedBy>Microsoft Office User</cp:lastModifiedBy>
  <cp:revision>41</cp:revision>
  <cp:lastPrinted>2017-05-17T01:14:29Z</cp:lastPrinted>
  <dcterms:created xsi:type="dcterms:W3CDTF">2017-05-16T21:24:47Z</dcterms:created>
  <dcterms:modified xsi:type="dcterms:W3CDTF">2017-05-17T01:15:13Z</dcterms:modified>
</cp:coreProperties>
</file>