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9"/>
    <p:restoredTop sz="84487"/>
  </p:normalViewPr>
  <p:slideViewPr>
    <p:cSldViewPr snapToGrid="0" snapToObjects="1">
      <p:cViewPr varScale="1">
        <p:scale>
          <a:sx n="110" d="100"/>
          <a:sy n="110" d="100"/>
        </p:scale>
        <p:origin x="12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8DFBC-A15A-384F-BF8F-08599361BC0B}" type="datetimeFigureOut">
              <a:rPr lang="pl-PL" smtClean="0"/>
              <a:t>28.06.2018</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F3E0DB-3EEC-FC4F-9483-35FBF9011875}" type="slidenum">
              <a:rPr lang="pl-PL" smtClean="0"/>
              <a:t>‹#›</a:t>
            </a:fld>
            <a:endParaRPr lang="pl-PL"/>
          </a:p>
        </p:txBody>
      </p:sp>
    </p:spTree>
    <p:extLst>
      <p:ext uri="{BB962C8B-B14F-4D97-AF65-F5344CB8AC3E}">
        <p14:creationId xmlns:p14="http://schemas.microsoft.com/office/powerpoint/2010/main" val="2779225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Modern </a:t>
            </a:r>
            <a:r>
              <a:rPr lang="pl-PL" dirty="0" err="1"/>
              <a:t>CPUs</a:t>
            </a:r>
            <a:r>
              <a:rPr lang="pl-PL" dirty="0"/>
              <a:t> </a:t>
            </a:r>
            <a:r>
              <a:rPr lang="pl-PL" dirty="0" err="1"/>
              <a:t>can</a:t>
            </a:r>
            <a:r>
              <a:rPr lang="pl-PL" dirty="0"/>
              <a:t> </a:t>
            </a:r>
            <a:r>
              <a:rPr lang="pl-PL" dirty="0" err="1"/>
              <a:t>optimazie</a:t>
            </a:r>
            <a:r>
              <a:rPr lang="pl-PL" dirty="0"/>
              <a:t> the </a:t>
            </a:r>
            <a:r>
              <a:rPr lang="pl-PL" dirty="0" err="1"/>
              <a:t>code</a:t>
            </a:r>
            <a:r>
              <a:rPr lang="pl-PL" dirty="0"/>
              <a:t> in </a:t>
            </a:r>
            <a:r>
              <a:rPr lang="pl-PL" dirty="0" err="1"/>
              <a:t>example</a:t>
            </a:r>
            <a:r>
              <a:rPr lang="pl-PL" dirty="0"/>
              <a:t> </a:t>
            </a:r>
            <a:r>
              <a:rPr lang="pl-PL" dirty="0" err="1"/>
              <a:t>it</a:t>
            </a:r>
            <a:r>
              <a:rPr lang="pl-PL" dirty="0"/>
              <a:t> </a:t>
            </a:r>
            <a:r>
              <a:rPr lang="pl-PL" dirty="0" err="1"/>
              <a:t>can</a:t>
            </a:r>
            <a:r>
              <a:rPr lang="pl-PL" dirty="0"/>
              <a:t> </a:t>
            </a:r>
            <a:r>
              <a:rPr lang="pl-PL" dirty="0" err="1"/>
              <a:t>use</a:t>
            </a:r>
            <a:r>
              <a:rPr lang="pl-PL" dirty="0"/>
              <a:t> SMID (-O3).</a:t>
            </a:r>
          </a:p>
          <a:p>
            <a:r>
              <a:rPr lang="pl-PL" dirty="0" err="1"/>
              <a:t>This</a:t>
            </a:r>
            <a:r>
              <a:rPr lang="pl-PL" dirty="0"/>
              <a:t> </a:t>
            </a:r>
            <a:r>
              <a:rPr lang="pl-PL" dirty="0" err="1"/>
              <a:t>can</a:t>
            </a:r>
            <a:r>
              <a:rPr lang="pl-PL" dirty="0"/>
              <a:t> </a:t>
            </a:r>
            <a:r>
              <a:rPr lang="pl-PL" dirty="0" err="1"/>
              <a:t>work</a:t>
            </a:r>
            <a:r>
              <a:rPr lang="pl-PL" dirty="0"/>
              <a:t> in </a:t>
            </a:r>
            <a:r>
              <a:rPr lang="pl-PL" dirty="0" err="1"/>
              <a:t>our</a:t>
            </a:r>
            <a:r>
              <a:rPr lang="pl-PL" dirty="0"/>
              <a:t> </a:t>
            </a:r>
            <a:r>
              <a:rPr lang="pl-PL" dirty="0" err="1"/>
              <a:t>case</a:t>
            </a:r>
            <a:r>
              <a:rPr lang="pl-PL" dirty="0"/>
              <a:t>, but not </a:t>
            </a:r>
            <a:r>
              <a:rPr lang="pl-PL" dirty="0" err="1"/>
              <a:t>every</a:t>
            </a:r>
            <a:r>
              <a:rPr lang="pl-PL" dirty="0"/>
              <a:t> problem </a:t>
            </a:r>
            <a:r>
              <a:rPr lang="pl-PL" dirty="0" err="1"/>
              <a:t>can</a:t>
            </a:r>
            <a:r>
              <a:rPr lang="pl-PL" dirty="0"/>
              <a:t> be </a:t>
            </a:r>
            <a:r>
              <a:rPr lang="pl-PL" dirty="0" err="1"/>
              <a:t>acceleraded</a:t>
            </a:r>
            <a:r>
              <a:rPr lang="pl-PL" dirty="0"/>
              <a:t> </a:t>
            </a:r>
            <a:r>
              <a:rPr lang="pl-PL" dirty="0" err="1"/>
              <a:t>using</a:t>
            </a:r>
            <a:r>
              <a:rPr lang="pl-PL" dirty="0"/>
              <a:t> SMID for </a:t>
            </a:r>
            <a:r>
              <a:rPr lang="pl-PL" dirty="0" err="1"/>
              <a:t>example</a:t>
            </a:r>
            <a:r>
              <a:rPr lang="pl-PL" dirty="0"/>
              <a:t>.</a:t>
            </a:r>
          </a:p>
          <a:p>
            <a:endParaRPr lang="pl-PL" dirty="0"/>
          </a:p>
          <a:p>
            <a:r>
              <a:rPr lang="pl-PL" dirty="0" err="1"/>
              <a:t>Some</a:t>
            </a:r>
            <a:r>
              <a:rPr lang="pl-PL" dirty="0"/>
              <a:t> </a:t>
            </a:r>
            <a:r>
              <a:rPr lang="pl-PL" dirty="0" err="1"/>
              <a:t>operation</a:t>
            </a:r>
            <a:r>
              <a:rPr lang="pl-PL" dirty="0"/>
              <a:t> </a:t>
            </a:r>
            <a:r>
              <a:rPr lang="pl-PL" dirty="0" err="1"/>
              <a:t>can</a:t>
            </a:r>
            <a:r>
              <a:rPr lang="pl-PL" dirty="0"/>
              <a:t> be </a:t>
            </a:r>
            <a:r>
              <a:rPr lang="pl-PL" dirty="0" err="1"/>
              <a:t>excluded</a:t>
            </a:r>
            <a:r>
              <a:rPr lang="pl-PL" dirty="0"/>
              <a:t> to GPU (</a:t>
            </a:r>
            <a:r>
              <a:rPr lang="pl-PL" dirty="0" err="1"/>
              <a:t>again</a:t>
            </a:r>
            <a:r>
              <a:rPr lang="pl-PL" dirty="0"/>
              <a:t> </a:t>
            </a:r>
            <a:r>
              <a:rPr lang="pl-PL" dirty="0" err="1"/>
              <a:t>if</a:t>
            </a:r>
            <a:r>
              <a:rPr lang="pl-PL" dirty="0"/>
              <a:t> the </a:t>
            </a:r>
            <a:r>
              <a:rPr lang="pl-PL" dirty="0" err="1"/>
              <a:t>operation</a:t>
            </a:r>
            <a:r>
              <a:rPr lang="pl-PL" dirty="0"/>
              <a:t> </a:t>
            </a:r>
            <a:r>
              <a:rPr lang="pl-PL" dirty="0" err="1"/>
              <a:t>can</a:t>
            </a:r>
            <a:r>
              <a:rPr lang="pl-PL" dirty="0"/>
              <a:t> be </a:t>
            </a:r>
            <a:r>
              <a:rPr lang="pl-PL" dirty="0" err="1"/>
              <a:t>vectorized</a:t>
            </a:r>
            <a:r>
              <a:rPr lang="pl-PL" dirty="0"/>
              <a:t>)</a:t>
            </a:r>
          </a:p>
          <a:p>
            <a:endParaRPr lang="pl-PL" dirty="0"/>
          </a:p>
          <a:p>
            <a:r>
              <a:rPr lang="pl-PL" dirty="0" err="1"/>
              <a:t>Change</a:t>
            </a:r>
            <a:r>
              <a:rPr lang="pl-PL" dirty="0"/>
              <a:t> of the </a:t>
            </a:r>
            <a:r>
              <a:rPr lang="pl-PL" dirty="0" err="1"/>
              <a:t>compiler</a:t>
            </a:r>
            <a:r>
              <a:rPr lang="pl-PL" dirty="0"/>
              <a:t> </a:t>
            </a:r>
            <a:r>
              <a:rPr lang="pl-PL" dirty="0" err="1"/>
              <a:t>can</a:t>
            </a:r>
            <a:r>
              <a:rPr lang="pl-PL" dirty="0"/>
              <a:t> </a:t>
            </a:r>
            <a:r>
              <a:rPr lang="pl-PL" dirty="0" err="1"/>
              <a:t>help</a:t>
            </a:r>
            <a:r>
              <a:rPr lang="pl-PL" dirty="0"/>
              <a:t> in </a:t>
            </a:r>
            <a:r>
              <a:rPr lang="pl-PL" dirty="0" err="1"/>
              <a:t>some</a:t>
            </a:r>
            <a:r>
              <a:rPr lang="pl-PL" dirty="0"/>
              <a:t> </a:t>
            </a:r>
            <a:r>
              <a:rPr lang="pl-PL" dirty="0" err="1"/>
              <a:t>cases</a:t>
            </a:r>
            <a:r>
              <a:rPr lang="pl-PL" dirty="0"/>
              <a:t> (</a:t>
            </a:r>
            <a:r>
              <a:rPr lang="pl-PL" dirty="0" err="1"/>
              <a:t>better</a:t>
            </a:r>
            <a:r>
              <a:rPr lang="pl-PL" dirty="0"/>
              <a:t> HW </a:t>
            </a:r>
            <a:r>
              <a:rPr lang="pl-PL" dirty="0" err="1"/>
              <a:t>instruction</a:t>
            </a:r>
            <a:r>
              <a:rPr lang="pl-PL" dirty="0"/>
              <a:t> </a:t>
            </a:r>
            <a:r>
              <a:rPr lang="pl-PL" dirty="0" err="1"/>
              <a:t>sets</a:t>
            </a:r>
            <a:r>
              <a:rPr lang="pl-PL" dirty="0"/>
              <a:t> – not </a:t>
            </a:r>
            <a:r>
              <a:rPr lang="pl-PL" dirty="0" err="1"/>
              <a:t>every</a:t>
            </a:r>
            <a:r>
              <a:rPr lang="pl-PL" dirty="0"/>
              <a:t> </a:t>
            </a:r>
            <a:r>
              <a:rPr lang="pl-PL" dirty="0" err="1"/>
              <a:t>task</a:t>
            </a:r>
            <a:r>
              <a:rPr lang="pl-PL" dirty="0"/>
              <a:t>)</a:t>
            </a:r>
          </a:p>
          <a:p>
            <a:r>
              <a:rPr lang="pl-PL" dirty="0"/>
              <a:t>Intel </a:t>
            </a:r>
            <a:r>
              <a:rPr lang="pl-PL" dirty="0" err="1"/>
              <a:t>math</a:t>
            </a:r>
            <a:r>
              <a:rPr lang="pl-PL" dirty="0"/>
              <a:t> </a:t>
            </a:r>
            <a:r>
              <a:rPr lang="pl-PL" dirty="0" err="1"/>
              <a:t>kernel</a:t>
            </a:r>
            <a:r>
              <a:rPr lang="pl-PL" dirty="0"/>
              <a:t> </a:t>
            </a:r>
            <a:r>
              <a:rPr lang="pl-PL" dirty="0" err="1"/>
              <a:t>is</a:t>
            </a:r>
            <a:r>
              <a:rPr lang="pl-PL" dirty="0"/>
              <a:t> much </a:t>
            </a:r>
            <a:r>
              <a:rPr lang="pl-PL" dirty="0" err="1"/>
              <a:t>faster</a:t>
            </a:r>
            <a:r>
              <a:rPr lang="pl-PL" dirty="0"/>
              <a:t> on </a:t>
            </a:r>
            <a:r>
              <a:rPr lang="pl-PL" dirty="0" err="1"/>
              <a:t>intel’s</a:t>
            </a:r>
            <a:r>
              <a:rPr lang="pl-PL" dirty="0"/>
              <a:t> </a:t>
            </a:r>
            <a:r>
              <a:rPr lang="pl-PL" dirty="0" err="1"/>
              <a:t>CPUs</a:t>
            </a:r>
            <a:r>
              <a:rPr lang="pl-PL" dirty="0"/>
              <a:t> (</a:t>
            </a:r>
            <a:r>
              <a:rPr lang="pl-PL" dirty="0" err="1"/>
              <a:t>e.g</a:t>
            </a:r>
            <a:r>
              <a:rPr lang="pl-PL" dirty="0"/>
              <a:t>. </a:t>
            </a:r>
            <a:r>
              <a:rPr lang="pl-PL" dirty="0" err="1"/>
              <a:t>fft</a:t>
            </a:r>
            <a:r>
              <a:rPr lang="pl-PL" dirty="0"/>
              <a:t>)</a:t>
            </a:r>
          </a:p>
          <a:p>
            <a:endParaRPr lang="pl-PL" dirty="0"/>
          </a:p>
          <a:p>
            <a:r>
              <a:rPr lang="pl-PL" dirty="0" err="1"/>
              <a:t>libc</a:t>
            </a:r>
            <a:r>
              <a:rPr lang="pl-PL" dirty="0"/>
              <a:t>++ (</a:t>
            </a:r>
            <a:r>
              <a:rPr lang="pl-PL" dirty="0" err="1"/>
              <a:t>fatser</a:t>
            </a:r>
            <a:r>
              <a:rPr lang="pl-PL" dirty="0"/>
              <a:t> </a:t>
            </a:r>
            <a:r>
              <a:rPr lang="pl-PL" dirty="0" err="1"/>
              <a:t>compile</a:t>
            </a:r>
            <a:r>
              <a:rPr lang="pl-PL" dirty="0"/>
              <a:t> </a:t>
            </a:r>
            <a:r>
              <a:rPr lang="pl-PL" dirty="0" err="1"/>
              <a:t>time</a:t>
            </a:r>
            <a:r>
              <a:rPr lang="pl-PL" dirty="0"/>
              <a:t>, </a:t>
            </a:r>
            <a:r>
              <a:rPr lang="pl-PL" dirty="0" err="1"/>
              <a:t>new</a:t>
            </a:r>
            <a:r>
              <a:rPr lang="pl-PL" dirty="0"/>
              <a:t> </a:t>
            </a:r>
            <a:r>
              <a:rPr lang="pl-PL" dirty="0" err="1"/>
              <a:t>features</a:t>
            </a:r>
            <a:r>
              <a:rPr lang="pl-PL" dirty="0"/>
              <a:t>) vs </a:t>
            </a:r>
            <a:r>
              <a:rPr lang="pl-PL" dirty="0" err="1"/>
              <a:t>stdlibc</a:t>
            </a:r>
            <a:r>
              <a:rPr lang="pl-PL" dirty="0"/>
              <a:t>++ (</a:t>
            </a:r>
            <a:r>
              <a:rPr lang="pl-PL" dirty="0" err="1"/>
              <a:t>worth</a:t>
            </a:r>
            <a:r>
              <a:rPr lang="pl-PL" dirty="0"/>
              <a:t> </a:t>
            </a:r>
            <a:r>
              <a:rPr lang="pl-PL" dirty="0" err="1"/>
              <a:t>considering</a:t>
            </a:r>
            <a:r>
              <a:rPr lang="pl-PL" dirty="0"/>
              <a:t>, but </a:t>
            </a:r>
            <a:r>
              <a:rPr lang="pl-PL" dirty="0" err="1"/>
              <a:t>sometimes</a:t>
            </a:r>
            <a:r>
              <a:rPr lang="pl-PL" dirty="0"/>
              <a:t> </a:t>
            </a:r>
            <a:r>
              <a:rPr lang="pl-PL" dirty="0" err="1"/>
              <a:t>compatibilitys</a:t>
            </a:r>
            <a:r>
              <a:rPr lang="pl-PL" dirty="0"/>
              <a:t> </a:t>
            </a:r>
            <a:r>
              <a:rPr lang="pl-PL" dirty="0" err="1"/>
              <a:t>issues</a:t>
            </a:r>
            <a:r>
              <a:rPr lang="pl-PL" dirty="0"/>
              <a:t>)</a:t>
            </a:r>
          </a:p>
        </p:txBody>
      </p:sp>
      <p:sp>
        <p:nvSpPr>
          <p:cNvPr id="4" name="Slide Number Placeholder 3"/>
          <p:cNvSpPr>
            <a:spLocks noGrp="1"/>
          </p:cNvSpPr>
          <p:nvPr>
            <p:ph type="sldNum" sz="quarter" idx="10"/>
          </p:nvPr>
        </p:nvSpPr>
        <p:spPr/>
        <p:txBody>
          <a:bodyPr/>
          <a:lstStyle/>
          <a:p>
            <a:fld id="{CFF3E0DB-3EEC-FC4F-9483-35FBF9011875}" type="slidenum">
              <a:rPr lang="pl-PL" smtClean="0"/>
              <a:t>4</a:t>
            </a:fld>
            <a:endParaRPr lang="pl-PL"/>
          </a:p>
        </p:txBody>
      </p:sp>
    </p:spTree>
    <p:extLst>
      <p:ext uri="{BB962C8B-B14F-4D97-AF65-F5344CB8AC3E}">
        <p14:creationId xmlns:p14="http://schemas.microsoft.com/office/powerpoint/2010/main" val="340539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 New c++ 11 </a:t>
            </a:r>
            <a:r>
              <a:rPr lang="pl-PL" dirty="0" err="1"/>
              <a:t>promise</a:t>
            </a:r>
            <a:r>
              <a:rPr lang="pl-PL" dirty="0"/>
              <a:t>/</a:t>
            </a:r>
            <a:r>
              <a:rPr lang="pl-PL" dirty="0" err="1"/>
              <a:t>future</a:t>
            </a:r>
            <a:r>
              <a:rPr lang="pl-PL" dirty="0"/>
              <a:t> </a:t>
            </a:r>
            <a:r>
              <a:rPr lang="pl-PL" dirty="0" err="1"/>
              <a:t>example</a:t>
            </a:r>
            <a:r>
              <a:rPr lang="pl-PL" dirty="0"/>
              <a:t> – IDE  </a:t>
            </a:r>
          </a:p>
          <a:p>
            <a:r>
              <a:rPr lang="pl-PL" dirty="0"/>
              <a:t>- </a:t>
            </a:r>
            <a:r>
              <a:rPr lang="pl-PL" dirty="0" err="1"/>
              <a:t>Thread</a:t>
            </a:r>
            <a:r>
              <a:rPr lang="pl-PL" dirty="0"/>
              <a:t> </a:t>
            </a:r>
            <a:r>
              <a:rPr lang="pl-PL" dirty="0" err="1"/>
              <a:t>pool</a:t>
            </a:r>
            <a:endParaRPr lang="pl-PL" dirty="0"/>
          </a:p>
          <a:p>
            <a:r>
              <a:rPr lang="pl-PL" dirty="0"/>
              <a:t>- Inclusive cache and </a:t>
            </a:r>
            <a:r>
              <a:rPr lang="pl-PL" dirty="0" err="1"/>
              <a:t>contecst</a:t>
            </a:r>
            <a:r>
              <a:rPr lang="pl-PL" dirty="0"/>
              <a:t> </a:t>
            </a:r>
            <a:r>
              <a:rPr lang="pl-PL" dirty="0" err="1"/>
              <a:t>switching</a:t>
            </a:r>
            <a:r>
              <a:rPr lang="pl-PL" dirty="0"/>
              <a:t> – hiper </a:t>
            </a:r>
            <a:r>
              <a:rPr lang="pl-PL" dirty="0" err="1"/>
              <a:t>threading</a:t>
            </a:r>
            <a:endParaRPr lang="pl-PL" dirty="0"/>
          </a:p>
          <a:p>
            <a:r>
              <a:rPr lang="pl-PL" dirty="0"/>
              <a:t>- OS </a:t>
            </a:r>
            <a:r>
              <a:rPr lang="pl-PL" dirty="0" err="1"/>
              <a:t>denies</a:t>
            </a:r>
            <a:r>
              <a:rPr lang="pl-PL" dirty="0"/>
              <a:t> to </a:t>
            </a:r>
            <a:r>
              <a:rPr lang="pl-PL" dirty="0" err="1"/>
              <a:t>create</a:t>
            </a:r>
            <a:r>
              <a:rPr lang="pl-PL" dirty="0"/>
              <a:t> a </a:t>
            </a:r>
            <a:r>
              <a:rPr lang="pl-PL" dirty="0" err="1"/>
              <a:t>new</a:t>
            </a:r>
            <a:r>
              <a:rPr lang="pl-PL" dirty="0"/>
              <a:t> </a:t>
            </a:r>
            <a:r>
              <a:rPr lang="pl-PL" dirty="0" err="1"/>
              <a:t>thread</a:t>
            </a:r>
            <a:r>
              <a:rPr lang="pl-PL" dirty="0"/>
              <a:t> – </a:t>
            </a:r>
            <a:r>
              <a:rPr lang="pl-PL" dirty="0" err="1"/>
              <a:t>higher</a:t>
            </a:r>
            <a:r>
              <a:rPr lang="pl-PL" dirty="0"/>
              <a:t> </a:t>
            </a:r>
            <a:r>
              <a:rPr lang="pl-PL" dirty="0" err="1"/>
              <a:t>level</a:t>
            </a:r>
            <a:r>
              <a:rPr lang="pl-PL" dirty="0"/>
              <a:t> c++ </a:t>
            </a:r>
            <a:r>
              <a:rPr lang="pl-PL" dirty="0" err="1"/>
              <a:t>thread</a:t>
            </a:r>
            <a:r>
              <a:rPr lang="pl-PL" dirty="0"/>
              <a:t> </a:t>
            </a:r>
            <a:r>
              <a:rPr lang="pl-PL" dirty="0" err="1"/>
              <a:t>api</a:t>
            </a:r>
            <a:r>
              <a:rPr lang="pl-PL" dirty="0"/>
              <a:t> and lunch policy</a:t>
            </a:r>
          </a:p>
          <a:p>
            <a:r>
              <a:rPr lang="pl-PL" dirty="0"/>
              <a:t>- MT </a:t>
            </a:r>
            <a:r>
              <a:rPr lang="pl-PL" dirty="0" err="1"/>
              <a:t>designe</a:t>
            </a:r>
            <a:r>
              <a:rPr lang="pl-PL" dirty="0"/>
              <a:t> </a:t>
            </a:r>
            <a:r>
              <a:rPr lang="pl-PL" dirty="0" err="1"/>
              <a:t>problems</a:t>
            </a:r>
            <a:r>
              <a:rPr lang="pl-PL" dirty="0"/>
              <a:t>: </a:t>
            </a:r>
            <a:r>
              <a:rPr lang="pl-PL" dirty="0" err="1"/>
              <a:t>dead</a:t>
            </a:r>
            <a:r>
              <a:rPr lang="pl-PL" dirty="0"/>
              <a:t> lock, live lock, </a:t>
            </a:r>
            <a:r>
              <a:rPr lang="pl-PL" dirty="0" err="1"/>
              <a:t>sync</a:t>
            </a:r>
            <a:r>
              <a:rPr lang="pl-PL" dirty="0"/>
              <a:t> </a:t>
            </a:r>
            <a:r>
              <a:rPr lang="pl-PL" dirty="0" err="1"/>
              <a:t>overhead</a:t>
            </a:r>
            <a:r>
              <a:rPr lang="pl-PL" dirty="0"/>
              <a:t> (</a:t>
            </a:r>
            <a:r>
              <a:rPr lang="pl-PL" dirty="0" err="1"/>
              <a:t>avoid</a:t>
            </a:r>
            <a:r>
              <a:rPr lang="pl-PL" dirty="0"/>
              <a:t> </a:t>
            </a:r>
            <a:r>
              <a:rPr lang="pl-PL" dirty="0" err="1"/>
              <a:t>shared</a:t>
            </a:r>
            <a:r>
              <a:rPr lang="pl-PL" dirty="0"/>
              <a:t> data </a:t>
            </a:r>
            <a:r>
              <a:rPr lang="pl-PL" dirty="0" err="1"/>
              <a:t>between</a:t>
            </a:r>
            <a:r>
              <a:rPr lang="pl-PL" dirty="0"/>
              <a:t> the </a:t>
            </a:r>
            <a:r>
              <a:rPr lang="pl-PL" dirty="0" err="1"/>
              <a:t>threads</a:t>
            </a:r>
            <a:r>
              <a:rPr lang="pl-PL" dirty="0"/>
              <a:t>) </a:t>
            </a:r>
          </a:p>
          <a:p>
            <a:endParaRPr lang="pl-PL" dirty="0"/>
          </a:p>
          <a:p>
            <a:endParaRPr lang="pl-PL" dirty="0"/>
          </a:p>
        </p:txBody>
      </p:sp>
      <p:sp>
        <p:nvSpPr>
          <p:cNvPr id="4" name="Slide Number Placeholder 3"/>
          <p:cNvSpPr>
            <a:spLocks noGrp="1"/>
          </p:cNvSpPr>
          <p:nvPr>
            <p:ph type="sldNum" sz="quarter" idx="10"/>
          </p:nvPr>
        </p:nvSpPr>
        <p:spPr/>
        <p:txBody>
          <a:bodyPr/>
          <a:lstStyle/>
          <a:p>
            <a:fld id="{CFF3E0DB-3EEC-FC4F-9483-35FBF9011875}" type="slidenum">
              <a:rPr lang="pl-PL" smtClean="0"/>
              <a:t>5</a:t>
            </a:fld>
            <a:endParaRPr lang="pl-PL"/>
          </a:p>
        </p:txBody>
      </p:sp>
    </p:spTree>
    <p:extLst>
      <p:ext uri="{BB962C8B-B14F-4D97-AF65-F5344CB8AC3E}">
        <p14:creationId xmlns:p14="http://schemas.microsoft.com/office/powerpoint/2010/main" val="1537149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err="1"/>
              <a:t>Pos</a:t>
            </a:r>
            <a:r>
              <a:rPr lang="pl-PL" dirty="0"/>
              <a:t>:</a:t>
            </a:r>
          </a:p>
          <a:p>
            <a:pPr marL="171450" indent="-171450">
              <a:buFontTx/>
              <a:buChar char="-"/>
            </a:pPr>
            <a:r>
              <a:rPr lang="pl-PL" dirty="0" err="1"/>
              <a:t>Can</a:t>
            </a:r>
            <a:r>
              <a:rPr lang="pl-PL" dirty="0"/>
              <a:t> be </a:t>
            </a:r>
            <a:r>
              <a:rPr lang="pl-PL" dirty="0" err="1"/>
              <a:t>lazy</a:t>
            </a:r>
            <a:r>
              <a:rPr lang="pl-PL" dirty="0"/>
              <a:t> – </a:t>
            </a:r>
            <a:r>
              <a:rPr lang="pl-PL" dirty="0" err="1"/>
              <a:t>if</a:t>
            </a:r>
            <a:r>
              <a:rPr lang="pl-PL" dirty="0"/>
              <a:t> not </a:t>
            </a:r>
            <a:r>
              <a:rPr lang="pl-PL" dirty="0" err="1"/>
              <a:t>needed</a:t>
            </a:r>
            <a:r>
              <a:rPr lang="pl-PL" dirty="0"/>
              <a:t> </a:t>
            </a:r>
            <a:r>
              <a:rPr lang="pl-PL" dirty="0" err="1"/>
              <a:t>don’t</a:t>
            </a:r>
            <a:r>
              <a:rPr lang="pl-PL" dirty="0"/>
              <a:t> </a:t>
            </a:r>
            <a:r>
              <a:rPr lang="pl-PL" dirty="0" err="1"/>
              <a:t>load</a:t>
            </a:r>
            <a:endParaRPr lang="pl-PL" dirty="0"/>
          </a:p>
          <a:p>
            <a:pPr marL="171450" indent="-171450">
              <a:buFontTx/>
              <a:buChar char="-"/>
            </a:pPr>
            <a:r>
              <a:rPr lang="pl-PL" dirty="0" err="1"/>
              <a:t>Useful</a:t>
            </a:r>
            <a:r>
              <a:rPr lang="pl-PL" dirty="0"/>
              <a:t> </a:t>
            </a:r>
            <a:r>
              <a:rPr lang="pl-PL" dirty="0" err="1"/>
              <a:t>when</a:t>
            </a:r>
            <a:r>
              <a:rPr lang="pl-PL" dirty="0"/>
              <a:t> the program </a:t>
            </a:r>
            <a:r>
              <a:rPr lang="pl-PL" dirty="0" err="1"/>
              <a:t>state</a:t>
            </a:r>
            <a:r>
              <a:rPr lang="pl-PL" dirty="0"/>
              <a:t> </a:t>
            </a:r>
            <a:r>
              <a:rPr lang="pl-PL" dirty="0" err="1"/>
              <a:t>has</a:t>
            </a:r>
            <a:r>
              <a:rPr lang="pl-PL" dirty="0"/>
              <a:t> to </a:t>
            </a:r>
            <a:r>
              <a:rPr lang="pl-PL" dirty="0" err="1"/>
              <a:t>remembered</a:t>
            </a:r>
            <a:endParaRPr lang="pl-PL" dirty="0"/>
          </a:p>
          <a:p>
            <a:endParaRPr lang="pl-PL" dirty="0"/>
          </a:p>
          <a:p>
            <a:r>
              <a:rPr lang="pl-PL" dirty="0" err="1"/>
              <a:t>Cons</a:t>
            </a:r>
            <a:r>
              <a:rPr lang="pl-PL" dirty="0"/>
              <a:t>:</a:t>
            </a:r>
          </a:p>
          <a:p>
            <a:r>
              <a:rPr lang="pl-PL" dirty="0"/>
              <a:t>- Open file </a:t>
            </a:r>
            <a:r>
              <a:rPr lang="pl-PL" dirty="0" err="1"/>
              <a:t>descryptor</a:t>
            </a:r>
            <a:r>
              <a:rPr lang="pl-PL" dirty="0"/>
              <a:t> (OS </a:t>
            </a:r>
            <a:r>
              <a:rPr lang="pl-PL" dirty="0" err="1"/>
              <a:t>call</a:t>
            </a:r>
            <a:r>
              <a:rPr lang="pl-PL"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 I/O </a:t>
            </a:r>
            <a:r>
              <a:rPr lang="pl-PL" dirty="0" err="1"/>
              <a:t>takes</a:t>
            </a:r>
            <a:r>
              <a:rPr lang="pl-PL" dirty="0"/>
              <a:t> </a:t>
            </a:r>
            <a:r>
              <a:rPr lang="pl-PL" dirty="0" err="1"/>
              <a:t>cpu</a:t>
            </a:r>
            <a:r>
              <a:rPr lang="pl-PL" dirty="0"/>
              <a:t> c.</a:t>
            </a:r>
          </a:p>
          <a:p>
            <a:r>
              <a:rPr lang="pl-PL" dirty="0"/>
              <a:t>- </a:t>
            </a:r>
            <a:r>
              <a:rPr lang="pl-PL" dirty="0" err="1"/>
              <a:t>Parser</a:t>
            </a:r>
            <a:r>
              <a:rPr lang="pl-PL" dirty="0"/>
              <a:t> and </a:t>
            </a:r>
            <a:r>
              <a:rPr lang="pl-PL" dirty="0" err="1"/>
              <a:t>parse</a:t>
            </a:r>
            <a:r>
              <a:rPr lang="pl-PL" dirty="0"/>
              <a:t> </a:t>
            </a:r>
            <a:r>
              <a:rPr lang="pl-PL" dirty="0" err="1"/>
              <a:t>errors</a:t>
            </a:r>
            <a:endParaRPr lang="pl-PL" dirty="0"/>
          </a:p>
          <a:p>
            <a:r>
              <a:rPr lang="pl-PL" dirty="0"/>
              <a:t> </a:t>
            </a:r>
          </a:p>
          <a:p>
            <a:endParaRPr lang="pl-PL" dirty="0"/>
          </a:p>
        </p:txBody>
      </p:sp>
      <p:sp>
        <p:nvSpPr>
          <p:cNvPr id="4" name="Slide Number Placeholder 3"/>
          <p:cNvSpPr>
            <a:spLocks noGrp="1"/>
          </p:cNvSpPr>
          <p:nvPr>
            <p:ph type="sldNum" sz="quarter" idx="10"/>
          </p:nvPr>
        </p:nvSpPr>
        <p:spPr/>
        <p:txBody>
          <a:bodyPr/>
          <a:lstStyle/>
          <a:p>
            <a:fld id="{CFF3E0DB-3EEC-FC4F-9483-35FBF9011875}" type="slidenum">
              <a:rPr lang="pl-PL" smtClean="0"/>
              <a:t>6</a:t>
            </a:fld>
            <a:endParaRPr lang="pl-PL"/>
          </a:p>
        </p:txBody>
      </p:sp>
    </p:spTree>
    <p:extLst>
      <p:ext uri="{BB962C8B-B14F-4D97-AF65-F5344CB8AC3E}">
        <p14:creationId xmlns:p14="http://schemas.microsoft.com/office/powerpoint/2010/main" val="2229163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GOLDBOT </a:t>
            </a:r>
          </a:p>
          <a:p>
            <a:r>
              <a:rPr lang="pl-PL" dirty="0"/>
              <a:t>– </a:t>
            </a:r>
            <a:r>
              <a:rPr lang="pl-PL" dirty="0" err="1"/>
              <a:t>simpler</a:t>
            </a:r>
            <a:r>
              <a:rPr lang="pl-PL" dirty="0"/>
              <a:t> `non-</a:t>
            </a:r>
            <a:r>
              <a:rPr lang="pl-PL" dirty="0" err="1"/>
              <a:t>array</a:t>
            </a:r>
            <a:r>
              <a:rPr lang="pl-PL" dirty="0"/>
              <a:t>`: </a:t>
            </a:r>
            <a:r>
              <a:rPr lang="pl-PL" dirty="0" err="1"/>
              <a:t>https</a:t>
            </a:r>
            <a:r>
              <a:rPr lang="pl-PL" dirty="0"/>
              <a:t>://</a:t>
            </a:r>
            <a:r>
              <a:rPr lang="pl-PL" dirty="0" err="1"/>
              <a:t>godbolt.org</a:t>
            </a:r>
            <a:r>
              <a:rPr lang="pl-PL" dirty="0"/>
              <a:t>/g</a:t>
            </a:r>
            <a:r>
              <a:rPr lang="pl-PL"/>
              <a:t>/NptM7c / IDE</a:t>
            </a:r>
            <a:endParaRPr lang="pl-PL" dirty="0"/>
          </a:p>
          <a:p>
            <a:endParaRPr lang="pl-PL" dirty="0"/>
          </a:p>
          <a:p>
            <a:r>
              <a:rPr lang="pl-PL" dirty="0" err="1"/>
              <a:t>Alternative</a:t>
            </a:r>
            <a:r>
              <a:rPr lang="pl-PL" dirty="0"/>
              <a:t>:</a:t>
            </a:r>
          </a:p>
          <a:p>
            <a:pPr marL="171450" indent="-171450">
              <a:buFontTx/>
              <a:buChar char="-"/>
            </a:pPr>
            <a:r>
              <a:rPr lang="pl-PL" dirty="0" err="1"/>
              <a:t>Copy</a:t>
            </a:r>
            <a:r>
              <a:rPr lang="pl-PL" dirty="0"/>
              <a:t> and </a:t>
            </a:r>
            <a:r>
              <a:rPr lang="pl-PL" dirty="0" err="1"/>
              <a:t>paste</a:t>
            </a:r>
            <a:r>
              <a:rPr lang="pl-PL" dirty="0"/>
              <a:t> the </a:t>
            </a:r>
            <a:r>
              <a:rPr lang="pl-PL" dirty="0" err="1"/>
              <a:t>pre-calculated</a:t>
            </a:r>
            <a:r>
              <a:rPr lang="pl-PL" dirty="0"/>
              <a:t> </a:t>
            </a:r>
            <a:r>
              <a:rPr lang="pl-PL" dirty="0" err="1"/>
              <a:t>values</a:t>
            </a:r>
            <a:r>
              <a:rPr lang="pl-PL" dirty="0"/>
              <a:t> </a:t>
            </a:r>
            <a:r>
              <a:rPr lang="pl-PL" dirty="0" err="1"/>
              <a:t>into</a:t>
            </a:r>
            <a:r>
              <a:rPr lang="pl-PL" dirty="0"/>
              <a:t> the </a:t>
            </a:r>
            <a:r>
              <a:rPr lang="pl-PL" dirty="0" err="1"/>
              <a:t>app</a:t>
            </a:r>
            <a:r>
              <a:rPr lang="pl-PL" dirty="0"/>
              <a:t> </a:t>
            </a:r>
            <a:r>
              <a:rPr lang="pl-PL" dirty="0" err="1"/>
              <a:t>source</a:t>
            </a:r>
            <a:r>
              <a:rPr lang="pl-PL" dirty="0"/>
              <a:t> (</a:t>
            </a:r>
            <a:r>
              <a:rPr lang="pl-PL" dirty="0" err="1"/>
              <a:t>std</a:t>
            </a:r>
            <a:r>
              <a:rPr lang="pl-PL" dirty="0"/>
              <a:t>::</a:t>
            </a:r>
            <a:r>
              <a:rPr lang="pl-PL" dirty="0" err="1"/>
              <a:t>array</a:t>
            </a:r>
            <a:r>
              <a:rPr lang="pl-PL" dirty="0"/>
              <a:t> in </a:t>
            </a:r>
            <a:r>
              <a:rPr lang="pl-PL" dirty="0" err="1"/>
              <a:t>example</a:t>
            </a:r>
            <a:r>
              <a:rPr lang="pl-PL" dirty="0"/>
              <a:t>) – </a:t>
            </a:r>
            <a:r>
              <a:rPr lang="pl-PL" dirty="0" err="1"/>
              <a:t>this</a:t>
            </a:r>
            <a:r>
              <a:rPr lang="pl-PL" dirty="0"/>
              <a:t> </a:t>
            </a:r>
            <a:r>
              <a:rPr lang="pl-PL" dirty="0" err="1"/>
              <a:t>could</a:t>
            </a:r>
            <a:r>
              <a:rPr lang="pl-PL" dirty="0"/>
              <a:t> </a:t>
            </a:r>
            <a:r>
              <a:rPr lang="pl-PL" dirty="0" err="1"/>
              <a:t>work</a:t>
            </a:r>
            <a:r>
              <a:rPr lang="pl-PL" dirty="0"/>
              <a:t> in </a:t>
            </a:r>
            <a:r>
              <a:rPr lang="pl-PL" dirty="0" err="1"/>
              <a:t>our</a:t>
            </a:r>
            <a:r>
              <a:rPr lang="pl-PL" dirty="0"/>
              <a:t> </a:t>
            </a:r>
            <a:r>
              <a:rPr lang="pl-PL" dirty="0" err="1"/>
              <a:t>case</a:t>
            </a:r>
            <a:r>
              <a:rPr lang="pl-PL" dirty="0"/>
              <a:t>, but no in </a:t>
            </a:r>
            <a:r>
              <a:rPr lang="pl-PL" dirty="0" err="1"/>
              <a:t>general</a:t>
            </a:r>
            <a:r>
              <a:rPr lang="pl-PL" dirty="0"/>
              <a:t> (</a:t>
            </a:r>
            <a:r>
              <a:rPr lang="pl-PL" dirty="0" err="1"/>
              <a:t>fib</a:t>
            </a:r>
            <a:r>
              <a:rPr lang="pl-PL" dirty="0"/>
              <a:t> </a:t>
            </a:r>
            <a:r>
              <a:rPr lang="pl-PL" dirty="0" err="1"/>
              <a:t>is</a:t>
            </a:r>
            <a:r>
              <a:rPr lang="pl-PL" dirty="0"/>
              <a:t> </a:t>
            </a:r>
            <a:r>
              <a:rPr lang="pl-PL" dirty="0" err="1"/>
              <a:t>only</a:t>
            </a:r>
            <a:r>
              <a:rPr lang="pl-PL" dirty="0"/>
              <a:t> </a:t>
            </a:r>
            <a:r>
              <a:rPr lang="pl-PL" dirty="0" err="1"/>
              <a:t>ilustration</a:t>
            </a:r>
            <a:r>
              <a:rPr lang="pl-PL" dirty="0"/>
              <a:t>)</a:t>
            </a:r>
          </a:p>
          <a:p>
            <a:pPr marL="171450" indent="-171450">
              <a:buFontTx/>
              <a:buChar char="-"/>
            </a:pPr>
            <a:endParaRPr lang="pl-PL" dirty="0"/>
          </a:p>
          <a:p>
            <a:r>
              <a:rPr lang="pl-PL" dirty="0" err="1"/>
              <a:t>cons</a:t>
            </a:r>
            <a:r>
              <a:rPr lang="pl-PL" dirty="0"/>
              <a:t>: </a:t>
            </a:r>
          </a:p>
          <a:p>
            <a:pPr marL="171450" indent="-171450">
              <a:buFontTx/>
              <a:buChar char="-"/>
            </a:pPr>
            <a:r>
              <a:rPr lang="pl-PL" dirty="0"/>
              <a:t>No </a:t>
            </a:r>
            <a:r>
              <a:rPr lang="pl-PL" dirty="0" err="1"/>
              <a:t>float</a:t>
            </a:r>
            <a:r>
              <a:rPr lang="pl-PL" dirty="0"/>
              <a:t> </a:t>
            </a:r>
          </a:p>
          <a:p>
            <a:pPr marL="171450" indent="-171450">
              <a:buFontTx/>
              <a:buChar char="-"/>
            </a:pPr>
            <a:r>
              <a:rPr lang="pl-PL" dirty="0"/>
              <a:t>Not </a:t>
            </a:r>
            <a:r>
              <a:rPr lang="pl-PL" dirty="0" err="1"/>
              <a:t>lazy</a:t>
            </a:r>
            <a:r>
              <a:rPr lang="pl-PL" dirty="0"/>
              <a:t> </a:t>
            </a:r>
            <a:r>
              <a:rPr lang="pl-PL" dirty="0" err="1"/>
              <a:t>init</a:t>
            </a:r>
            <a:r>
              <a:rPr lang="pl-PL" dirty="0"/>
              <a:t> – </a:t>
            </a:r>
            <a:r>
              <a:rPr lang="pl-PL" dirty="0" err="1"/>
              <a:t>have</a:t>
            </a:r>
            <a:r>
              <a:rPr lang="pl-PL" dirty="0"/>
              <a:t> to </a:t>
            </a:r>
            <a:r>
              <a:rPr lang="pl-PL" dirty="0" err="1"/>
              <a:t>compiled</a:t>
            </a:r>
            <a:r>
              <a:rPr lang="pl-PL" dirty="0"/>
              <a:t> </a:t>
            </a:r>
            <a:r>
              <a:rPr lang="pl-PL" dirty="0" err="1"/>
              <a:t>every</a:t>
            </a:r>
            <a:r>
              <a:rPr lang="pl-PL" dirty="0"/>
              <a:t> </a:t>
            </a:r>
            <a:r>
              <a:rPr lang="pl-PL" dirty="0" err="1"/>
              <a:t>time</a:t>
            </a:r>
            <a:r>
              <a:rPr lang="pl-PL" dirty="0"/>
              <a:t> (</a:t>
            </a:r>
            <a:r>
              <a:rPr lang="pl-PL" dirty="0" err="1"/>
              <a:t>ccache</a:t>
            </a:r>
            <a:r>
              <a:rPr lang="pl-PL" dirty="0"/>
              <a:t> – </a:t>
            </a:r>
            <a:r>
              <a:rPr lang="pl-PL" dirty="0" err="1"/>
              <a:t>compiler</a:t>
            </a:r>
            <a:r>
              <a:rPr lang="pl-PL" dirty="0"/>
              <a:t> cache to </a:t>
            </a:r>
            <a:r>
              <a:rPr lang="pl-PL" dirty="0" err="1"/>
              <a:t>speed</a:t>
            </a:r>
            <a:r>
              <a:rPr lang="pl-PL" dirty="0"/>
              <a:t> </a:t>
            </a:r>
            <a:r>
              <a:rPr lang="pl-PL" dirty="0" err="1"/>
              <a:t>up</a:t>
            </a:r>
            <a:r>
              <a:rPr lang="pl-PL" dirty="0"/>
              <a:t> </a:t>
            </a:r>
            <a:r>
              <a:rPr lang="pl-PL" dirty="0" err="1"/>
              <a:t>compilation</a:t>
            </a:r>
            <a:r>
              <a:rPr lang="pl-PL" dirty="0"/>
              <a:t>)</a:t>
            </a:r>
          </a:p>
          <a:p>
            <a:pPr marL="171450" indent="-171450">
              <a:buFontTx/>
              <a:buChar char="-"/>
            </a:pPr>
            <a:r>
              <a:rPr lang="pl-PL" dirty="0" err="1"/>
              <a:t>Compile</a:t>
            </a:r>
            <a:r>
              <a:rPr lang="pl-PL" dirty="0"/>
              <a:t> </a:t>
            </a:r>
            <a:r>
              <a:rPr lang="pl-PL" dirty="0" err="1"/>
              <a:t>time</a:t>
            </a:r>
            <a:r>
              <a:rPr lang="pl-PL" dirty="0"/>
              <a:t> </a:t>
            </a:r>
            <a:r>
              <a:rPr lang="pl-PL" dirty="0" err="1"/>
              <a:t>increase</a:t>
            </a:r>
            <a:endParaRPr lang="pl-PL" dirty="0"/>
          </a:p>
          <a:p>
            <a:r>
              <a:rPr lang="pl-PL" dirty="0"/>
              <a:t>-  </a:t>
            </a:r>
            <a:r>
              <a:rPr lang="pl-PL" dirty="0" err="1"/>
              <a:t>Compile</a:t>
            </a:r>
            <a:r>
              <a:rPr lang="pl-PL" dirty="0"/>
              <a:t> Time </a:t>
            </a:r>
            <a:r>
              <a:rPr lang="pl-PL" dirty="0" err="1"/>
              <a:t>limitation</a:t>
            </a:r>
            <a:endParaRPr lang="pl-PL" dirty="0"/>
          </a:p>
        </p:txBody>
      </p:sp>
      <p:sp>
        <p:nvSpPr>
          <p:cNvPr id="4" name="Slide Number Placeholder 3"/>
          <p:cNvSpPr>
            <a:spLocks noGrp="1"/>
          </p:cNvSpPr>
          <p:nvPr>
            <p:ph type="sldNum" sz="quarter" idx="10"/>
          </p:nvPr>
        </p:nvSpPr>
        <p:spPr/>
        <p:txBody>
          <a:bodyPr/>
          <a:lstStyle/>
          <a:p>
            <a:fld id="{CFF3E0DB-3EEC-FC4F-9483-35FBF9011875}" type="slidenum">
              <a:rPr lang="pl-PL" smtClean="0"/>
              <a:t>7</a:t>
            </a:fld>
            <a:endParaRPr lang="pl-PL"/>
          </a:p>
        </p:txBody>
      </p:sp>
    </p:spTree>
    <p:extLst>
      <p:ext uri="{BB962C8B-B14F-4D97-AF65-F5344CB8AC3E}">
        <p14:creationId xmlns:p14="http://schemas.microsoft.com/office/powerpoint/2010/main" val="458325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Play Jason Turner video:</a:t>
            </a:r>
          </a:p>
          <a:p>
            <a:r>
              <a:rPr lang="pl-PL" dirty="0"/>
              <a:t>- </a:t>
            </a:r>
            <a:r>
              <a:rPr lang="pl-PL" dirty="0" err="1"/>
              <a:t>https</a:t>
            </a:r>
            <a:r>
              <a:rPr lang="pl-PL" dirty="0"/>
              <a:t>://</a:t>
            </a:r>
            <a:r>
              <a:rPr lang="pl-PL" dirty="0" err="1"/>
              <a:t>www.youtube.com</a:t>
            </a:r>
            <a:r>
              <a:rPr lang="pl-PL" dirty="0"/>
              <a:t>/</a:t>
            </a:r>
            <a:r>
              <a:rPr lang="pl-PL" dirty="0" err="1"/>
              <a:t>watch?v</a:t>
            </a:r>
            <a:r>
              <a:rPr lang="pl-PL" dirty="0"/>
              <a:t>=zBkNBP00wJE&amp;feature=</a:t>
            </a:r>
            <a:r>
              <a:rPr lang="pl-PL" dirty="0" err="1"/>
              <a:t>youtu.be&amp;t</a:t>
            </a:r>
            <a:r>
              <a:rPr lang="pl-PL" dirty="0"/>
              <a:t>=26m56s</a:t>
            </a:r>
          </a:p>
          <a:p>
            <a:endParaRPr lang="pl-PL" dirty="0"/>
          </a:p>
          <a:p>
            <a:r>
              <a:rPr lang="pl-PL" dirty="0" err="1"/>
              <a:t>Other</a:t>
            </a:r>
            <a:r>
              <a:rPr lang="pl-PL" dirty="0"/>
              <a:t> </a:t>
            </a:r>
            <a:r>
              <a:rPr lang="pl-PL" dirty="0" err="1"/>
              <a:t>compile-time</a:t>
            </a:r>
            <a:r>
              <a:rPr lang="pl-PL" dirty="0"/>
              <a:t> </a:t>
            </a:r>
            <a:r>
              <a:rPr lang="pl-PL" dirty="0" err="1"/>
              <a:t>examples</a:t>
            </a:r>
            <a:r>
              <a:rPr lang="pl-PL" dirty="0"/>
              <a:t>:</a:t>
            </a:r>
          </a:p>
          <a:p>
            <a:r>
              <a:rPr lang="pl-PL" dirty="0"/>
              <a:t>- OPTIONAL: SFINAE  and </a:t>
            </a:r>
            <a:r>
              <a:rPr lang="pl-PL" dirty="0" err="1"/>
              <a:t>compiler</a:t>
            </a:r>
            <a:r>
              <a:rPr lang="pl-PL" dirty="0"/>
              <a:t> </a:t>
            </a:r>
            <a:r>
              <a:rPr lang="pl-PL" dirty="0" err="1"/>
              <a:t>substitution</a:t>
            </a:r>
            <a:r>
              <a:rPr lang="pl-PL" dirty="0"/>
              <a:t>/</a:t>
            </a:r>
            <a:r>
              <a:rPr lang="pl-PL" dirty="0" err="1"/>
              <a:t>resolving</a:t>
            </a:r>
            <a:r>
              <a:rPr lang="pl-PL" dirty="0"/>
              <a:t>: </a:t>
            </a:r>
            <a:r>
              <a:rPr lang="pl-PL" dirty="0" err="1"/>
              <a:t>https</a:t>
            </a:r>
            <a:r>
              <a:rPr lang="pl-PL" dirty="0"/>
              <a:t>://</a:t>
            </a:r>
            <a:r>
              <a:rPr lang="pl-PL" dirty="0" err="1"/>
              <a:t>godbolt.org</a:t>
            </a:r>
            <a:r>
              <a:rPr lang="pl-PL" dirty="0"/>
              <a:t>/g/f2ZNz5</a:t>
            </a:r>
          </a:p>
          <a:p>
            <a:pPr marL="171450" indent="-171450">
              <a:buFontTx/>
              <a:buChar char="-"/>
            </a:pPr>
            <a:endParaRPr lang="pl-PL" b="1" dirty="0"/>
          </a:p>
          <a:p>
            <a:r>
              <a:rPr lang="pl-PL" dirty="0"/>
              <a:t>Show </a:t>
            </a:r>
            <a:r>
              <a:rPr lang="pl-PL" dirty="0" err="1"/>
              <a:t>books</a:t>
            </a:r>
            <a:r>
              <a:rPr lang="pl-PL" dirty="0"/>
              <a:t>:</a:t>
            </a:r>
          </a:p>
          <a:p>
            <a:r>
              <a:rPr lang="pl-PL" dirty="0"/>
              <a:t>- „</a:t>
            </a:r>
            <a:r>
              <a:rPr lang="pl-PL" dirty="0" err="1"/>
              <a:t>Effective</a:t>
            </a:r>
            <a:r>
              <a:rPr lang="pl-PL" dirty="0"/>
              <a:t> modern c++” – Scott </a:t>
            </a:r>
            <a:r>
              <a:rPr lang="pl-PL" dirty="0" err="1"/>
              <a:t>Mayers</a:t>
            </a:r>
            <a:r>
              <a:rPr lang="pl-PL"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pl-PL" dirty="0"/>
              <a:t>„C++ </a:t>
            </a:r>
            <a:r>
              <a:rPr lang="pl-PL" dirty="0" err="1"/>
              <a:t>Concurecy</a:t>
            </a:r>
            <a:r>
              <a:rPr lang="pl-PL" dirty="0"/>
              <a:t> in Action: </a:t>
            </a:r>
            <a:r>
              <a:rPr lang="pl-PL" sz="1200" b="0" i="0" u="none" strike="noStrike" kern="1200" dirty="0" err="1">
                <a:solidFill>
                  <a:schemeClr val="tx1"/>
                </a:solidFill>
                <a:effectLst/>
                <a:latin typeface="+mn-lt"/>
                <a:ea typeface="+mn-ea"/>
                <a:cs typeface="+mn-cs"/>
              </a:rPr>
              <a:t>Practical</a:t>
            </a:r>
            <a:r>
              <a:rPr lang="pl-PL" sz="1200" b="0" i="0" u="none" strike="noStrike" kern="1200" dirty="0">
                <a:solidFill>
                  <a:schemeClr val="tx1"/>
                </a:solidFill>
                <a:effectLst/>
                <a:latin typeface="+mn-lt"/>
                <a:ea typeface="+mn-ea"/>
                <a:cs typeface="+mn-cs"/>
              </a:rPr>
              <a:t> </a:t>
            </a:r>
            <a:r>
              <a:rPr lang="pl-PL" sz="1200" b="0" i="0" u="none" strike="noStrike" kern="1200" dirty="0" err="1">
                <a:solidFill>
                  <a:schemeClr val="tx1"/>
                </a:solidFill>
                <a:effectLst/>
                <a:latin typeface="+mn-lt"/>
                <a:ea typeface="+mn-ea"/>
                <a:cs typeface="+mn-cs"/>
              </a:rPr>
              <a:t>Multithreadin</a:t>
            </a:r>
            <a:r>
              <a:rPr lang="pl-PL" dirty="0"/>
              <a:t>” – Anthony William;</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pl-PL"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pl-PL" dirty="0"/>
              <a:t>„char” on </a:t>
            </a:r>
            <a:r>
              <a:rPr lang="pl-PL" dirty="0" err="1"/>
              <a:t>Straustrup’s</a:t>
            </a:r>
            <a:r>
              <a:rPr lang="pl-PL" dirty="0"/>
              <a:t> blog</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pl-PL"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pl-PL" dirty="0"/>
              <a:t>RUST/PONY</a:t>
            </a:r>
          </a:p>
        </p:txBody>
      </p:sp>
      <p:sp>
        <p:nvSpPr>
          <p:cNvPr id="4" name="Slide Number Placeholder 3"/>
          <p:cNvSpPr>
            <a:spLocks noGrp="1"/>
          </p:cNvSpPr>
          <p:nvPr>
            <p:ph type="sldNum" sz="quarter" idx="10"/>
          </p:nvPr>
        </p:nvSpPr>
        <p:spPr/>
        <p:txBody>
          <a:bodyPr/>
          <a:lstStyle/>
          <a:p>
            <a:fld id="{CFF3E0DB-3EEC-FC4F-9483-35FBF9011875}" type="slidenum">
              <a:rPr lang="pl-PL" smtClean="0"/>
              <a:t>8</a:t>
            </a:fld>
            <a:endParaRPr lang="pl-PL"/>
          </a:p>
        </p:txBody>
      </p:sp>
    </p:spTree>
    <p:extLst>
      <p:ext uri="{BB962C8B-B14F-4D97-AF65-F5344CB8AC3E}">
        <p14:creationId xmlns:p14="http://schemas.microsoft.com/office/powerpoint/2010/main" val="262075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CFF3E0DB-3EEC-FC4F-9483-35FBF9011875}" type="slidenum">
              <a:rPr lang="pl-PL" smtClean="0"/>
              <a:t>9</a:t>
            </a:fld>
            <a:endParaRPr lang="pl-PL"/>
          </a:p>
        </p:txBody>
      </p:sp>
    </p:spTree>
    <p:extLst>
      <p:ext uri="{BB962C8B-B14F-4D97-AF65-F5344CB8AC3E}">
        <p14:creationId xmlns:p14="http://schemas.microsoft.com/office/powerpoint/2010/main" val="1540747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6/28/18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6/28/18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6/28/18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6/28/18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6/28/18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6/28/18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ccache.samba.org/" TargetMode="External"/><Relationship Id="rId13" Type="http://schemas.openxmlformats.org/officeDocument/2006/relationships/hyperlink" Target="https://www.ponylang.org/" TargetMode="External"/><Relationship Id="rId3" Type="http://schemas.openxmlformats.org/officeDocument/2006/relationships/hyperlink" Target="https://en.wikipedia.org/wiki/Fibonacci_number" TargetMode="External"/><Relationship Id="rId7" Type="http://schemas.openxmlformats.org/officeDocument/2006/relationships/hyperlink" Target="https://www.it.uu.se/edu/course/homepage/hpb/vt12/lab4.pdf" TargetMode="External"/><Relationship Id="rId12" Type="http://schemas.openxmlformats.org/officeDocument/2006/relationships/hyperlink" Target="https://www.rust-lang.org/en-U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en.wikipedia.org/wiki/SIMD" TargetMode="External"/><Relationship Id="rId11" Type="http://schemas.openxmlformats.org/officeDocument/2006/relationships/hyperlink" Target="http://www.stroustrup.com/bs_faq2.html#char" TargetMode="External"/><Relationship Id="rId5" Type="http://schemas.openxmlformats.org/officeDocument/2006/relationships/hyperlink" Target="https://en.wikipedia.org/wiki/Automatic_vectorization" TargetMode="External"/><Relationship Id="rId10" Type="http://schemas.openxmlformats.org/officeDocument/2006/relationships/hyperlink" Target="https://isocpp.org/" TargetMode="External"/><Relationship Id="rId4" Type="http://schemas.openxmlformats.org/officeDocument/2006/relationships/hyperlink" Target="https://www.geeksforgeeks.org/time-complexity-recursive-fibonacci-program/" TargetMode="External"/><Relationship Id="rId9" Type="http://schemas.openxmlformats.org/officeDocument/2006/relationships/hyperlink" Target="https://cppcon.org/" TargetMode="External"/><Relationship Id="rId14" Type="http://schemas.openxmlformats.org/officeDocument/2006/relationships/hyperlink" Target="https://youtu.be/zBkNBP00wJE?t=26m56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 performance matters </a:t>
            </a:r>
            <a:r>
              <a:rPr lang="en-US" sz="4400" dirty="0">
                <a:sym typeface="Wingdings" pitchFamily="2" charset="2"/>
              </a:rPr>
              <a:t>(in a nutshell)</a:t>
            </a:r>
            <a:endParaRPr lang="en-US" sz="4400" dirty="0"/>
          </a:p>
        </p:txBody>
      </p:sp>
      <p:sp>
        <p:nvSpPr>
          <p:cNvPr id="3" name="Subtitle 2"/>
          <p:cNvSpPr>
            <a:spLocks noGrp="1"/>
          </p:cNvSpPr>
          <p:nvPr>
            <p:ph type="subTitle" idx="1"/>
          </p:nvPr>
        </p:nvSpPr>
        <p:spPr/>
        <p:txBody>
          <a:bodyPr/>
          <a:lstStyle/>
          <a:p>
            <a:r>
              <a:rPr lang="pl-PL" dirty="0"/>
              <a:t>Janusz Majchrzak</a:t>
            </a:r>
          </a:p>
        </p:txBody>
      </p:sp>
    </p:spTree>
    <p:extLst>
      <p:ext uri="{BB962C8B-B14F-4D97-AF65-F5344CB8AC3E}">
        <p14:creationId xmlns:p14="http://schemas.microsoft.com/office/powerpoint/2010/main" val="1233805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000" dirty="0"/>
              <a:t>Base problem: Get </a:t>
            </a:r>
            <a:r>
              <a:rPr lang="en-AU" sz="4000" b="1" i="1" dirty="0"/>
              <a:t>n</a:t>
            </a:r>
            <a:r>
              <a:rPr lang="en-AU" sz="4000" dirty="0"/>
              <a:t> Fibonacci numbers</a:t>
            </a:r>
          </a:p>
        </p:txBody>
      </p:sp>
      <p:sp>
        <p:nvSpPr>
          <p:cNvPr id="3" name="Content Placeholder 2"/>
          <p:cNvSpPr>
            <a:spLocks noGrp="1"/>
          </p:cNvSpPr>
          <p:nvPr>
            <p:ph idx="1"/>
          </p:nvPr>
        </p:nvSpPr>
        <p:spPr/>
        <p:txBody>
          <a:bodyPr/>
          <a:lstStyle/>
          <a:p>
            <a:r>
              <a:rPr lang="en-US" b="1" dirty="0"/>
              <a:t>Fibonacci numbers</a:t>
            </a:r>
            <a:r>
              <a:rPr lang="en-US" dirty="0"/>
              <a:t> are the numbers in the following integer sequence, called the </a:t>
            </a:r>
            <a:r>
              <a:rPr lang="en-US" b="1" dirty="0"/>
              <a:t>Fibonacci sequence</a:t>
            </a:r>
            <a:r>
              <a:rPr lang="en-US" dirty="0"/>
              <a:t>, and characterized by the fact that every number after the first two is the sum of the two preceding ones: </a:t>
            </a:r>
          </a:p>
          <a:p>
            <a:r>
              <a:rPr lang="en-US" dirty="0"/>
              <a:t>The sequence </a:t>
            </a:r>
            <a:r>
              <a:rPr lang="en-US" i="1" dirty="0"/>
              <a:t>F</a:t>
            </a:r>
            <a:r>
              <a:rPr lang="en-US" i="1" baseline="-25000" dirty="0"/>
              <a:t>n</a:t>
            </a:r>
            <a:r>
              <a:rPr lang="en-US" i="1" dirty="0"/>
              <a:t> </a:t>
            </a:r>
            <a:r>
              <a:rPr lang="en-US" dirty="0"/>
              <a:t>of Fibonacci numbers is defined by the recurrence relation:                     :       with seed values: </a:t>
            </a:r>
          </a:p>
          <a:p>
            <a:r>
              <a:rPr lang="en-US" dirty="0"/>
              <a:t>These numbers are often used in finance or many types of simulations including biology, chemistry or physics.</a:t>
            </a:r>
            <a:endParaRPr lang="pl-PL" dirty="0"/>
          </a:p>
          <a:p>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9323" y="3037869"/>
            <a:ext cx="4318000" cy="3302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7914" y="3807758"/>
            <a:ext cx="1778000" cy="34290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8016" y="3807758"/>
            <a:ext cx="1447800" cy="342900"/>
          </a:xfrm>
          <a:prstGeom prst="rect">
            <a:avLst/>
          </a:prstGeom>
        </p:spPr>
      </p:pic>
    </p:spTree>
    <p:extLst>
      <p:ext uri="{BB962C8B-B14F-4D97-AF65-F5344CB8AC3E}">
        <p14:creationId xmlns:p14="http://schemas.microsoft.com/office/powerpoint/2010/main" val="1307907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000" dirty="0"/>
              <a:t>Common implementation 1: Recursive algorithm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2966" y="2150621"/>
            <a:ext cx="5575300" cy="3136900"/>
          </a:xfrm>
          <a:prstGeom prst="rect">
            <a:avLst/>
          </a:prstGeom>
        </p:spPr>
      </p:pic>
      <p:sp>
        <p:nvSpPr>
          <p:cNvPr id="7" name="TextBox 6"/>
          <p:cNvSpPr txBox="1"/>
          <p:nvPr/>
        </p:nvSpPr>
        <p:spPr>
          <a:xfrm>
            <a:off x="883578" y="2150621"/>
            <a:ext cx="4099388" cy="3693319"/>
          </a:xfrm>
          <a:prstGeom prst="rect">
            <a:avLst/>
          </a:prstGeom>
          <a:noFill/>
        </p:spPr>
        <p:txBody>
          <a:bodyPr wrap="square" rtlCol="0">
            <a:spAutoFit/>
          </a:bodyPr>
          <a:lstStyle/>
          <a:p>
            <a:r>
              <a:rPr lang="en-AU" dirty="0"/>
              <a:t>In case of recursive Fibonacci implementation the algorithm complexity is </a:t>
            </a:r>
            <a:r>
              <a:rPr lang="en-AU" b="1" dirty="0"/>
              <a:t>O(2</a:t>
            </a:r>
            <a:r>
              <a:rPr lang="en-AU" b="1" baseline="30000" dirty="0"/>
              <a:t>n</a:t>
            </a:r>
            <a:r>
              <a:rPr lang="en-AU" b="1" dirty="0"/>
              <a:t>). </a:t>
            </a:r>
            <a:r>
              <a:rPr lang="en-AU" dirty="0"/>
              <a:t>Computer has to calculate the same numbers many times due to the recursive function call.</a:t>
            </a:r>
          </a:p>
          <a:p>
            <a:r>
              <a:rPr lang="en-AU" dirty="0"/>
              <a:t>To get </a:t>
            </a:r>
            <a:r>
              <a:rPr lang="en-AU" i="1" dirty="0"/>
              <a:t>48</a:t>
            </a:r>
            <a:r>
              <a:rPr lang="en-AU" i="1" baseline="30000" dirty="0"/>
              <a:t>th</a:t>
            </a:r>
            <a:r>
              <a:rPr lang="en-AU" dirty="0"/>
              <a:t> Fibonacci sequence number (</a:t>
            </a:r>
            <a:r>
              <a:rPr lang="is-IS" i="1" dirty="0"/>
              <a:t>4807526976</a:t>
            </a:r>
            <a:r>
              <a:rPr lang="en-AU" dirty="0"/>
              <a:t>) it took </a:t>
            </a:r>
            <a:r>
              <a:rPr lang="en-AU" b="1" dirty="0"/>
              <a:t>38 seconds</a:t>
            </a:r>
            <a:r>
              <a:rPr lang="en-AU" dirty="0"/>
              <a:t> on my machine. </a:t>
            </a:r>
          </a:p>
          <a:p>
            <a:endParaRPr lang="en-AU" dirty="0"/>
          </a:p>
          <a:p>
            <a:r>
              <a:rPr lang="en-AU" dirty="0"/>
              <a:t>Imagine if we need to get a lot of the numbers in the same time</a:t>
            </a:r>
            <a:r>
              <a:rPr lang="mr-IN" dirty="0"/>
              <a:t>…</a:t>
            </a:r>
            <a:r>
              <a:rPr lang="en-AU" dirty="0"/>
              <a:t> </a:t>
            </a:r>
          </a:p>
          <a:p>
            <a:endParaRPr lang="pl-PL" dirty="0"/>
          </a:p>
        </p:txBody>
      </p:sp>
    </p:spTree>
    <p:extLst>
      <p:ext uri="{BB962C8B-B14F-4D97-AF65-F5344CB8AC3E}">
        <p14:creationId xmlns:p14="http://schemas.microsoft.com/office/powerpoint/2010/main" val="1633784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000" dirty="0"/>
              <a:t>Common implementation 2: Iteration algorithm</a:t>
            </a:r>
            <a:endParaRPr lang="pl-PL" sz="4000" dirty="0"/>
          </a:p>
        </p:txBody>
      </p:sp>
      <p:sp>
        <p:nvSpPr>
          <p:cNvPr id="4" name="TextBox 3"/>
          <p:cNvSpPr txBox="1"/>
          <p:nvPr/>
        </p:nvSpPr>
        <p:spPr>
          <a:xfrm>
            <a:off x="893852" y="2013735"/>
            <a:ext cx="3976099" cy="4524315"/>
          </a:xfrm>
          <a:prstGeom prst="rect">
            <a:avLst/>
          </a:prstGeom>
          <a:noFill/>
        </p:spPr>
        <p:txBody>
          <a:bodyPr wrap="square" rtlCol="0">
            <a:spAutoFit/>
          </a:bodyPr>
          <a:lstStyle/>
          <a:p>
            <a:r>
              <a:rPr lang="en-AU" dirty="0"/>
              <a:t>The  previous approach was very simple, but wasn’t optimal. We can easily designe better algorithm using an iterative approach.</a:t>
            </a:r>
          </a:p>
          <a:p>
            <a:r>
              <a:rPr lang="en-AU" dirty="0"/>
              <a:t>This time calculation of 48</a:t>
            </a:r>
            <a:r>
              <a:rPr lang="en-AU" baseline="30000" dirty="0"/>
              <a:t>th</a:t>
            </a:r>
            <a:r>
              <a:rPr lang="en-AU" dirty="0"/>
              <a:t> Fibonacci  number took only about </a:t>
            </a:r>
            <a:r>
              <a:rPr lang="en-AU" b="1" dirty="0"/>
              <a:t>0.09 second</a:t>
            </a:r>
            <a:r>
              <a:rPr lang="en-AU" dirty="0"/>
              <a:t>. </a:t>
            </a:r>
          </a:p>
          <a:p>
            <a:r>
              <a:rPr lang="en-AU" dirty="0"/>
              <a:t>The algorithm complexity is </a:t>
            </a:r>
            <a:r>
              <a:rPr lang="en-AU" b="1" dirty="0"/>
              <a:t>O(n)</a:t>
            </a:r>
            <a:r>
              <a:rPr lang="en-AU" dirty="0"/>
              <a:t> now.</a:t>
            </a:r>
          </a:p>
          <a:p>
            <a:endParaRPr lang="en-AU" dirty="0"/>
          </a:p>
          <a:p>
            <a:r>
              <a:rPr lang="en-AU" dirty="0"/>
              <a:t>This method is clearly way better, but the question remains: What if we need to get a lot of big Fibonacci numbers in the same time?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8747" y="2013735"/>
            <a:ext cx="5994400" cy="3822700"/>
          </a:xfrm>
          <a:prstGeom prst="rect">
            <a:avLst/>
          </a:prstGeom>
        </p:spPr>
      </p:pic>
    </p:spTree>
    <p:extLst>
      <p:ext uri="{BB962C8B-B14F-4D97-AF65-F5344CB8AC3E}">
        <p14:creationId xmlns:p14="http://schemas.microsoft.com/office/powerpoint/2010/main" val="652007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39084"/>
          </a:xfrm>
        </p:spPr>
        <p:txBody>
          <a:bodyPr/>
          <a:lstStyle/>
          <a:p>
            <a:r>
              <a:rPr lang="en-AU" sz="4000" dirty="0"/>
              <a:t>Problem solution: Use threads</a:t>
            </a:r>
          </a:p>
        </p:txBody>
      </p:sp>
      <p:sp>
        <p:nvSpPr>
          <p:cNvPr id="4" name="TextBox 3"/>
          <p:cNvSpPr txBox="1"/>
          <p:nvPr/>
        </p:nvSpPr>
        <p:spPr>
          <a:xfrm>
            <a:off x="883577" y="1494375"/>
            <a:ext cx="3924728" cy="4247317"/>
          </a:xfrm>
          <a:prstGeom prst="rect">
            <a:avLst/>
          </a:prstGeom>
          <a:noFill/>
        </p:spPr>
        <p:txBody>
          <a:bodyPr wrap="square" rtlCol="0">
            <a:spAutoFit/>
          </a:bodyPr>
          <a:lstStyle/>
          <a:p>
            <a:r>
              <a:rPr lang="en-AU" dirty="0"/>
              <a:t>The idea is to calculate values on a different thread. This approach may be useful in some cases, but also has it’s down sides. </a:t>
            </a:r>
          </a:p>
          <a:p>
            <a:endParaRPr lang="en-AU" dirty="0"/>
          </a:p>
          <a:p>
            <a:r>
              <a:rPr lang="en-AU" dirty="0"/>
              <a:t>In some systems adding new threads can be forbidden. (Real time applications for example).</a:t>
            </a:r>
          </a:p>
          <a:p>
            <a:endParaRPr lang="en-AU" dirty="0"/>
          </a:p>
          <a:p>
            <a:r>
              <a:rPr lang="en-AU" dirty="0"/>
              <a:t>If we can make a new thread, we have to remember that this is not a cheap operation. </a:t>
            </a:r>
          </a:p>
          <a:p>
            <a:endParaRPr lang="en-AU" dirty="0"/>
          </a:p>
          <a:p>
            <a:r>
              <a:rPr lang="en-AU" dirty="0"/>
              <a:t>It is also worth mention CPU thread pool. </a:t>
            </a:r>
          </a:p>
        </p:txBody>
      </p:sp>
      <p:pic>
        <p:nvPicPr>
          <p:cNvPr id="5" name="Picture 4"/>
          <p:cNvPicPr>
            <a:picLocks noChangeAspect="1"/>
          </p:cNvPicPr>
          <p:nvPr/>
        </p:nvPicPr>
        <p:blipFill>
          <a:blip r:embed="rId3"/>
          <a:stretch>
            <a:fillRect/>
          </a:stretch>
        </p:blipFill>
        <p:spPr>
          <a:xfrm>
            <a:off x="5902409" y="1191802"/>
            <a:ext cx="4721073" cy="5273163"/>
          </a:xfrm>
          <a:prstGeom prst="rect">
            <a:avLst/>
          </a:prstGeom>
        </p:spPr>
      </p:pic>
    </p:spTree>
    <p:extLst>
      <p:ext uri="{BB962C8B-B14F-4D97-AF65-F5344CB8AC3E}">
        <p14:creationId xmlns:p14="http://schemas.microsoft.com/office/powerpoint/2010/main" val="144075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000" dirty="0"/>
              <a:t>Problem solution: Load pre computed numbers from external file</a:t>
            </a:r>
            <a:endParaRPr lang="pl-PL" sz="4000" dirty="0"/>
          </a:p>
        </p:txBody>
      </p:sp>
      <p:sp>
        <p:nvSpPr>
          <p:cNvPr id="4" name="TextBox 3"/>
          <p:cNvSpPr txBox="1"/>
          <p:nvPr/>
        </p:nvSpPr>
        <p:spPr>
          <a:xfrm>
            <a:off x="893852" y="1941816"/>
            <a:ext cx="9791272" cy="4801314"/>
          </a:xfrm>
          <a:prstGeom prst="rect">
            <a:avLst/>
          </a:prstGeom>
          <a:noFill/>
        </p:spPr>
        <p:txBody>
          <a:bodyPr wrap="square" rtlCol="0">
            <a:spAutoFit/>
          </a:bodyPr>
          <a:lstStyle/>
          <a:p>
            <a:r>
              <a:rPr lang="en-AU" dirty="0"/>
              <a:t>The idea is to pre calculate the Fibonacci numbers before the application yet started and load them form file. This method is commonly used for some data especially in the applications that requires computing a real big numbers.</a:t>
            </a:r>
          </a:p>
          <a:p>
            <a:r>
              <a:rPr lang="en-AU" dirty="0"/>
              <a:t>The file could contain a list of numbers placed in very specific order. This requires us to take care if anybody hasn’t modified the file. The parser will expect only certain pattern, if this pattern has been changed our parser should also be modified. </a:t>
            </a:r>
          </a:p>
          <a:p>
            <a:endParaRPr lang="en-AU" dirty="0"/>
          </a:p>
          <a:p>
            <a:r>
              <a:rPr lang="en-AU" dirty="0"/>
              <a:t>But this is also not perfect in our use case. We want to get just a few Fibonacci numbers as quick as possible. </a:t>
            </a:r>
          </a:p>
          <a:p>
            <a:endParaRPr lang="en-AU" dirty="0"/>
          </a:p>
          <a:p>
            <a:r>
              <a:rPr lang="en-AU" dirty="0"/>
              <a:t>In some applications this method is also not possible. For example the application that I’ve been developing in previous company had very strict requirements and worked in very controlled environment which is common in case of real time applications. We as developers were not allowed for adding anything to the file system.</a:t>
            </a:r>
          </a:p>
          <a:p>
            <a:r>
              <a:rPr lang="en-AU" dirty="0"/>
              <a:t>Please also remember that I/O operations are also not cheap (OS calls). The CPU has to make a lot of operations in order to gain access and read data form disk. </a:t>
            </a:r>
          </a:p>
          <a:p>
            <a:endParaRPr lang="en-AU" dirty="0"/>
          </a:p>
        </p:txBody>
      </p:sp>
    </p:spTree>
    <p:extLst>
      <p:ext uri="{BB962C8B-B14F-4D97-AF65-F5344CB8AC3E}">
        <p14:creationId xmlns:p14="http://schemas.microsoft.com/office/powerpoint/2010/main" val="1232440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000" dirty="0"/>
              <a:t>Problem solution: Use compile time</a:t>
            </a:r>
            <a:endParaRPr lang="pl-PL" sz="4000" dirty="0"/>
          </a:p>
        </p:txBody>
      </p:sp>
      <p:sp>
        <p:nvSpPr>
          <p:cNvPr id="4" name="TextBox 3"/>
          <p:cNvSpPr txBox="1"/>
          <p:nvPr/>
        </p:nvSpPr>
        <p:spPr>
          <a:xfrm>
            <a:off x="852755" y="1867422"/>
            <a:ext cx="3945276" cy="4524315"/>
          </a:xfrm>
          <a:prstGeom prst="rect">
            <a:avLst/>
          </a:prstGeom>
          <a:noFill/>
        </p:spPr>
        <p:txBody>
          <a:bodyPr wrap="square" rtlCol="0">
            <a:spAutoFit/>
          </a:bodyPr>
          <a:lstStyle/>
          <a:p>
            <a:r>
              <a:rPr lang="en-AU" dirty="0"/>
              <a:t>In this method we will also use already computed Fibonacci numbers, but unlike previous solution, we will not use external file. Instead we want these numbers combined with the program executable file.</a:t>
            </a:r>
          </a:p>
          <a:p>
            <a:r>
              <a:rPr lang="en-AU" dirty="0"/>
              <a:t>This solution is very efficient and works very well for such a small data set.</a:t>
            </a:r>
          </a:p>
          <a:p>
            <a:r>
              <a:rPr lang="en-AU" dirty="0"/>
              <a:t>For storing bigger amount of data using external file may be a better solution.</a:t>
            </a:r>
          </a:p>
          <a:p>
            <a:r>
              <a:rPr lang="en-AU" dirty="0"/>
              <a:t>This method makes accessing the Fibonacci number very fast (the access time is immeasurable).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8472" y="1867422"/>
            <a:ext cx="5954302" cy="4581327"/>
          </a:xfrm>
          <a:prstGeom prst="rect">
            <a:avLst/>
          </a:prstGeom>
        </p:spPr>
      </p:pic>
    </p:spTree>
    <p:extLst>
      <p:ext uri="{BB962C8B-B14F-4D97-AF65-F5344CB8AC3E}">
        <p14:creationId xmlns:p14="http://schemas.microsoft.com/office/powerpoint/2010/main" val="81010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2100"/>
          </a:xfrm>
        </p:spPr>
        <p:txBody>
          <a:bodyPr/>
          <a:lstStyle/>
          <a:p>
            <a:r>
              <a:rPr lang="en-AU" dirty="0"/>
              <a:t>Bibliography</a:t>
            </a:r>
            <a:endParaRPr lang="pl-PL" dirty="0"/>
          </a:p>
        </p:txBody>
      </p:sp>
      <p:sp>
        <p:nvSpPr>
          <p:cNvPr id="4" name="TextBox 3"/>
          <p:cNvSpPr txBox="1"/>
          <p:nvPr/>
        </p:nvSpPr>
        <p:spPr>
          <a:xfrm>
            <a:off x="1202076" y="1859622"/>
            <a:ext cx="9832369" cy="3416320"/>
          </a:xfrm>
          <a:prstGeom prst="rect">
            <a:avLst/>
          </a:prstGeom>
          <a:noFill/>
        </p:spPr>
        <p:txBody>
          <a:bodyPr wrap="square" rtlCol="0">
            <a:spAutoFit/>
          </a:bodyPr>
          <a:lstStyle/>
          <a:p>
            <a:pPr marL="285750" indent="-285750">
              <a:buFont typeface="Arial" charset="0"/>
              <a:buChar char="•"/>
            </a:pPr>
            <a:r>
              <a:rPr lang="pl-PL" dirty="0">
                <a:hlinkClick r:id="rId3"/>
              </a:rPr>
              <a:t>https://en.wikipedia.org/wiki/Fibonacci_number</a:t>
            </a:r>
            <a:endParaRPr lang="pl-PL" dirty="0"/>
          </a:p>
          <a:p>
            <a:pPr marL="285750" indent="-285750">
              <a:buFont typeface="Arial" charset="0"/>
              <a:buChar char="•"/>
            </a:pPr>
            <a:r>
              <a:rPr lang="pl-PL" dirty="0">
                <a:hlinkClick r:id="rId4"/>
              </a:rPr>
              <a:t>https://www.geeksforgeeks.org/time-complexity-recursive-fibonacci-program/</a:t>
            </a:r>
            <a:endParaRPr lang="pl-PL" dirty="0"/>
          </a:p>
          <a:p>
            <a:pPr marL="285750" indent="-285750">
              <a:buFont typeface="Arial" charset="0"/>
              <a:buChar char="•"/>
            </a:pPr>
            <a:r>
              <a:rPr lang="pl-PL" dirty="0">
                <a:hlinkClick r:id="rId5"/>
              </a:rPr>
              <a:t>https://en.wikipedia.org/wiki/Automatic_vectorization</a:t>
            </a:r>
            <a:endParaRPr lang="pl-PL" dirty="0"/>
          </a:p>
          <a:p>
            <a:pPr marL="285750" indent="-285750">
              <a:buFont typeface="Arial" charset="0"/>
              <a:buChar char="•"/>
            </a:pPr>
            <a:r>
              <a:rPr lang="pl-PL" dirty="0">
                <a:hlinkClick r:id="rId6"/>
              </a:rPr>
              <a:t>https://en.wikipedia.org/wiki/SIMD</a:t>
            </a:r>
            <a:endParaRPr lang="pl-PL" dirty="0"/>
          </a:p>
          <a:p>
            <a:pPr marL="285750" indent="-285750">
              <a:buFont typeface="Arial" charset="0"/>
              <a:buChar char="•"/>
            </a:pPr>
            <a:r>
              <a:rPr lang="pl-PL" dirty="0">
                <a:hlinkClick r:id="rId7"/>
              </a:rPr>
              <a:t>https://www.it.uu.se/edu/course/homepage/hpb/vt12/lab4.pdf</a:t>
            </a:r>
            <a:endParaRPr lang="pl-PL" dirty="0"/>
          </a:p>
          <a:p>
            <a:pPr marL="285750" indent="-285750">
              <a:buFont typeface="Arial" charset="0"/>
              <a:buChar char="•"/>
            </a:pPr>
            <a:r>
              <a:rPr lang="pl-PL" dirty="0">
                <a:hlinkClick r:id="rId8"/>
              </a:rPr>
              <a:t>https://ccache.samba.org</a:t>
            </a:r>
            <a:endParaRPr lang="pl-PL" dirty="0"/>
          </a:p>
          <a:p>
            <a:pPr marL="285750" indent="-285750">
              <a:buFont typeface="Arial" charset="0"/>
              <a:buChar char="•"/>
            </a:pPr>
            <a:r>
              <a:rPr lang="pl-PL" dirty="0">
                <a:hlinkClick r:id="rId9"/>
              </a:rPr>
              <a:t>https://cppcon.org</a:t>
            </a:r>
            <a:endParaRPr lang="pl-PL" dirty="0"/>
          </a:p>
          <a:p>
            <a:pPr marL="285750" indent="-285750">
              <a:buFont typeface="Arial" charset="0"/>
              <a:buChar char="•"/>
            </a:pPr>
            <a:r>
              <a:rPr lang="pl-PL" dirty="0">
                <a:hlinkClick r:id="rId10"/>
              </a:rPr>
              <a:t>https://isocpp.org</a:t>
            </a:r>
            <a:endParaRPr lang="pl-PL" dirty="0"/>
          </a:p>
          <a:p>
            <a:pPr marL="285750" indent="-285750">
              <a:buFont typeface="Arial" charset="0"/>
              <a:buChar char="•"/>
            </a:pPr>
            <a:r>
              <a:rPr lang="pl-PL" dirty="0">
                <a:hlinkClick r:id="rId11"/>
              </a:rPr>
              <a:t>http://www.stroustrup.com/bs_faq2.html#char</a:t>
            </a:r>
            <a:endParaRPr lang="pl-PL" dirty="0"/>
          </a:p>
          <a:p>
            <a:pPr marL="285750" indent="-285750">
              <a:buFont typeface="Arial" charset="0"/>
              <a:buChar char="•"/>
            </a:pPr>
            <a:r>
              <a:rPr lang="pl-PL" dirty="0">
                <a:hlinkClick r:id="rId12"/>
              </a:rPr>
              <a:t>https://www.rust-lang.org/en-US/</a:t>
            </a:r>
            <a:endParaRPr lang="pl-PL" dirty="0"/>
          </a:p>
          <a:p>
            <a:pPr marL="285750" indent="-285750">
              <a:buFont typeface="Arial" charset="0"/>
              <a:buChar char="•"/>
            </a:pPr>
            <a:r>
              <a:rPr lang="pl-PL" dirty="0">
                <a:hlinkClick r:id="rId13"/>
              </a:rPr>
              <a:t>https://www.ponylang.org</a:t>
            </a:r>
            <a:endParaRPr lang="pl-PL" dirty="0"/>
          </a:p>
          <a:p>
            <a:pPr marL="285750" indent="-285750">
              <a:buFont typeface="Arial" charset="0"/>
              <a:buChar char="•"/>
            </a:pPr>
            <a:r>
              <a:rPr lang="pl-PL" dirty="0">
                <a:hlinkClick r:id="rId14"/>
              </a:rPr>
              <a:t>https://youtu.be/zBkNBP00wJE?t=26m56s</a:t>
            </a:r>
            <a:endParaRPr lang="pl-PL" dirty="0"/>
          </a:p>
        </p:txBody>
      </p:sp>
    </p:spTree>
    <p:extLst>
      <p:ext uri="{BB962C8B-B14F-4D97-AF65-F5344CB8AC3E}">
        <p14:creationId xmlns:p14="http://schemas.microsoft.com/office/powerpoint/2010/main" val="79996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30210" y="2887038"/>
            <a:ext cx="3431569" cy="830997"/>
          </a:xfrm>
          <a:prstGeom prst="rect">
            <a:avLst/>
          </a:prstGeom>
          <a:noFill/>
        </p:spPr>
        <p:txBody>
          <a:bodyPr wrap="square" rtlCol="0">
            <a:spAutoFit/>
          </a:bodyPr>
          <a:lstStyle/>
          <a:p>
            <a:r>
              <a:rPr lang="en-AU" sz="4800" dirty="0"/>
              <a:t>Thank You</a:t>
            </a:r>
          </a:p>
        </p:txBody>
      </p:sp>
    </p:spTree>
    <p:extLst>
      <p:ext uri="{BB962C8B-B14F-4D97-AF65-F5344CB8AC3E}">
        <p14:creationId xmlns:p14="http://schemas.microsoft.com/office/powerpoint/2010/main" val="312341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251546</TotalTime>
  <Words>1073</Words>
  <Application>Microsoft Macintosh PowerPoint</Application>
  <PresentationFormat>Widescreen</PresentationFormat>
  <Paragraphs>105</Paragraphs>
  <Slides>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Mangal</vt:lpstr>
      <vt:lpstr>Wingdings</vt:lpstr>
      <vt:lpstr>Wingdings 3</vt:lpstr>
      <vt:lpstr>Ion</vt:lpstr>
      <vt:lpstr>C++: performance matters (in a nutshell)</vt:lpstr>
      <vt:lpstr>Base problem: Get n Fibonacci numbers</vt:lpstr>
      <vt:lpstr>Common implementation 1: Recursive algorithm</vt:lpstr>
      <vt:lpstr>Common implementation 2: Iteration algorithm</vt:lpstr>
      <vt:lpstr>Problem solution: Use threads</vt:lpstr>
      <vt:lpstr>Problem solution: Load pre computed numbers from external file</vt:lpstr>
      <vt:lpstr>Problem solution: Use compile time</vt:lpstr>
      <vt:lpstr>Bibliography</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Making code run faster</dc:title>
  <dc:creator>Janusz Majchrzak</dc:creator>
  <cp:lastModifiedBy>Janusz Majchrzak</cp:lastModifiedBy>
  <cp:revision>83</cp:revision>
  <dcterms:created xsi:type="dcterms:W3CDTF">2018-01-14T13:16:55Z</dcterms:created>
  <dcterms:modified xsi:type="dcterms:W3CDTF">2018-06-28T18:05:26Z</dcterms:modified>
</cp:coreProperties>
</file>