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6" r:id="rId4"/>
    <p:sldMasterId id="2147483698" r:id="rId5"/>
    <p:sldMasterId id="2147483710" r:id="rId6"/>
  </p:sldMasterIdLst>
  <p:notesMasterIdLst>
    <p:notesMasterId r:id="rId81"/>
  </p:notesMasterIdLst>
  <p:sldIdLst>
    <p:sldId id="256" r:id="rId7"/>
    <p:sldId id="258" r:id="rId8"/>
    <p:sldId id="259" r:id="rId9"/>
    <p:sldId id="260" r:id="rId10"/>
    <p:sldId id="261" r:id="rId11"/>
    <p:sldId id="272" r:id="rId12"/>
    <p:sldId id="273" r:id="rId13"/>
    <p:sldId id="341" r:id="rId14"/>
    <p:sldId id="342" r:id="rId15"/>
    <p:sldId id="343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70" r:id="rId24"/>
    <p:sldId id="271" r:id="rId25"/>
    <p:sldId id="264" r:id="rId26"/>
    <p:sldId id="265" r:id="rId27"/>
    <p:sldId id="344" r:id="rId28"/>
    <p:sldId id="266" r:id="rId29"/>
    <p:sldId id="291" r:id="rId30"/>
    <p:sldId id="294" r:id="rId31"/>
    <p:sldId id="267" r:id="rId32"/>
    <p:sldId id="269" r:id="rId33"/>
    <p:sldId id="288" r:id="rId34"/>
    <p:sldId id="295" r:id="rId35"/>
    <p:sldId id="290" r:id="rId36"/>
    <p:sldId id="345" r:id="rId37"/>
    <p:sldId id="346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1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presProps" Target="presProps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00750-8B2C-4DA8-8523-54087E0A873E}" type="datetimeFigureOut">
              <a:rPr lang="en-US" smtClean="0"/>
              <a:t>10/19/2015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0EFC7-1C01-4972-9734-C70B344AE3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A247F-407F-4CF1-89C2-B7FDC7F0CCC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F2E3AA54-445A-4217-B2E1-2606AE403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4C50AF03-A81C-4E7B-85DD-5294C70427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00CCC86E-67DC-45E7-8E91-F9920AC8CF7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6262688"/>
            <a:ext cx="94297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94CADA18-1F61-49AA-8117-8B90A607CBE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6262688"/>
            <a:ext cx="94297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470E9651-BBD7-488A-8ABD-1D7963556C5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fld id="{FAFF3098-82E0-45B8-87DB-50DF2C4876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6262688"/>
            <a:ext cx="11620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744998D1-60CA-4265-B268-1DD5B33F49E9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AE64800-4183-43B7-A063-243F054A6AFF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/>
            <a:fld id="{59A5C180-C32E-4124-90B2-9BC5CD7A15BF}" type="slidenum">
              <a:rPr lang="en-US" sz="1200">
                <a:latin typeface="Times" charset="0"/>
              </a:rPr>
              <a:pPr algn="r"/>
              <a:t>19</a:t>
            </a:fld>
            <a:endParaRPr lang="en-US" sz="1200">
              <a:latin typeface="Times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A247F-407F-4CF1-89C2-B7FDC7F0CC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A247F-407F-4CF1-89C2-B7FDC7F0CCC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A247F-407F-4CF1-89C2-B7FDC7F0CCC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A247F-407F-4CF1-89C2-B7FDC7F0CC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D774FF3-067F-4EFD-8BE6-69837F11C971}" type="slidenum">
              <a:rPr lang="en-US" sz="1200">
                <a:solidFill>
                  <a:prstClr val="black"/>
                </a:solidFill>
              </a:rPr>
              <a:pPr/>
              <a:t>62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5ABA840-001C-4AD9-A4E3-D8EA9CFBA80D}" type="slidenum">
              <a:rPr lang="en-US" sz="1200">
                <a:solidFill>
                  <a:prstClr val="black"/>
                </a:solidFill>
              </a:rPr>
              <a:pPr/>
              <a:t>63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C4DFCF5-2B11-441B-8742-C62999C50344}" type="slidenum">
              <a:rPr lang="en-US" sz="1200">
                <a:solidFill>
                  <a:prstClr val="black"/>
                </a:solidFill>
              </a:rPr>
              <a:pPr/>
              <a:t>64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8A1960F-D7D6-42B9-9D20-D6B0DE6E853D}" type="slidenum">
              <a:rPr lang="en-US" sz="1200">
                <a:solidFill>
                  <a:prstClr val="black"/>
                </a:solidFill>
              </a:rPr>
              <a:pPr/>
              <a:t>65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4FFABAE-C8A8-4FD5-8ED6-330C7F555ADA}" type="slidenum">
              <a:rPr lang="en-US" sz="1200">
                <a:solidFill>
                  <a:prstClr val="black"/>
                </a:solidFill>
              </a:rPr>
              <a:pPr/>
              <a:t>66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0F7502D-5C26-46E9-98CE-4107CFBF17F2}" type="slidenum">
              <a:rPr lang="en-US" sz="1200">
                <a:solidFill>
                  <a:prstClr val="black"/>
                </a:solidFill>
              </a:rPr>
              <a:pPr/>
              <a:t>67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DDD1E80-02DA-4D49-A2D6-3B5EBE532EEE}" type="slidenum">
              <a:rPr lang="en-US" sz="1200">
                <a:solidFill>
                  <a:prstClr val="black"/>
                </a:solidFill>
              </a:rPr>
              <a:pPr/>
              <a:t>68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FC64F99-EDE3-47C8-8175-D8143B7C5FCC}" type="slidenum">
              <a:rPr lang="en-US" sz="1200">
                <a:solidFill>
                  <a:prstClr val="black"/>
                </a:solidFill>
              </a:rPr>
              <a:pPr/>
              <a:t>69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033B8C2-ACA1-4179-978B-05953FAE6F15}" type="slidenum">
              <a:rPr lang="en-US" sz="1200">
                <a:solidFill>
                  <a:prstClr val="black"/>
                </a:solidFill>
              </a:rPr>
              <a:pPr/>
              <a:t>70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7584D7F-5D4B-46B3-80E3-0A6C66DD1829}" type="slidenum">
              <a:rPr lang="en-US" sz="1200">
                <a:solidFill>
                  <a:prstClr val="black"/>
                </a:solidFill>
              </a:rPr>
              <a:pPr/>
              <a:t>71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D5A3A60-A819-4AB5-8FF1-DCAA462850AD}" type="slidenum">
              <a:rPr lang="en-US" sz="1200">
                <a:solidFill>
                  <a:prstClr val="black"/>
                </a:solidFill>
              </a:rPr>
              <a:pPr/>
              <a:t>72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7718399-F09E-44BA-93FE-57A15D8AB999}" type="slidenum">
              <a:rPr lang="en-US" sz="1200">
                <a:solidFill>
                  <a:prstClr val="black"/>
                </a:solidFill>
              </a:rPr>
              <a:pPr/>
              <a:t>73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9356646-BDE2-4AAE-B12C-63E04CA56F68}" type="slidenum">
              <a:rPr lang="en-US" sz="1200">
                <a:solidFill>
                  <a:prstClr val="black"/>
                </a:solidFill>
              </a:rPr>
              <a:pPr/>
              <a:t>74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A247F-407F-4CF1-89C2-B7FDC7F0CCC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7E27D4C-EB83-485A-8A76-BE2832F8961A}" type="slidenum">
              <a:rPr lang="en-US" sz="1200"/>
              <a:pPr/>
              <a:t>6</a:t>
            </a:fld>
            <a:endParaRPr lang="en-US" sz="1200" dirty="0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/>
            <a:fld id="{A9CE9981-AF90-4A99-9007-3AD9077E8596}" type="slidenum">
              <a:rPr lang="en-US" sz="1200">
                <a:latin typeface="Times" charset="0"/>
              </a:rPr>
              <a:pPr algn="r"/>
              <a:t>6</a:t>
            </a:fld>
            <a:endParaRPr lang="en-US" sz="1200" dirty="0">
              <a:latin typeface="Times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043328B-37F2-4A7C-9215-F4F0A42C0885}" type="slidenum">
              <a:rPr lang="en-US" sz="1200"/>
              <a:pPr/>
              <a:t>7</a:t>
            </a:fld>
            <a:endParaRPr lang="en-US" sz="1200" dirty="0"/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/>
            <a:fld id="{93E21132-7CC2-445A-B93A-11E4F81754DF}" type="slidenum">
              <a:rPr lang="en-US" sz="1200">
                <a:latin typeface="Times" charset="0"/>
              </a:rPr>
              <a:pPr algn="r"/>
              <a:t>7</a:t>
            </a:fld>
            <a:endParaRPr lang="en-US" sz="1200" dirty="0">
              <a:latin typeface="Times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5BC2C15-A439-4D1E-8AE5-237F61738D80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/>
            <a:fld id="{61DFD47F-2419-4BD1-8DFB-FE41368DD12C}" type="slidenum">
              <a:rPr lang="en-US" sz="1200">
                <a:latin typeface="Times" charset="0"/>
              </a:rPr>
              <a:pPr algn="r"/>
              <a:t>8</a:t>
            </a:fld>
            <a:endParaRPr lang="en-US" sz="1200">
              <a:latin typeface="Times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90DB4B8-AD14-4937-B792-DC341DEAD50C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A6803-D1C7-4F69-BCA7-0FB3E946EEB2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B6C8A-A155-41DA-81BF-E6D469C147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9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5C80C-14A8-43E2-B909-3F7B91A0277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E45BF-42C1-412A-8136-F4881FA23C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4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72EE-E5DE-428E-9976-26DD8B00B2A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5E2B-AFF9-415A-8196-5A5AE83B38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28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251-5E92-4565-AD5A-5EFD1B08AC18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79493-A677-4DED-84BA-27429CB58C1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8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77F8F-70FB-4E09-AB5C-C3D2BCF5C9D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6306F-B0F8-4B90-BA07-9B1DEE5CCF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32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127FE-7218-4032-B5DE-CF05A588663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6A86F-27E9-4046-A81C-1E62AB0B2A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54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98EBB-CF54-4682-995B-3A4BFD1F3CE9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560A9-075F-4A95-B063-A23A6A6DA6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25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710D7-B678-445A-9A40-C6DD5DEF67F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75771-7F73-4A59-91E5-1424FC2396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65EA6-6D82-4470-84AE-3DBA40CB036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D7271-4EB0-4B21-A248-FFCB22BA8D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74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7AA4E-361C-41B3-8FE1-88EB1CBE6C8B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CC664-5A08-4C2E-AE4C-FE794F2D8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B3B1A-4692-4D5A-94EA-46D3BED15498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DC0FA-57F3-46A3-9914-AAF3DFD75C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2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04800"/>
            <a:ext cx="77724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46566-C9FF-4DBF-87EF-C252AB854E6B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61F2D-4B93-4F58-B9EE-3C285DF42D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75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33AE1-A7F0-450C-9ACE-3064F9AF9A22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E724B-836E-4F37-9BD2-6EAA230982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0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3FE99-C265-4E4F-BCD5-6EBA3A5B185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31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D2252-BCB1-431F-8387-EEF5A5AF462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09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C1518-7F54-4048-BFD7-A339439B4A4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910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66137-8323-4639-A7D4-D84AB5852DE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59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3622C-1664-410E-99C7-AD6E4DE4343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DC097-6326-4D93-9F28-A7B0604136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64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C7AE5-35A0-4360-8DBF-102A75A621F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7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4ACFD-2584-46DA-A114-939625251CC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71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B1EA7-87B1-44EA-9E1F-B95D27B408D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078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A089-AB8F-4E46-9983-CB70A450F5C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220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91475-0F85-4C5E-BEE1-2A1CD24E377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970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0A410-A988-4296-907C-725FDE206F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7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011C5-9632-4A3A-BC23-496DE7C395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47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E2DC1-DC64-4BD8-8FEA-9A45886812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32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6F2C-46BB-4D16-A3E4-AAFC2CD552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3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4B3E2-46F2-4D11-97FE-24B64187C87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4098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DC105-050E-4E75-880A-23622C6CDD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543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DCBED-AEB3-4F00-84FC-06B98365EB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81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F5CDB-F017-4CAB-B2EC-CE062A7A4F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49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FD3F5-461E-4F97-B500-611128945F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438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B00EA-2E90-4AB6-897A-1B12B53D54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930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025BC-A680-43A7-9641-E9DD058447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805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672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59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8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824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950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4720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1192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8476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932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86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6544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3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625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852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470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757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209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84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554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752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3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CC010AF-2828-48E1-8864-EA3BB08F861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10/19/2015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7CEFFEAE-EE8A-4CFD-923E-C4012633FC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9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" pitchFamily="-83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" pitchFamily="-83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" pitchFamily="-83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" pitchFamily="-8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ＭＳ Ｐゴシック" pitchFamily="-83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ＭＳ Ｐゴシック" pitchFamily="-83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ＭＳ Ｐゴシック" pitchFamily="-83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ＭＳ Ｐゴシック" pitchFamily="-8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6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6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D67EC4-D1F6-4FE5-A560-6EDFE0E20AFE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0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5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F73D17-77EE-400B-B509-916C108D37C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5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8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  <a:cs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  <a:cs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  <a:cs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0.wmf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9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8.wmf"/><Relationship Id="rId7" Type="http://schemas.openxmlformats.org/officeDocument/2006/relationships/image" Target="../media/image61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3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0.wmf"/><Relationship Id="rId4" Type="http://schemas.openxmlformats.org/officeDocument/2006/relationships/image" Target="../media/image8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2.wmf"/><Relationship Id="rId4" Type="http://schemas.openxmlformats.org/officeDocument/2006/relationships/image" Target="../media/image8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06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Vorlesung 1: Wie sehen Tiere?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6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2667000" y="6611938"/>
            <a:ext cx="457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http://farm5.static.flickr.com/4010/4682587135_b91e399914.jpg</a:t>
            </a:r>
          </a:p>
        </p:txBody>
      </p:sp>
      <p:pic>
        <p:nvPicPr>
          <p:cNvPr id="7171" name="Picture 2" descr="4682587135_b91e3999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9144000" cy="608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0" y="0"/>
            <a:ext cx="906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b="1"/>
              <a:t>Spiders have up to 8 eyes looking in different directions!!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681038"/>
            <a:ext cx="1752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b="1"/>
              <a:t>It makes you wonder what exactly they see!</a:t>
            </a:r>
          </a:p>
        </p:txBody>
      </p:sp>
    </p:spTree>
    <p:extLst>
      <p:ext uri="{BB962C8B-B14F-4D97-AF65-F5344CB8AC3E}">
        <p14:creationId xmlns:p14="http://schemas.microsoft.com/office/powerpoint/2010/main" val="11187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Structure of the Eye: Cornea and Lens</a:t>
            </a:r>
          </a:p>
        </p:txBody>
      </p:sp>
      <p:cxnSp>
        <p:nvCxnSpPr>
          <p:cNvPr id="6147" name="Straight Connector 6"/>
          <p:cNvCxnSpPr>
            <a:cxnSpLocks noChangeShapeType="1"/>
          </p:cNvCxnSpPr>
          <p:nvPr/>
        </p:nvCxnSpPr>
        <p:spPr bwMode="auto">
          <a:xfrm>
            <a:off x="762000" y="2992438"/>
            <a:ext cx="8001000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3581400" y="1974850"/>
            <a:ext cx="533400" cy="2035175"/>
            <a:chOff x="5923994" y="2057400"/>
            <a:chExt cx="801212" cy="3541485"/>
          </a:xfrm>
        </p:grpSpPr>
        <p:sp>
          <p:nvSpPr>
            <p:cNvPr id="5" name="Freeform 4"/>
            <p:cNvSpPr/>
            <p:nvPr/>
          </p:nvSpPr>
          <p:spPr bwMode="auto">
            <a:xfrm>
              <a:off x="6324600" y="2057400"/>
              <a:ext cx="400606" cy="3541485"/>
            </a:xfrm>
            <a:custGeom>
              <a:avLst/>
              <a:gdLst>
                <a:gd name="connsiteX0" fmla="*/ 0 w 400606"/>
                <a:gd name="connsiteY0" fmla="*/ 0 h 3541485"/>
                <a:gd name="connsiteX1" fmla="*/ 348343 w 400606"/>
                <a:gd name="connsiteY1" fmla="*/ 1132114 h 3541485"/>
                <a:gd name="connsiteX2" fmla="*/ 362857 w 400606"/>
                <a:gd name="connsiteY2" fmla="*/ 2380343 h 3541485"/>
                <a:gd name="connsiteX3" fmla="*/ 0 w 400606"/>
                <a:gd name="connsiteY3" fmla="*/ 3541485 h 354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06" h="3541485">
                  <a:moveTo>
                    <a:pt x="0" y="0"/>
                  </a:moveTo>
                  <a:cubicBezTo>
                    <a:pt x="143933" y="367695"/>
                    <a:pt x="287867" y="735390"/>
                    <a:pt x="348343" y="1132114"/>
                  </a:cubicBezTo>
                  <a:cubicBezTo>
                    <a:pt x="408819" y="1528838"/>
                    <a:pt x="420914" y="1978781"/>
                    <a:pt x="362857" y="2380343"/>
                  </a:cubicBezTo>
                  <a:cubicBezTo>
                    <a:pt x="304800" y="2781905"/>
                    <a:pt x="152400" y="3161695"/>
                    <a:pt x="0" y="3541485"/>
                  </a:cubicBezTo>
                </a:path>
              </a:pathLst>
            </a:custGeom>
            <a:solidFill>
              <a:srgbClr val="969696">
                <a:alpha val="50196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5923994" y="2057400"/>
              <a:ext cx="400606" cy="3541485"/>
            </a:xfrm>
            <a:custGeom>
              <a:avLst/>
              <a:gdLst>
                <a:gd name="connsiteX0" fmla="*/ 0 w 400606"/>
                <a:gd name="connsiteY0" fmla="*/ 0 h 3541485"/>
                <a:gd name="connsiteX1" fmla="*/ 348343 w 400606"/>
                <a:gd name="connsiteY1" fmla="*/ 1132114 h 3541485"/>
                <a:gd name="connsiteX2" fmla="*/ 362857 w 400606"/>
                <a:gd name="connsiteY2" fmla="*/ 2380343 h 3541485"/>
                <a:gd name="connsiteX3" fmla="*/ 0 w 400606"/>
                <a:gd name="connsiteY3" fmla="*/ 3541485 h 354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06" h="3541485">
                  <a:moveTo>
                    <a:pt x="0" y="0"/>
                  </a:moveTo>
                  <a:cubicBezTo>
                    <a:pt x="143933" y="367695"/>
                    <a:pt x="287867" y="735390"/>
                    <a:pt x="348343" y="1132114"/>
                  </a:cubicBezTo>
                  <a:cubicBezTo>
                    <a:pt x="408819" y="1528838"/>
                    <a:pt x="420914" y="1978781"/>
                    <a:pt x="362857" y="2380343"/>
                  </a:cubicBezTo>
                  <a:cubicBezTo>
                    <a:pt x="304800" y="2781905"/>
                    <a:pt x="152400" y="3161695"/>
                    <a:pt x="0" y="3541485"/>
                  </a:cubicBezTo>
                </a:path>
              </a:pathLst>
            </a:custGeom>
            <a:solidFill>
              <a:srgbClr val="969696">
                <a:alpha val="50196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69659" y="2259101"/>
            <a:ext cx="179389" cy="1467851"/>
            <a:chOff x="5923994" y="2057400"/>
            <a:chExt cx="801212" cy="3541485"/>
          </a:xfrm>
          <a:solidFill>
            <a:srgbClr val="92D050">
              <a:alpha val="50196"/>
            </a:srgbClr>
          </a:solidFill>
        </p:grpSpPr>
        <p:sp>
          <p:nvSpPr>
            <p:cNvPr id="20" name="Freeform 19"/>
            <p:cNvSpPr/>
            <p:nvPr/>
          </p:nvSpPr>
          <p:spPr bwMode="auto">
            <a:xfrm>
              <a:off x="6324600" y="2057400"/>
              <a:ext cx="400606" cy="3541485"/>
            </a:xfrm>
            <a:custGeom>
              <a:avLst/>
              <a:gdLst>
                <a:gd name="connsiteX0" fmla="*/ 0 w 400606"/>
                <a:gd name="connsiteY0" fmla="*/ 0 h 3541485"/>
                <a:gd name="connsiteX1" fmla="*/ 348343 w 400606"/>
                <a:gd name="connsiteY1" fmla="*/ 1132114 h 3541485"/>
                <a:gd name="connsiteX2" fmla="*/ 362857 w 400606"/>
                <a:gd name="connsiteY2" fmla="*/ 2380343 h 3541485"/>
                <a:gd name="connsiteX3" fmla="*/ 0 w 400606"/>
                <a:gd name="connsiteY3" fmla="*/ 3541485 h 354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06" h="3541485">
                  <a:moveTo>
                    <a:pt x="0" y="0"/>
                  </a:moveTo>
                  <a:cubicBezTo>
                    <a:pt x="143933" y="367695"/>
                    <a:pt x="287867" y="735390"/>
                    <a:pt x="348343" y="1132114"/>
                  </a:cubicBezTo>
                  <a:cubicBezTo>
                    <a:pt x="408819" y="1528838"/>
                    <a:pt x="420914" y="1978781"/>
                    <a:pt x="362857" y="2380343"/>
                  </a:cubicBezTo>
                  <a:cubicBezTo>
                    <a:pt x="304800" y="2781905"/>
                    <a:pt x="152400" y="3161695"/>
                    <a:pt x="0" y="3541485"/>
                  </a:cubicBezTo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 rot="10800000">
              <a:off x="5923994" y="2057400"/>
              <a:ext cx="400606" cy="3541485"/>
            </a:xfrm>
            <a:custGeom>
              <a:avLst/>
              <a:gdLst>
                <a:gd name="connsiteX0" fmla="*/ 0 w 400606"/>
                <a:gd name="connsiteY0" fmla="*/ 0 h 3541485"/>
                <a:gd name="connsiteX1" fmla="*/ 348343 w 400606"/>
                <a:gd name="connsiteY1" fmla="*/ 1132114 h 3541485"/>
                <a:gd name="connsiteX2" fmla="*/ 362857 w 400606"/>
                <a:gd name="connsiteY2" fmla="*/ 2380343 h 3541485"/>
                <a:gd name="connsiteX3" fmla="*/ 0 w 400606"/>
                <a:gd name="connsiteY3" fmla="*/ 3541485 h 354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06" h="3541485">
                  <a:moveTo>
                    <a:pt x="0" y="0"/>
                  </a:moveTo>
                  <a:cubicBezTo>
                    <a:pt x="143933" y="367695"/>
                    <a:pt x="287867" y="735390"/>
                    <a:pt x="348343" y="1132114"/>
                  </a:cubicBezTo>
                  <a:cubicBezTo>
                    <a:pt x="408819" y="1528838"/>
                    <a:pt x="420914" y="1978781"/>
                    <a:pt x="362857" y="2380343"/>
                  </a:cubicBezTo>
                  <a:cubicBezTo>
                    <a:pt x="304800" y="2781905"/>
                    <a:pt x="152400" y="3161695"/>
                    <a:pt x="0" y="3541485"/>
                  </a:cubicBezTo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</p:grpSp>
      <p:sp>
        <p:nvSpPr>
          <p:cNvPr id="32" name="Arc 31"/>
          <p:cNvSpPr/>
          <p:nvPr/>
        </p:nvSpPr>
        <p:spPr bwMode="auto">
          <a:xfrm>
            <a:off x="3505200" y="1319213"/>
            <a:ext cx="3387725" cy="3348037"/>
          </a:xfrm>
          <a:prstGeom prst="arc">
            <a:avLst>
              <a:gd name="adj1" fmla="val 13003511"/>
              <a:gd name="adj2" fmla="val 8555201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schemeClr val="bg1">
                <a:alpha val="66000"/>
              </a:schemeClr>
            </a:outerShdw>
          </a:effec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-83" charset="0"/>
              <a:cs typeface="Arial" pitchFamily="34" charset="0"/>
            </a:endParaRPr>
          </a:p>
        </p:txBody>
      </p:sp>
      <p:sp>
        <p:nvSpPr>
          <p:cNvPr id="6151" name="TextBox 21"/>
          <p:cNvSpPr txBox="1">
            <a:spLocks noChangeArrowheads="1"/>
          </p:cNvSpPr>
          <p:nvPr/>
        </p:nvSpPr>
        <p:spPr bwMode="auto">
          <a:xfrm>
            <a:off x="2987675" y="1484313"/>
            <a:ext cx="857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</a:rPr>
              <a:t>Cornea</a:t>
            </a:r>
          </a:p>
        </p:txBody>
      </p:sp>
      <p:sp>
        <p:nvSpPr>
          <p:cNvPr id="6152" name="TextBox 22"/>
          <p:cNvSpPr txBox="1">
            <a:spLocks noChangeArrowheads="1"/>
          </p:cNvSpPr>
          <p:nvPr/>
        </p:nvSpPr>
        <p:spPr bwMode="auto">
          <a:xfrm>
            <a:off x="4314825" y="1790700"/>
            <a:ext cx="887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92D050"/>
                </a:solidFill>
              </a:rPr>
              <a:t>Eyelens</a:t>
            </a:r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6153" name="TextBox 32"/>
          <p:cNvSpPr txBox="1">
            <a:spLocks noChangeArrowheads="1"/>
          </p:cNvSpPr>
          <p:nvPr/>
        </p:nvSpPr>
        <p:spPr bwMode="auto">
          <a:xfrm>
            <a:off x="6400800" y="1319213"/>
            <a:ext cx="782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Retina</a:t>
            </a:r>
          </a:p>
        </p:txBody>
      </p:sp>
      <p:sp>
        <p:nvSpPr>
          <p:cNvPr id="6154" name="Content Placeholder 3"/>
          <p:cNvSpPr>
            <a:spLocks noGrp="1"/>
          </p:cNvSpPr>
          <p:nvPr>
            <p:ph idx="1"/>
          </p:nvPr>
        </p:nvSpPr>
        <p:spPr>
          <a:xfrm>
            <a:off x="457200" y="4800600"/>
            <a:ext cx="8686800" cy="2057400"/>
          </a:xfrm>
        </p:spPr>
        <p:txBody>
          <a:bodyPr/>
          <a:lstStyle/>
          <a:p>
            <a:pPr eaLnBrk="1" hangingPunct="1"/>
            <a:r>
              <a:rPr lang="en-US" sz="2400" smtClean="0"/>
              <a:t>There are two lenses in your eye, the cornea and the eyelens.</a:t>
            </a:r>
          </a:p>
          <a:p>
            <a:pPr eaLnBrk="1" hangingPunct="1"/>
            <a:r>
              <a:rPr lang="en-US" sz="2400" smtClean="0"/>
              <a:t>The cornea, the front surface of the eye, does most of the focusing in your eye</a:t>
            </a:r>
          </a:p>
          <a:p>
            <a:pPr eaLnBrk="1" hangingPunct="1"/>
            <a:r>
              <a:rPr lang="en-US" sz="2400" smtClean="0"/>
              <a:t>The eyelens provides adjustable fine-tuning of the focus </a:t>
            </a:r>
          </a:p>
        </p:txBody>
      </p:sp>
      <p:pic>
        <p:nvPicPr>
          <p:cNvPr id="6155" name="Picture 5" descr="C:\Users\Ellen\AppData\Local\Microsoft\Windows\Temporary Internet Files\Content.IE5\M3II7C7U\MC9000859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078038"/>
            <a:ext cx="588962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5" descr="C:\Users\Ellen\AppData\Local\Microsoft\Windows\Temporary Internet Files\Content.IE5\M3II7C7U\MC9000859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96063" y="3022600"/>
            <a:ext cx="39211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Straight Arrow Connector 24"/>
          <p:cNvCxnSpPr>
            <a:cxnSpLocks noChangeShapeType="1"/>
            <a:stCxn id="6155" idx="0"/>
          </p:cNvCxnSpPr>
          <p:nvPr/>
        </p:nvCxnSpPr>
        <p:spPr bwMode="auto">
          <a:xfrm>
            <a:off x="2190750" y="2078038"/>
            <a:ext cx="1654175" cy="180975"/>
          </a:xfrm>
          <a:prstGeom prst="straightConnector1">
            <a:avLst/>
          </a:prstGeom>
          <a:noFill/>
          <a:ln w="19050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Straight Arrow Connector 39"/>
          <p:cNvCxnSpPr>
            <a:cxnSpLocks noChangeShapeType="1"/>
          </p:cNvCxnSpPr>
          <p:nvPr/>
        </p:nvCxnSpPr>
        <p:spPr bwMode="auto">
          <a:xfrm>
            <a:off x="3844925" y="2259013"/>
            <a:ext cx="514350" cy="179387"/>
          </a:xfrm>
          <a:prstGeom prst="straightConnector1">
            <a:avLst/>
          </a:prstGeom>
          <a:noFill/>
          <a:ln w="19050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Straight Arrow Connector 41"/>
          <p:cNvCxnSpPr>
            <a:cxnSpLocks noChangeShapeType="1"/>
          </p:cNvCxnSpPr>
          <p:nvPr/>
        </p:nvCxnSpPr>
        <p:spPr bwMode="auto">
          <a:xfrm>
            <a:off x="4359275" y="2438400"/>
            <a:ext cx="2432050" cy="1190625"/>
          </a:xfrm>
          <a:prstGeom prst="straightConnector1">
            <a:avLst/>
          </a:prstGeom>
          <a:noFill/>
          <a:ln w="19050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02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Structure of the Eye: Cornea and Lens</a:t>
            </a:r>
          </a:p>
        </p:txBody>
      </p:sp>
      <p:cxnSp>
        <p:nvCxnSpPr>
          <p:cNvPr id="7171" name="Straight Connector 6"/>
          <p:cNvCxnSpPr>
            <a:cxnSpLocks noChangeShapeType="1"/>
          </p:cNvCxnSpPr>
          <p:nvPr/>
        </p:nvCxnSpPr>
        <p:spPr bwMode="auto">
          <a:xfrm>
            <a:off x="762000" y="2968625"/>
            <a:ext cx="8001000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3581400" y="1951038"/>
            <a:ext cx="533400" cy="2035175"/>
            <a:chOff x="5923994" y="2057400"/>
            <a:chExt cx="801212" cy="3541485"/>
          </a:xfrm>
        </p:grpSpPr>
        <p:sp>
          <p:nvSpPr>
            <p:cNvPr id="5" name="Freeform 4"/>
            <p:cNvSpPr/>
            <p:nvPr/>
          </p:nvSpPr>
          <p:spPr bwMode="auto">
            <a:xfrm>
              <a:off x="6324600" y="2057400"/>
              <a:ext cx="400606" cy="3541485"/>
            </a:xfrm>
            <a:custGeom>
              <a:avLst/>
              <a:gdLst>
                <a:gd name="connsiteX0" fmla="*/ 0 w 400606"/>
                <a:gd name="connsiteY0" fmla="*/ 0 h 3541485"/>
                <a:gd name="connsiteX1" fmla="*/ 348343 w 400606"/>
                <a:gd name="connsiteY1" fmla="*/ 1132114 h 3541485"/>
                <a:gd name="connsiteX2" fmla="*/ 362857 w 400606"/>
                <a:gd name="connsiteY2" fmla="*/ 2380343 h 3541485"/>
                <a:gd name="connsiteX3" fmla="*/ 0 w 400606"/>
                <a:gd name="connsiteY3" fmla="*/ 3541485 h 354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06" h="3541485">
                  <a:moveTo>
                    <a:pt x="0" y="0"/>
                  </a:moveTo>
                  <a:cubicBezTo>
                    <a:pt x="143933" y="367695"/>
                    <a:pt x="287867" y="735390"/>
                    <a:pt x="348343" y="1132114"/>
                  </a:cubicBezTo>
                  <a:cubicBezTo>
                    <a:pt x="408819" y="1528838"/>
                    <a:pt x="420914" y="1978781"/>
                    <a:pt x="362857" y="2380343"/>
                  </a:cubicBezTo>
                  <a:cubicBezTo>
                    <a:pt x="304800" y="2781905"/>
                    <a:pt x="152400" y="3161695"/>
                    <a:pt x="0" y="3541485"/>
                  </a:cubicBezTo>
                </a:path>
              </a:pathLst>
            </a:custGeom>
            <a:solidFill>
              <a:srgbClr val="969696">
                <a:alpha val="50196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5923994" y="2057400"/>
              <a:ext cx="400606" cy="3541485"/>
            </a:xfrm>
            <a:custGeom>
              <a:avLst/>
              <a:gdLst>
                <a:gd name="connsiteX0" fmla="*/ 0 w 400606"/>
                <a:gd name="connsiteY0" fmla="*/ 0 h 3541485"/>
                <a:gd name="connsiteX1" fmla="*/ 348343 w 400606"/>
                <a:gd name="connsiteY1" fmla="*/ 1132114 h 3541485"/>
                <a:gd name="connsiteX2" fmla="*/ 362857 w 400606"/>
                <a:gd name="connsiteY2" fmla="*/ 2380343 h 3541485"/>
                <a:gd name="connsiteX3" fmla="*/ 0 w 400606"/>
                <a:gd name="connsiteY3" fmla="*/ 3541485 h 354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06" h="3541485">
                  <a:moveTo>
                    <a:pt x="0" y="0"/>
                  </a:moveTo>
                  <a:cubicBezTo>
                    <a:pt x="143933" y="367695"/>
                    <a:pt x="287867" y="735390"/>
                    <a:pt x="348343" y="1132114"/>
                  </a:cubicBezTo>
                  <a:cubicBezTo>
                    <a:pt x="408819" y="1528838"/>
                    <a:pt x="420914" y="1978781"/>
                    <a:pt x="362857" y="2380343"/>
                  </a:cubicBezTo>
                  <a:cubicBezTo>
                    <a:pt x="304800" y="2781905"/>
                    <a:pt x="152400" y="3161695"/>
                    <a:pt x="0" y="3541485"/>
                  </a:cubicBezTo>
                </a:path>
              </a:pathLst>
            </a:custGeom>
            <a:solidFill>
              <a:srgbClr val="969696">
                <a:alpha val="50196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69659" y="2235180"/>
            <a:ext cx="179389" cy="1467851"/>
            <a:chOff x="5923994" y="2057400"/>
            <a:chExt cx="801212" cy="3541485"/>
          </a:xfrm>
          <a:solidFill>
            <a:srgbClr val="92D050">
              <a:alpha val="50196"/>
            </a:srgbClr>
          </a:solidFill>
        </p:grpSpPr>
        <p:sp>
          <p:nvSpPr>
            <p:cNvPr id="20" name="Freeform 19"/>
            <p:cNvSpPr/>
            <p:nvPr/>
          </p:nvSpPr>
          <p:spPr bwMode="auto">
            <a:xfrm>
              <a:off x="6324600" y="2057400"/>
              <a:ext cx="400606" cy="3541485"/>
            </a:xfrm>
            <a:custGeom>
              <a:avLst/>
              <a:gdLst>
                <a:gd name="connsiteX0" fmla="*/ 0 w 400606"/>
                <a:gd name="connsiteY0" fmla="*/ 0 h 3541485"/>
                <a:gd name="connsiteX1" fmla="*/ 348343 w 400606"/>
                <a:gd name="connsiteY1" fmla="*/ 1132114 h 3541485"/>
                <a:gd name="connsiteX2" fmla="*/ 362857 w 400606"/>
                <a:gd name="connsiteY2" fmla="*/ 2380343 h 3541485"/>
                <a:gd name="connsiteX3" fmla="*/ 0 w 400606"/>
                <a:gd name="connsiteY3" fmla="*/ 3541485 h 354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06" h="3541485">
                  <a:moveTo>
                    <a:pt x="0" y="0"/>
                  </a:moveTo>
                  <a:cubicBezTo>
                    <a:pt x="143933" y="367695"/>
                    <a:pt x="287867" y="735390"/>
                    <a:pt x="348343" y="1132114"/>
                  </a:cubicBezTo>
                  <a:cubicBezTo>
                    <a:pt x="408819" y="1528838"/>
                    <a:pt x="420914" y="1978781"/>
                    <a:pt x="362857" y="2380343"/>
                  </a:cubicBezTo>
                  <a:cubicBezTo>
                    <a:pt x="304800" y="2781905"/>
                    <a:pt x="152400" y="3161695"/>
                    <a:pt x="0" y="3541485"/>
                  </a:cubicBezTo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 rot="10800000">
              <a:off x="5923994" y="2057400"/>
              <a:ext cx="400606" cy="3541485"/>
            </a:xfrm>
            <a:custGeom>
              <a:avLst/>
              <a:gdLst>
                <a:gd name="connsiteX0" fmla="*/ 0 w 400606"/>
                <a:gd name="connsiteY0" fmla="*/ 0 h 3541485"/>
                <a:gd name="connsiteX1" fmla="*/ 348343 w 400606"/>
                <a:gd name="connsiteY1" fmla="*/ 1132114 h 3541485"/>
                <a:gd name="connsiteX2" fmla="*/ 362857 w 400606"/>
                <a:gd name="connsiteY2" fmla="*/ 2380343 h 3541485"/>
                <a:gd name="connsiteX3" fmla="*/ 0 w 400606"/>
                <a:gd name="connsiteY3" fmla="*/ 3541485 h 354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06" h="3541485">
                  <a:moveTo>
                    <a:pt x="0" y="0"/>
                  </a:moveTo>
                  <a:cubicBezTo>
                    <a:pt x="143933" y="367695"/>
                    <a:pt x="287867" y="735390"/>
                    <a:pt x="348343" y="1132114"/>
                  </a:cubicBezTo>
                  <a:cubicBezTo>
                    <a:pt x="408819" y="1528838"/>
                    <a:pt x="420914" y="1978781"/>
                    <a:pt x="362857" y="2380343"/>
                  </a:cubicBezTo>
                  <a:cubicBezTo>
                    <a:pt x="304800" y="2781905"/>
                    <a:pt x="152400" y="3161695"/>
                    <a:pt x="0" y="3541485"/>
                  </a:cubicBezTo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</p:grpSp>
      <p:sp>
        <p:nvSpPr>
          <p:cNvPr id="32" name="Arc 31"/>
          <p:cNvSpPr/>
          <p:nvPr/>
        </p:nvSpPr>
        <p:spPr bwMode="auto">
          <a:xfrm>
            <a:off x="3505200" y="1295400"/>
            <a:ext cx="3387725" cy="3348038"/>
          </a:xfrm>
          <a:prstGeom prst="arc">
            <a:avLst>
              <a:gd name="adj1" fmla="val 13003511"/>
              <a:gd name="adj2" fmla="val 8555201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schemeClr val="bg1">
                <a:alpha val="66000"/>
              </a:schemeClr>
            </a:outerShdw>
          </a:effec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-83" charset="0"/>
              <a:cs typeface="Arial" pitchFamily="34" charset="0"/>
            </a:endParaRPr>
          </a:p>
        </p:txBody>
      </p:sp>
      <p:sp>
        <p:nvSpPr>
          <p:cNvPr id="7175" name="TextBox 22"/>
          <p:cNvSpPr txBox="1">
            <a:spLocks noChangeArrowheads="1"/>
          </p:cNvSpPr>
          <p:nvPr/>
        </p:nvSpPr>
        <p:spPr bwMode="auto">
          <a:xfrm>
            <a:off x="4267200" y="1766888"/>
            <a:ext cx="180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92D050"/>
                </a:solidFill>
              </a:rPr>
              <a:t>eyelens: n ≈ 1.4</a:t>
            </a:r>
          </a:p>
        </p:txBody>
      </p:sp>
      <p:sp>
        <p:nvSpPr>
          <p:cNvPr id="7176" name="TextBox 32"/>
          <p:cNvSpPr txBox="1">
            <a:spLocks noChangeArrowheads="1"/>
          </p:cNvSpPr>
          <p:nvPr/>
        </p:nvSpPr>
        <p:spPr bwMode="auto">
          <a:xfrm>
            <a:off x="6400800" y="1295400"/>
            <a:ext cx="782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Retina</a:t>
            </a:r>
          </a:p>
        </p:txBody>
      </p:sp>
      <p:sp>
        <p:nvSpPr>
          <p:cNvPr id="7177" name="Content Placeholder 3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2133600"/>
          </a:xfrm>
        </p:spPr>
        <p:txBody>
          <a:bodyPr/>
          <a:lstStyle/>
          <a:p>
            <a:pPr eaLnBrk="1" hangingPunct="1"/>
            <a:r>
              <a:rPr lang="en-US" sz="2400" smtClean="0"/>
              <a:t>This is because the cornea-air surface has a large change in the index of refraction, so light bends a lot</a:t>
            </a:r>
          </a:p>
          <a:p>
            <a:pPr eaLnBrk="1" hangingPunct="1"/>
            <a:r>
              <a:rPr lang="en-US" sz="2400" smtClean="0"/>
              <a:t>The power of the cornea lens is ~43 diopters (focal length 2.3 cm)</a:t>
            </a:r>
          </a:p>
          <a:p>
            <a:pPr eaLnBrk="1" hangingPunct="1"/>
            <a:r>
              <a:rPr lang="en-US" sz="2400" smtClean="0"/>
              <a:t>The eyelens is surrounded by the humors, which have a very similar index of refraction as the lens itself. </a:t>
            </a:r>
          </a:p>
        </p:txBody>
      </p:sp>
      <p:pic>
        <p:nvPicPr>
          <p:cNvPr id="7178" name="Picture 5" descr="C:\Users\Ellen\AppData\Local\Microsoft\Windows\Temporary Internet Files\Content.IE5\M3II7C7U\MC9000859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054225"/>
            <a:ext cx="588962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5" descr="C:\Users\Ellen\AppData\Local\Microsoft\Windows\Temporary Internet Files\Content.IE5\M3II7C7U\MC9000859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96063" y="2998788"/>
            <a:ext cx="39211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16"/>
          <p:cNvSpPr txBox="1">
            <a:spLocks noChangeArrowheads="1"/>
          </p:cNvSpPr>
          <p:nvPr/>
        </p:nvSpPr>
        <p:spPr bwMode="auto">
          <a:xfrm>
            <a:off x="1550988" y="3205163"/>
            <a:ext cx="109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FFFFFF"/>
                </a:solidFill>
              </a:rPr>
              <a:t>air: n = 1</a:t>
            </a:r>
          </a:p>
        </p:txBody>
      </p:sp>
      <p:sp>
        <p:nvSpPr>
          <p:cNvPr id="7181" name="TextBox 17"/>
          <p:cNvSpPr txBox="1">
            <a:spLocks noChangeArrowheads="1"/>
          </p:cNvSpPr>
          <p:nvPr/>
        </p:nvSpPr>
        <p:spPr bwMode="auto">
          <a:xfrm>
            <a:off x="2132013" y="1465263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FFFFFF"/>
                </a:solidFill>
              </a:rPr>
              <a:t>cornea: n ≈ 1.4</a:t>
            </a:r>
          </a:p>
        </p:txBody>
      </p:sp>
      <p:cxnSp>
        <p:nvCxnSpPr>
          <p:cNvPr id="7182" name="Straight Arrow Connector 7"/>
          <p:cNvCxnSpPr>
            <a:cxnSpLocks noChangeShapeType="1"/>
          </p:cNvCxnSpPr>
          <p:nvPr/>
        </p:nvCxnSpPr>
        <p:spPr bwMode="auto">
          <a:xfrm>
            <a:off x="3228975" y="1865313"/>
            <a:ext cx="571500" cy="663575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Straight Arrow Connector 23"/>
          <p:cNvCxnSpPr>
            <a:cxnSpLocks noChangeShapeType="1"/>
          </p:cNvCxnSpPr>
          <p:nvPr/>
        </p:nvCxnSpPr>
        <p:spPr bwMode="auto">
          <a:xfrm flipH="1">
            <a:off x="4359275" y="2216150"/>
            <a:ext cx="554038" cy="663575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4" name="TextBox 24"/>
          <p:cNvSpPr txBox="1">
            <a:spLocks noChangeArrowheads="1"/>
          </p:cNvSpPr>
          <p:nvPr/>
        </p:nvSpPr>
        <p:spPr bwMode="auto">
          <a:xfrm>
            <a:off x="4449763" y="3703638"/>
            <a:ext cx="180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FFFFFF"/>
                </a:solidFill>
              </a:rPr>
              <a:t>humors: n ≈ 1.3</a:t>
            </a:r>
          </a:p>
        </p:txBody>
      </p:sp>
    </p:spTree>
    <p:extLst>
      <p:ext uri="{BB962C8B-B14F-4D97-AF65-F5344CB8AC3E}">
        <p14:creationId xmlns:p14="http://schemas.microsoft.com/office/powerpoint/2010/main" val="38346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a Camera Lens Focuses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5588" y="1447800"/>
            <a:ext cx="8616950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smtClean="0"/>
              <a:t>A </a:t>
            </a:r>
            <a:r>
              <a:rPr lang="en-US" smtClean="0">
                <a:solidFill>
                  <a:srgbClr val="FFFF00"/>
                </a:solidFill>
              </a:rPr>
              <a:t>camera</a:t>
            </a:r>
            <a:r>
              <a:rPr lang="en-US" smtClean="0"/>
              <a:t> is focused by changing the </a:t>
            </a:r>
            <a:r>
              <a:rPr lang="en-US" smtClean="0">
                <a:solidFill>
                  <a:srgbClr val="FFFF00"/>
                </a:solidFill>
              </a:rPr>
              <a:t>distance</a:t>
            </a:r>
            <a:r>
              <a:rPr lang="en-US" i="1" smtClean="0">
                <a:solidFill>
                  <a:srgbClr val="EAFF4D"/>
                </a:solidFill>
              </a:rPr>
              <a:t>, x</a:t>
            </a:r>
            <a:r>
              <a:rPr lang="en-US" i="1" baseline="-25000" smtClean="0">
                <a:solidFill>
                  <a:srgbClr val="EAFF4D"/>
                </a:solidFill>
              </a:rPr>
              <a:t>i</a:t>
            </a:r>
            <a:r>
              <a:rPr lang="en-US" i="1" smtClean="0">
                <a:solidFill>
                  <a:srgbClr val="EAFF4D"/>
                </a:solidFill>
              </a:rPr>
              <a:t>,</a:t>
            </a:r>
            <a:r>
              <a:rPr lang="en-US" smtClean="0"/>
              <a:t> from the lens to the image at the back on the film or CCD as the distance to the object, </a:t>
            </a:r>
            <a:r>
              <a:rPr lang="en-US" i="1" smtClean="0">
                <a:solidFill>
                  <a:srgbClr val="FFFF00"/>
                </a:solidFill>
              </a:rPr>
              <a:t>x</a:t>
            </a:r>
            <a:r>
              <a:rPr lang="en-US" i="1" baseline="-25000" smtClean="0">
                <a:solidFill>
                  <a:srgbClr val="FFFF00"/>
                </a:solidFill>
              </a:rPr>
              <a:t>o</a:t>
            </a:r>
            <a:r>
              <a:rPr lang="en-US" smtClean="0"/>
              <a:t>, changes.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endParaRPr lang="en-US" sz="2400" smtClean="0"/>
          </a:p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endParaRPr lang="en-US" smtClean="0"/>
          </a:p>
        </p:txBody>
      </p:sp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6324600" y="3124200"/>
            <a:ext cx="2547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Focal length (fixed)</a:t>
            </a:r>
          </a:p>
        </p:txBody>
      </p:sp>
      <p:cxnSp>
        <p:nvCxnSpPr>
          <p:cNvPr id="8197" name="Straight Arrow Connector 3"/>
          <p:cNvCxnSpPr>
            <a:cxnSpLocks noChangeShapeType="1"/>
          </p:cNvCxnSpPr>
          <p:nvPr/>
        </p:nvCxnSpPr>
        <p:spPr bwMode="auto">
          <a:xfrm flipH="1">
            <a:off x="6011863" y="3621088"/>
            <a:ext cx="1030287" cy="874712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83551" y="3470351"/>
            <a:ext cx="2827697" cy="135678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cs typeface="Arial" pitchFamily="34" charset="0"/>
              </a:rPr>
              <a:t> </a:t>
            </a:r>
          </a:p>
        </p:txBody>
      </p:sp>
      <p:sp>
        <p:nvSpPr>
          <p:cNvPr id="8199" name="TextBox 27"/>
          <p:cNvSpPr txBox="1">
            <a:spLocks noChangeArrowheads="1"/>
          </p:cNvSpPr>
          <p:nvPr/>
        </p:nvSpPr>
        <p:spPr bwMode="auto">
          <a:xfrm>
            <a:off x="192088" y="3355975"/>
            <a:ext cx="2200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Object distance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(varies)</a:t>
            </a:r>
          </a:p>
        </p:txBody>
      </p:sp>
      <p:cxnSp>
        <p:nvCxnSpPr>
          <p:cNvPr id="8200" name="Straight Arrow Connector 28"/>
          <p:cNvCxnSpPr>
            <a:cxnSpLocks noChangeShapeType="1"/>
          </p:cNvCxnSpPr>
          <p:nvPr/>
        </p:nvCxnSpPr>
        <p:spPr bwMode="auto">
          <a:xfrm>
            <a:off x="1808163" y="3919538"/>
            <a:ext cx="1374775" cy="576262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1" name="TextBox 29"/>
          <p:cNvSpPr txBox="1">
            <a:spLocks noChangeArrowheads="1"/>
          </p:cNvSpPr>
          <p:nvPr/>
        </p:nvSpPr>
        <p:spPr bwMode="auto">
          <a:xfrm>
            <a:off x="3048000" y="5486400"/>
            <a:ext cx="3783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Image distance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(changes to satisfy equation when </a:t>
            </a:r>
            <a:r>
              <a:rPr lang="en-US" sz="2400" smtClean="0">
                <a:solidFill>
                  <a:srgbClr val="FFFFFF"/>
                </a:solidFill>
                <a:latin typeface="Times" charset="0"/>
              </a:rPr>
              <a:t>x</a:t>
            </a:r>
            <a:r>
              <a:rPr lang="en-US" sz="2400" baseline="-25000" smtClean="0">
                <a:solidFill>
                  <a:srgbClr val="FFFFFF"/>
                </a:solidFill>
                <a:latin typeface="Times" charset="0"/>
              </a:rPr>
              <a:t>o</a:t>
            </a:r>
            <a:r>
              <a:rPr lang="en-US" sz="2400" smtClean="0">
                <a:solidFill>
                  <a:srgbClr val="FFFFFF"/>
                </a:solidFill>
                <a:latin typeface="Times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</a:rPr>
              <a:t>changes)</a:t>
            </a:r>
          </a:p>
        </p:txBody>
      </p:sp>
      <p:cxnSp>
        <p:nvCxnSpPr>
          <p:cNvPr id="8202" name="Straight Arrow Connector 30"/>
          <p:cNvCxnSpPr>
            <a:cxnSpLocks noChangeShapeType="1"/>
            <a:endCxn id="26" idx="2"/>
          </p:cNvCxnSpPr>
          <p:nvPr/>
        </p:nvCxnSpPr>
        <p:spPr bwMode="auto">
          <a:xfrm flipV="1">
            <a:off x="4267200" y="4827588"/>
            <a:ext cx="330200" cy="658812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498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Your Eye Focuses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5588" y="1676400"/>
            <a:ext cx="8278812" cy="4343400"/>
          </a:xfrm>
        </p:spPr>
        <p:txBody>
          <a:bodyPr/>
          <a:lstStyle/>
          <a:p>
            <a:pPr marL="228600" indent="-228600" eaLnBrk="1" hangingPunct="1">
              <a:lnSpc>
                <a:spcPct val="85000"/>
              </a:lnSpc>
              <a:spcBef>
                <a:spcPct val="15000"/>
              </a:spcBef>
              <a:defRPr/>
            </a:pPr>
            <a:r>
              <a:rPr lang="en-US" dirty="0">
                <a:ea typeface="ＭＳ Ｐゴシック" pitchFamily="-83" charset="-128"/>
              </a:rPr>
              <a:t>The </a:t>
            </a:r>
            <a:r>
              <a:rPr lang="en-US" i="1" dirty="0" err="1">
                <a:solidFill>
                  <a:srgbClr val="EAFF4D"/>
                </a:solidFill>
                <a:ea typeface="ＭＳ Ｐゴシック" pitchFamily="-83" charset="-128"/>
              </a:rPr>
              <a:t>eyelens</a:t>
            </a:r>
            <a:r>
              <a:rPr lang="en-US" dirty="0">
                <a:ea typeface="ＭＳ Ｐゴシック" pitchFamily="-83" charset="-128"/>
              </a:rPr>
              <a:t> is a </a:t>
            </a:r>
            <a:r>
              <a:rPr lang="en-US" i="1" dirty="0">
                <a:solidFill>
                  <a:srgbClr val="EAFF4D"/>
                </a:solidFill>
                <a:ea typeface="ＭＳ Ｐゴシック" pitchFamily="-83" charset="-128"/>
              </a:rPr>
              <a:t>fixed</a:t>
            </a:r>
            <a:r>
              <a:rPr lang="en-US" sz="2400" dirty="0">
                <a:solidFill>
                  <a:srgbClr val="EAFF4D"/>
                </a:solidFill>
                <a:ea typeface="ＭＳ Ｐゴシック" pitchFamily="-83" charset="-128"/>
              </a:rPr>
              <a:t>, </a:t>
            </a:r>
            <a:r>
              <a:rPr lang="en-US" i="1" dirty="0">
                <a:solidFill>
                  <a:srgbClr val="EAFF4D"/>
                </a:solidFill>
                <a:ea typeface="ＭＳ Ｐゴシック" pitchFamily="-83" charset="-128"/>
              </a:rPr>
              <a:t>unchanging</a:t>
            </a:r>
            <a:r>
              <a:rPr lang="en-US" sz="2400" dirty="0">
                <a:solidFill>
                  <a:srgbClr val="EAFF4D"/>
                </a:solidFill>
                <a:ea typeface="ＭＳ Ｐゴシック" pitchFamily="-83" charset="-128"/>
              </a:rPr>
              <a:t> </a:t>
            </a:r>
            <a:r>
              <a:rPr lang="en-US" dirty="0">
                <a:solidFill>
                  <a:srgbClr val="EAFF4D"/>
                </a:solidFill>
                <a:ea typeface="ＭＳ Ｐゴシック" pitchFamily="-83" charset="-128"/>
              </a:rPr>
              <a:t>distance, </a:t>
            </a:r>
            <a:r>
              <a:rPr lang="en-US" i="1" dirty="0">
                <a:solidFill>
                  <a:srgbClr val="EAFF4D"/>
                </a:solidFill>
                <a:ea typeface="ＭＳ Ｐゴシック" pitchFamily="-83" charset="-128"/>
              </a:rPr>
              <a:t>x</a:t>
            </a:r>
            <a:r>
              <a:rPr lang="en-US" i="1" baseline="-25000" dirty="0">
                <a:solidFill>
                  <a:srgbClr val="EAFF4D"/>
                </a:solidFill>
                <a:ea typeface="ＭＳ Ｐゴシック" pitchFamily="-83" charset="-128"/>
              </a:rPr>
              <a:t>i</a:t>
            </a:r>
            <a:r>
              <a:rPr lang="en-US" dirty="0">
                <a:ea typeface="ＭＳ Ｐゴシック" pitchFamily="-83" charset="-128"/>
              </a:rPr>
              <a:t>, from the retina at the back of the eyeball where the image is created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defRPr/>
            </a:pPr>
            <a:endParaRPr lang="en-US" sz="2400" dirty="0">
              <a:ea typeface="ＭＳ Ｐゴシック" pitchFamily="-83" charset="-128"/>
            </a:endParaRPr>
          </a:p>
          <a:p>
            <a:pPr eaLnBrk="1" hangingPunct="1">
              <a:lnSpc>
                <a:spcPct val="85000"/>
              </a:lnSpc>
              <a:spcBef>
                <a:spcPct val="15000"/>
              </a:spcBef>
              <a:defRPr/>
            </a:pPr>
            <a:endParaRPr lang="en-US" dirty="0">
              <a:ea typeface="ＭＳ Ｐゴシック" pitchFamily="-83" charset="-128"/>
            </a:endParaRP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5943600" y="3194050"/>
            <a:ext cx="3070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Focal length (changed to satisfy the equation when </a:t>
            </a:r>
            <a:r>
              <a:rPr lang="en-US" sz="2400" smtClean="0">
                <a:solidFill>
                  <a:srgbClr val="FFFFFF"/>
                </a:solidFill>
                <a:latin typeface="Times" charset="0"/>
              </a:rPr>
              <a:t>x</a:t>
            </a:r>
            <a:r>
              <a:rPr lang="en-US" sz="2400" baseline="-25000" smtClean="0">
                <a:solidFill>
                  <a:srgbClr val="FFFFFF"/>
                </a:solidFill>
                <a:latin typeface="Times" charset="0"/>
              </a:rPr>
              <a:t>o</a:t>
            </a:r>
            <a:r>
              <a:rPr lang="en-US" sz="2400" smtClean="0">
                <a:solidFill>
                  <a:srgbClr val="FFFFFF"/>
                </a:solidFill>
              </a:rPr>
              <a:t> changes)</a:t>
            </a:r>
          </a:p>
        </p:txBody>
      </p:sp>
      <p:cxnSp>
        <p:nvCxnSpPr>
          <p:cNvPr id="9221" name="Straight Arrow Connector 3"/>
          <p:cNvCxnSpPr>
            <a:cxnSpLocks noChangeShapeType="1"/>
          </p:cNvCxnSpPr>
          <p:nvPr/>
        </p:nvCxnSpPr>
        <p:spPr bwMode="auto">
          <a:xfrm flipH="1">
            <a:off x="5334000" y="3954463"/>
            <a:ext cx="609600" cy="611187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28187" y="3539699"/>
            <a:ext cx="2827697" cy="135678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  <a:cs typeface="Arial" pitchFamily="34" charset="0"/>
              </a:rPr>
              <a:t> </a:t>
            </a:r>
          </a:p>
        </p:txBody>
      </p:sp>
      <p:sp>
        <p:nvSpPr>
          <p:cNvPr id="9223" name="TextBox 27"/>
          <p:cNvSpPr txBox="1">
            <a:spLocks noChangeArrowheads="1"/>
          </p:cNvSpPr>
          <p:nvPr/>
        </p:nvSpPr>
        <p:spPr bwMode="auto">
          <a:xfrm>
            <a:off x="152400" y="3124200"/>
            <a:ext cx="2200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Object distance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(varies)</a:t>
            </a:r>
          </a:p>
        </p:txBody>
      </p:sp>
      <p:cxnSp>
        <p:nvCxnSpPr>
          <p:cNvPr id="9224" name="Straight Arrow Connector 28"/>
          <p:cNvCxnSpPr>
            <a:cxnSpLocks noChangeShapeType="1"/>
          </p:cNvCxnSpPr>
          <p:nvPr/>
        </p:nvCxnSpPr>
        <p:spPr bwMode="auto">
          <a:xfrm>
            <a:off x="1349375" y="3651250"/>
            <a:ext cx="1279525" cy="914400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TextBox 29"/>
          <p:cNvSpPr txBox="1">
            <a:spLocks noChangeArrowheads="1"/>
          </p:cNvSpPr>
          <p:nvPr/>
        </p:nvSpPr>
        <p:spPr bwMode="auto">
          <a:xfrm>
            <a:off x="2492375" y="5556250"/>
            <a:ext cx="3783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Image distance (fixed)</a:t>
            </a:r>
          </a:p>
        </p:txBody>
      </p:sp>
      <p:cxnSp>
        <p:nvCxnSpPr>
          <p:cNvPr id="9226" name="Straight Arrow Connector 30"/>
          <p:cNvCxnSpPr>
            <a:cxnSpLocks noChangeShapeType="1"/>
            <a:endCxn id="26" idx="2"/>
          </p:cNvCxnSpPr>
          <p:nvPr/>
        </p:nvCxnSpPr>
        <p:spPr bwMode="auto">
          <a:xfrm flipV="1">
            <a:off x="3711575" y="4895850"/>
            <a:ext cx="330200" cy="660400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947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Eyelens: Accommodation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655638" y="1430338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The eyelens changes its focal length by changing its shape. Ligaments pull on the lens to change the amount of “bulge”</a:t>
            </a:r>
          </a:p>
        </p:txBody>
      </p:sp>
      <p:pic>
        <p:nvPicPr>
          <p:cNvPr id="10244" name="Picture 2" descr="http://www.dartmouth.edu/~rpsmith/len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3200400"/>
            <a:ext cx="87058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 descr="http://www.daviddarling.info/images/ciliary_musc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0"/>
          <a:stretch>
            <a:fillRect/>
          </a:stretch>
        </p:blipFill>
        <p:spPr bwMode="auto">
          <a:xfrm>
            <a:off x="152400" y="3200400"/>
            <a:ext cx="4313238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Eyelens: Accommodation</a:t>
            </a:r>
          </a:p>
        </p:txBody>
      </p:sp>
      <p:cxnSp>
        <p:nvCxnSpPr>
          <p:cNvPr id="11267" name="Straight Connector 3"/>
          <p:cNvCxnSpPr>
            <a:cxnSpLocks noChangeShapeType="1"/>
          </p:cNvCxnSpPr>
          <p:nvPr/>
        </p:nvCxnSpPr>
        <p:spPr bwMode="auto">
          <a:xfrm>
            <a:off x="3657600" y="2649538"/>
            <a:ext cx="5181600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6103938" y="1766888"/>
            <a:ext cx="533400" cy="1752600"/>
            <a:chOff x="5923994" y="2057400"/>
            <a:chExt cx="801212" cy="3541485"/>
          </a:xfrm>
        </p:grpSpPr>
        <p:sp>
          <p:nvSpPr>
            <p:cNvPr id="6" name="Freeform 5"/>
            <p:cNvSpPr/>
            <p:nvPr/>
          </p:nvSpPr>
          <p:spPr bwMode="auto">
            <a:xfrm>
              <a:off x="6324600" y="2057400"/>
              <a:ext cx="400606" cy="3541485"/>
            </a:xfrm>
            <a:custGeom>
              <a:avLst/>
              <a:gdLst>
                <a:gd name="connsiteX0" fmla="*/ 0 w 400606"/>
                <a:gd name="connsiteY0" fmla="*/ 0 h 3541485"/>
                <a:gd name="connsiteX1" fmla="*/ 348343 w 400606"/>
                <a:gd name="connsiteY1" fmla="*/ 1132114 h 3541485"/>
                <a:gd name="connsiteX2" fmla="*/ 362857 w 400606"/>
                <a:gd name="connsiteY2" fmla="*/ 2380343 h 3541485"/>
                <a:gd name="connsiteX3" fmla="*/ 0 w 400606"/>
                <a:gd name="connsiteY3" fmla="*/ 3541485 h 354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06" h="3541485">
                  <a:moveTo>
                    <a:pt x="0" y="0"/>
                  </a:moveTo>
                  <a:cubicBezTo>
                    <a:pt x="143933" y="367695"/>
                    <a:pt x="287867" y="735390"/>
                    <a:pt x="348343" y="1132114"/>
                  </a:cubicBezTo>
                  <a:cubicBezTo>
                    <a:pt x="408819" y="1528838"/>
                    <a:pt x="420914" y="1978781"/>
                    <a:pt x="362857" y="2380343"/>
                  </a:cubicBezTo>
                  <a:cubicBezTo>
                    <a:pt x="304800" y="2781905"/>
                    <a:pt x="152400" y="3161695"/>
                    <a:pt x="0" y="3541485"/>
                  </a:cubicBezTo>
                </a:path>
              </a:pathLst>
            </a:custGeom>
            <a:solidFill>
              <a:srgbClr val="969696">
                <a:alpha val="50196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 rot="10800000">
              <a:off x="5923994" y="2057400"/>
              <a:ext cx="400606" cy="3541485"/>
            </a:xfrm>
            <a:custGeom>
              <a:avLst/>
              <a:gdLst>
                <a:gd name="connsiteX0" fmla="*/ 0 w 400606"/>
                <a:gd name="connsiteY0" fmla="*/ 0 h 3541485"/>
                <a:gd name="connsiteX1" fmla="*/ 348343 w 400606"/>
                <a:gd name="connsiteY1" fmla="*/ 1132114 h 3541485"/>
                <a:gd name="connsiteX2" fmla="*/ 362857 w 400606"/>
                <a:gd name="connsiteY2" fmla="*/ 2380343 h 3541485"/>
                <a:gd name="connsiteX3" fmla="*/ 0 w 400606"/>
                <a:gd name="connsiteY3" fmla="*/ 3541485 h 354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06" h="3541485">
                  <a:moveTo>
                    <a:pt x="0" y="0"/>
                  </a:moveTo>
                  <a:cubicBezTo>
                    <a:pt x="143933" y="367695"/>
                    <a:pt x="287867" y="735390"/>
                    <a:pt x="348343" y="1132114"/>
                  </a:cubicBezTo>
                  <a:cubicBezTo>
                    <a:pt x="408819" y="1528838"/>
                    <a:pt x="420914" y="1978781"/>
                    <a:pt x="362857" y="2380343"/>
                  </a:cubicBezTo>
                  <a:cubicBezTo>
                    <a:pt x="304800" y="2781905"/>
                    <a:pt x="152400" y="3161695"/>
                    <a:pt x="0" y="3541485"/>
                  </a:cubicBezTo>
                </a:path>
              </a:pathLst>
            </a:custGeom>
            <a:solidFill>
              <a:srgbClr val="969696">
                <a:alpha val="50196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</p:grpSp>
      <p:sp>
        <p:nvSpPr>
          <p:cNvPr id="9" name="Oval 8"/>
          <p:cNvSpPr/>
          <p:nvPr/>
        </p:nvSpPr>
        <p:spPr bwMode="auto">
          <a:xfrm>
            <a:off x="4724400" y="2603500"/>
            <a:ext cx="92075" cy="9048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-83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924800" y="2603500"/>
            <a:ext cx="92075" cy="9048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-83" charset="0"/>
              <a:cs typeface="Arial" pitchFamily="34" charset="0"/>
            </a:endParaRPr>
          </a:p>
        </p:txBody>
      </p:sp>
      <p:cxnSp>
        <p:nvCxnSpPr>
          <p:cNvPr id="11271" name="Straight Arrow Connector 11"/>
          <p:cNvCxnSpPr>
            <a:cxnSpLocks noChangeShapeType="1"/>
          </p:cNvCxnSpPr>
          <p:nvPr/>
        </p:nvCxnSpPr>
        <p:spPr bwMode="auto">
          <a:xfrm>
            <a:off x="3657600" y="2224088"/>
            <a:ext cx="2713038" cy="0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Straight Arrow Connector 12"/>
          <p:cNvCxnSpPr>
            <a:cxnSpLocks noChangeShapeType="1"/>
          </p:cNvCxnSpPr>
          <p:nvPr/>
        </p:nvCxnSpPr>
        <p:spPr bwMode="auto">
          <a:xfrm>
            <a:off x="6370638" y="2224088"/>
            <a:ext cx="2087562" cy="555625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Arrow Connector 14"/>
          <p:cNvCxnSpPr>
            <a:cxnSpLocks noChangeShapeType="1"/>
          </p:cNvCxnSpPr>
          <p:nvPr/>
        </p:nvCxnSpPr>
        <p:spPr bwMode="auto">
          <a:xfrm>
            <a:off x="3657600" y="2986088"/>
            <a:ext cx="2713038" cy="0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Arrow Connector 15"/>
          <p:cNvCxnSpPr>
            <a:cxnSpLocks noChangeShapeType="1"/>
          </p:cNvCxnSpPr>
          <p:nvPr/>
        </p:nvCxnSpPr>
        <p:spPr bwMode="auto">
          <a:xfrm flipV="1">
            <a:off x="6380163" y="2528888"/>
            <a:ext cx="2230437" cy="457200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75" name="Group 22"/>
          <p:cNvGrpSpPr>
            <a:grpSpLocks/>
          </p:cNvGrpSpPr>
          <p:nvPr/>
        </p:nvGrpSpPr>
        <p:grpSpPr bwMode="auto">
          <a:xfrm>
            <a:off x="6005513" y="1143000"/>
            <a:ext cx="528637" cy="623888"/>
            <a:chOff x="4351901" y="1350893"/>
            <a:chExt cx="528637" cy="624636"/>
          </a:xfrm>
        </p:grpSpPr>
        <p:sp>
          <p:nvSpPr>
            <p:cNvPr id="19" name="Freeform 18"/>
            <p:cNvSpPr/>
            <p:nvPr/>
          </p:nvSpPr>
          <p:spPr bwMode="auto">
            <a:xfrm>
              <a:off x="4582088" y="1546390"/>
              <a:ext cx="177800" cy="390993"/>
            </a:xfrm>
            <a:custGeom>
              <a:avLst/>
              <a:gdLst>
                <a:gd name="connsiteX0" fmla="*/ 103465 w 178211"/>
                <a:gd name="connsiteY0" fmla="*/ 391886 h 391886"/>
                <a:gd name="connsiteX1" fmla="*/ 117980 w 178211"/>
                <a:gd name="connsiteY1" fmla="*/ 319314 h 391886"/>
                <a:gd name="connsiteX2" fmla="*/ 176037 w 178211"/>
                <a:gd name="connsiteY2" fmla="*/ 275771 h 391886"/>
                <a:gd name="connsiteX3" fmla="*/ 161522 w 178211"/>
                <a:gd name="connsiteY3" fmla="*/ 232228 h 391886"/>
                <a:gd name="connsiteX4" fmla="*/ 59922 w 178211"/>
                <a:gd name="connsiteY4" fmla="*/ 188686 h 391886"/>
                <a:gd name="connsiteX5" fmla="*/ 1865 w 178211"/>
                <a:gd name="connsiteY5" fmla="*/ 58057 h 391886"/>
                <a:gd name="connsiteX6" fmla="*/ 1865 w 178211"/>
                <a:gd name="connsiteY6" fmla="*/ 0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11" h="391886">
                  <a:moveTo>
                    <a:pt x="103465" y="391886"/>
                  </a:moveTo>
                  <a:cubicBezTo>
                    <a:pt x="108303" y="367695"/>
                    <a:pt x="104905" y="340234"/>
                    <a:pt x="117980" y="319314"/>
                  </a:cubicBezTo>
                  <a:cubicBezTo>
                    <a:pt x="130801" y="298801"/>
                    <a:pt x="165219" y="297408"/>
                    <a:pt x="176037" y="275771"/>
                  </a:cubicBezTo>
                  <a:cubicBezTo>
                    <a:pt x="182879" y="262087"/>
                    <a:pt x="172340" y="243046"/>
                    <a:pt x="161522" y="232228"/>
                  </a:cubicBezTo>
                  <a:cubicBezTo>
                    <a:pt x="143587" y="214293"/>
                    <a:pt x="85944" y="197360"/>
                    <a:pt x="59922" y="188686"/>
                  </a:cubicBezTo>
                  <a:cubicBezTo>
                    <a:pt x="43869" y="156578"/>
                    <a:pt x="9277" y="91409"/>
                    <a:pt x="1865" y="58057"/>
                  </a:cubicBezTo>
                  <a:cubicBezTo>
                    <a:pt x="-2333" y="39166"/>
                    <a:pt x="1865" y="19352"/>
                    <a:pt x="1865" y="0"/>
                  </a:cubicBez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4648763" y="1350893"/>
              <a:ext cx="231775" cy="624636"/>
            </a:xfrm>
            <a:custGeom>
              <a:avLst/>
              <a:gdLst>
                <a:gd name="connsiteX0" fmla="*/ 58057 w 232229"/>
                <a:gd name="connsiteY0" fmla="*/ 624636 h 624636"/>
                <a:gd name="connsiteX1" fmla="*/ 29029 w 232229"/>
                <a:gd name="connsiteY1" fmla="*/ 552064 h 624636"/>
                <a:gd name="connsiteX2" fmla="*/ 188686 w 232229"/>
                <a:gd name="connsiteY2" fmla="*/ 406921 h 624636"/>
                <a:gd name="connsiteX3" fmla="*/ 232229 w 232229"/>
                <a:gd name="connsiteY3" fmla="*/ 377893 h 624636"/>
                <a:gd name="connsiteX4" fmla="*/ 188686 w 232229"/>
                <a:gd name="connsiteY4" fmla="*/ 102121 h 624636"/>
                <a:gd name="connsiteX5" fmla="*/ 116115 w 232229"/>
                <a:gd name="connsiteY5" fmla="*/ 58578 h 624636"/>
                <a:gd name="connsiteX6" fmla="*/ 14515 w 232229"/>
                <a:gd name="connsiteY6" fmla="*/ 521 h 624636"/>
                <a:gd name="connsiteX7" fmla="*/ 0 w 232229"/>
                <a:gd name="connsiteY7" fmla="*/ 521 h 624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229" h="624636">
                  <a:moveTo>
                    <a:pt x="58057" y="624636"/>
                  </a:moveTo>
                  <a:cubicBezTo>
                    <a:pt x="48381" y="600445"/>
                    <a:pt x="21367" y="576966"/>
                    <a:pt x="29029" y="552064"/>
                  </a:cubicBezTo>
                  <a:cubicBezTo>
                    <a:pt x="68089" y="425120"/>
                    <a:pt x="105475" y="448526"/>
                    <a:pt x="188686" y="406921"/>
                  </a:cubicBezTo>
                  <a:cubicBezTo>
                    <a:pt x="204288" y="399120"/>
                    <a:pt x="217715" y="387569"/>
                    <a:pt x="232229" y="377893"/>
                  </a:cubicBezTo>
                  <a:cubicBezTo>
                    <a:pt x="217715" y="285969"/>
                    <a:pt x="220489" y="189581"/>
                    <a:pt x="188686" y="102121"/>
                  </a:cubicBezTo>
                  <a:cubicBezTo>
                    <a:pt x="179045" y="75609"/>
                    <a:pt x="139588" y="74226"/>
                    <a:pt x="116115" y="58578"/>
                  </a:cubicBezTo>
                  <a:cubicBezTo>
                    <a:pt x="52791" y="16362"/>
                    <a:pt x="76596" y="16042"/>
                    <a:pt x="14515" y="521"/>
                  </a:cubicBezTo>
                  <a:cubicBezTo>
                    <a:pt x="9821" y="-653"/>
                    <a:pt x="4838" y="521"/>
                    <a:pt x="0" y="521"/>
                  </a:cubicBez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674163" y="1552748"/>
              <a:ext cx="179388" cy="406887"/>
            </a:xfrm>
            <a:custGeom>
              <a:avLst/>
              <a:gdLst>
                <a:gd name="connsiteX0" fmla="*/ 0 w 179343"/>
                <a:gd name="connsiteY0" fmla="*/ 406400 h 406400"/>
                <a:gd name="connsiteX1" fmla="*/ 174171 w 179343"/>
                <a:gd name="connsiteY1" fmla="*/ 261257 h 406400"/>
                <a:gd name="connsiteX2" fmla="*/ 116114 w 179343"/>
                <a:gd name="connsiteY2" fmla="*/ 217714 h 406400"/>
                <a:gd name="connsiteX3" fmla="*/ 101600 w 179343"/>
                <a:gd name="connsiteY3" fmla="*/ 174171 h 406400"/>
                <a:gd name="connsiteX4" fmla="*/ 72571 w 179343"/>
                <a:gd name="connsiteY4" fmla="*/ 130628 h 406400"/>
                <a:gd name="connsiteX5" fmla="*/ 87086 w 179343"/>
                <a:gd name="connsiteY5" fmla="*/ 87086 h 406400"/>
                <a:gd name="connsiteX6" fmla="*/ 72571 w 179343"/>
                <a:gd name="connsiteY6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43" h="406400">
                  <a:moveTo>
                    <a:pt x="0" y="406400"/>
                  </a:moveTo>
                  <a:cubicBezTo>
                    <a:pt x="30900" y="392355"/>
                    <a:pt x="212005" y="362146"/>
                    <a:pt x="174171" y="261257"/>
                  </a:cubicBezTo>
                  <a:cubicBezTo>
                    <a:pt x="165677" y="238607"/>
                    <a:pt x="135466" y="232228"/>
                    <a:pt x="116114" y="217714"/>
                  </a:cubicBezTo>
                  <a:cubicBezTo>
                    <a:pt x="111276" y="203200"/>
                    <a:pt x="108442" y="187855"/>
                    <a:pt x="101600" y="174171"/>
                  </a:cubicBezTo>
                  <a:cubicBezTo>
                    <a:pt x="93799" y="158569"/>
                    <a:pt x="75439" y="147835"/>
                    <a:pt x="72571" y="130628"/>
                  </a:cubicBezTo>
                  <a:cubicBezTo>
                    <a:pt x="70056" y="115537"/>
                    <a:pt x="82248" y="101600"/>
                    <a:pt x="87086" y="87086"/>
                  </a:cubicBezTo>
                  <a:lnTo>
                    <a:pt x="72571" y="0"/>
                  </a:ln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4351901" y="1482814"/>
              <a:ext cx="319087" cy="464106"/>
            </a:xfrm>
            <a:custGeom>
              <a:avLst/>
              <a:gdLst>
                <a:gd name="connsiteX0" fmla="*/ 319315 w 319315"/>
                <a:gd name="connsiteY0" fmla="*/ 464457 h 464457"/>
                <a:gd name="connsiteX1" fmla="*/ 246743 w 319315"/>
                <a:gd name="connsiteY1" fmla="*/ 420915 h 464457"/>
                <a:gd name="connsiteX2" fmla="*/ 203200 w 319315"/>
                <a:gd name="connsiteY2" fmla="*/ 348343 h 464457"/>
                <a:gd name="connsiteX3" fmla="*/ 159658 w 319315"/>
                <a:gd name="connsiteY3" fmla="*/ 304800 h 464457"/>
                <a:gd name="connsiteX4" fmla="*/ 87086 w 319315"/>
                <a:gd name="connsiteY4" fmla="*/ 116115 h 464457"/>
                <a:gd name="connsiteX5" fmla="*/ 43543 w 319315"/>
                <a:gd name="connsiteY5" fmla="*/ 101600 h 464457"/>
                <a:gd name="connsiteX6" fmla="*/ 14515 w 319315"/>
                <a:gd name="connsiteY6" fmla="*/ 58057 h 464457"/>
                <a:gd name="connsiteX7" fmla="*/ 0 w 319315"/>
                <a:gd name="connsiteY7" fmla="*/ 0 h 46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315" h="464457">
                  <a:moveTo>
                    <a:pt x="319315" y="464457"/>
                  </a:moveTo>
                  <a:cubicBezTo>
                    <a:pt x="295124" y="449943"/>
                    <a:pt x="266691" y="440863"/>
                    <a:pt x="246743" y="420915"/>
                  </a:cubicBezTo>
                  <a:cubicBezTo>
                    <a:pt x="226795" y="400967"/>
                    <a:pt x="220126" y="370912"/>
                    <a:pt x="203200" y="348343"/>
                  </a:cubicBezTo>
                  <a:cubicBezTo>
                    <a:pt x="190884" y="331922"/>
                    <a:pt x="174172" y="319314"/>
                    <a:pt x="159658" y="304800"/>
                  </a:cubicBezTo>
                  <a:cubicBezTo>
                    <a:pt x="153429" y="261196"/>
                    <a:pt x="150638" y="137300"/>
                    <a:pt x="87086" y="116115"/>
                  </a:cubicBezTo>
                  <a:lnTo>
                    <a:pt x="43543" y="101600"/>
                  </a:lnTo>
                  <a:cubicBezTo>
                    <a:pt x="33867" y="87086"/>
                    <a:pt x="21387" y="74090"/>
                    <a:pt x="14515" y="58057"/>
                  </a:cubicBezTo>
                  <a:cubicBezTo>
                    <a:pt x="6657" y="39722"/>
                    <a:pt x="0" y="0"/>
                    <a:pt x="0" y="0"/>
                  </a:cubicBez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</p:grpSp>
      <p:grpSp>
        <p:nvGrpSpPr>
          <p:cNvPr id="11276" name="Group 23"/>
          <p:cNvGrpSpPr>
            <a:grpSpLocks/>
          </p:cNvGrpSpPr>
          <p:nvPr/>
        </p:nvGrpSpPr>
        <p:grpSpPr bwMode="auto">
          <a:xfrm rot="-9900000">
            <a:off x="6105525" y="3548063"/>
            <a:ext cx="528638" cy="623887"/>
            <a:chOff x="4351901" y="1350893"/>
            <a:chExt cx="528637" cy="624636"/>
          </a:xfrm>
        </p:grpSpPr>
        <p:sp>
          <p:nvSpPr>
            <p:cNvPr id="25" name="Freeform 24"/>
            <p:cNvSpPr/>
            <p:nvPr/>
          </p:nvSpPr>
          <p:spPr bwMode="auto">
            <a:xfrm>
              <a:off x="4581969" y="1546023"/>
              <a:ext cx="177800" cy="390994"/>
            </a:xfrm>
            <a:custGeom>
              <a:avLst/>
              <a:gdLst>
                <a:gd name="connsiteX0" fmla="*/ 103465 w 178211"/>
                <a:gd name="connsiteY0" fmla="*/ 391886 h 391886"/>
                <a:gd name="connsiteX1" fmla="*/ 117980 w 178211"/>
                <a:gd name="connsiteY1" fmla="*/ 319314 h 391886"/>
                <a:gd name="connsiteX2" fmla="*/ 176037 w 178211"/>
                <a:gd name="connsiteY2" fmla="*/ 275771 h 391886"/>
                <a:gd name="connsiteX3" fmla="*/ 161522 w 178211"/>
                <a:gd name="connsiteY3" fmla="*/ 232228 h 391886"/>
                <a:gd name="connsiteX4" fmla="*/ 59922 w 178211"/>
                <a:gd name="connsiteY4" fmla="*/ 188686 h 391886"/>
                <a:gd name="connsiteX5" fmla="*/ 1865 w 178211"/>
                <a:gd name="connsiteY5" fmla="*/ 58057 h 391886"/>
                <a:gd name="connsiteX6" fmla="*/ 1865 w 178211"/>
                <a:gd name="connsiteY6" fmla="*/ 0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11" h="391886">
                  <a:moveTo>
                    <a:pt x="103465" y="391886"/>
                  </a:moveTo>
                  <a:cubicBezTo>
                    <a:pt x="108303" y="367695"/>
                    <a:pt x="104905" y="340234"/>
                    <a:pt x="117980" y="319314"/>
                  </a:cubicBezTo>
                  <a:cubicBezTo>
                    <a:pt x="130801" y="298801"/>
                    <a:pt x="165219" y="297408"/>
                    <a:pt x="176037" y="275771"/>
                  </a:cubicBezTo>
                  <a:cubicBezTo>
                    <a:pt x="182879" y="262087"/>
                    <a:pt x="172340" y="243046"/>
                    <a:pt x="161522" y="232228"/>
                  </a:cubicBezTo>
                  <a:cubicBezTo>
                    <a:pt x="143587" y="214293"/>
                    <a:pt x="85944" y="197360"/>
                    <a:pt x="59922" y="188686"/>
                  </a:cubicBezTo>
                  <a:cubicBezTo>
                    <a:pt x="43869" y="156578"/>
                    <a:pt x="9277" y="91409"/>
                    <a:pt x="1865" y="58057"/>
                  </a:cubicBezTo>
                  <a:cubicBezTo>
                    <a:pt x="-2333" y="39166"/>
                    <a:pt x="1865" y="19352"/>
                    <a:pt x="1865" y="0"/>
                  </a:cubicBez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4646310" y="1352868"/>
              <a:ext cx="231775" cy="624637"/>
            </a:xfrm>
            <a:custGeom>
              <a:avLst/>
              <a:gdLst>
                <a:gd name="connsiteX0" fmla="*/ 58057 w 232229"/>
                <a:gd name="connsiteY0" fmla="*/ 624636 h 624636"/>
                <a:gd name="connsiteX1" fmla="*/ 29029 w 232229"/>
                <a:gd name="connsiteY1" fmla="*/ 552064 h 624636"/>
                <a:gd name="connsiteX2" fmla="*/ 188686 w 232229"/>
                <a:gd name="connsiteY2" fmla="*/ 406921 h 624636"/>
                <a:gd name="connsiteX3" fmla="*/ 232229 w 232229"/>
                <a:gd name="connsiteY3" fmla="*/ 377893 h 624636"/>
                <a:gd name="connsiteX4" fmla="*/ 188686 w 232229"/>
                <a:gd name="connsiteY4" fmla="*/ 102121 h 624636"/>
                <a:gd name="connsiteX5" fmla="*/ 116115 w 232229"/>
                <a:gd name="connsiteY5" fmla="*/ 58578 h 624636"/>
                <a:gd name="connsiteX6" fmla="*/ 14515 w 232229"/>
                <a:gd name="connsiteY6" fmla="*/ 521 h 624636"/>
                <a:gd name="connsiteX7" fmla="*/ 0 w 232229"/>
                <a:gd name="connsiteY7" fmla="*/ 521 h 624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229" h="624636">
                  <a:moveTo>
                    <a:pt x="58057" y="624636"/>
                  </a:moveTo>
                  <a:cubicBezTo>
                    <a:pt x="48381" y="600445"/>
                    <a:pt x="21367" y="576966"/>
                    <a:pt x="29029" y="552064"/>
                  </a:cubicBezTo>
                  <a:cubicBezTo>
                    <a:pt x="68089" y="425120"/>
                    <a:pt x="105475" y="448526"/>
                    <a:pt x="188686" y="406921"/>
                  </a:cubicBezTo>
                  <a:cubicBezTo>
                    <a:pt x="204288" y="399120"/>
                    <a:pt x="217715" y="387569"/>
                    <a:pt x="232229" y="377893"/>
                  </a:cubicBezTo>
                  <a:cubicBezTo>
                    <a:pt x="217715" y="285969"/>
                    <a:pt x="220489" y="189581"/>
                    <a:pt x="188686" y="102121"/>
                  </a:cubicBezTo>
                  <a:cubicBezTo>
                    <a:pt x="179045" y="75609"/>
                    <a:pt x="139588" y="74226"/>
                    <a:pt x="116115" y="58578"/>
                  </a:cubicBezTo>
                  <a:cubicBezTo>
                    <a:pt x="52791" y="16362"/>
                    <a:pt x="76596" y="16042"/>
                    <a:pt x="14515" y="521"/>
                  </a:cubicBezTo>
                  <a:cubicBezTo>
                    <a:pt x="9821" y="-653"/>
                    <a:pt x="4838" y="521"/>
                    <a:pt x="0" y="521"/>
                  </a:cubicBez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674607" y="1552502"/>
              <a:ext cx="179387" cy="406888"/>
            </a:xfrm>
            <a:custGeom>
              <a:avLst/>
              <a:gdLst>
                <a:gd name="connsiteX0" fmla="*/ 0 w 179343"/>
                <a:gd name="connsiteY0" fmla="*/ 406400 h 406400"/>
                <a:gd name="connsiteX1" fmla="*/ 174171 w 179343"/>
                <a:gd name="connsiteY1" fmla="*/ 261257 h 406400"/>
                <a:gd name="connsiteX2" fmla="*/ 116114 w 179343"/>
                <a:gd name="connsiteY2" fmla="*/ 217714 h 406400"/>
                <a:gd name="connsiteX3" fmla="*/ 101600 w 179343"/>
                <a:gd name="connsiteY3" fmla="*/ 174171 h 406400"/>
                <a:gd name="connsiteX4" fmla="*/ 72571 w 179343"/>
                <a:gd name="connsiteY4" fmla="*/ 130628 h 406400"/>
                <a:gd name="connsiteX5" fmla="*/ 87086 w 179343"/>
                <a:gd name="connsiteY5" fmla="*/ 87086 h 406400"/>
                <a:gd name="connsiteX6" fmla="*/ 72571 w 179343"/>
                <a:gd name="connsiteY6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43" h="406400">
                  <a:moveTo>
                    <a:pt x="0" y="406400"/>
                  </a:moveTo>
                  <a:cubicBezTo>
                    <a:pt x="30900" y="392355"/>
                    <a:pt x="212005" y="362146"/>
                    <a:pt x="174171" y="261257"/>
                  </a:cubicBezTo>
                  <a:cubicBezTo>
                    <a:pt x="165677" y="238607"/>
                    <a:pt x="135466" y="232228"/>
                    <a:pt x="116114" y="217714"/>
                  </a:cubicBezTo>
                  <a:cubicBezTo>
                    <a:pt x="111276" y="203200"/>
                    <a:pt x="108442" y="187855"/>
                    <a:pt x="101600" y="174171"/>
                  </a:cubicBezTo>
                  <a:cubicBezTo>
                    <a:pt x="93799" y="158569"/>
                    <a:pt x="75439" y="147835"/>
                    <a:pt x="72571" y="130628"/>
                  </a:cubicBezTo>
                  <a:cubicBezTo>
                    <a:pt x="70056" y="115537"/>
                    <a:pt x="82248" y="101600"/>
                    <a:pt x="87086" y="87086"/>
                  </a:cubicBezTo>
                  <a:lnTo>
                    <a:pt x="72571" y="0"/>
                  </a:ln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4352940" y="1479555"/>
              <a:ext cx="319086" cy="464107"/>
            </a:xfrm>
            <a:custGeom>
              <a:avLst/>
              <a:gdLst>
                <a:gd name="connsiteX0" fmla="*/ 319315 w 319315"/>
                <a:gd name="connsiteY0" fmla="*/ 464457 h 464457"/>
                <a:gd name="connsiteX1" fmla="*/ 246743 w 319315"/>
                <a:gd name="connsiteY1" fmla="*/ 420915 h 464457"/>
                <a:gd name="connsiteX2" fmla="*/ 203200 w 319315"/>
                <a:gd name="connsiteY2" fmla="*/ 348343 h 464457"/>
                <a:gd name="connsiteX3" fmla="*/ 159658 w 319315"/>
                <a:gd name="connsiteY3" fmla="*/ 304800 h 464457"/>
                <a:gd name="connsiteX4" fmla="*/ 87086 w 319315"/>
                <a:gd name="connsiteY4" fmla="*/ 116115 h 464457"/>
                <a:gd name="connsiteX5" fmla="*/ 43543 w 319315"/>
                <a:gd name="connsiteY5" fmla="*/ 101600 h 464457"/>
                <a:gd name="connsiteX6" fmla="*/ 14515 w 319315"/>
                <a:gd name="connsiteY6" fmla="*/ 58057 h 464457"/>
                <a:gd name="connsiteX7" fmla="*/ 0 w 319315"/>
                <a:gd name="connsiteY7" fmla="*/ 0 h 46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315" h="464457">
                  <a:moveTo>
                    <a:pt x="319315" y="464457"/>
                  </a:moveTo>
                  <a:cubicBezTo>
                    <a:pt x="295124" y="449943"/>
                    <a:pt x="266691" y="440863"/>
                    <a:pt x="246743" y="420915"/>
                  </a:cubicBezTo>
                  <a:cubicBezTo>
                    <a:pt x="226795" y="400967"/>
                    <a:pt x="220126" y="370912"/>
                    <a:pt x="203200" y="348343"/>
                  </a:cubicBezTo>
                  <a:cubicBezTo>
                    <a:pt x="190884" y="331922"/>
                    <a:pt x="174172" y="319314"/>
                    <a:pt x="159658" y="304800"/>
                  </a:cubicBezTo>
                  <a:cubicBezTo>
                    <a:pt x="153429" y="261196"/>
                    <a:pt x="150638" y="137300"/>
                    <a:pt x="87086" y="116115"/>
                  </a:cubicBezTo>
                  <a:lnTo>
                    <a:pt x="43543" y="101600"/>
                  </a:lnTo>
                  <a:cubicBezTo>
                    <a:pt x="33867" y="87086"/>
                    <a:pt x="21387" y="74090"/>
                    <a:pt x="14515" y="58057"/>
                  </a:cubicBezTo>
                  <a:cubicBezTo>
                    <a:pt x="6657" y="39722"/>
                    <a:pt x="0" y="0"/>
                    <a:pt x="0" y="0"/>
                  </a:cubicBez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</p:grpSp>
      <p:cxnSp>
        <p:nvCxnSpPr>
          <p:cNvPr id="11277" name="Straight Connector 33"/>
          <p:cNvCxnSpPr>
            <a:cxnSpLocks noChangeShapeType="1"/>
          </p:cNvCxnSpPr>
          <p:nvPr/>
        </p:nvCxnSpPr>
        <p:spPr bwMode="auto">
          <a:xfrm>
            <a:off x="2971800" y="5170488"/>
            <a:ext cx="5029200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78" name="Group 34"/>
          <p:cNvGrpSpPr>
            <a:grpSpLocks/>
          </p:cNvGrpSpPr>
          <p:nvPr/>
        </p:nvGrpSpPr>
        <p:grpSpPr bwMode="auto">
          <a:xfrm>
            <a:off x="5289550" y="3976688"/>
            <a:ext cx="374650" cy="2316162"/>
            <a:chOff x="5923994" y="2057400"/>
            <a:chExt cx="801212" cy="3541485"/>
          </a:xfrm>
        </p:grpSpPr>
        <p:sp>
          <p:nvSpPr>
            <p:cNvPr id="36" name="Freeform 35"/>
            <p:cNvSpPr/>
            <p:nvPr/>
          </p:nvSpPr>
          <p:spPr bwMode="auto">
            <a:xfrm>
              <a:off x="6324600" y="2057400"/>
              <a:ext cx="400606" cy="3541485"/>
            </a:xfrm>
            <a:custGeom>
              <a:avLst/>
              <a:gdLst>
                <a:gd name="connsiteX0" fmla="*/ 0 w 400606"/>
                <a:gd name="connsiteY0" fmla="*/ 0 h 3541485"/>
                <a:gd name="connsiteX1" fmla="*/ 348343 w 400606"/>
                <a:gd name="connsiteY1" fmla="*/ 1132114 h 3541485"/>
                <a:gd name="connsiteX2" fmla="*/ 362857 w 400606"/>
                <a:gd name="connsiteY2" fmla="*/ 2380343 h 3541485"/>
                <a:gd name="connsiteX3" fmla="*/ 0 w 400606"/>
                <a:gd name="connsiteY3" fmla="*/ 3541485 h 354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06" h="3541485">
                  <a:moveTo>
                    <a:pt x="0" y="0"/>
                  </a:moveTo>
                  <a:cubicBezTo>
                    <a:pt x="143933" y="367695"/>
                    <a:pt x="287867" y="735390"/>
                    <a:pt x="348343" y="1132114"/>
                  </a:cubicBezTo>
                  <a:cubicBezTo>
                    <a:pt x="408819" y="1528838"/>
                    <a:pt x="420914" y="1978781"/>
                    <a:pt x="362857" y="2380343"/>
                  </a:cubicBezTo>
                  <a:cubicBezTo>
                    <a:pt x="304800" y="2781905"/>
                    <a:pt x="152400" y="3161695"/>
                    <a:pt x="0" y="3541485"/>
                  </a:cubicBezTo>
                </a:path>
              </a:pathLst>
            </a:custGeom>
            <a:solidFill>
              <a:srgbClr val="969696">
                <a:alpha val="50196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 rot="10800000">
              <a:off x="5923994" y="2057400"/>
              <a:ext cx="400606" cy="3541485"/>
            </a:xfrm>
            <a:custGeom>
              <a:avLst/>
              <a:gdLst>
                <a:gd name="connsiteX0" fmla="*/ 0 w 400606"/>
                <a:gd name="connsiteY0" fmla="*/ 0 h 3541485"/>
                <a:gd name="connsiteX1" fmla="*/ 348343 w 400606"/>
                <a:gd name="connsiteY1" fmla="*/ 1132114 h 3541485"/>
                <a:gd name="connsiteX2" fmla="*/ 362857 w 400606"/>
                <a:gd name="connsiteY2" fmla="*/ 2380343 h 3541485"/>
                <a:gd name="connsiteX3" fmla="*/ 0 w 400606"/>
                <a:gd name="connsiteY3" fmla="*/ 3541485 h 354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06" h="3541485">
                  <a:moveTo>
                    <a:pt x="0" y="0"/>
                  </a:moveTo>
                  <a:cubicBezTo>
                    <a:pt x="143933" y="367695"/>
                    <a:pt x="287867" y="735390"/>
                    <a:pt x="348343" y="1132114"/>
                  </a:cubicBezTo>
                  <a:cubicBezTo>
                    <a:pt x="408819" y="1528838"/>
                    <a:pt x="420914" y="1978781"/>
                    <a:pt x="362857" y="2380343"/>
                  </a:cubicBezTo>
                  <a:cubicBezTo>
                    <a:pt x="304800" y="2781905"/>
                    <a:pt x="152400" y="3161695"/>
                    <a:pt x="0" y="3541485"/>
                  </a:cubicBezTo>
                </a:path>
              </a:pathLst>
            </a:custGeom>
            <a:solidFill>
              <a:srgbClr val="969696">
                <a:alpha val="50196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 bwMode="auto">
          <a:xfrm>
            <a:off x="3146425" y="5126038"/>
            <a:ext cx="90488" cy="90487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-83" charset="0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702550" y="5126038"/>
            <a:ext cx="92075" cy="90487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-83" charset="0"/>
              <a:cs typeface="Arial" pitchFamily="34" charset="0"/>
            </a:endParaRPr>
          </a:p>
        </p:txBody>
      </p:sp>
      <p:cxnSp>
        <p:nvCxnSpPr>
          <p:cNvPr id="11281" name="Straight Arrow Connector 39"/>
          <p:cNvCxnSpPr>
            <a:cxnSpLocks noChangeShapeType="1"/>
          </p:cNvCxnSpPr>
          <p:nvPr/>
        </p:nvCxnSpPr>
        <p:spPr bwMode="auto">
          <a:xfrm>
            <a:off x="3810000" y="4746625"/>
            <a:ext cx="1668463" cy="0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Arrow Connector 40"/>
          <p:cNvCxnSpPr>
            <a:cxnSpLocks noChangeShapeType="1"/>
          </p:cNvCxnSpPr>
          <p:nvPr/>
        </p:nvCxnSpPr>
        <p:spPr bwMode="auto">
          <a:xfrm>
            <a:off x="5478463" y="4746625"/>
            <a:ext cx="3001962" cy="555625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Straight Arrow Connector 41"/>
          <p:cNvCxnSpPr>
            <a:cxnSpLocks noChangeShapeType="1"/>
          </p:cNvCxnSpPr>
          <p:nvPr/>
        </p:nvCxnSpPr>
        <p:spPr bwMode="auto">
          <a:xfrm>
            <a:off x="3657600" y="5508625"/>
            <a:ext cx="1820863" cy="0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Straight Arrow Connector 42"/>
          <p:cNvCxnSpPr>
            <a:cxnSpLocks noChangeShapeType="1"/>
          </p:cNvCxnSpPr>
          <p:nvPr/>
        </p:nvCxnSpPr>
        <p:spPr bwMode="auto">
          <a:xfrm flipV="1">
            <a:off x="5487988" y="5051425"/>
            <a:ext cx="2992437" cy="457200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85" name="Group 43"/>
          <p:cNvGrpSpPr>
            <a:grpSpLocks/>
          </p:cNvGrpSpPr>
          <p:nvPr/>
        </p:nvGrpSpPr>
        <p:grpSpPr bwMode="auto">
          <a:xfrm>
            <a:off x="5135563" y="3352800"/>
            <a:ext cx="528637" cy="623888"/>
            <a:chOff x="4351901" y="1350893"/>
            <a:chExt cx="528637" cy="624636"/>
          </a:xfrm>
        </p:grpSpPr>
        <p:sp>
          <p:nvSpPr>
            <p:cNvPr id="45" name="Freeform 44"/>
            <p:cNvSpPr/>
            <p:nvPr/>
          </p:nvSpPr>
          <p:spPr bwMode="auto">
            <a:xfrm>
              <a:off x="4582088" y="1546390"/>
              <a:ext cx="177800" cy="390993"/>
            </a:xfrm>
            <a:custGeom>
              <a:avLst/>
              <a:gdLst>
                <a:gd name="connsiteX0" fmla="*/ 103465 w 178211"/>
                <a:gd name="connsiteY0" fmla="*/ 391886 h 391886"/>
                <a:gd name="connsiteX1" fmla="*/ 117980 w 178211"/>
                <a:gd name="connsiteY1" fmla="*/ 319314 h 391886"/>
                <a:gd name="connsiteX2" fmla="*/ 176037 w 178211"/>
                <a:gd name="connsiteY2" fmla="*/ 275771 h 391886"/>
                <a:gd name="connsiteX3" fmla="*/ 161522 w 178211"/>
                <a:gd name="connsiteY3" fmla="*/ 232228 h 391886"/>
                <a:gd name="connsiteX4" fmla="*/ 59922 w 178211"/>
                <a:gd name="connsiteY4" fmla="*/ 188686 h 391886"/>
                <a:gd name="connsiteX5" fmla="*/ 1865 w 178211"/>
                <a:gd name="connsiteY5" fmla="*/ 58057 h 391886"/>
                <a:gd name="connsiteX6" fmla="*/ 1865 w 178211"/>
                <a:gd name="connsiteY6" fmla="*/ 0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11" h="391886">
                  <a:moveTo>
                    <a:pt x="103465" y="391886"/>
                  </a:moveTo>
                  <a:cubicBezTo>
                    <a:pt x="108303" y="367695"/>
                    <a:pt x="104905" y="340234"/>
                    <a:pt x="117980" y="319314"/>
                  </a:cubicBezTo>
                  <a:cubicBezTo>
                    <a:pt x="130801" y="298801"/>
                    <a:pt x="165219" y="297408"/>
                    <a:pt x="176037" y="275771"/>
                  </a:cubicBezTo>
                  <a:cubicBezTo>
                    <a:pt x="182879" y="262087"/>
                    <a:pt x="172340" y="243046"/>
                    <a:pt x="161522" y="232228"/>
                  </a:cubicBezTo>
                  <a:cubicBezTo>
                    <a:pt x="143587" y="214293"/>
                    <a:pt x="85944" y="197360"/>
                    <a:pt x="59922" y="188686"/>
                  </a:cubicBezTo>
                  <a:cubicBezTo>
                    <a:pt x="43869" y="156578"/>
                    <a:pt x="9277" y="91409"/>
                    <a:pt x="1865" y="58057"/>
                  </a:cubicBezTo>
                  <a:cubicBezTo>
                    <a:pt x="-2333" y="39166"/>
                    <a:pt x="1865" y="19352"/>
                    <a:pt x="1865" y="0"/>
                  </a:cubicBez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648763" y="1350893"/>
              <a:ext cx="231775" cy="624636"/>
            </a:xfrm>
            <a:custGeom>
              <a:avLst/>
              <a:gdLst>
                <a:gd name="connsiteX0" fmla="*/ 58057 w 232229"/>
                <a:gd name="connsiteY0" fmla="*/ 624636 h 624636"/>
                <a:gd name="connsiteX1" fmla="*/ 29029 w 232229"/>
                <a:gd name="connsiteY1" fmla="*/ 552064 h 624636"/>
                <a:gd name="connsiteX2" fmla="*/ 188686 w 232229"/>
                <a:gd name="connsiteY2" fmla="*/ 406921 h 624636"/>
                <a:gd name="connsiteX3" fmla="*/ 232229 w 232229"/>
                <a:gd name="connsiteY3" fmla="*/ 377893 h 624636"/>
                <a:gd name="connsiteX4" fmla="*/ 188686 w 232229"/>
                <a:gd name="connsiteY4" fmla="*/ 102121 h 624636"/>
                <a:gd name="connsiteX5" fmla="*/ 116115 w 232229"/>
                <a:gd name="connsiteY5" fmla="*/ 58578 h 624636"/>
                <a:gd name="connsiteX6" fmla="*/ 14515 w 232229"/>
                <a:gd name="connsiteY6" fmla="*/ 521 h 624636"/>
                <a:gd name="connsiteX7" fmla="*/ 0 w 232229"/>
                <a:gd name="connsiteY7" fmla="*/ 521 h 624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229" h="624636">
                  <a:moveTo>
                    <a:pt x="58057" y="624636"/>
                  </a:moveTo>
                  <a:cubicBezTo>
                    <a:pt x="48381" y="600445"/>
                    <a:pt x="21367" y="576966"/>
                    <a:pt x="29029" y="552064"/>
                  </a:cubicBezTo>
                  <a:cubicBezTo>
                    <a:pt x="68089" y="425120"/>
                    <a:pt x="105475" y="448526"/>
                    <a:pt x="188686" y="406921"/>
                  </a:cubicBezTo>
                  <a:cubicBezTo>
                    <a:pt x="204288" y="399120"/>
                    <a:pt x="217715" y="387569"/>
                    <a:pt x="232229" y="377893"/>
                  </a:cubicBezTo>
                  <a:cubicBezTo>
                    <a:pt x="217715" y="285969"/>
                    <a:pt x="220489" y="189581"/>
                    <a:pt x="188686" y="102121"/>
                  </a:cubicBezTo>
                  <a:cubicBezTo>
                    <a:pt x="179045" y="75609"/>
                    <a:pt x="139588" y="74226"/>
                    <a:pt x="116115" y="58578"/>
                  </a:cubicBezTo>
                  <a:cubicBezTo>
                    <a:pt x="52791" y="16362"/>
                    <a:pt x="76596" y="16042"/>
                    <a:pt x="14515" y="521"/>
                  </a:cubicBezTo>
                  <a:cubicBezTo>
                    <a:pt x="9821" y="-653"/>
                    <a:pt x="4838" y="521"/>
                    <a:pt x="0" y="521"/>
                  </a:cubicBez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4674163" y="1552748"/>
              <a:ext cx="179388" cy="406887"/>
            </a:xfrm>
            <a:custGeom>
              <a:avLst/>
              <a:gdLst>
                <a:gd name="connsiteX0" fmla="*/ 0 w 179343"/>
                <a:gd name="connsiteY0" fmla="*/ 406400 h 406400"/>
                <a:gd name="connsiteX1" fmla="*/ 174171 w 179343"/>
                <a:gd name="connsiteY1" fmla="*/ 261257 h 406400"/>
                <a:gd name="connsiteX2" fmla="*/ 116114 w 179343"/>
                <a:gd name="connsiteY2" fmla="*/ 217714 h 406400"/>
                <a:gd name="connsiteX3" fmla="*/ 101600 w 179343"/>
                <a:gd name="connsiteY3" fmla="*/ 174171 h 406400"/>
                <a:gd name="connsiteX4" fmla="*/ 72571 w 179343"/>
                <a:gd name="connsiteY4" fmla="*/ 130628 h 406400"/>
                <a:gd name="connsiteX5" fmla="*/ 87086 w 179343"/>
                <a:gd name="connsiteY5" fmla="*/ 87086 h 406400"/>
                <a:gd name="connsiteX6" fmla="*/ 72571 w 179343"/>
                <a:gd name="connsiteY6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43" h="406400">
                  <a:moveTo>
                    <a:pt x="0" y="406400"/>
                  </a:moveTo>
                  <a:cubicBezTo>
                    <a:pt x="30900" y="392355"/>
                    <a:pt x="212005" y="362146"/>
                    <a:pt x="174171" y="261257"/>
                  </a:cubicBezTo>
                  <a:cubicBezTo>
                    <a:pt x="165677" y="238607"/>
                    <a:pt x="135466" y="232228"/>
                    <a:pt x="116114" y="217714"/>
                  </a:cubicBezTo>
                  <a:cubicBezTo>
                    <a:pt x="111276" y="203200"/>
                    <a:pt x="108442" y="187855"/>
                    <a:pt x="101600" y="174171"/>
                  </a:cubicBezTo>
                  <a:cubicBezTo>
                    <a:pt x="93799" y="158569"/>
                    <a:pt x="75439" y="147835"/>
                    <a:pt x="72571" y="130628"/>
                  </a:cubicBezTo>
                  <a:cubicBezTo>
                    <a:pt x="70056" y="115537"/>
                    <a:pt x="82248" y="101600"/>
                    <a:pt x="87086" y="87086"/>
                  </a:cubicBezTo>
                  <a:lnTo>
                    <a:pt x="72571" y="0"/>
                  </a:ln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4351901" y="1482814"/>
              <a:ext cx="319087" cy="464106"/>
            </a:xfrm>
            <a:custGeom>
              <a:avLst/>
              <a:gdLst>
                <a:gd name="connsiteX0" fmla="*/ 319315 w 319315"/>
                <a:gd name="connsiteY0" fmla="*/ 464457 h 464457"/>
                <a:gd name="connsiteX1" fmla="*/ 246743 w 319315"/>
                <a:gd name="connsiteY1" fmla="*/ 420915 h 464457"/>
                <a:gd name="connsiteX2" fmla="*/ 203200 w 319315"/>
                <a:gd name="connsiteY2" fmla="*/ 348343 h 464457"/>
                <a:gd name="connsiteX3" fmla="*/ 159658 w 319315"/>
                <a:gd name="connsiteY3" fmla="*/ 304800 h 464457"/>
                <a:gd name="connsiteX4" fmla="*/ 87086 w 319315"/>
                <a:gd name="connsiteY4" fmla="*/ 116115 h 464457"/>
                <a:gd name="connsiteX5" fmla="*/ 43543 w 319315"/>
                <a:gd name="connsiteY5" fmla="*/ 101600 h 464457"/>
                <a:gd name="connsiteX6" fmla="*/ 14515 w 319315"/>
                <a:gd name="connsiteY6" fmla="*/ 58057 h 464457"/>
                <a:gd name="connsiteX7" fmla="*/ 0 w 319315"/>
                <a:gd name="connsiteY7" fmla="*/ 0 h 46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315" h="464457">
                  <a:moveTo>
                    <a:pt x="319315" y="464457"/>
                  </a:moveTo>
                  <a:cubicBezTo>
                    <a:pt x="295124" y="449943"/>
                    <a:pt x="266691" y="440863"/>
                    <a:pt x="246743" y="420915"/>
                  </a:cubicBezTo>
                  <a:cubicBezTo>
                    <a:pt x="226795" y="400967"/>
                    <a:pt x="220126" y="370912"/>
                    <a:pt x="203200" y="348343"/>
                  </a:cubicBezTo>
                  <a:cubicBezTo>
                    <a:pt x="190884" y="331922"/>
                    <a:pt x="174172" y="319314"/>
                    <a:pt x="159658" y="304800"/>
                  </a:cubicBezTo>
                  <a:cubicBezTo>
                    <a:pt x="153429" y="261196"/>
                    <a:pt x="150638" y="137300"/>
                    <a:pt x="87086" y="116115"/>
                  </a:cubicBezTo>
                  <a:lnTo>
                    <a:pt x="43543" y="101600"/>
                  </a:lnTo>
                  <a:cubicBezTo>
                    <a:pt x="33867" y="87086"/>
                    <a:pt x="21387" y="74090"/>
                    <a:pt x="14515" y="58057"/>
                  </a:cubicBezTo>
                  <a:cubicBezTo>
                    <a:pt x="6657" y="39722"/>
                    <a:pt x="0" y="0"/>
                    <a:pt x="0" y="0"/>
                  </a:cubicBez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</p:grpSp>
      <p:grpSp>
        <p:nvGrpSpPr>
          <p:cNvPr id="11286" name="Group 48"/>
          <p:cNvGrpSpPr>
            <a:grpSpLocks/>
          </p:cNvGrpSpPr>
          <p:nvPr/>
        </p:nvGrpSpPr>
        <p:grpSpPr bwMode="auto">
          <a:xfrm rot="-9900000">
            <a:off x="5208588" y="6311900"/>
            <a:ext cx="528637" cy="623888"/>
            <a:chOff x="4351901" y="1350893"/>
            <a:chExt cx="528637" cy="624636"/>
          </a:xfrm>
        </p:grpSpPr>
        <p:sp>
          <p:nvSpPr>
            <p:cNvPr id="50" name="Freeform 49"/>
            <p:cNvSpPr/>
            <p:nvPr/>
          </p:nvSpPr>
          <p:spPr bwMode="auto">
            <a:xfrm>
              <a:off x="4581968" y="1546023"/>
              <a:ext cx="177800" cy="390993"/>
            </a:xfrm>
            <a:custGeom>
              <a:avLst/>
              <a:gdLst>
                <a:gd name="connsiteX0" fmla="*/ 103465 w 178211"/>
                <a:gd name="connsiteY0" fmla="*/ 391886 h 391886"/>
                <a:gd name="connsiteX1" fmla="*/ 117980 w 178211"/>
                <a:gd name="connsiteY1" fmla="*/ 319314 h 391886"/>
                <a:gd name="connsiteX2" fmla="*/ 176037 w 178211"/>
                <a:gd name="connsiteY2" fmla="*/ 275771 h 391886"/>
                <a:gd name="connsiteX3" fmla="*/ 161522 w 178211"/>
                <a:gd name="connsiteY3" fmla="*/ 232228 h 391886"/>
                <a:gd name="connsiteX4" fmla="*/ 59922 w 178211"/>
                <a:gd name="connsiteY4" fmla="*/ 188686 h 391886"/>
                <a:gd name="connsiteX5" fmla="*/ 1865 w 178211"/>
                <a:gd name="connsiteY5" fmla="*/ 58057 h 391886"/>
                <a:gd name="connsiteX6" fmla="*/ 1865 w 178211"/>
                <a:gd name="connsiteY6" fmla="*/ 0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11" h="391886">
                  <a:moveTo>
                    <a:pt x="103465" y="391886"/>
                  </a:moveTo>
                  <a:cubicBezTo>
                    <a:pt x="108303" y="367695"/>
                    <a:pt x="104905" y="340234"/>
                    <a:pt x="117980" y="319314"/>
                  </a:cubicBezTo>
                  <a:cubicBezTo>
                    <a:pt x="130801" y="298801"/>
                    <a:pt x="165219" y="297408"/>
                    <a:pt x="176037" y="275771"/>
                  </a:cubicBezTo>
                  <a:cubicBezTo>
                    <a:pt x="182879" y="262087"/>
                    <a:pt x="172340" y="243046"/>
                    <a:pt x="161522" y="232228"/>
                  </a:cubicBezTo>
                  <a:cubicBezTo>
                    <a:pt x="143587" y="214293"/>
                    <a:pt x="85944" y="197360"/>
                    <a:pt x="59922" y="188686"/>
                  </a:cubicBezTo>
                  <a:cubicBezTo>
                    <a:pt x="43869" y="156578"/>
                    <a:pt x="9277" y="91409"/>
                    <a:pt x="1865" y="58057"/>
                  </a:cubicBezTo>
                  <a:cubicBezTo>
                    <a:pt x="-2333" y="39166"/>
                    <a:pt x="1865" y="19352"/>
                    <a:pt x="1865" y="0"/>
                  </a:cubicBez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646311" y="1352869"/>
              <a:ext cx="231775" cy="624635"/>
            </a:xfrm>
            <a:custGeom>
              <a:avLst/>
              <a:gdLst>
                <a:gd name="connsiteX0" fmla="*/ 58057 w 232229"/>
                <a:gd name="connsiteY0" fmla="*/ 624636 h 624636"/>
                <a:gd name="connsiteX1" fmla="*/ 29029 w 232229"/>
                <a:gd name="connsiteY1" fmla="*/ 552064 h 624636"/>
                <a:gd name="connsiteX2" fmla="*/ 188686 w 232229"/>
                <a:gd name="connsiteY2" fmla="*/ 406921 h 624636"/>
                <a:gd name="connsiteX3" fmla="*/ 232229 w 232229"/>
                <a:gd name="connsiteY3" fmla="*/ 377893 h 624636"/>
                <a:gd name="connsiteX4" fmla="*/ 188686 w 232229"/>
                <a:gd name="connsiteY4" fmla="*/ 102121 h 624636"/>
                <a:gd name="connsiteX5" fmla="*/ 116115 w 232229"/>
                <a:gd name="connsiteY5" fmla="*/ 58578 h 624636"/>
                <a:gd name="connsiteX6" fmla="*/ 14515 w 232229"/>
                <a:gd name="connsiteY6" fmla="*/ 521 h 624636"/>
                <a:gd name="connsiteX7" fmla="*/ 0 w 232229"/>
                <a:gd name="connsiteY7" fmla="*/ 521 h 624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229" h="624636">
                  <a:moveTo>
                    <a:pt x="58057" y="624636"/>
                  </a:moveTo>
                  <a:cubicBezTo>
                    <a:pt x="48381" y="600445"/>
                    <a:pt x="21367" y="576966"/>
                    <a:pt x="29029" y="552064"/>
                  </a:cubicBezTo>
                  <a:cubicBezTo>
                    <a:pt x="68089" y="425120"/>
                    <a:pt x="105475" y="448526"/>
                    <a:pt x="188686" y="406921"/>
                  </a:cubicBezTo>
                  <a:cubicBezTo>
                    <a:pt x="204288" y="399120"/>
                    <a:pt x="217715" y="387569"/>
                    <a:pt x="232229" y="377893"/>
                  </a:cubicBezTo>
                  <a:cubicBezTo>
                    <a:pt x="217715" y="285969"/>
                    <a:pt x="220489" y="189581"/>
                    <a:pt x="188686" y="102121"/>
                  </a:cubicBezTo>
                  <a:cubicBezTo>
                    <a:pt x="179045" y="75609"/>
                    <a:pt x="139588" y="74226"/>
                    <a:pt x="116115" y="58578"/>
                  </a:cubicBezTo>
                  <a:cubicBezTo>
                    <a:pt x="52791" y="16362"/>
                    <a:pt x="76596" y="16042"/>
                    <a:pt x="14515" y="521"/>
                  </a:cubicBezTo>
                  <a:cubicBezTo>
                    <a:pt x="9821" y="-653"/>
                    <a:pt x="4838" y="521"/>
                    <a:pt x="0" y="521"/>
                  </a:cubicBez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4674607" y="1552502"/>
              <a:ext cx="179388" cy="406887"/>
            </a:xfrm>
            <a:custGeom>
              <a:avLst/>
              <a:gdLst>
                <a:gd name="connsiteX0" fmla="*/ 0 w 179343"/>
                <a:gd name="connsiteY0" fmla="*/ 406400 h 406400"/>
                <a:gd name="connsiteX1" fmla="*/ 174171 w 179343"/>
                <a:gd name="connsiteY1" fmla="*/ 261257 h 406400"/>
                <a:gd name="connsiteX2" fmla="*/ 116114 w 179343"/>
                <a:gd name="connsiteY2" fmla="*/ 217714 h 406400"/>
                <a:gd name="connsiteX3" fmla="*/ 101600 w 179343"/>
                <a:gd name="connsiteY3" fmla="*/ 174171 h 406400"/>
                <a:gd name="connsiteX4" fmla="*/ 72571 w 179343"/>
                <a:gd name="connsiteY4" fmla="*/ 130628 h 406400"/>
                <a:gd name="connsiteX5" fmla="*/ 87086 w 179343"/>
                <a:gd name="connsiteY5" fmla="*/ 87086 h 406400"/>
                <a:gd name="connsiteX6" fmla="*/ 72571 w 179343"/>
                <a:gd name="connsiteY6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43" h="406400">
                  <a:moveTo>
                    <a:pt x="0" y="406400"/>
                  </a:moveTo>
                  <a:cubicBezTo>
                    <a:pt x="30900" y="392355"/>
                    <a:pt x="212005" y="362146"/>
                    <a:pt x="174171" y="261257"/>
                  </a:cubicBezTo>
                  <a:cubicBezTo>
                    <a:pt x="165677" y="238607"/>
                    <a:pt x="135466" y="232228"/>
                    <a:pt x="116114" y="217714"/>
                  </a:cubicBezTo>
                  <a:cubicBezTo>
                    <a:pt x="111276" y="203200"/>
                    <a:pt x="108442" y="187855"/>
                    <a:pt x="101600" y="174171"/>
                  </a:cubicBezTo>
                  <a:cubicBezTo>
                    <a:pt x="93799" y="158569"/>
                    <a:pt x="75439" y="147835"/>
                    <a:pt x="72571" y="130628"/>
                  </a:cubicBezTo>
                  <a:cubicBezTo>
                    <a:pt x="70056" y="115537"/>
                    <a:pt x="82248" y="101600"/>
                    <a:pt x="87086" y="87086"/>
                  </a:cubicBezTo>
                  <a:lnTo>
                    <a:pt x="72571" y="0"/>
                  </a:ln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4352940" y="1479556"/>
              <a:ext cx="319088" cy="464106"/>
            </a:xfrm>
            <a:custGeom>
              <a:avLst/>
              <a:gdLst>
                <a:gd name="connsiteX0" fmla="*/ 319315 w 319315"/>
                <a:gd name="connsiteY0" fmla="*/ 464457 h 464457"/>
                <a:gd name="connsiteX1" fmla="*/ 246743 w 319315"/>
                <a:gd name="connsiteY1" fmla="*/ 420915 h 464457"/>
                <a:gd name="connsiteX2" fmla="*/ 203200 w 319315"/>
                <a:gd name="connsiteY2" fmla="*/ 348343 h 464457"/>
                <a:gd name="connsiteX3" fmla="*/ 159658 w 319315"/>
                <a:gd name="connsiteY3" fmla="*/ 304800 h 464457"/>
                <a:gd name="connsiteX4" fmla="*/ 87086 w 319315"/>
                <a:gd name="connsiteY4" fmla="*/ 116115 h 464457"/>
                <a:gd name="connsiteX5" fmla="*/ 43543 w 319315"/>
                <a:gd name="connsiteY5" fmla="*/ 101600 h 464457"/>
                <a:gd name="connsiteX6" fmla="*/ 14515 w 319315"/>
                <a:gd name="connsiteY6" fmla="*/ 58057 h 464457"/>
                <a:gd name="connsiteX7" fmla="*/ 0 w 319315"/>
                <a:gd name="connsiteY7" fmla="*/ 0 h 46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9315" h="464457">
                  <a:moveTo>
                    <a:pt x="319315" y="464457"/>
                  </a:moveTo>
                  <a:cubicBezTo>
                    <a:pt x="295124" y="449943"/>
                    <a:pt x="266691" y="440863"/>
                    <a:pt x="246743" y="420915"/>
                  </a:cubicBezTo>
                  <a:cubicBezTo>
                    <a:pt x="226795" y="400967"/>
                    <a:pt x="220126" y="370912"/>
                    <a:pt x="203200" y="348343"/>
                  </a:cubicBezTo>
                  <a:cubicBezTo>
                    <a:pt x="190884" y="331922"/>
                    <a:pt x="174172" y="319314"/>
                    <a:pt x="159658" y="304800"/>
                  </a:cubicBezTo>
                  <a:cubicBezTo>
                    <a:pt x="153429" y="261196"/>
                    <a:pt x="150638" y="137300"/>
                    <a:pt x="87086" y="116115"/>
                  </a:cubicBezTo>
                  <a:lnTo>
                    <a:pt x="43543" y="101600"/>
                  </a:lnTo>
                  <a:cubicBezTo>
                    <a:pt x="33867" y="87086"/>
                    <a:pt x="21387" y="74090"/>
                    <a:pt x="14515" y="58057"/>
                  </a:cubicBezTo>
                  <a:cubicBezTo>
                    <a:pt x="6657" y="39722"/>
                    <a:pt x="0" y="0"/>
                    <a:pt x="0" y="0"/>
                  </a:cubicBezTo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-83" charset="0"/>
                <a:cs typeface="Arial" pitchFamily="34" charset="0"/>
              </a:endParaRPr>
            </a:p>
          </p:txBody>
        </p:sp>
      </p:grpSp>
      <p:sp>
        <p:nvSpPr>
          <p:cNvPr id="11287" name="TextBox 55"/>
          <p:cNvSpPr txBox="1">
            <a:spLocks noChangeArrowheads="1"/>
          </p:cNvSpPr>
          <p:nvPr/>
        </p:nvSpPr>
        <p:spPr bwMode="auto">
          <a:xfrm>
            <a:off x="304800" y="1925638"/>
            <a:ext cx="32766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Muscles contract, ligaments relax, more bulge, more bending power, shorter focal length</a:t>
            </a:r>
          </a:p>
        </p:txBody>
      </p:sp>
      <p:sp>
        <p:nvSpPr>
          <p:cNvPr id="11288" name="TextBox 58"/>
          <p:cNvSpPr txBox="1">
            <a:spLocks noChangeArrowheads="1"/>
          </p:cNvSpPr>
          <p:nvPr/>
        </p:nvSpPr>
        <p:spPr bwMode="auto">
          <a:xfrm>
            <a:off x="288925" y="4432300"/>
            <a:ext cx="327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Muscles relax, ligaments contract, less bulge, less bending power, longer focal length</a:t>
            </a:r>
          </a:p>
        </p:txBody>
      </p:sp>
      <p:sp>
        <p:nvSpPr>
          <p:cNvPr id="11289" name="TextBox 62"/>
          <p:cNvSpPr txBox="1">
            <a:spLocks noChangeArrowheads="1"/>
          </p:cNvSpPr>
          <p:nvPr/>
        </p:nvSpPr>
        <p:spPr bwMode="auto">
          <a:xfrm>
            <a:off x="7154863" y="4016375"/>
            <a:ext cx="145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Eyelens </a:t>
            </a:r>
          </a:p>
        </p:txBody>
      </p:sp>
      <p:cxnSp>
        <p:nvCxnSpPr>
          <p:cNvPr id="11290" name="Straight Arrow Connector 63"/>
          <p:cNvCxnSpPr>
            <a:cxnSpLocks noChangeShapeType="1"/>
          </p:cNvCxnSpPr>
          <p:nvPr/>
        </p:nvCxnSpPr>
        <p:spPr bwMode="auto">
          <a:xfrm flipH="1" flipV="1">
            <a:off x="6337300" y="3124200"/>
            <a:ext cx="1200150" cy="985838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Straight Arrow Connector 65"/>
          <p:cNvCxnSpPr>
            <a:cxnSpLocks noChangeShapeType="1"/>
          </p:cNvCxnSpPr>
          <p:nvPr/>
        </p:nvCxnSpPr>
        <p:spPr bwMode="auto">
          <a:xfrm flipH="1" flipV="1">
            <a:off x="5476875" y="4478338"/>
            <a:ext cx="2212975" cy="55562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2" name="TextBox 68"/>
          <p:cNvSpPr txBox="1">
            <a:spLocks noChangeArrowheads="1"/>
          </p:cNvSpPr>
          <p:nvPr/>
        </p:nvSpPr>
        <p:spPr bwMode="auto">
          <a:xfrm>
            <a:off x="2165350" y="3624263"/>
            <a:ext cx="1455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FFFFFF"/>
                </a:solidFill>
              </a:rPr>
              <a:t>Ligaments </a:t>
            </a:r>
          </a:p>
        </p:txBody>
      </p:sp>
      <p:cxnSp>
        <p:nvCxnSpPr>
          <p:cNvPr id="11293" name="Straight Arrow Connector 69"/>
          <p:cNvCxnSpPr>
            <a:cxnSpLocks noChangeShapeType="1"/>
          </p:cNvCxnSpPr>
          <p:nvPr/>
        </p:nvCxnSpPr>
        <p:spPr bwMode="auto">
          <a:xfrm flipV="1">
            <a:off x="3743325" y="3708400"/>
            <a:ext cx="1392238" cy="92075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466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Your Eyelens Focuses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382000" cy="5029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4F4F4"/>
                </a:solidFill>
              </a:rPr>
              <a:t>Your eyelens has a </a:t>
            </a:r>
            <a:r>
              <a:rPr lang="en-US" i="1" smtClean="0">
                <a:solidFill>
                  <a:srgbClr val="EAFF4D"/>
                </a:solidFill>
              </a:rPr>
              <a:t>small depth of field</a:t>
            </a:r>
            <a:r>
              <a:rPr lang="en-US" smtClean="0">
                <a:solidFill>
                  <a:srgbClr val="F4F4F4"/>
                </a:solidFill>
              </a:rPr>
              <a:t> </a:t>
            </a:r>
          </a:p>
          <a:p>
            <a:pPr lvl="1" eaLnBrk="1" hangingPunct="1"/>
            <a:r>
              <a:rPr lang="en-US" smtClean="0"/>
              <a:t>You can't see something close and far with both objects in focus at the same time</a:t>
            </a:r>
          </a:p>
          <a:p>
            <a:pPr eaLnBrk="1" hangingPunct="1"/>
            <a:r>
              <a:rPr lang="en-US" smtClean="0">
                <a:solidFill>
                  <a:srgbClr val="F4F4F4"/>
                </a:solidFill>
              </a:rPr>
              <a:t>Hold out your thumb about a foot away from your eye</a:t>
            </a:r>
          </a:p>
          <a:p>
            <a:pPr lvl="1" eaLnBrk="1" hangingPunct="1"/>
            <a:r>
              <a:rPr lang="en-US" smtClean="0">
                <a:solidFill>
                  <a:srgbClr val="F4F4F4"/>
                </a:solidFill>
              </a:rPr>
              <a:t>Then, alternately focus on thumb and me (right above your thumb)</a:t>
            </a:r>
          </a:p>
          <a:p>
            <a:pPr eaLnBrk="1" hangingPunct="1"/>
            <a:r>
              <a:rPr lang="en-US" smtClean="0"/>
              <a:t>Note that you cannot see </a:t>
            </a:r>
            <a:r>
              <a:rPr lang="en-US" i="1" smtClean="0">
                <a:solidFill>
                  <a:srgbClr val="EAFF4D"/>
                </a:solidFill>
              </a:rPr>
              <a:t>both</a:t>
            </a:r>
            <a:r>
              <a:rPr lang="en-US" smtClean="0"/>
              <a:t> me </a:t>
            </a:r>
            <a:r>
              <a:rPr lang="en-US" i="1" smtClean="0">
                <a:solidFill>
                  <a:srgbClr val="EAFF4D"/>
                </a:solidFill>
              </a:rPr>
              <a:t>and</a:t>
            </a:r>
            <a:r>
              <a:rPr lang="en-US" smtClean="0"/>
              <a:t> your thumb sharply (in focus) at the same time</a:t>
            </a:r>
          </a:p>
          <a:p>
            <a:pPr lvl="1" eaLnBrk="1" hangingPunct="1"/>
            <a:r>
              <a:rPr lang="en-US" smtClean="0"/>
              <a:t>You focus on one or the other by changing the bulge of your eyelens</a:t>
            </a:r>
          </a:p>
        </p:txBody>
      </p:sp>
    </p:spTree>
    <p:extLst>
      <p:ext uri="{BB962C8B-B14F-4D97-AF65-F5344CB8AC3E}">
        <p14:creationId xmlns:p14="http://schemas.microsoft.com/office/powerpoint/2010/main" val="24340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0488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Vertebrate Retina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219825" y="4525963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>
                <a:latin typeface="Times" charset="0"/>
                <a:ea typeface="ＭＳ Ｐゴシック" charset="0"/>
              </a:rPr>
              <a:t>cone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694238" y="19272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>
                <a:latin typeface="Times" charset="0"/>
                <a:ea typeface="ＭＳ Ｐゴシック" charset="0"/>
              </a:rPr>
              <a:t>rod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38150" y="6307138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>
                <a:latin typeface="Times" charset="0"/>
                <a:ea typeface="ＭＳ Ｐゴシック" charset="0"/>
              </a:rPr>
              <a:t>light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V="1">
            <a:off x="1158875" y="2617788"/>
            <a:ext cx="3509963" cy="3665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46_10_transmembrane_pro-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90538"/>
            <a:ext cx="8548687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2400" y="0"/>
            <a:ext cx="1981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1200" smtClean="0">
                <a:latin typeface="Arial" pitchFamily="34" charset="0"/>
              </a:rPr>
              <a:t>Figure 46-10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69913" y="519113"/>
            <a:ext cx="380523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200" b="1"/>
              <a:t>Rods and cones contain stacks of membranes.</a:t>
            </a:r>
          </a:p>
        </p:txBody>
      </p:sp>
      <p:sp>
        <p:nvSpPr>
          <p:cNvPr id="16389" name="Text Box 13"/>
          <p:cNvSpPr txBox="1">
            <a:spLocks noChangeArrowheads="1"/>
          </p:cNvSpPr>
          <p:nvPr/>
        </p:nvSpPr>
        <p:spPr bwMode="auto">
          <a:xfrm>
            <a:off x="5060950" y="514350"/>
            <a:ext cx="37973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200" b="1"/>
              <a:t>Rhodopsin is a transmembrane protein complex.</a:t>
            </a:r>
          </a:p>
        </p:txBody>
      </p: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908050" y="3667125"/>
            <a:ext cx="454025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100" b="1"/>
              <a:t>Cone</a:t>
            </a:r>
            <a:endParaRPr lang="en-US" sz="1200" b="1"/>
          </a:p>
        </p:txBody>
      </p:sp>
      <p:sp>
        <p:nvSpPr>
          <p:cNvPr id="16391" name="Text Box 15"/>
          <p:cNvSpPr txBox="1">
            <a:spLocks noChangeArrowheads="1"/>
          </p:cNvSpPr>
          <p:nvPr/>
        </p:nvSpPr>
        <p:spPr bwMode="auto">
          <a:xfrm>
            <a:off x="1539875" y="3671888"/>
            <a:ext cx="34925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100" b="1"/>
              <a:t>Rod</a:t>
            </a:r>
          </a:p>
        </p:txBody>
      </p:sp>
      <p:sp>
        <p:nvSpPr>
          <p:cNvPr id="16392" name="Text Box 16"/>
          <p:cNvSpPr txBox="1">
            <a:spLocks noChangeArrowheads="1"/>
          </p:cNvSpPr>
          <p:nvPr/>
        </p:nvSpPr>
        <p:spPr bwMode="auto">
          <a:xfrm>
            <a:off x="3327400" y="4002088"/>
            <a:ext cx="4318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100" b="1"/>
              <a:t>Light</a:t>
            </a:r>
          </a:p>
        </p:txBody>
      </p:sp>
      <p:sp>
        <p:nvSpPr>
          <p:cNvPr id="16393" name="Text Box 17"/>
          <p:cNvSpPr txBox="1">
            <a:spLocks noChangeArrowheads="1"/>
          </p:cNvSpPr>
          <p:nvPr/>
        </p:nvSpPr>
        <p:spPr bwMode="auto">
          <a:xfrm>
            <a:off x="6621463" y="4024313"/>
            <a:ext cx="4318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100" b="1"/>
              <a:t>Light</a:t>
            </a:r>
          </a:p>
        </p:txBody>
      </p:sp>
      <p:sp>
        <p:nvSpPr>
          <p:cNvPr id="16394" name="Text Box 18"/>
          <p:cNvSpPr txBox="1">
            <a:spLocks noChangeArrowheads="1"/>
          </p:cNvSpPr>
          <p:nvPr/>
        </p:nvSpPr>
        <p:spPr bwMode="auto">
          <a:xfrm>
            <a:off x="7339013" y="3708400"/>
            <a:ext cx="8636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100" b="1"/>
              <a:t>Rhodopsin</a:t>
            </a:r>
          </a:p>
        </p:txBody>
      </p:sp>
      <p:sp>
        <p:nvSpPr>
          <p:cNvPr id="16395" name="Text Box 19"/>
          <p:cNvSpPr txBox="1">
            <a:spLocks noChangeArrowheads="1"/>
          </p:cNvSpPr>
          <p:nvPr/>
        </p:nvSpPr>
        <p:spPr bwMode="auto">
          <a:xfrm>
            <a:off x="7616825" y="1514475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 b="1"/>
              <a:t>Retinal (pigment)</a:t>
            </a:r>
          </a:p>
        </p:txBody>
      </p:sp>
      <p:sp>
        <p:nvSpPr>
          <p:cNvPr id="16396" name="Text Box 20"/>
          <p:cNvSpPr txBox="1">
            <a:spLocks noChangeArrowheads="1"/>
          </p:cNvSpPr>
          <p:nvPr/>
        </p:nvSpPr>
        <p:spPr bwMode="auto">
          <a:xfrm>
            <a:off x="4995863" y="1373188"/>
            <a:ext cx="922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 b="1"/>
              <a:t>Opsin (protein component)</a:t>
            </a:r>
          </a:p>
        </p:txBody>
      </p:sp>
      <p:sp>
        <p:nvSpPr>
          <p:cNvPr id="16397" name="Text Box 21"/>
          <p:cNvSpPr txBox="1">
            <a:spLocks noChangeArrowheads="1"/>
          </p:cNvSpPr>
          <p:nvPr/>
        </p:nvSpPr>
        <p:spPr bwMode="auto">
          <a:xfrm>
            <a:off x="588963" y="4391025"/>
            <a:ext cx="645477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200" b="1"/>
              <a:t>The retinal molecule inside rhodopsin changes shape when retinal absorbs light.</a:t>
            </a:r>
          </a:p>
        </p:txBody>
      </p: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5426075" y="1465263"/>
            <a:ext cx="358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23"/>
          <p:cNvSpPr>
            <a:spLocks noChangeShapeType="1"/>
          </p:cNvSpPr>
          <p:nvPr/>
        </p:nvSpPr>
        <p:spPr bwMode="auto">
          <a:xfrm flipV="1">
            <a:off x="6772275" y="1600200"/>
            <a:ext cx="822325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24"/>
          <p:cNvSpPr txBox="1">
            <a:spLocks noChangeArrowheads="1"/>
          </p:cNvSpPr>
          <p:nvPr/>
        </p:nvSpPr>
        <p:spPr bwMode="auto">
          <a:xfrm>
            <a:off x="6653213" y="6018213"/>
            <a:ext cx="4318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100" b="1"/>
              <a:t>Light</a:t>
            </a:r>
          </a:p>
        </p:txBody>
      </p:sp>
      <p:sp>
        <p:nvSpPr>
          <p:cNvPr id="16401" name="Text Box 26"/>
          <p:cNvSpPr txBox="1">
            <a:spLocks noChangeArrowheads="1"/>
          </p:cNvSpPr>
          <p:nvPr/>
        </p:nvSpPr>
        <p:spPr bwMode="auto">
          <a:xfrm>
            <a:off x="7605713" y="4598988"/>
            <a:ext cx="1301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 b="1" i="1"/>
              <a:t>trans</a:t>
            </a:r>
            <a:r>
              <a:rPr lang="en-US" sz="1100" b="1"/>
              <a:t> conformation (activated)</a:t>
            </a:r>
          </a:p>
        </p:txBody>
      </p:sp>
      <p:sp>
        <p:nvSpPr>
          <p:cNvPr id="16402" name="Text Box 27"/>
          <p:cNvSpPr txBox="1">
            <a:spLocks noChangeArrowheads="1"/>
          </p:cNvSpPr>
          <p:nvPr/>
        </p:nvSpPr>
        <p:spPr bwMode="auto">
          <a:xfrm>
            <a:off x="3481388" y="6037263"/>
            <a:ext cx="4318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100" b="1">
                <a:solidFill>
                  <a:srgbClr val="1AA372"/>
                </a:solidFill>
              </a:rPr>
              <a:t>Opsin</a:t>
            </a:r>
            <a:endParaRPr lang="en-US" sz="1100" b="1"/>
          </a:p>
        </p:txBody>
      </p:sp>
      <p:sp>
        <p:nvSpPr>
          <p:cNvPr id="16403" name="Line 28"/>
          <p:cNvSpPr>
            <a:spLocks noChangeShapeType="1"/>
          </p:cNvSpPr>
          <p:nvPr/>
        </p:nvSpPr>
        <p:spPr bwMode="auto">
          <a:xfrm>
            <a:off x="3267075" y="6003925"/>
            <a:ext cx="212725" cy="95250"/>
          </a:xfrm>
          <a:prstGeom prst="line">
            <a:avLst/>
          </a:prstGeom>
          <a:noFill/>
          <a:ln w="12700">
            <a:solidFill>
              <a:srgbClr val="1AA37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Text Box 31"/>
          <p:cNvSpPr txBox="1">
            <a:spLocks noChangeArrowheads="1"/>
          </p:cNvSpPr>
          <p:nvPr/>
        </p:nvSpPr>
        <p:spPr bwMode="auto">
          <a:xfrm>
            <a:off x="3154363" y="4683125"/>
            <a:ext cx="1301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 b="1" i="1"/>
              <a:t>cis</a:t>
            </a:r>
            <a:r>
              <a:rPr lang="en-US" sz="1100" b="1"/>
              <a:t> conformation (inactive)</a:t>
            </a:r>
          </a:p>
        </p:txBody>
      </p:sp>
      <p:sp>
        <p:nvSpPr>
          <p:cNvPr id="16405" name="AutoShape 32"/>
          <p:cNvSpPr>
            <a:spLocks/>
          </p:cNvSpPr>
          <p:nvPr/>
        </p:nvSpPr>
        <p:spPr bwMode="auto">
          <a:xfrm>
            <a:off x="5776913" y="969963"/>
            <a:ext cx="117475" cy="2981325"/>
          </a:xfrm>
          <a:prstGeom prst="leftBrace">
            <a:avLst>
              <a:gd name="adj1" fmla="val 58041"/>
              <a:gd name="adj2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16406" name="Text Box 34"/>
          <p:cNvSpPr txBox="1">
            <a:spLocks noChangeArrowheads="1"/>
          </p:cNvSpPr>
          <p:nvPr/>
        </p:nvSpPr>
        <p:spPr bwMode="auto">
          <a:xfrm>
            <a:off x="3786188" y="3654425"/>
            <a:ext cx="536575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</a:rPr>
              <a:t>0.5 µm</a:t>
            </a:r>
            <a:endParaRPr lang="en-US" sz="1100" b="1"/>
          </a:p>
        </p:txBody>
      </p:sp>
      <p:sp>
        <p:nvSpPr>
          <p:cNvPr id="16407" name="Text Box 36"/>
          <p:cNvSpPr txBox="1">
            <a:spLocks noChangeArrowheads="1"/>
          </p:cNvSpPr>
          <p:nvPr/>
        </p:nvSpPr>
        <p:spPr bwMode="auto">
          <a:xfrm>
            <a:off x="7912100" y="5476875"/>
            <a:ext cx="4318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100" b="1">
                <a:solidFill>
                  <a:srgbClr val="1AA372"/>
                </a:solidFill>
              </a:rPr>
              <a:t>Opsin</a:t>
            </a:r>
            <a:endParaRPr lang="en-US" sz="1100" b="1"/>
          </a:p>
        </p:txBody>
      </p:sp>
      <p:sp>
        <p:nvSpPr>
          <p:cNvPr id="16408" name="Line 37"/>
          <p:cNvSpPr>
            <a:spLocks noChangeShapeType="1"/>
          </p:cNvSpPr>
          <p:nvPr/>
        </p:nvSpPr>
        <p:spPr bwMode="auto">
          <a:xfrm>
            <a:off x="7697788" y="5443538"/>
            <a:ext cx="212725" cy="95250"/>
          </a:xfrm>
          <a:prstGeom prst="line">
            <a:avLst/>
          </a:prstGeom>
          <a:noFill/>
          <a:ln w="12700">
            <a:solidFill>
              <a:srgbClr val="1AA37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Particles known as photons</a:t>
            </a:r>
          </a:p>
          <a:p>
            <a:pPr lvl="1"/>
            <a:r>
              <a:rPr lang="en-US" dirty="0" smtClean="0"/>
              <a:t>Act as ‘waves’</a:t>
            </a:r>
          </a:p>
          <a:p>
            <a:r>
              <a:rPr lang="en-US" dirty="0" smtClean="0"/>
              <a:t>Two fundamental properties</a:t>
            </a:r>
          </a:p>
          <a:p>
            <a:pPr lvl="1"/>
            <a:r>
              <a:rPr lang="en-US" dirty="0" smtClean="0"/>
              <a:t>Amplitude</a:t>
            </a:r>
          </a:p>
          <a:p>
            <a:pPr lvl="1"/>
            <a:r>
              <a:rPr lang="en-US" dirty="0" smtClean="0"/>
              <a:t>Wavelength </a:t>
            </a:r>
          </a:p>
          <a:p>
            <a:pPr lvl="2"/>
            <a:r>
              <a:rPr lang="en-US" dirty="0" smtClean="0"/>
              <a:t>Frequency is the inverse of wavelength</a:t>
            </a:r>
          </a:p>
          <a:p>
            <a:pPr lvl="2"/>
            <a:r>
              <a:rPr lang="en-US" dirty="0" smtClean="0"/>
              <a:t>Relationship between wavelength (lambda) and frequency (f)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685276"/>
              </p:ext>
            </p:extLst>
          </p:nvPr>
        </p:nvGraphicFramePr>
        <p:xfrm>
          <a:off x="5981700" y="3352800"/>
          <a:ext cx="251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558720" imgH="203040" progId="Equation.3">
                  <p:embed/>
                </p:oleObj>
              </mc:Choice>
              <mc:Fallback>
                <p:oleObj name="Equation" r:id="rId4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352800"/>
                        <a:ext cx="2514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3600" y="4114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Where c = speed of </a:t>
            </a:r>
            <a:endParaRPr lang="en-US" dirty="0" smtClean="0"/>
          </a:p>
          <a:p>
            <a:pPr algn="ctr"/>
            <a:r>
              <a:rPr lang="en-US" dirty="0" smtClean="0"/>
              <a:t>light </a:t>
            </a:r>
            <a:r>
              <a:rPr lang="en-US" dirty="0" smtClean="0"/>
              <a:t>= 299,792,458 m / s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CA538F0-523A-404A-92FE-94555615F5A5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2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Photoreceptors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Rods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Approximately 100-150 million rods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Non-uniform distribution across the retina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Sensitive to low-light levels (</a:t>
            </a:r>
            <a:r>
              <a:rPr lang="en-US" sz="2400" dirty="0" err="1" smtClean="0">
                <a:solidFill>
                  <a:schemeClr val="tx1"/>
                </a:solidFill>
              </a:rPr>
              <a:t>scotopic</a:t>
            </a:r>
            <a:r>
              <a:rPr lang="en-US" sz="2400" dirty="0" smtClean="0">
                <a:solidFill>
                  <a:schemeClr val="tx1"/>
                </a:solidFill>
              </a:rPr>
              <a:t> vision)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Lower resolution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/>
              <a:t>Cones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Approximately 6-7 million cones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Sensitive to higher-light levels (</a:t>
            </a:r>
            <a:r>
              <a:rPr lang="en-US" sz="2400" dirty="0" err="1" smtClean="0">
                <a:solidFill>
                  <a:schemeClr val="tx1"/>
                </a:solidFill>
              </a:rPr>
              <a:t>photopic</a:t>
            </a:r>
            <a:r>
              <a:rPr lang="en-US" sz="2400" dirty="0" smtClean="0">
                <a:solidFill>
                  <a:schemeClr val="tx1"/>
                </a:solidFill>
              </a:rPr>
              <a:t> vision)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High resolution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Detect color by the use of 3 different kinds of cones each of which is sensitive to red, green, or blue frequencies</a:t>
            </a:r>
          </a:p>
          <a:p>
            <a:pPr lvl="2">
              <a:lnSpc>
                <a:spcPct val="90000"/>
              </a:lnSpc>
            </a:pPr>
            <a:r>
              <a:rPr lang="en-US" sz="2100" dirty="0" smtClean="0"/>
              <a:t>Red (L cone) : 564-580 nm wavelengths (65% of all cones)</a:t>
            </a:r>
          </a:p>
          <a:p>
            <a:pPr lvl="2">
              <a:lnSpc>
                <a:spcPct val="9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Green (M cone) : 534-545 nm wavelengths (30% of all cones)</a:t>
            </a:r>
          </a:p>
          <a:p>
            <a:pPr lvl="2">
              <a:lnSpc>
                <a:spcPct val="90000"/>
              </a:lnSpc>
            </a:pPr>
            <a:r>
              <a:rPr lang="en-US" sz="2100" dirty="0" smtClean="0"/>
              <a:t>Blue (S cone) : 420-440 nm wavelengths (5% of all cones)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CA538F0-523A-404A-92FE-94555615F5A5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Cone (LMS) and Rod (R) responses</a:t>
            </a:r>
            <a:endParaRPr lang="en-US" dirty="0"/>
          </a:p>
        </p:txBody>
      </p:sp>
      <p:sp>
        <p:nvSpPr>
          <p:cNvPr id="22530" name="AutoShape 2" descr="File:Cone-respons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File:Cone-respons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Cone-respon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0"/>
            <a:ext cx="7289530" cy="45851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14800" y="64008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http://en.wikipedia.org/wiki/File:Cone-response.svg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CA538F0-523A-404A-92FE-94555615F5A5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3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http://www.colours.phy.cam.ac.uk/wp-content/uploads/2011/03/Bee_vs_human_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713024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6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Photoreceptor density across retina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9D60-B07E-4001-B5D6-DAAF9FA649A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Content Placeholder 4" descr="RodConeDens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47800"/>
            <a:ext cx="6248400" cy="43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is.rit.edu/people/faculty/montag/vandplite/images/chapter_9/dis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486525" cy="448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-152400"/>
            <a:ext cx="5365750" cy="714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0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rods and cones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B80D-5E03-470B-AA73-EF0EFD99217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905000"/>
          <a:ext cx="8001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Used for night vision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for day vision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Loss causes night blindness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 causes legal blindness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spatial resolution with higher noise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spatial resolution with lower noise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present in fovea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Concentrated in fovea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Slower time response to light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Quicker time response to light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type of photosensitive</a:t>
                      </a:r>
                      <a:r>
                        <a:rPr lang="en-US" baseline="0" dirty="0" smtClean="0"/>
                        <a:t> pigment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Three types of photosensitive pigment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Emphasis</a:t>
                      </a:r>
                      <a:r>
                        <a:rPr lang="en-US" baseline="0" dirty="0" smtClean="0"/>
                        <a:t> on</a:t>
                      </a:r>
                      <a:r>
                        <a:rPr lang="en-US" dirty="0" smtClean="0"/>
                        <a:t> motion detection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Emphasis</a:t>
                      </a:r>
                      <a:r>
                        <a:rPr lang="en-US" baseline="0" dirty="0" smtClean="0"/>
                        <a:t> on detecting fine detail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3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Visual Perception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Light intensity</a:t>
            </a:r>
            <a:r>
              <a:rPr lang="en-US" sz="2800" i="0" dirty="0" smtClean="0"/>
              <a:t>:</a:t>
            </a:r>
            <a:endParaRPr lang="en-US" sz="2800" b="1" i="0" baseline="30000" dirty="0" smtClean="0"/>
          </a:p>
          <a:p>
            <a:pPr lvl="1"/>
            <a:r>
              <a:rPr lang="en-US" sz="2500" dirty="0" smtClean="0">
                <a:solidFill>
                  <a:schemeClr val="tx1"/>
                </a:solidFill>
              </a:rPr>
              <a:t>The lowest (darkest) perceptible intensity is the </a:t>
            </a:r>
            <a:r>
              <a:rPr lang="en-US" sz="2500" i="0" dirty="0" err="1" smtClean="0">
                <a:solidFill>
                  <a:schemeClr val="tx1"/>
                </a:solidFill>
              </a:rPr>
              <a:t>scotopic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>
                <a:solidFill>
                  <a:schemeClr val="tx1"/>
                </a:solidFill>
              </a:rPr>
              <a:t>threshold </a:t>
            </a:r>
            <a:endParaRPr lang="en-US" sz="2500" i="0" dirty="0" smtClean="0">
              <a:solidFill>
                <a:schemeClr val="tx1"/>
              </a:solidFill>
            </a:endParaRPr>
          </a:p>
          <a:p>
            <a:pPr lvl="1"/>
            <a:r>
              <a:rPr lang="en-US" sz="2500" dirty="0" smtClean="0">
                <a:solidFill>
                  <a:schemeClr val="tx1"/>
                </a:solidFill>
              </a:rPr>
              <a:t>The highest (brightest) perceptible intensity is the </a:t>
            </a:r>
            <a:r>
              <a:rPr lang="en-US" sz="2500" i="0" dirty="0" smtClean="0">
                <a:solidFill>
                  <a:schemeClr val="tx1"/>
                </a:solidFill>
              </a:rPr>
              <a:t>glare </a:t>
            </a:r>
            <a:r>
              <a:rPr lang="en-US" sz="2500" i="0" dirty="0">
                <a:solidFill>
                  <a:schemeClr val="tx1"/>
                </a:solidFill>
              </a:rPr>
              <a:t>limit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 difference between these two levels is on the order of 10</a:t>
            </a:r>
            <a:r>
              <a:rPr lang="en-US" sz="2400" baseline="30000" dirty="0" smtClean="0">
                <a:solidFill>
                  <a:schemeClr val="tx1"/>
                </a:solidFill>
              </a:rPr>
              <a:t>10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We can’t </a:t>
            </a:r>
            <a:r>
              <a:rPr lang="en-US" sz="2400" dirty="0">
                <a:solidFill>
                  <a:schemeClr val="tx1"/>
                </a:solidFill>
              </a:rPr>
              <a:t>discriminate all these intensities at the same time</a:t>
            </a:r>
            <a:r>
              <a:rPr lang="en-US" sz="2400" i="0" dirty="0">
                <a:solidFill>
                  <a:schemeClr val="tx1"/>
                </a:solidFill>
              </a:rPr>
              <a:t>!  We adjust to an average value </a:t>
            </a:r>
            <a:r>
              <a:rPr lang="en-US" sz="2400" i="0" dirty="0" smtClean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light intensities </a:t>
            </a:r>
            <a:r>
              <a:rPr lang="en-US" sz="2400" i="0" dirty="0" smtClean="0">
                <a:solidFill>
                  <a:schemeClr val="tx1"/>
                </a:solidFill>
              </a:rPr>
              <a:t>and </a:t>
            </a:r>
            <a:r>
              <a:rPr lang="en-US" sz="2400" i="0" dirty="0">
                <a:solidFill>
                  <a:schemeClr val="tx1"/>
                </a:solidFill>
              </a:rPr>
              <a:t>then discriminate around the average.</a:t>
            </a:r>
          </a:p>
          <a:p>
            <a:pPr>
              <a:buFont typeface="Wingdings" pitchFamily="2" charset="2"/>
              <a:buNone/>
            </a:pPr>
            <a:endParaRPr lang="en-US" sz="2800" i="0" dirty="0"/>
          </a:p>
          <a:p>
            <a:r>
              <a:rPr lang="en-US" sz="2800" i="0" dirty="0" smtClean="0"/>
              <a:t>Log compression. </a:t>
            </a:r>
          </a:p>
          <a:p>
            <a:pPr lvl="1"/>
            <a:r>
              <a:rPr lang="en-US" sz="2500" dirty="0" smtClean="0"/>
              <a:t>Experimental results show that the relationship between the perceived amount of light and the actual amount of light in a scene are generally related logarithmically. </a:t>
            </a:r>
          </a:p>
          <a:p>
            <a:pPr lvl="2"/>
            <a:r>
              <a:rPr lang="en-US" sz="2100" dirty="0" smtClean="0"/>
              <a:t>The human visual system perceives brightness as the logarithm of the actual light intensity and interprets the image accordingly. </a:t>
            </a:r>
          </a:p>
          <a:p>
            <a:pPr lvl="2"/>
            <a:r>
              <a:rPr lang="en-US" sz="2100" dirty="0" smtClean="0"/>
              <a:t>Consider, for example, a bright light source that is approximately 6times brighter than another.  The eye will perceive the brighter light as approximately twice the brightness of the darker.</a:t>
            </a:r>
            <a:endParaRPr lang="en-US" sz="2100" i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E229-2174-4181-B15D-D845138E402B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Brightness Adaptation</a:t>
            </a:r>
            <a:endParaRPr lang="en-US" dirty="0"/>
          </a:p>
        </p:txBody>
      </p:sp>
      <p:pic>
        <p:nvPicPr>
          <p:cNvPr id="3" name="Picture 2" descr="BrightnessAdapt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254" y="1371600"/>
            <a:ext cx="4841278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81000" y="1600200"/>
            <a:ext cx="3200400" cy="4031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Actual light intensity is (basically) log-compressed for perception. </a:t>
            </a:r>
          </a:p>
          <a:p>
            <a:endParaRPr lang="en-US" sz="1600" dirty="0" smtClean="0"/>
          </a:p>
          <a:p>
            <a:r>
              <a:rPr lang="en-US" sz="1600" dirty="0" smtClean="0"/>
              <a:t>Human vision can see light between the glare limit and </a:t>
            </a:r>
            <a:r>
              <a:rPr lang="en-US" sz="1600" dirty="0" err="1" smtClean="0"/>
              <a:t>scotopic</a:t>
            </a:r>
            <a:r>
              <a:rPr lang="en-US" sz="1600" dirty="0" smtClean="0"/>
              <a:t> threshold but not all levels at the same time.</a:t>
            </a:r>
          </a:p>
          <a:p>
            <a:endParaRPr lang="en-US" sz="1600" dirty="0" smtClean="0"/>
          </a:p>
          <a:p>
            <a:r>
              <a:rPr lang="en-US" sz="1600" dirty="0" smtClean="0"/>
              <a:t>The eye adjusts to an average value (the red dot) and can simultaneously see all light in a smaller range surrounding the adaptation level.</a:t>
            </a:r>
          </a:p>
          <a:p>
            <a:endParaRPr lang="en-US" sz="1600" dirty="0" smtClean="0"/>
          </a:p>
          <a:p>
            <a:r>
              <a:rPr lang="en-US" sz="1600" dirty="0" smtClean="0"/>
              <a:t>Light appears black at the bottom of the instantaneous range and white at the top of that range.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CA538F0-523A-404A-92FE-94555615F5A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03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4103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4108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109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110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4105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107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pic>
        <p:nvPicPr>
          <p:cNvPr id="409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71755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Text Box 15"/>
          <p:cNvSpPr txBox="1">
            <a:spLocks noChangeArrowheads="1"/>
          </p:cNvSpPr>
          <p:nvPr/>
        </p:nvSpPr>
        <p:spPr bwMode="auto">
          <a:xfrm>
            <a:off x="2508250" y="120650"/>
            <a:ext cx="429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Retinal Processing</a:t>
            </a:r>
          </a:p>
        </p:txBody>
      </p:sp>
      <p:sp>
        <p:nvSpPr>
          <p:cNvPr id="4101" name="Rectangle 16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26238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8229600" cy="442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057400" y="5791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Diagram of a light wave.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CA538F0-523A-404A-92FE-94555615F5A5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16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Brightness </a:t>
            </a:r>
            <a:r>
              <a:rPr lang="en-US" dirty="0" smtClean="0">
                <a:solidFill>
                  <a:schemeClr val="tx1"/>
                </a:solidFill>
              </a:rPr>
              <a:t>Adaptation and </a:t>
            </a:r>
            <a:r>
              <a:rPr lang="en-US" dirty="0">
                <a:solidFill>
                  <a:schemeClr val="tx1"/>
                </a:solidFill>
              </a:rPr>
              <a:t>Mach Banding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75C1-F6CD-42DD-B9C6-622FBCF7761C}" type="slidenum">
              <a:rPr lang="en-US"/>
              <a:pPr/>
              <a:t>30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0"/>
            <a:ext cx="8058150" cy="247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45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614363"/>
            <a:ext cx="451485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157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043113"/>
            <a:ext cx="81153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2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392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5139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5144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5145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5146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5140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5141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5142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5143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5123" name="Text Box 12"/>
          <p:cNvSpPr txBox="1">
            <a:spLocks noChangeArrowheads="1"/>
          </p:cNvSpPr>
          <p:nvPr/>
        </p:nvSpPr>
        <p:spPr bwMode="auto">
          <a:xfrm>
            <a:off x="2203450" y="120650"/>
            <a:ext cx="490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smtClean="0">
                <a:solidFill>
                  <a:srgbClr val="FFFF00"/>
                </a:solidFill>
                <a:latin typeface="Helvetica" pitchFamily="34" charset="0"/>
              </a:rPr>
              <a:t>Single Cell Recording</a:t>
            </a:r>
          </a:p>
        </p:txBody>
      </p:sp>
      <p:sp>
        <p:nvSpPr>
          <p:cNvPr id="5124" name="Text Box 13"/>
          <p:cNvSpPr txBox="1">
            <a:spLocks noChangeArrowheads="1"/>
          </p:cNvSpPr>
          <p:nvPr/>
        </p:nvSpPr>
        <p:spPr bwMode="auto">
          <a:xfrm>
            <a:off x="6019800" y="1096963"/>
            <a:ext cx="284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FFFF00"/>
                </a:solidFill>
                <a:latin typeface="Helvetica" pitchFamily="34" charset="0"/>
              </a:rPr>
              <a:t>Microelectrode</a:t>
            </a:r>
          </a:p>
        </p:txBody>
      </p:sp>
      <p:sp>
        <p:nvSpPr>
          <p:cNvPr id="5125" name="Text Box 14"/>
          <p:cNvSpPr txBox="1">
            <a:spLocks noChangeArrowheads="1"/>
          </p:cNvSpPr>
          <p:nvPr/>
        </p:nvSpPr>
        <p:spPr bwMode="auto">
          <a:xfrm>
            <a:off x="6678613" y="3276600"/>
            <a:ext cx="1627187" cy="576263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00"/>
                </a:solidFill>
                <a:latin typeface="Helvetica" pitchFamily="34" charset="0"/>
              </a:rPr>
              <a:t>Amplifier</a:t>
            </a:r>
          </a:p>
        </p:txBody>
      </p:sp>
      <p:pic>
        <p:nvPicPr>
          <p:cNvPr id="5126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2224088"/>
            <a:ext cx="12827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5372100"/>
            <a:ext cx="24638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28" name="Group 17"/>
          <p:cNvGrpSpPr>
            <a:grpSpLocks/>
          </p:cNvGrpSpPr>
          <p:nvPr/>
        </p:nvGrpSpPr>
        <p:grpSpPr bwMode="auto">
          <a:xfrm>
            <a:off x="1981200" y="5283200"/>
            <a:ext cx="7086600" cy="1147763"/>
            <a:chOff x="1008" y="3328"/>
            <a:chExt cx="4464" cy="723"/>
          </a:xfrm>
        </p:grpSpPr>
        <p:pic>
          <p:nvPicPr>
            <p:cNvPr id="5135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4" y="3328"/>
              <a:ext cx="1688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6" name="Text Box 19"/>
            <p:cNvSpPr txBox="1">
              <a:spLocks noChangeArrowheads="1"/>
            </p:cNvSpPr>
            <p:nvPr/>
          </p:nvSpPr>
          <p:spPr bwMode="auto">
            <a:xfrm>
              <a:off x="1008" y="3379"/>
              <a:ext cx="22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smtClean="0">
                  <a:solidFill>
                    <a:srgbClr val="FFFF00"/>
                  </a:solidFill>
                  <a:latin typeface="Helvetica" pitchFamily="34" charset="0"/>
                </a:rPr>
                <a:t>Electrical response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smtClean="0">
                  <a:solidFill>
                    <a:srgbClr val="FFFF00"/>
                  </a:solidFill>
                  <a:latin typeface="Helvetica" pitchFamily="34" charset="0"/>
                </a:rPr>
                <a:t>(action potentials)</a:t>
              </a:r>
            </a:p>
          </p:txBody>
        </p:sp>
        <p:sp>
          <p:nvSpPr>
            <p:cNvPr id="5137" name="Text Box 20"/>
            <p:cNvSpPr txBox="1">
              <a:spLocks noChangeArrowheads="1"/>
            </p:cNvSpPr>
            <p:nvPr/>
          </p:nvSpPr>
          <p:spPr bwMode="auto">
            <a:xfrm>
              <a:off x="3436" y="3398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FFFF00"/>
                  </a:solidFill>
                  <a:latin typeface="Helvetica" pitchFamily="34" charset="0"/>
                </a:rPr>
                <a:t>mV</a:t>
              </a:r>
            </a:p>
          </p:txBody>
        </p:sp>
      </p:grpSp>
      <p:pic>
        <p:nvPicPr>
          <p:cNvPr id="5129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1402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38400"/>
            <a:ext cx="647700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31" name="Group 23"/>
          <p:cNvGrpSpPr>
            <a:grpSpLocks/>
          </p:cNvGrpSpPr>
          <p:nvPr/>
        </p:nvGrpSpPr>
        <p:grpSpPr bwMode="auto">
          <a:xfrm>
            <a:off x="914400" y="2514600"/>
            <a:ext cx="1117600" cy="2984500"/>
            <a:chOff x="576" y="1584"/>
            <a:chExt cx="704" cy="1880"/>
          </a:xfrm>
        </p:grpSpPr>
        <p:pic>
          <p:nvPicPr>
            <p:cNvPr id="5133" name="Picture 2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584"/>
              <a:ext cx="704" cy="1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4" name="Oval 25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5132" name="Rectangle 26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20324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237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6151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6156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57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58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152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6153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pic>
        <p:nvPicPr>
          <p:cNvPr id="614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90725"/>
            <a:ext cx="457200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Text Box 14"/>
          <p:cNvSpPr txBox="1">
            <a:spLocks noChangeArrowheads="1"/>
          </p:cNvSpPr>
          <p:nvPr/>
        </p:nvSpPr>
        <p:spPr bwMode="auto">
          <a:xfrm>
            <a:off x="2203450" y="120650"/>
            <a:ext cx="490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Single Cell Recording</a:t>
            </a:r>
          </a:p>
        </p:txBody>
      </p:sp>
      <p:sp>
        <p:nvSpPr>
          <p:cNvPr id="6149" name="Rectangle 15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11739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33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7184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7189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90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91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7185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7186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87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88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7171" name="Text Box 12"/>
          <p:cNvSpPr txBox="1">
            <a:spLocks noChangeArrowheads="1"/>
          </p:cNvSpPr>
          <p:nvPr/>
        </p:nvSpPr>
        <p:spPr bwMode="auto">
          <a:xfrm>
            <a:off x="1936750" y="12065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Retinal Receptive Fields</a:t>
            </a:r>
          </a:p>
        </p:txBody>
      </p:sp>
      <p:sp>
        <p:nvSpPr>
          <p:cNvPr id="7172" name="Text Box 13"/>
          <p:cNvSpPr txBox="1">
            <a:spLocks noChangeArrowheads="1"/>
          </p:cNvSpPr>
          <p:nvPr/>
        </p:nvSpPr>
        <p:spPr bwMode="auto">
          <a:xfrm>
            <a:off x="936625" y="1295400"/>
            <a:ext cx="76501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Receptive field structure in </a:t>
            </a:r>
            <a:r>
              <a:rPr lang="en-US" altLang="en-US" sz="3200" u="sng" smtClean="0">
                <a:solidFill>
                  <a:srgbClr val="CC0099"/>
                </a:solidFill>
                <a:latin typeface="Helvetica" pitchFamily="34" charset="0"/>
              </a:rPr>
              <a:t>ganglion cells</a:t>
            </a: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FF"/>
                </a:solidFill>
                <a:latin typeface="Helvetica" pitchFamily="34" charset="0"/>
              </a:rPr>
              <a:t>On-center Off-surround</a:t>
            </a: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 </a:t>
            </a:r>
          </a:p>
        </p:txBody>
      </p:sp>
      <p:grpSp>
        <p:nvGrpSpPr>
          <p:cNvPr id="7173" name="Group 14"/>
          <p:cNvGrpSpPr>
            <a:grpSpLocks/>
          </p:cNvGrpSpPr>
          <p:nvPr/>
        </p:nvGrpSpPr>
        <p:grpSpPr bwMode="auto">
          <a:xfrm>
            <a:off x="1371600" y="3200400"/>
            <a:ext cx="3581400" cy="3200400"/>
            <a:chOff x="864" y="2016"/>
            <a:chExt cx="2256" cy="2016"/>
          </a:xfrm>
        </p:grpSpPr>
        <p:grpSp>
          <p:nvGrpSpPr>
            <p:cNvPr id="7179" name="Group 15"/>
            <p:cNvGrpSpPr>
              <a:grpSpLocks/>
            </p:cNvGrpSpPr>
            <p:nvPr/>
          </p:nvGrpSpPr>
          <p:grpSpPr bwMode="auto">
            <a:xfrm>
              <a:off x="864" y="2016"/>
              <a:ext cx="2256" cy="1392"/>
              <a:chOff x="864" y="2016"/>
              <a:chExt cx="2256" cy="1392"/>
            </a:xfrm>
          </p:grpSpPr>
          <p:sp>
            <p:nvSpPr>
              <p:cNvPr id="7181" name="Rectangle 16"/>
              <p:cNvSpPr>
                <a:spLocks noChangeArrowheads="1"/>
              </p:cNvSpPr>
              <p:nvPr/>
            </p:nvSpPr>
            <p:spPr bwMode="auto">
              <a:xfrm>
                <a:off x="864" y="2016"/>
                <a:ext cx="2256" cy="139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800" smtClean="0">
                  <a:solidFill>
                    <a:srgbClr val="FFFF00"/>
                  </a:solidFill>
                  <a:latin typeface="Helvetica" pitchFamily="34" charset="0"/>
                </a:endParaRPr>
              </a:p>
            </p:txBody>
          </p:sp>
          <p:pic>
            <p:nvPicPr>
              <p:cNvPr id="7182" name="Picture 1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7" y="2229"/>
                <a:ext cx="1482" cy="9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180" name="Text Box 18"/>
            <p:cNvSpPr txBox="1">
              <a:spLocks noChangeArrowheads="1"/>
            </p:cNvSpPr>
            <p:nvPr/>
          </p:nvSpPr>
          <p:spPr bwMode="auto">
            <a:xfrm>
              <a:off x="960" y="3705"/>
              <a:ext cx="19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smtClean="0">
                  <a:solidFill>
                    <a:srgbClr val="FFFF00"/>
                  </a:solidFill>
                  <a:latin typeface="Helvetica" pitchFamily="34" charset="0"/>
                </a:rPr>
                <a:t>Stimulus condition</a:t>
              </a:r>
            </a:p>
          </p:txBody>
        </p:sp>
      </p:grpSp>
      <p:grpSp>
        <p:nvGrpSpPr>
          <p:cNvPr id="7174" name="Group 19"/>
          <p:cNvGrpSpPr>
            <a:grpSpLocks/>
          </p:cNvGrpSpPr>
          <p:nvPr/>
        </p:nvGrpSpPr>
        <p:grpSpPr bwMode="auto">
          <a:xfrm>
            <a:off x="5556250" y="3810000"/>
            <a:ext cx="3216275" cy="2578100"/>
            <a:chOff x="3500" y="2400"/>
            <a:chExt cx="2026" cy="1624"/>
          </a:xfrm>
        </p:grpSpPr>
        <p:sp>
          <p:nvSpPr>
            <p:cNvPr id="7177" name="Text Box 20"/>
            <p:cNvSpPr txBox="1">
              <a:spLocks noChangeArrowheads="1"/>
            </p:cNvSpPr>
            <p:nvPr/>
          </p:nvSpPr>
          <p:spPr bwMode="auto">
            <a:xfrm>
              <a:off x="3514" y="3697"/>
              <a:ext cx="2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smtClean="0">
                  <a:solidFill>
                    <a:srgbClr val="FFFF00"/>
                  </a:solidFill>
                  <a:latin typeface="Helvetica" pitchFamily="34" charset="0"/>
                </a:rPr>
                <a:t>Electrical response</a:t>
              </a:r>
            </a:p>
          </p:txBody>
        </p:sp>
        <p:pic>
          <p:nvPicPr>
            <p:cNvPr id="7178" name="Picture 2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" y="2400"/>
              <a:ext cx="1972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75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62400"/>
            <a:ext cx="150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6" name="Rectangle 23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19332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441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8207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8212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213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214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8208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8209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210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211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8195" name="Text Box 12"/>
          <p:cNvSpPr txBox="1">
            <a:spLocks noChangeArrowheads="1"/>
          </p:cNvSpPr>
          <p:nvPr/>
        </p:nvSpPr>
        <p:spPr bwMode="auto">
          <a:xfrm>
            <a:off x="936625" y="1295400"/>
            <a:ext cx="76501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Receptive field structure in </a:t>
            </a:r>
            <a:r>
              <a:rPr lang="en-US" altLang="en-US" sz="3200" u="sng" smtClean="0">
                <a:solidFill>
                  <a:srgbClr val="CC0099"/>
                </a:solidFill>
                <a:latin typeface="Helvetica" pitchFamily="34" charset="0"/>
              </a:rPr>
              <a:t>ganglion cells</a:t>
            </a: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FF"/>
                </a:solidFill>
                <a:latin typeface="Helvetica" pitchFamily="34" charset="0"/>
              </a:rPr>
              <a:t>On-center Off-surround</a:t>
            </a: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 </a:t>
            </a:r>
          </a:p>
        </p:txBody>
      </p:sp>
      <p:grpSp>
        <p:nvGrpSpPr>
          <p:cNvPr id="8196" name="Group 13"/>
          <p:cNvGrpSpPr>
            <a:grpSpLocks/>
          </p:cNvGrpSpPr>
          <p:nvPr/>
        </p:nvGrpSpPr>
        <p:grpSpPr bwMode="auto">
          <a:xfrm>
            <a:off x="1371600" y="3200400"/>
            <a:ext cx="7400925" cy="3200400"/>
            <a:chOff x="864" y="2016"/>
            <a:chExt cx="4662" cy="2016"/>
          </a:xfrm>
        </p:grpSpPr>
        <p:sp>
          <p:nvSpPr>
            <p:cNvPr id="8201" name="Rectangle 14"/>
            <p:cNvSpPr>
              <a:spLocks noChangeArrowheads="1"/>
            </p:cNvSpPr>
            <p:nvPr/>
          </p:nvSpPr>
          <p:spPr bwMode="auto">
            <a:xfrm>
              <a:off x="864" y="2016"/>
              <a:ext cx="2256" cy="13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 smtClean="0">
                <a:solidFill>
                  <a:srgbClr val="FFFF00"/>
                </a:solidFill>
                <a:latin typeface="Helvetica" pitchFamily="34" charset="0"/>
              </a:endParaRPr>
            </a:p>
          </p:txBody>
        </p:sp>
        <p:sp>
          <p:nvSpPr>
            <p:cNvPr id="8202" name="Text Box 15"/>
            <p:cNvSpPr txBox="1">
              <a:spLocks noChangeArrowheads="1"/>
            </p:cNvSpPr>
            <p:nvPr/>
          </p:nvSpPr>
          <p:spPr bwMode="auto">
            <a:xfrm>
              <a:off x="960" y="3705"/>
              <a:ext cx="19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smtClean="0">
                  <a:solidFill>
                    <a:srgbClr val="FFFF00"/>
                  </a:solidFill>
                  <a:latin typeface="Helvetica" pitchFamily="34" charset="0"/>
                </a:rPr>
                <a:t>Stimulus condition</a:t>
              </a:r>
            </a:p>
          </p:txBody>
        </p:sp>
        <p:grpSp>
          <p:nvGrpSpPr>
            <p:cNvPr id="8203" name="Group 16"/>
            <p:cNvGrpSpPr>
              <a:grpSpLocks/>
            </p:cNvGrpSpPr>
            <p:nvPr/>
          </p:nvGrpSpPr>
          <p:grpSpPr bwMode="auto">
            <a:xfrm>
              <a:off x="3500" y="2400"/>
              <a:ext cx="2026" cy="1624"/>
              <a:chOff x="3500" y="2400"/>
              <a:chExt cx="2026" cy="1624"/>
            </a:xfrm>
          </p:grpSpPr>
          <p:sp>
            <p:nvSpPr>
              <p:cNvPr id="8204" name="Text Box 17"/>
              <p:cNvSpPr txBox="1">
                <a:spLocks noChangeArrowheads="1"/>
              </p:cNvSpPr>
              <p:nvPr/>
            </p:nvSpPr>
            <p:spPr bwMode="auto">
              <a:xfrm>
                <a:off x="3514" y="3697"/>
                <a:ext cx="20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smtClean="0">
                    <a:solidFill>
                      <a:srgbClr val="FFFF00"/>
                    </a:solidFill>
                    <a:latin typeface="Helvetica" pitchFamily="34" charset="0"/>
                  </a:rPr>
                  <a:t>Electrical response</a:t>
                </a:r>
              </a:p>
            </p:txBody>
          </p:sp>
          <p:pic>
            <p:nvPicPr>
              <p:cNvPr id="8205" name="Picture 1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" y="2400"/>
                <a:ext cx="1972" cy="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8197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3536950"/>
            <a:ext cx="2365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Text Box 21"/>
          <p:cNvSpPr txBox="1">
            <a:spLocks noChangeArrowheads="1"/>
          </p:cNvSpPr>
          <p:nvPr/>
        </p:nvSpPr>
        <p:spPr bwMode="auto">
          <a:xfrm>
            <a:off x="1936750" y="12065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Retinal Receptive Fields</a:t>
            </a:r>
          </a:p>
        </p:txBody>
      </p:sp>
      <p:sp>
        <p:nvSpPr>
          <p:cNvPr id="8200" name="Rectangle 22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13744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54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9231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9236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9237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9238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9232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9233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9234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9235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9219" name="Text Box 12"/>
          <p:cNvSpPr txBox="1">
            <a:spLocks noChangeArrowheads="1"/>
          </p:cNvSpPr>
          <p:nvPr/>
        </p:nvSpPr>
        <p:spPr bwMode="auto">
          <a:xfrm>
            <a:off x="936625" y="1295400"/>
            <a:ext cx="76501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Receptive field structure in </a:t>
            </a:r>
            <a:r>
              <a:rPr lang="en-US" altLang="en-US" sz="3200" u="sng" smtClean="0">
                <a:solidFill>
                  <a:srgbClr val="CC0099"/>
                </a:solidFill>
                <a:latin typeface="Helvetica" pitchFamily="34" charset="0"/>
              </a:rPr>
              <a:t>ganglion cells</a:t>
            </a: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FF"/>
                </a:solidFill>
                <a:latin typeface="Helvetica" pitchFamily="34" charset="0"/>
              </a:rPr>
              <a:t>On-center Off-surround</a:t>
            </a: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 </a:t>
            </a:r>
          </a:p>
        </p:txBody>
      </p:sp>
      <p:grpSp>
        <p:nvGrpSpPr>
          <p:cNvPr id="9220" name="Group 13"/>
          <p:cNvGrpSpPr>
            <a:grpSpLocks/>
          </p:cNvGrpSpPr>
          <p:nvPr/>
        </p:nvGrpSpPr>
        <p:grpSpPr bwMode="auto">
          <a:xfrm>
            <a:off x="1371600" y="3200400"/>
            <a:ext cx="7400925" cy="3200400"/>
            <a:chOff x="864" y="2016"/>
            <a:chExt cx="4662" cy="2016"/>
          </a:xfrm>
        </p:grpSpPr>
        <p:sp>
          <p:nvSpPr>
            <p:cNvPr id="9225" name="Rectangle 14"/>
            <p:cNvSpPr>
              <a:spLocks noChangeArrowheads="1"/>
            </p:cNvSpPr>
            <p:nvPr/>
          </p:nvSpPr>
          <p:spPr bwMode="auto">
            <a:xfrm>
              <a:off x="864" y="2016"/>
              <a:ext cx="2256" cy="13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 smtClean="0">
                <a:solidFill>
                  <a:srgbClr val="FFFF00"/>
                </a:solidFill>
                <a:latin typeface="Helvetica" pitchFamily="34" charset="0"/>
              </a:endParaRPr>
            </a:p>
          </p:txBody>
        </p:sp>
        <p:sp>
          <p:nvSpPr>
            <p:cNvPr id="9226" name="Text Box 15"/>
            <p:cNvSpPr txBox="1">
              <a:spLocks noChangeArrowheads="1"/>
            </p:cNvSpPr>
            <p:nvPr/>
          </p:nvSpPr>
          <p:spPr bwMode="auto">
            <a:xfrm>
              <a:off x="960" y="3705"/>
              <a:ext cx="19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smtClean="0">
                  <a:solidFill>
                    <a:srgbClr val="FFFF00"/>
                  </a:solidFill>
                  <a:latin typeface="Helvetica" pitchFamily="34" charset="0"/>
                </a:rPr>
                <a:t>Stimulus condition</a:t>
              </a:r>
            </a:p>
          </p:txBody>
        </p:sp>
        <p:grpSp>
          <p:nvGrpSpPr>
            <p:cNvPr id="9227" name="Group 16"/>
            <p:cNvGrpSpPr>
              <a:grpSpLocks/>
            </p:cNvGrpSpPr>
            <p:nvPr/>
          </p:nvGrpSpPr>
          <p:grpSpPr bwMode="auto">
            <a:xfrm>
              <a:off x="3500" y="2400"/>
              <a:ext cx="2026" cy="1624"/>
              <a:chOff x="3500" y="2400"/>
              <a:chExt cx="2026" cy="1624"/>
            </a:xfrm>
          </p:grpSpPr>
          <p:sp>
            <p:nvSpPr>
              <p:cNvPr id="9228" name="Text Box 17"/>
              <p:cNvSpPr txBox="1">
                <a:spLocks noChangeArrowheads="1"/>
              </p:cNvSpPr>
              <p:nvPr/>
            </p:nvSpPr>
            <p:spPr bwMode="auto">
              <a:xfrm>
                <a:off x="3514" y="3697"/>
                <a:ext cx="20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smtClean="0">
                    <a:solidFill>
                      <a:srgbClr val="FFFF00"/>
                    </a:solidFill>
                    <a:latin typeface="Helvetica" pitchFamily="34" charset="0"/>
                  </a:rPr>
                  <a:t>Electrical response</a:t>
                </a:r>
              </a:p>
            </p:txBody>
          </p:sp>
          <p:pic>
            <p:nvPicPr>
              <p:cNvPr id="9229" name="Picture 1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" y="2400"/>
                <a:ext cx="1972" cy="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9221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3540125"/>
            <a:ext cx="23526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962400"/>
            <a:ext cx="150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3" name="Text Box 21"/>
          <p:cNvSpPr txBox="1">
            <a:spLocks noChangeArrowheads="1"/>
          </p:cNvSpPr>
          <p:nvPr/>
        </p:nvSpPr>
        <p:spPr bwMode="auto">
          <a:xfrm>
            <a:off x="1936750" y="12065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Retinal Receptive Fields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2521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646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0255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10260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261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262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0256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10257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258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259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10243" name="Text Box 12"/>
          <p:cNvSpPr txBox="1">
            <a:spLocks noChangeArrowheads="1"/>
          </p:cNvSpPr>
          <p:nvPr/>
        </p:nvSpPr>
        <p:spPr bwMode="auto">
          <a:xfrm>
            <a:off x="936625" y="1295400"/>
            <a:ext cx="76501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Receptive field structure in </a:t>
            </a:r>
            <a:r>
              <a:rPr lang="en-US" altLang="en-US" sz="3200" u="sng" smtClean="0">
                <a:solidFill>
                  <a:srgbClr val="CC0099"/>
                </a:solidFill>
                <a:latin typeface="Helvetica" pitchFamily="34" charset="0"/>
              </a:rPr>
              <a:t>ganglion cells</a:t>
            </a: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FF"/>
                </a:solidFill>
                <a:latin typeface="Helvetica" pitchFamily="34" charset="0"/>
              </a:rPr>
              <a:t>On-center Off-surround</a:t>
            </a: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 </a:t>
            </a:r>
          </a:p>
        </p:txBody>
      </p:sp>
      <p:grpSp>
        <p:nvGrpSpPr>
          <p:cNvPr id="10244" name="Group 13"/>
          <p:cNvGrpSpPr>
            <a:grpSpLocks/>
          </p:cNvGrpSpPr>
          <p:nvPr/>
        </p:nvGrpSpPr>
        <p:grpSpPr bwMode="auto">
          <a:xfrm>
            <a:off x="1371600" y="3200400"/>
            <a:ext cx="7400925" cy="3200400"/>
            <a:chOff x="864" y="2016"/>
            <a:chExt cx="4662" cy="2016"/>
          </a:xfrm>
        </p:grpSpPr>
        <p:sp>
          <p:nvSpPr>
            <p:cNvPr id="10249" name="Rectangle 14"/>
            <p:cNvSpPr>
              <a:spLocks noChangeArrowheads="1"/>
            </p:cNvSpPr>
            <p:nvPr/>
          </p:nvSpPr>
          <p:spPr bwMode="auto">
            <a:xfrm>
              <a:off x="864" y="2016"/>
              <a:ext cx="2256" cy="13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 smtClean="0">
                <a:solidFill>
                  <a:srgbClr val="FFFF00"/>
                </a:solidFill>
                <a:latin typeface="Helvetica" pitchFamily="34" charset="0"/>
              </a:endParaRPr>
            </a:p>
          </p:txBody>
        </p:sp>
        <p:sp>
          <p:nvSpPr>
            <p:cNvPr id="10250" name="Text Box 15"/>
            <p:cNvSpPr txBox="1">
              <a:spLocks noChangeArrowheads="1"/>
            </p:cNvSpPr>
            <p:nvPr/>
          </p:nvSpPr>
          <p:spPr bwMode="auto">
            <a:xfrm>
              <a:off x="960" y="3705"/>
              <a:ext cx="19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smtClean="0">
                  <a:solidFill>
                    <a:srgbClr val="FFFF00"/>
                  </a:solidFill>
                  <a:latin typeface="Helvetica" pitchFamily="34" charset="0"/>
                </a:rPr>
                <a:t>Stimulus condition</a:t>
              </a:r>
            </a:p>
          </p:txBody>
        </p:sp>
        <p:grpSp>
          <p:nvGrpSpPr>
            <p:cNvPr id="10251" name="Group 16"/>
            <p:cNvGrpSpPr>
              <a:grpSpLocks/>
            </p:cNvGrpSpPr>
            <p:nvPr/>
          </p:nvGrpSpPr>
          <p:grpSpPr bwMode="auto">
            <a:xfrm>
              <a:off x="3500" y="2400"/>
              <a:ext cx="2026" cy="1624"/>
              <a:chOff x="3500" y="2400"/>
              <a:chExt cx="2026" cy="1624"/>
            </a:xfrm>
          </p:grpSpPr>
          <p:sp>
            <p:nvSpPr>
              <p:cNvPr id="10252" name="Text Box 17"/>
              <p:cNvSpPr txBox="1">
                <a:spLocks noChangeArrowheads="1"/>
              </p:cNvSpPr>
              <p:nvPr/>
            </p:nvSpPr>
            <p:spPr bwMode="auto">
              <a:xfrm>
                <a:off x="3514" y="3697"/>
                <a:ext cx="20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smtClean="0">
                    <a:solidFill>
                      <a:srgbClr val="FFFF00"/>
                    </a:solidFill>
                    <a:latin typeface="Helvetica" pitchFamily="34" charset="0"/>
                  </a:rPr>
                  <a:t>Electrical response</a:t>
                </a:r>
              </a:p>
            </p:txBody>
          </p:sp>
          <p:pic>
            <p:nvPicPr>
              <p:cNvPr id="10253" name="Picture 1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" y="2400"/>
                <a:ext cx="1972" cy="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0245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3538538"/>
            <a:ext cx="23780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962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7" name="Text Box 21"/>
          <p:cNvSpPr txBox="1">
            <a:spLocks noChangeArrowheads="1"/>
          </p:cNvSpPr>
          <p:nvPr/>
        </p:nvSpPr>
        <p:spPr bwMode="auto">
          <a:xfrm>
            <a:off x="1936750" y="12065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Retinal Receptive Fields</a:t>
            </a:r>
          </a:p>
        </p:txBody>
      </p:sp>
      <p:sp>
        <p:nvSpPr>
          <p:cNvPr id="10248" name="Rectangle 22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4548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749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1279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11284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1285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1286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1280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11281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1282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1283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936625" y="1295400"/>
            <a:ext cx="76501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Receptive field structure in </a:t>
            </a:r>
            <a:r>
              <a:rPr lang="en-US" altLang="en-US" sz="3200" u="sng" smtClean="0">
                <a:solidFill>
                  <a:srgbClr val="CC0099"/>
                </a:solidFill>
                <a:latin typeface="Helvetica" pitchFamily="34" charset="0"/>
              </a:rPr>
              <a:t>ganglion cells</a:t>
            </a: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FF"/>
                </a:solidFill>
                <a:latin typeface="Helvetica" pitchFamily="34" charset="0"/>
              </a:rPr>
              <a:t>On-center Off-surround</a:t>
            </a: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 </a:t>
            </a:r>
          </a:p>
        </p:txBody>
      </p:sp>
      <p:grpSp>
        <p:nvGrpSpPr>
          <p:cNvPr id="11268" name="Group 13"/>
          <p:cNvGrpSpPr>
            <a:grpSpLocks/>
          </p:cNvGrpSpPr>
          <p:nvPr/>
        </p:nvGrpSpPr>
        <p:grpSpPr bwMode="auto">
          <a:xfrm>
            <a:off x="1371600" y="3200400"/>
            <a:ext cx="7400925" cy="3200400"/>
            <a:chOff x="864" y="2016"/>
            <a:chExt cx="4662" cy="2016"/>
          </a:xfrm>
        </p:grpSpPr>
        <p:sp>
          <p:nvSpPr>
            <p:cNvPr id="11273" name="Rectangle 14"/>
            <p:cNvSpPr>
              <a:spLocks noChangeArrowheads="1"/>
            </p:cNvSpPr>
            <p:nvPr/>
          </p:nvSpPr>
          <p:spPr bwMode="auto">
            <a:xfrm>
              <a:off x="864" y="2016"/>
              <a:ext cx="2256" cy="13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 smtClean="0">
                <a:solidFill>
                  <a:srgbClr val="FFFF00"/>
                </a:solidFill>
                <a:latin typeface="Helvetica" pitchFamily="34" charset="0"/>
              </a:endParaRPr>
            </a:p>
          </p:txBody>
        </p:sp>
        <p:sp>
          <p:nvSpPr>
            <p:cNvPr id="11274" name="Text Box 15"/>
            <p:cNvSpPr txBox="1">
              <a:spLocks noChangeArrowheads="1"/>
            </p:cNvSpPr>
            <p:nvPr/>
          </p:nvSpPr>
          <p:spPr bwMode="auto">
            <a:xfrm>
              <a:off x="960" y="3705"/>
              <a:ext cx="19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smtClean="0">
                  <a:solidFill>
                    <a:srgbClr val="FFFF00"/>
                  </a:solidFill>
                  <a:latin typeface="Helvetica" pitchFamily="34" charset="0"/>
                </a:rPr>
                <a:t>Stimulus condition</a:t>
              </a:r>
            </a:p>
          </p:txBody>
        </p:sp>
        <p:grpSp>
          <p:nvGrpSpPr>
            <p:cNvPr id="11275" name="Group 16"/>
            <p:cNvGrpSpPr>
              <a:grpSpLocks/>
            </p:cNvGrpSpPr>
            <p:nvPr/>
          </p:nvGrpSpPr>
          <p:grpSpPr bwMode="auto">
            <a:xfrm>
              <a:off x="3500" y="2400"/>
              <a:ext cx="2026" cy="1624"/>
              <a:chOff x="3500" y="2400"/>
              <a:chExt cx="2026" cy="1624"/>
            </a:xfrm>
          </p:grpSpPr>
          <p:sp>
            <p:nvSpPr>
              <p:cNvPr id="11276" name="Text Box 17"/>
              <p:cNvSpPr txBox="1">
                <a:spLocks noChangeArrowheads="1"/>
              </p:cNvSpPr>
              <p:nvPr/>
            </p:nvSpPr>
            <p:spPr bwMode="auto">
              <a:xfrm>
                <a:off x="3514" y="3697"/>
                <a:ext cx="20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smtClean="0">
                    <a:solidFill>
                      <a:srgbClr val="FFFF00"/>
                    </a:solidFill>
                    <a:latin typeface="Helvetica" pitchFamily="34" charset="0"/>
                  </a:rPr>
                  <a:t>Electrical response</a:t>
                </a:r>
              </a:p>
            </p:txBody>
          </p:sp>
          <p:pic>
            <p:nvPicPr>
              <p:cNvPr id="11277" name="Picture 1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" y="2400"/>
                <a:ext cx="1972" cy="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1269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962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3267075"/>
            <a:ext cx="2606675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1" name="Text Box 21"/>
          <p:cNvSpPr txBox="1">
            <a:spLocks noChangeArrowheads="1"/>
          </p:cNvSpPr>
          <p:nvPr/>
        </p:nvSpPr>
        <p:spPr bwMode="auto">
          <a:xfrm>
            <a:off x="1936750" y="12065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Retinal Receptive Fields</a:t>
            </a:r>
          </a:p>
        </p:txBody>
      </p:sp>
      <p:sp>
        <p:nvSpPr>
          <p:cNvPr id="11272" name="Rectangle 22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574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9D60-B07E-4001-B5D6-DAAF9FA649A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33600"/>
            <a:ext cx="8229600" cy="27089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057400" y="5791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Electromagnetic 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851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2303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12308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2309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2310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2304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12305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2306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2307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936625" y="1295400"/>
            <a:ext cx="76501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Receptive field structure in </a:t>
            </a:r>
            <a:r>
              <a:rPr lang="en-US" altLang="en-US" sz="3200" u="sng" smtClean="0">
                <a:solidFill>
                  <a:srgbClr val="CC0099"/>
                </a:solidFill>
                <a:latin typeface="Helvetica" pitchFamily="34" charset="0"/>
              </a:rPr>
              <a:t>ganglion cells</a:t>
            </a: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FF"/>
                </a:solidFill>
                <a:latin typeface="Helvetica" pitchFamily="34" charset="0"/>
              </a:rPr>
              <a:t>On-center Off-surround</a:t>
            </a: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 </a:t>
            </a:r>
          </a:p>
        </p:txBody>
      </p:sp>
      <p:grpSp>
        <p:nvGrpSpPr>
          <p:cNvPr id="12292" name="Group 13"/>
          <p:cNvGrpSpPr>
            <a:grpSpLocks/>
          </p:cNvGrpSpPr>
          <p:nvPr/>
        </p:nvGrpSpPr>
        <p:grpSpPr bwMode="auto">
          <a:xfrm>
            <a:off x="1371600" y="3200400"/>
            <a:ext cx="7400925" cy="3200400"/>
            <a:chOff x="864" y="2016"/>
            <a:chExt cx="4662" cy="2016"/>
          </a:xfrm>
        </p:grpSpPr>
        <p:sp>
          <p:nvSpPr>
            <p:cNvPr id="12297" name="Rectangle 14"/>
            <p:cNvSpPr>
              <a:spLocks noChangeArrowheads="1"/>
            </p:cNvSpPr>
            <p:nvPr/>
          </p:nvSpPr>
          <p:spPr bwMode="auto">
            <a:xfrm>
              <a:off x="864" y="2016"/>
              <a:ext cx="2256" cy="13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 smtClean="0">
                <a:solidFill>
                  <a:srgbClr val="FFFF00"/>
                </a:solidFill>
                <a:latin typeface="Helvetica" pitchFamily="34" charset="0"/>
              </a:endParaRPr>
            </a:p>
          </p:txBody>
        </p:sp>
        <p:sp>
          <p:nvSpPr>
            <p:cNvPr id="12298" name="Text Box 15"/>
            <p:cNvSpPr txBox="1">
              <a:spLocks noChangeArrowheads="1"/>
            </p:cNvSpPr>
            <p:nvPr/>
          </p:nvSpPr>
          <p:spPr bwMode="auto">
            <a:xfrm>
              <a:off x="960" y="3705"/>
              <a:ext cx="19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smtClean="0">
                  <a:solidFill>
                    <a:srgbClr val="FFFF00"/>
                  </a:solidFill>
                  <a:latin typeface="Helvetica" pitchFamily="34" charset="0"/>
                </a:rPr>
                <a:t>Stimulus condition</a:t>
              </a:r>
            </a:p>
          </p:txBody>
        </p:sp>
        <p:grpSp>
          <p:nvGrpSpPr>
            <p:cNvPr id="12299" name="Group 16"/>
            <p:cNvGrpSpPr>
              <a:grpSpLocks/>
            </p:cNvGrpSpPr>
            <p:nvPr/>
          </p:nvGrpSpPr>
          <p:grpSpPr bwMode="auto">
            <a:xfrm>
              <a:off x="3500" y="2400"/>
              <a:ext cx="2026" cy="1624"/>
              <a:chOff x="3500" y="2400"/>
              <a:chExt cx="2026" cy="1624"/>
            </a:xfrm>
          </p:grpSpPr>
          <p:sp>
            <p:nvSpPr>
              <p:cNvPr id="12300" name="Text Box 17"/>
              <p:cNvSpPr txBox="1">
                <a:spLocks noChangeArrowheads="1"/>
              </p:cNvSpPr>
              <p:nvPr/>
            </p:nvSpPr>
            <p:spPr bwMode="auto">
              <a:xfrm>
                <a:off x="3514" y="3697"/>
                <a:ext cx="20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smtClean="0">
                    <a:solidFill>
                      <a:srgbClr val="FFFF00"/>
                    </a:solidFill>
                    <a:latin typeface="Helvetica" pitchFamily="34" charset="0"/>
                  </a:rPr>
                  <a:t>Electrical response</a:t>
                </a:r>
              </a:p>
            </p:txBody>
          </p:sp>
          <p:pic>
            <p:nvPicPr>
              <p:cNvPr id="12301" name="Picture 1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" y="2400"/>
                <a:ext cx="1972" cy="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229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3516313"/>
            <a:ext cx="23780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Line 20"/>
          <p:cNvSpPr>
            <a:spLocks noChangeShapeType="1"/>
          </p:cNvSpPr>
          <p:nvPr/>
        </p:nvSpPr>
        <p:spPr bwMode="auto">
          <a:xfrm flipV="1">
            <a:off x="7543800" y="3962400"/>
            <a:ext cx="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5" name="Text Box 21"/>
          <p:cNvSpPr txBox="1">
            <a:spLocks noChangeArrowheads="1"/>
          </p:cNvSpPr>
          <p:nvPr/>
        </p:nvSpPr>
        <p:spPr bwMode="auto">
          <a:xfrm>
            <a:off x="1936750" y="12065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Retinal Receptive Fields</a:t>
            </a:r>
          </a:p>
        </p:txBody>
      </p:sp>
      <p:sp>
        <p:nvSpPr>
          <p:cNvPr id="12296" name="Rectangle 22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24882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953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3322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13327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3328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3329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3323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13324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3325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3326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13315" name="Text Box 12"/>
          <p:cNvSpPr txBox="1">
            <a:spLocks noChangeArrowheads="1"/>
          </p:cNvSpPr>
          <p:nvPr/>
        </p:nvSpPr>
        <p:spPr bwMode="auto">
          <a:xfrm>
            <a:off x="1504950" y="1554163"/>
            <a:ext cx="651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RF of On-center Off-surround cells </a:t>
            </a:r>
          </a:p>
        </p:txBody>
      </p:sp>
      <p:pic>
        <p:nvPicPr>
          <p:cNvPr id="13316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2959100"/>
            <a:ext cx="198120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957513"/>
            <a:ext cx="28067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955925"/>
            <a:ext cx="26860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9" name="Text Box 16"/>
          <p:cNvSpPr txBox="1">
            <a:spLocks noChangeArrowheads="1"/>
          </p:cNvSpPr>
          <p:nvPr/>
        </p:nvSpPr>
        <p:spPr bwMode="auto">
          <a:xfrm>
            <a:off x="1936750" y="12065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Retinal Receptive Fields</a:t>
            </a:r>
          </a:p>
        </p:txBody>
      </p:sp>
      <p:sp>
        <p:nvSpPr>
          <p:cNvPr id="13320" name="Rectangle 17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31952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5056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4351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14356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4357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4358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4352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14353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4354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4355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1504950" y="1554163"/>
            <a:ext cx="651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FFFF00"/>
                </a:solidFill>
                <a:latin typeface="Helvetica" pitchFamily="34" charset="0"/>
              </a:rPr>
              <a:t>RF of </a:t>
            </a:r>
            <a:r>
              <a:rPr lang="en-US" sz="3200" u="sng" smtClean="0">
                <a:solidFill>
                  <a:srgbClr val="FFFF00"/>
                </a:solidFill>
                <a:latin typeface="Helvetica" pitchFamily="34" charset="0"/>
              </a:rPr>
              <a:t>Off</a:t>
            </a:r>
            <a:r>
              <a:rPr lang="en-US" sz="3200" smtClean="0">
                <a:solidFill>
                  <a:srgbClr val="FFFF00"/>
                </a:solidFill>
                <a:latin typeface="Helvetica" pitchFamily="34" charset="0"/>
              </a:rPr>
              <a:t>-center </a:t>
            </a:r>
            <a:r>
              <a:rPr lang="en-US" sz="3200" u="sng" smtClean="0">
                <a:solidFill>
                  <a:srgbClr val="FFFF00"/>
                </a:solidFill>
                <a:latin typeface="Helvetica" pitchFamily="34" charset="0"/>
              </a:rPr>
              <a:t>On</a:t>
            </a:r>
            <a:r>
              <a:rPr lang="en-US" sz="3200" smtClean="0">
                <a:solidFill>
                  <a:srgbClr val="FFFF00"/>
                </a:solidFill>
                <a:latin typeface="Helvetica" pitchFamily="34" charset="0"/>
              </a:rPr>
              <a:t>-surround cells </a:t>
            </a:r>
          </a:p>
        </p:txBody>
      </p:sp>
      <p:pic>
        <p:nvPicPr>
          <p:cNvPr id="14340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3200400"/>
            <a:ext cx="1981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3" y="3208338"/>
            <a:ext cx="26860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Text Box 15"/>
          <p:cNvSpPr txBox="1">
            <a:spLocks noChangeArrowheads="1"/>
          </p:cNvSpPr>
          <p:nvPr/>
        </p:nvSpPr>
        <p:spPr bwMode="auto">
          <a:xfrm>
            <a:off x="1936750" y="12065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smtClean="0">
                <a:solidFill>
                  <a:srgbClr val="FFFF00"/>
                </a:solidFill>
                <a:latin typeface="Helvetica" pitchFamily="34" charset="0"/>
              </a:rPr>
              <a:t>Retinal Receptive Fields</a:t>
            </a:r>
          </a:p>
        </p:txBody>
      </p:sp>
      <p:sp>
        <p:nvSpPr>
          <p:cNvPr id="14343" name="Rectangle 16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  <p:grpSp>
        <p:nvGrpSpPr>
          <p:cNvPr id="14344" name="Group 17"/>
          <p:cNvGrpSpPr>
            <a:grpSpLocks/>
          </p:cNvGrpSpPr>
          <p:nvPr/>
        </p:nvGrpSpPr>
        <p:grpSpPr bwMode="auto">
          <a:xfrm>
            <a:off x="1416050" y="3194050"/>
            <a:ext cx="3079750" cy="2705100"/>
            <a:chOff x="892" y="2012"/>
            <a:chExt cx="1940" cy="1704"/>
          </a:xfrm>
        </p:grpSpPr>
        <p:pic>
          <p:nvPicPr>
            <p:cNvPr id="14345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" y="2012"/>
              <a:ext cx="1800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19"/>
            <p:cNvSpPr txBox="1">
              <a:spLocks noChangeArrowheads="1"/>
            </p:cNvSpPr>
            <p:nvPr/>
          </p:nvSpPr>
          <p:spPr bwMode="auto">
            <a:xfrm>
              <a:off x="972" y="2286"/>
              <a:ext cx="708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srgbClr val="FFFFFF"/>
                  </a:solidFill>
                  <a:latin typeface="Helvetica" pitchFamily="34" charset="0"/>
                </a:rPr>
                <a:t>Surround</a:t>
              </a:r>
              <a:endParaRPr lang="en-US" sz="1400" smtClean="0">
                <a:solidFill>
                  <a:srgbClr val="FFFF00"/>
                </a:solidFill>
                <a:latin typeface="Helvetica" pitchFamily="34" charset="0"/>
              </a:endParaRPr>
            </a:p>
          </p:txBody>
        </p:sp>
        <p:sp>
          <p:nvSpPr>
            <p:cNvPr id="14347" name="Text Box 20"/>
            <p:cNvSpPr txBox="1">
              <a:spLocks noChangeArrowheads="1"/>
            </p:cNvSpPr>
            <p:nvPr/>
          </p:nvSpPr>
          <p:spPr bwMode="auto">
            <a:xfrm>
              <a:off x="1008" y="2919"/>
              <a:ext cx="708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smtClean="0">
                  <a:solidFill>
                    <a:srgbClr val="FFFFFF"/>
                  </a:solidFill>
                  <a:latin typeface="Helvetica" pitchFamily="34" charset="0"/>
                </a:rPr>
                <a:t>  Center  </a:t>
              </a:r>
              <a:endParaRPr lang="en-US" sz="1400" smtClean="0">
                <a:solidFill>
                  <a:srgbClr val="FFFF00"/>
                </a:solidFill>
                <a:latin typeface="Helvetica" pitchFamily="34" charset="0"/>
              </a:endParaRPr>
            </a:p>
          </p:txBody>
        </p:sp>
        <p:sp>
          <p:nvSpPr>
            <p:cNvPr id="14348" name="Rectangle 21"/>
            <p:cNvSpPr>
              <a:spLocks noChangeArrowheads="1"/>
            </p:cNvSpPr>
            <p:nvPr/>
          </p:nvSpPr>
          <p:spPr bwMode="auto">
            <a:xfrm>
              <a:off x="2544" y="2736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FFFF00"/>
                </a:solidFill>
                <a:latin typeface="Helvetica" pitchFamily="34" charset="0"/>
              </a:endParaRPr>
            </a:p>
          </p:txBody>
        </p:sp>
        <p:sp>
          <p:nvSpPr>
            <p:cNvPr id="14349" name="Line 22"/>
            <p:cNvSpPr>
              <a:spLocks noChangeShapeType="1"/>
            </p:cNvSpPr>
            <p:nvPr/>
          </p:nvSpPr>
          <p:spPr bwMode="auto">
            <a:xfrm flipH="1">
              <a:off x="1973" y="2937"/>
              <a:ext cx="859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1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546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5366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15371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5372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5373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5367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15368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5369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5370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15363" name="Text Box 17"/>
          <p:cNvSpPr txBox="1">
            <a:spLocks noChangeArrowheads="1"/>
          </p:cNvSpPr>
          <p:nvPr/>
        </p:nvSpPr>
        <p:spPr bwMode="auto">
          <a:xfrm>
            <a:off x="1936750" y="12065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Retinal Receptive Fields</a:t>
            </a:r>
          </a:p>
        </p:txBody>
      </p:sp>
      <p:pic>
        <p:nvPicPr>
          <p:cNvPr id="15364" name="Picture 20" descr="scan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4582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515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6395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16400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6401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6402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6396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16397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6398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6399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16387" name="Text Box 12"/>
          <p:cNvSpPr txBox="1">
            <a:spLocks noChangeArrowheads="1"/>
          </p:cNvSpPr>
          <p:nvPr/>
        </p:nvSpPr>
        <p:spPr bwMode="auto">
          <a:xfrm>
            <a:off x="1150938" y="1295400"/>
            <a:ext cx="7221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Receptive field structure in bipolar cells</a:t>
            </a:r>
          </a:p>
        </p:txBody>
      </p:sp>
      <p:pic>
        <p:nvPicPr>
          <p:cNvPr id="1638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609600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9" name="Group 14"/>
          <p:cNvGrpSpPr>
            <a:grpSpLocks/>
          </p:cNvGrpSpPr>
          <p:nvPr/>
        </p:nvGrpSpPr>
        <p:grpSpPr bwMode="auto">
          <a:xfrm>
            <a:off x="838200" y="4495800"/>
            <a:ext cx="1371600" cy="1058863"/>
            <a:chOff x="528" y="2832"/>
            <a:chExt cx="864" cy="667"/>
          </a:xfrm>
        </p:grpSpPr>
        <p:sp>
          <p:nvSpPr>
            <p:cNvPr id="16392" name="AutoShape 15"/>
            <p:cNvSpPr>
              <a:spLocks noChangeArrowheads="1"/>
            </p:cNvSpPr>
            <p:nvPr/>
          </p:nvSpPr>
          <p:spPr bwMode="auto">
            <a:xfrm>
              <a:off x="576" y="2832"/>
              <a:ext cx="816" cy="336"/>
            </a:xfrm>
            <a:prstGeom prst="rightArrow">
              <a:avLst>
                <a:gd name="adj1" fmla="val 50000"/>
                <a:gd name="adj2" fmla="val 6071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6393" name="Text Box 16"/>
            <p:cNvSpPr txBox="1">
              <a:spLocks noChangeArrowheads="1"/>
            </p:cNvSpPr>
            <p:nvPr/>
          </p:nvSpPr>
          <p:spPr bwMode="auto">
            <a:xfrm>
              <a:off x="528" y="3172"/>
              <a:ext cx="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smtClean="0">
                  <a:solidFill>
                    <a:srgbClr val="FFFF00"/>
                  </a:solidFill>
                  <a:latin typeface="Helvetica" pitchFamily="34" charset="0"/>
                </a:rPr>
                <a:t>Light</a:t>
              </a:r>
            </a:p>
          </p:txBody>
        </p:sp>
      </p:grpSp>
      <p:sp>
        <p:nvSpPr>
          <p:cNvPr id="16390" name="Text Box 17"/>
          <p:cNvSpPr txBox="1">
            <a:spLocks noChangeArrowheads="1"/>
          </p:cNvSpPr>
          <p:nvPr/>
        </p:nvSpPr>
        <p:spPr bwMode="auto">
          <a:xfrm>
            <a:off x="1936750" y="12065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Retinal Receptive Fields</a:t>
            </a:r>
          </a:p>
        </p:txBody>
      </p:sp>
      <p:sp>
        <p:nvSpPr>
          <p:cNvPr id="16391" name="Rectangle 18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9942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526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7425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17430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7431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7432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7426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17427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7428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7429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1150938" y="1295400"/>
            <a:ext cx="7221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Receptive field structure in bipolar cells</a:t>
            </a:r>
          </a:p>
        </p:txBody>
      </p:sp>
      <p:grpSp>
        <p:nvGrpSpPr>
          <p:cNvPr id="17412" name="Group 13"/>
          <p:cNvGrpSpPr>
            <a:grpSpLocks/>
          </p:cNvGrpSpPr>
          <p:nvPr/>
        </p:nvGrpSpPr>
        <p:grpSpPr bwMode="auto">
          <a:xfrm>
            <a:off x="827088" y="1905000"/>
            <a:ext cx="4495800" cy="4495800"/>
            <a:chOff x="521" y="1200"/>
            <a:chExt cx="2832" cy="2832"/>
          </a:xfrm>
        </p:grpSpPr>
        <p:pic>
          <p:nvPicPr>
            <p:cNvPr id="17422" name="Picture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728"/>
              <a:ext cx="2752" cy="2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521" y="1200"/>
              <a:ext cx="2832" cy="2832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452624" name="Group 16"/>
          <p:cNvGrpSpPr>
            <a:grpSpLocks/>
          </p:cNvGrpSpPr>
          <p:nvPr/>
        </p:nvGrpSpPr>
        <p:grpSpPr bwMode="auto">
          <a:xfrm>
            <a:off x="5389563" y="1905000"/>
            <a:ext cx="3733800" cy="4495800"/>
            <a:chOff x="3395" y="1200"/>
            <a:chExt cx="2352" cy="2832"/>
          </a:xfrm>
        </p:grpSpPr>
        <p:pic>
          <p:nvPicPr>
            <p:cNvPr id="17420" name="Picture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688"/>
              <a:ext cx="2256" cy="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1" name="Rectangle 18"/>
            <p:cNvSpPr>
              <a:spLocks noChangeArrowheads="1"/>
            </p:cNvSpPr>
            <p:nvPr/>
          </p:nvSpPr>
          <p:spPr bwMode="auto">
            <a:xfrm>
              <a:off x="3395" y="1200"/>
              <a:ext cx="2352" cy="2832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452627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105025"/>
            <a:ext cx="41148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2628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71838"/>
            <a:ext cx="32258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2629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3048000"/>
            <a:ext cx="3324225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2630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70425"/>
            <a:ext cx="31972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8" name="Text Box 23"/>
          <p:cNvSpPr txBox="1">
            <a:spLocks noChangeArrowheads="1"/>
          </p:cNvSpPr>
          <p:nvPr/>
        </p:nvSpPr>
        <p:spPr bwMode="auto">
          <a:xfrm>
            <a:off x="1936750" y="12065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Retinal Receptive Fields</a:t>
            </a:r>
          </a:p>
        </p:txBody>
      </p:sp>
      <p:sp>
        <p:nvSpPr>
          <p:cNvPr id="17419" name="Rectangle 24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395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5977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0496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20501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0502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0503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497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20498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0499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0500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20483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20484" name="Text Box 13"/>
          <p:cNvSpPr txBox="1">
            <a:spLocks noChangeArrowheads="1"/>
          </p:cNvSpPr>
          <p:nvPr/>
        </p:nvSpPr>
        <p:spPr bwMode="auto">
          <a:xfrm>
            <a:off x="1214438" y="1219200"/>
            <a:ext cx="715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FFFF00"/>
                </a:solidFill>
                <a:latin typeface="Helvetica" pitchFamily="34" charset="0"/>
              </a:rPr>
              <a:t>Single-cell recording from visual cortex</a:t>
            </a:r>
          </a:p>
        </p:txBody>
      </p:sp>
      <p:pic>
        <p:nvPicPr>
          <p:cNvPr id="2048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41402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3149600"/>
            <a:ext cx="189865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2971800"/>
            <a:ext cx="11176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9793" name="Group 17"/>
          <p:cNvGrpSpPr>
            <a:grpSpLocks/>
          </p:cNvGrpSpPr>
          <p:nvPr/>
        </p:nvGrpSpPr>
        <p:grpSpPr bwMode="auto">
          <a:xfrm>
            <a:off x="1447800" y="3810000"/>
            <a:ext cx="7162800" cy="1336675"/>
            <a:chOff x="912" y="2430"/>
            <a:chExt cx="4512" cy="842"/>
          </a:xfrm>
        </p:grpSpPr>
        <p:pic>
          <p:nvPicPr>
            <p:cNvPr id="20493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430"/>
              <a:ext cx="448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94" name="Picture 1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2736"/>
              <a:ext cx="808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9796" name="Group 20"/>
          <p:cNvGrpSpPr>
            <a:grpSpLocks/>
          </p:cNvGrpSpPr>
          <p:nvPr/>
        </p:nvGrpSpPr>
        <p:grpSpPr bwMode="auto">
          <a:xfrm>
            <a:off x="1447800" y="3841750"/>
            <a:ext cx="7162800" cy="1308100"/>
            <a:chOff x="912" y="2448"/>
            <a:chExt cx="4512" cy="824"/>
          </a:xfrm>
        </p:grpSpPr>
        <p:pic>
          <p:nvPicPr>
            <p:cNvPr id="20491" name="Picture 2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448"/>
              <a:ext cx="448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92" name="Picture 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2736"/>
              <a:ext cx="808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90" name="Rectangle 23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116216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618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2537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22542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2543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2544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2538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22539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2540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2541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22531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22532" name="Text Box 13"/>
          <p:cNvSpPr txBox="1">
            <a:spLocks noChangeArrowheads="1"/>
          </p:cNvSpPr>
          <p:nvPr/>
        </p:nvSpPr>
        <p:spPr bwMode="auto">
          <a:xfrm>
            <a:off x="2025650" y="1219200"/>
            <a:ext cx="5553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Simple Cells: “Line Detectors”</a:t>
            </a:r>
          </a:p>
        </p:txBody>
      </p:sp>
      <p:pic>
        <p:nvPicPr>
          <p:cNvPr id="2253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268605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2133600"/>
            <a:ext cx="27495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5" name="Rectangle 16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30883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628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3561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23566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3567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3568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3562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23563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3564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3565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23555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23556" name="Text Box 13"/>
          <p:cNvSpPr txBox="1">
            <a:spLocks noChangeArrowheads="1"/>
          </p:cNvSpPr>
          <p:nvPr/>
        </p:nvSpPr>
        <p:spPr bwMode="auto">
          <a:xfrm>
            <a:off x="1935163" y="1219200"/>
            <a:ext cx="573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Simple Cells: “Edge Detectors”</a:t>
            </a:r>
          </a:p>
        </p:txBody>
      </p:sp>
      <p:pic>
        <p:nvPicPr>
          <p:cNvPr id="2355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73300"/>
            <a:ext cx="3162300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4413"/>
            <a:ext cx="3282950" cy="402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9" name="Rectangle 16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28923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638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4586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24591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4592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4593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4587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24588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4589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4590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24580" name="Text Box 13"/>
          <p:cNvSpPr txBox="1">
            <a:spLocks noChangeArrowheads="1"/>
          </p:cNvSpPr>
          <p:nvPr/>
        </p:nvSpPr>
        <p:spPr bwMode="auto">
          <a:xfrm>
            <a:off x="2247900" y="1219200"/>
            <a:ext cx="512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Constructing a line detector</a:t>
            </a:r>
          </a:p>
        </p:txBody>
      </p:sp>
      <p:pic>
        <p:nvPicPr>
          <p:cNvPr id="2458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590800"/>
            <a:ext cx="195580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2628900"/>
            <a:ext cx="29940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476500"/>
            <a:ext cx="2387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4" name="Rectangle 17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35485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Visual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Human vision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Cornea</a:t>
            </a:r>
            <a:r>
              <a:rPr lang="en-US" sz="2400" dirty="0" smtClean="0">
                <a:solidFill>
                  <a:schemeClr val="tx1"/>
                </a:solidFill>
              </a:rPr>
              <a:t> acts as a protective lens that roughly focuses incoming light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Iris</a:t>
            </a:r>
            <a:r>
              <a:rPr lang="en-US" sz="2400" dirty="0" smtClean="0">
                <a:solidFill>
                  <a:schemeClr val="tx1"/>
                </a:solidFill>
              </a:rPr>
              <a:t> controls the amount of light that enters the eye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chemeClr val="tx1"/>
                </a:solidFill>
              </a:rPr>
              <a:t>lens</a:t>
            </a:r>
            <a:r>
              <a:rPr lang="en-US" sz="2400" dirty="0" smtClean="0">
                <a:solidFill>
                  <a:schemeClr val="tx1"/>
                </a:solidFill>
              </a:rPr>
              <a:t> sharply focuses incoming light onto the retina</a:t>
            </a:r>
          </a:p>
          <a:p>
            <a:pPr lvl="2"/>
            <a:r>
              <a:rPr lang="en-US" dirty="0" smtClean="0"/>
              <a:t>Absorbs both infra-red and ultra-violet light which can damage the lens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chemeClr val="tx1"/>
                </a:solidFill>
              </a:rPr>
              <a:t>retina</a:t>
            </a:r>
            <a:r>
              <a:rPr lang="en-US" sz="2400" dirty="0" smtClean="0">
                <a:solidFill>
                  <a:schemeClr val="tx1"/>
                </a:solidFill>
              </a:rPr>
              <a:t> is covered by </a:t>
            </a:r>
            <a:r>
              <a:rPr lang="en-US" sz="2400" b="1" dirty="0" smtClean="0">
                <a:solidFill>
                  <a:schemeClr val="tx1"/>
                </a:solidFill>
              </a:rPr>
              <a:t>photoreceptors</a:t>
            </a:r>
            <a:r>
              <a:rPr lang="en-US" sz="2400" dirty="0" smtClean="0">
                <a:solidFill>
                  <a:schemeClr val="tx1"/>
                </a:solidFill>
              </a:rPr>
              <a:t> (light sensors) which measure light</a:t>
            </a:r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CA538F0-523A-404A-92FE-94555615F5A5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15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648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5612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25617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5618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5619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5613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5615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5616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25603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25604" name="Text Box 13"/>
          <p:cNvSpPr txBox="1">
            <a:spLocks noChangeArrowheads="1"/>
          </p:cNvSpPr>
          <p:nvPr/>
        </p:nvSpPr>
        <p:spPr bwMode="auto">
          <a:xfrm>
            <a:off x="3413125" y="1477963"/>
            <a:ext cx="2801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Complex Cells</a:t>
            </a:r>
          </a:p>
        </p:txBody>
      </p:sp>
      <p:grpSp>
        <p:nvGrpSpPr>
          <p:cNvPr id="464910" name="Group 14"/>
          <p:cNvGrpSpPr>
            <a:grpSpLocks/>
          </p:cNvGrpSpPr>
          <p:nvPr/>
        </p:nvGrpSpPr>
        <p:grpSpPr bwMode="auto">
          <a:xfrm>
            <a:off x="1701800" y="2819400"/>
            <a:ext cx="6375400" cy="2133600"/>
            <a:chOff x="1072" y="1776"/>
            <a:chExt cx="4016" cy="1344"/>
          </a:xfrm>
        </p:grpSpPr>
        <p:pic>
          <p:nvPicPr>
            <p:cNvPr id="25609" name="Picture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" y="1776"/>
              <a:ext cx="4016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10" name="Text Box 16"/>
            <p:cNvSpPr txBox="1">
              <a:spLocks noChangeArrowheads="1"/>
            </p:cNvSpPr>
            <p:nvPr/>
          </p:nvSpPr>
          <p:spPr bwMode="auto">
            <a:xfrm>
              <a:off x="2698" y="2313"/>
              <a:ext cx="32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smtClean="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r>
                <a:rPr lang="en-US" altLang="en-US" sz="2800" baseline="30000" smtClean="0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altLang="en-US" sz="2800" b="1" smtClean="0">
                <a:solidFill>
                  <a:srgbClr val="FFFF00"/>
                </a:solidFill>
                <a:latin typeface="Helvetica" pitchFamily="34" charset="0"/>
              </a:endParaRPr>
            </a:p>
          </p:txBody>
        </p:sp>
      </p:grpSp>
      <p:pic>
        <p:nvPicPr>
          <p:cNvPr id="464913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05200"/>
            <a:ext cx="9715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4914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05200"/>
            <a:ext cx="9715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8" name="Rectangle 19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15780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659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6638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26643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6644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6645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6639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26640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6641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6642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26627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26628" name="Text Box 13"/>
          <p:cNvSpPr txBox="1">
            <a:spLocks noChangeArrowheads="1"/>
          </p:cNvSpPr>
          <p:nvPr/>
        </p:nvSpPr>
        <p:spPr bwMode="auto">
          <a:xfrm>
            <a:off x="3413125" y="1477963"/>
            <a:ext cx="2801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Complex Cells</a:t>
            </a:r>
          </a:p>
        </p:txBody>
      </p:sp>
      <p:grpSp>
        <p:nvGrpSpPr>
          <p:cNvPr id="26629" name="Group 14"/>
          <p:cNvGrpSpPr>
            <a:grpSpLocks/>
          </p:cNvGrpSpPr>
          <p:nvPr/>
        </p:nvGrpSpPr>
        <p:grpSpPr bwMode="auto">
          <a:xfrm>
            <a:off x="1701800" y="2819400"/>
            <a:ext cx="6375400" cy="2133600"/>
            <a:chOff x="1072" y="1776"/>
            <a:chExt cx="4016" cy="1344"/>
          </a:xfrm>
        </p:grpSpPr>
        <p:pic>
          <p:nvPicPr>
            <p:cNvPr id="26635" name="Picture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" y="1776"/>
              <a:ext cx="4016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36" name="Text Box 16"/>
            <p:cNvSpPr txBox="1">
              <a:spLocks noChangeArrowheads="1"/>
            </p:cNvSpPr>
            <p:nvPr/>
          </p:nvSpPr>
          <p:spPr bwMode="auto">
            <a:xfrm>
              <a:off x="2630" y="2260"/>
              <a:ext cx="45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smtClean="0">
                  <a:solidFill>
                    <a:srgbClr val="000000"/>
                  </a:solidFill>
                  <a:latin typeface="Helvetica" pitchFamily="34" charset="0"/>
                </a:rPr>
                <a:t>60</a:t>
              </a:r>
              <a:r>
                <a:rPr lang="en-US" altLang="en-US" sz="2800" baseline="30000" smtClean="0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altLang="en-US" sz="2800" smtClean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</p:grpSp>
      <p:pic>
        <p:nvPicPr>
          <p:cNvPr id="465937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52800"/>
            <a:ext cx="12192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5938" name="Group 18"/>
          <p:cNvGrpSpPr>
            <a:grpSpLocks/>
          </p:cNvGrpSpPr>
          <p:nvPr/>
        </p:nvGrpSpPr>
        <p:grpSpPr bwMode="auto">
          <a:xfrm>
            <a:off x="2895600" y="3352800"/>
            <a:ext cx="3302000" cy="1263650"/>
            <a:chOff x="1824" y="2112"/>
            <a:chExt cx="2080" cy="796"/>
          </a:xfrm>
        </p:grpSpPr>
        <p:pic>
          <p:nvPicPr>
            <p:cNvPr id="26633" name="Picture 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338"/>
              <a:ext cx="16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634" name="Picture 2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2112"/>
              <a:ext cx="768" cy="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632" name="Rectangle 21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245275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669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7662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27667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7668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7669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7663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27664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7665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7666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27651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27652" name="Text Box 13"/>
          <p:cNvSpPr txBox="1">
            <a:spLocks noChangeArrowheads="1"/>
          </p:cNvSpPr>
          <p:nvPr/>
        </p:nvSpPr>
        <p:spPr bwMode="auto">
          <a:xfrm>
            <a:off x="3413125" y="1477963"/>
            <a:ext cx="2801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Complex Cells</a:t>
            </a:r>
          </a:p>
        </p:txBody>
      </p:sp>
      <p:grpSp>
        <p:nvGrpSpPr>
          <p:cNvPr id="27653" name="Group 14"/>
          <p:cNvGrpSpPr>
            <a:grpSpLocks/>
          </p:cNvGrpSpPr>
          <p:nvPr/>
        </p:nvGrpSpPr>
        <p:grpSpPr bwMode="auto">
          <a:xfrm>
            <a:off x="1701800" y="2819400"/>
            <a:ext cx="6375400" cy="2133600"/>
            <a:chOff x="1072" y="1776"/>
            <a:chExt cx="4016" cy="1344"/>
          </a:xfrm>
        </p:grpSpPr>
        <p:pic>
          <p:nvPicPr>
            <p:cNvPr id="27659" name="Picture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" y="1776"/>
              <a:ext cx="4016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60" name="Text Box 16"/>
            <p:cNvSpPr txBox="1">
              <a:spLocks noChangeArrowheads="1"/>
            </p:cNvSpPr>
            <p:nvPr/>
          </p:nvSpPr>
          <p:spPr bwMode="auto">
            <a:xfrm>
              <a:off x="2630" y="2260"/>
              <a:ext cx="45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smtClean="0">
                  <a:solidFill>
                    <a:srgbClr val="000000"/>
                  </a:solidFill>
                  <a:latin typeface="Helvetica" pitchFamily="34" charset="0"/>
                </a:rPr>
                <a:t>90</a:t>
              </a:r>
              <a:r>
                <a:rPr lang="en-US" altLang="en-US" sz="2800" baseline="30000" smtClean="0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altLang="en-US" sz="2800" smtClean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</p:grpSp>
      <p:pic>
        <p:nvPicPr>
          <p:cNvPr id="466961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5200"/>
            <a:ext cx="8572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6962" name="Group 18"/>
          <p:cNvGrpSpPr>
            <a:grpSpLocks/>
          </p:cNvGrpSpPr>
          <p:nvPr/>
        </p:nvGrpSpPr>
        <p:grpSpPr bwMode="auto">
          <a:xfrm>
            <a:off x="3048000" y="3505200"/>
            <a:ext cx="3200400" cy="971550"/>
            <a:chOff x="1920" y="2208"/>
            <a:chExt cx="2016" cy="612"/>
          </a:xfrm>
        </p:grpSpPr>
        <p:pic>
          <p:nvPicPr>
            <p:cNvPr id="27657" name="Picture 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2208"/>
              <a:ext cx="540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58" name="Picture 2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338"/>
              <a:ext cx="2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656" name="Rectangle 21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5658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6797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8686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28691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8692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8693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8687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28688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8689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8690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28675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3413125" y="1477963"/>
            <a:ext cx="2801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Complex Cells</a:t>
            </a:r>
          </a:p>
        </p:txBody>
      </p:sp>
      <p:grpSp>
        <p:nvGrpSpPr>
          <p:cNvPr id="28677" name="Group 14"/>
          <p:cNvGrpSpPr>
            <a:grpSpLocks/>
          </p:cNvGrpSpPr>
          <p:nvPr/>
        </p:nvGrpSpPr>
        <p:grpSpPr bwMode="auto">
          <a:xfrm>
            <a:off x="1701800" y="2819400"/>
            <a:ext cx="6375400" cy="2133600"/>
            <a:chOff x="1072" y="1776"/>
            <a:chExt cx="4016" cy="1344"/>
          </a:xfrm>
        </p:grpSpPr>
        <p:pic>
          <p:nvPicPr>
            <p:cNvPr id="28683" name="Picture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" y="1776"/>
              <a:ext cx="4016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684" name="Text Box 16"/>
            <p:cNvSpPr txBox="1">
              <a:spLocks noChangeArrowheads="1"/>
            </p:cNvSpPr>
            <p:nvPr/>
          </p:nvSpPr>
          <p:spPr bwMode="auto">
            <a:xfrm>
              <a:off x="2630" y="2260"/>
              <a:ext cx="57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smtClean="0">
                  <a:solidFill>
                    <a:srgbClr val="000000"/>
                  </a:solidFill>
                  <a:latin typeface="Helvetica" pitchFamily="34" charset="0"/>
                </a:rPr>
                <a:t>120</a:t>
              </a:r>
              <a:r>
                <a:rPr lang="en-US" altLang="en-US" sz="2800" baseline="30000" smtClean="0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altLang="en-US" sz="2800" smtClean="0">
                <a:solidFill>
                  <a:srgbClr val="000000"/>
                </a:solidFill>
                <a:latin typeface="Helvetica" pitchFamily="34" charset="0"/>
              </a:endParaRPr>
            </a:p>
          </p:txBody>
        </p:sp>
      </p:grpSp>
      <p:pic>
        <p:nvPicPr>
          <p:cNvPr id="467985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12192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7986" name="Group 18"/>
          <p:cNvGrpSpPr>
            <a:grpSpLocks/>
          </p:cNvGrpSpPr>
          <p:nvPr/>
        </p:nvGrpSpPr>
        <p:grpSpPr bwMode="auto">
          <a:xfrm>
            <a:off x="2819400" y="3429000"/>
            <a:ext cx="3378200" cy="1263650"/>
            <a:chOff x="1776" y="2160"/>
            <a:chExt cx="2128" cy="796"/>
          </a:xfrm>
        </p:grpSpPr>
        <p:pic>
          <p:nvPicPr>
            <p:cNvPr id="28681" name="Picture 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160"/>
              <a:ext cx="768" cy="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682" name="Picture 2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338"/>
              <a:ext cx="16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680" name="Rectangle 21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33581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689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9706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29711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9712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9713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9707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29708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9709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9710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29699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29700" name="Text Box 13"/>
          <p:cNvSpPr txBox="1">
            <a:spLocks noChangeArrowheads="1"/>
          </p:cNvSpPr>
          <p:nvPr/>
        </p:nvSpPr>
        <p:spPr bwMode="auto">
          <a:xfrm>
            <a:off x="1981200" y="1477963"/>
            <a:ext cx="5327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Constructing a Complex Cell</a:t>
            </a:r>
          </a:p>
        </p:txBody>
      </p:sp>
      <p:pic>
        <p:nvPicPr>
          <p:cNvPr id="2970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97175"/>
            <a:ext cx="38862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517900"/>
            <a:ext cx="23749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3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2765425"/>
            <a:ext cx="2403475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4" name="Rectangle 17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17430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7001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0732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30737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738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739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33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30734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735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0736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30723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30724" name="Text Box 13"/>
          <p:cNvSpPr txBox="1">
            <a:spLocks noChangeArrowheads="1"/>
          </p:cNvSpPr>
          <p:nvPr/>
        </p:nvSpPr>
        <p:spPr bwMode="auto">
          <a:xfrm>
            <a:off x="2743200" y="1477963"/>
            <a:ext cx="3794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Hypercomplex Cells</a:t>
            </a:r>
          </a:p>
        </p:txBody>
      </p:sp>
      <p:pic>
        <p:nvPicPr>
          <p:cNvPr id="470030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1468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31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4027488"/>
            <a:ext cx="8509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0032" name="Group 16"/>
          <p:cNvGrpSpPr>
            <a:grpSpLocks/>
          </p:cNvGrpSpPr>
          <p:nvPr/>
        </p:nvGrpSpPr>
        <p:grpSpPr bwMode="auto">
          <a:xfrm>
            <a:off x="2643188" y="4029075"/>
            <a:ext cx="3059112" cy="803275"/>
            <a:chOff x="1665" y="2538"/>
            <a:chExt cx="1927" cy="506"/>
          </a:xfrm>
        </p:grpSpPr>
        <p:pic>
          <p:nvPicPr>
            <p:cNvPr id="30729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" y="2538"/>
              <a:ext cx="536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30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585"/>
              <a:ext cx="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728" name="Rectangle 19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141596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710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1757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31762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63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64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1758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31759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60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1761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31747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31748" name="Text Box 13"/>
          <p:cNvSpPr txBox="1">
            <a:spLocks noChangeArrowheads="1"/>
          </p:cNvSpPr>
          <p:nvPr/>
        </p:nvSpPr>
        <p:spPr bwMode="auto">
          <a:xfrm>
            <a:off x="2743200" y="1477963"/>
            <a:ext cx="3794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Hypercomplex Cells</a:t>
            </a:r>
          </a:p>
        </p:txBody>
      </p:sp>
      <p:pic>
        <p:nvPicPr>
          <p:cNvPr id="3174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1468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55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98888"/>
            <a:ext cx="10668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1056" name="Group 16"/>
          <p:cNvGrpSpPr>
            <a:grpSpLocks/>
          </p:cNvGrpSpPr>
          <p:nvPr/>
        </p:nvGrpSpPr>
        <p:grpSpPr bwMode="auto">
          <a:xfrm>
            <a:off x="2740025" y="3822700"/>
            <a:ext cx="3225800" cy="955675"/>
            <a:chOff x="1726" y="2407"/>
            <a:chExt cx="2032" cy="602"/>
          </a:xfrm>
        </p:grpSpPr>
        <p:pic>
          <p:nvPicPr>
            <p:cNvPr id="31753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585"/>
              <a:ext cx="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54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" y="2592"/>
              <a:ext cx="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55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" y="2407"/>
              <a:ext cx="680" cy="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752" name="Rectangle 20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229508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7206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2780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32785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2786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2787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2781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32782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2783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2784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32771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32772" name="Text Box 13"/>
          <p:cNvSpPr txBox="1">
            <a:spLocks noChangeArrowheads="1"/>
          </p:cNvSpPr>
          <p:nvPr/>
        </p:nvSpPr>
        <p:spPr bwMode="auto">
          <a:xfrm>
            <a:off x="2743200" y="1477963"/>
            <a:ext cx="3794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Hypercomplex Cells</a:t>
            </a:r>
          </a:p>
        </p:txBody>
      </p:sp>
      <p:pic>
        <p:nvPicPr>
          <p:cNvPr id="3277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1468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207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3657600"/>
            <a:ext cx="13589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2080" name="Group 16"/>
          <p:cNvGrpSpPr>
            <a:grpSpLocks/>
          </p:cNvGrpSpPr>
          <p:nvPr/>
        </p:nvGrpSpPr>
        <p:grpSpPr bwMode="auto">
          <a:xfrm>
            <a:off x="2765425" y="3657600"/>
            <a:ext cx="2936875" cy="1095375"/>
            <a:chOff x="1742" y="2304"/>
            <a:chExt cx="1850" cy="690"/>
          </a:xfrm>
        </p:grpSpPr>
        <p:pic>
          <p:nvPicPr>
            <p:cNvPr id="32777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586"/>
              <a:ext cx="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778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" y="2304"/>
              <a:ext cx="85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776" name="Rectangle 19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38211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7309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3805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33810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3811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3812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3806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33807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3808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3809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33795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33796" name="Text Box 13"/>
          <p:cNvSpPr txBox="1">
            <a:spLocks noChangeArrowheads="1"/>
          </p:cNvSpPr>
          <p:nvPr/>
        </p:nvSpPr>
        <p:spPr bwMode="auto">
          <a:xfrm>
            <a:off x="2743200" y="1477963"/>
            <a:ext cx="3794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Hypercomplex Cells</a:t>
            </a:r>
          </a:p>
        </p:txBody>
      </p:sp>
      <p:pic>
        <p:nvPicPr>
          <p:cNvPr id="3379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1468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3103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517900"/>
            <a:ext cx="15811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3104" name="Group 16"/>
          <p:cNvGrpSpPr>
            <a:grpSpLocks/>
          </p:cNvGrpSpPr>
          <p:nvPr/>
        </p:nvGrpSpPr>
        <p:grpSpPr bwMode="auto">
          <a:xfrm>
            <a:off x="2752725" y="3522663"/>
            <a:ext cx="3140075" cy="1244600"/>
            <a:chOff x="1734" y="2219"/>
            <a:chExt cx="1978" cy="784"/>
          </a:xfrm>
        </p:grpSpPr>
        <p:pic>
          <p:nvPicPr>
            <p:cNvPr id="33802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" y="2219"/>
              <a:ext cx="996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03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592"/>
              <a:ext cx="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3107" name="Text Box 19"/>
          <p:cNvSpPr txBox="1">
            <a:spLocks noChangeArrowheads="1"/>
          </p:cNvSpPr>
          <p:nvPr/>
        </p:nvSpPr>
        <p:spPr bwMode="auto">
          <a:xfrm>
            <a:off x="2760663" y="5745163"/>
            <a:ext cx="3770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“End-stopped” Cells</a:t>
            </a:r>
          </a:p>
        </p:txBody>
      </p:sp>
      <p:sp>
        <p:nvSpPr>
          <p:cNvPr id="33801" name="Rectangle 20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28545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7411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4837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34842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4843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4844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4838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34839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4840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4841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34819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pic>
        <p:nvPicPr>
          <p:cNvPr id="34820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1468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1" name="Text Box 14"/>
          <p:cNvSpPr txBox="1">
            <a:spLocks noChangeArrowheads="1"/>
          </p:cNvSpPr>
          <p:nvPr/>
        </p:nvSpPr>
        <p:spPr bwMode="auto">
          <a:xfrm>
            <a:off x="2087563" y="1600200"/>
            <a:ext cx="512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“End-stopped” Simple Cells</a:t>
            </a:r>
          </a:p>
        </p:txBody>
      </p:sp>
      <p:grpSp>
        <p:nvGrpSpPr>
          <p:cNvPr id="474127" name="Group 15"/>
          <p:cNvGrpSpPr>
            <a:grpSpLocks/>
          </p:cNvGrpSpPr>
          <p:nvPr/>
        </p:nvGrpSpPr>
        <p:grpSpPr bwMode="auto">
          <a:xfrm>
            <a:off x="2798763" y="4103688"/>
            <a:ext cx="3132137" cy="511175"/>
            <a:chOff x="1763" y="2585"/>
            <a:chExt cx="1973" cy="322"/>
          </a:xfrm>
        </p:grpSpPr>
        <p:pic>
          <p:nvPicPr>
            <p:cNvPr id="34834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" y="2609"/>
              <a:ext cx="40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35" name="Picture 1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585"/>
              <a:ext cx="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4130" name="Group 18"/>
          <p:cNvGrpSpPr>
            <a:grpSpLocks/>
          </p:cNvGrpSpPr>
          <p:nvPr/>
        </p:nvGrpSpPr>
        <p:grpSpPr bwMode="auto">
          <a:xfrm>
            <a:off x="2852738" y="3973513"/>
            <a:ext cx="3700462" cy="606425"/>
            <a:chOff x="1797" y="2503"/>
            <a:chExt cx="2331" cy="382"/>
          </a:xfrm>
        </p:grpSpPr>
        <p:pic>
          <p:nvPicPr>
            <p:cNvPr id="34831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" y="2503"/>
              <a:ext cx="546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32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" y="2568"/>
              <a:ext cx="80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33" name="Picture 2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585"/>
              <a:ext cx="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4134" name="Group 22"/>
          <p:cNvGrpSpPr>
            <a:grpSpLocks/>
          </p:cNvGrpSpPr>
          <p:nvPr/>
        </p:nvGrpSpPr>
        <p:grpSpPr bwMode="auto">
          <a:xfrm>
            <a:off x="2887663" y="3787775"/>
            <a:ext cx="3792537" cy="777875"/>
            <a:chOff x="1819" y="2386"/>
            <a:chExt cx="2389" cy="490"/>
          </a:xfrm>
        </p:grpSpPr>
        <p:pic>
          <p:nvPicPr>
            <p:cNvPr id="34829" name="Picture 2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" y="2386"/>
              <a:ext cx="732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30" name="Picture 2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564"/>
              <a:ext cx="80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4137" name="Group 25"/>
          <p:cNvGrpSpPr>
            <a:grpSpLocks/>
          </p:cNvGrpSpPr>
          <p:nvPr/>
        </p:nvGrpSpPr>
        <p:grpSpPr bwMode="auto">
          <a:xfrm>
            <a:off x="2873375" y="3668713"/>
            <a:ext cx="3730625" cy="911225"/>
            <a:chOff x="1810" y="2311"/>
            <a:chExt cx="2350" cy="574"/>
          </a:xfrm>
        </p:grpSpPr>
        <p:pic>
          <p:nvPicPr>
            <p:cNvPr id="34827" name="Picture 2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" y="2311"/>
              <a:ext cx="878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28" name="Picture 2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564"/>
              <a:ext cx="80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826" name="Rectangle 28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311379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46_08_camera_eye-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651000"/>
            <a:ext cx="8548687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2400" y="0"/>
            <a:ext cx="1981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1200" dirty="0" smtClean="0">
                <a:latin typeface="Arial" pitchFamily="34" charset="0"/>
              </a:rPr>
              <a:t>Figure 46-8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57213" y="1670050"/>
            <a:ext cx="2693987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100" b="1" dirty="0"/>
              <a:t>The structure of the vertebrate eye.</a:t>
            </a:r>
          </a:p>
        </p:txBody>
      </p:sp>
      <p:sp>
        <p:nvSpPr>
          <p:cNvPr id="12293" name="Text Box 18"/>
          <p:cNvSpPr txBox="1">
            <a:spLocks noChangeArrowheads="1"/>
          </p:cNvSpPr>
          <p:nvPr/>
        </p:nvSpPr>
        <p:spPr bwMode="auto">
          <a:xfrm>
            <a:off x="4470400" y="1670050"/>
            <a:ext cx="27670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100" b="1" dirty="0"/>
              <a:t>In the retina, cells are arranged in layers.</a:t>
            </a:r>
          </a:p>
        </p:txBody>
      </p:sp>
      <p:sp>
        <p:nvSpPr>
          <p:cNvPr id="12294" name="Text Box 19"/>
          <p:cNvSpPr txBox="1">
            <a:spLocks noChangeArrowheads="1"/>
          </p:cNvSpPr>
          <p:nvPr/>
        </p:nvSpPr>
        <p:spPr bwMode="auto">
          <a:xfrm>
            <a:off x="4352925" y="2035175"/>
            <a:ext cx="9096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Ganglion cells</a:t>
            </a:r>
          </a:p>
        </p:txBody>
      </p:sp>
      <p:sp>
        <p:nvSpPr>
          <p:cNvPr id="12295" name="Text Box 20"/>
          <p:cNvSpPr txBox="1">
            <a:spLocks noChangeArrowheads="1"/>
          </p:cNvSpPr>
          <p:nvPr/>
        </p:nvSpPr>
        <p:spPr bwMode="auto">
          <a:xfrm>
            <a:off x="5429250" y="2035175"/>
            <a:ext cx="13223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Connecting neurons</a:t>
            </a:r>
          </a:p>
        </p:txBody>
      </p:sp>
      <p:sp>
        <p:nvSpPr>
          <p:cNvPr id="12296" name="Text Box 21"/>
          <p:cNvSpPr txBox="1">
            <a:spLocks noChangeArrowheads="1"/>
          </p:cNvSpPr>
          <p:nvPr/>
        </p:nvSpPr>
        <p:spPr bwMode="auto">
          <a:xfrm>
            <a:off x="6867525" y="2035175"/>
            <a:ext cx="12144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Photoreceptor cells</a:t>
            </a:r>
          </a:p>
        </p:txBody>
      </p:sp>
      <p:sp>
        <p:nvSpPr>
          <p:cNvPr id="12297" name="Text Box 22"/>
          <p:cNvSpPr txBox="1">
            <a:spLocks noChangeArrowheads="1"/>
          </p:cNvSpPr>
          <p:nvPr/>
        </p:nvSpPr>
        <p:spPr bwMode="auto">
          <a:xfrm>
            <a:off x="8134350" y="1892300"/>
            <a:ext cx="744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Pigmented epithelium</a:t>
            </a:r>
          </a:p>
        </p:txBody>
      </p:sp>
      <p:sp>
        <p:nvSpPr>
          <p:cNvPr id="12298" name="AutoShape 23"/>
          <p:cNvSpPr>
            <a:spLocks/>
          </p:cNvSpPr>
          <p:nvPr/>
        </p:nvSpPr>
        <p:spPr bwMode="auto">
          <a:xfrm rot="5400000">
            <a:off x="4733132" y="1818481"/>
            <a:ext cx="93662" cy="879475"/>
          </a:xfrm>
          <a:prstGeom prst="leftBrace">
            <a:avLst>
              <a:gd name="adj1" fmla="val 7824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Times" charset="0"/>
            </a:endParaRPr>
          </a:p>
        </p:txBody>
      </p:sp>
      <p:sp>
        <p:nvSpPr>
          <p:cNvPr id="12299" name="AutoShape 24"/>
          <p:cNvSpPr>
            <a:spLocks/>
          </p:cNvSpPr>
          <p:nvPr/>
        </p:nvSpPr>
        <p:spPr bwMode="auto">
          <a:xfrm rot="5400000">
            <a:off x="5990432" y="1488281"/>
            <a:ext cx="93662" cy="1539875"/>
          </a:xfrm>
          <a:prstGeom prst="leftBrace">
            <a:avLst>
              <a:gd name="adj1" fmla="val 1370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Times" charset="0"/>
            </a:endParaRPr>
          </a:p>
        </p:txBody>
      </p:sp>
      <p:sp>
        <p:nvSpPr>
          <p:cNvPr id="12300" name="AutoShape 25"/>
          <p:cNvSpPr>
            <a:spLocks/>
          </p:cNvSpPr>
          <p:nvPr/>
        </p:nvSpPr>
        <p:spPr bwMode="auto">
          <a:xfrm rot="5400000">
            <a:off x="7412038" y="1644650"/>
            <a:ext cx="93662" cy="1227138"/>
          </a:xfrm>
          <a:prstGeom prst="leftBrace">
            <a:avLst>
              <a:gd name="adj1" fmla="val 10918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Times" charset="0"/>
            </a:endParaRPr>
          </a:p>
        </p:txBody>
      </p:sp>
      <p:sp>
        <p:nvSpPr>
          <p:cNvPr id="12301" name="AutoShape 26"/>
          <p:cNvSpPr>
            <a:spLocks/>
          </p:cNvSpPr>
          <p:nvPr/>
        </p:nvSpPr>
        <p:spPr bwMode="auto">
          <a:xfrm rot="5400000">
            <a:off x="8268494" y="2045494"/>
            <a:ext cx="93662" cy="431800"/>
          </a:xfrm>
          <a:prstGeom prst="leftBrace">
            <a:avLst>
              <a:gd name="adj1" fmla="val 3841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Times" charset="0"/>
            </a:endParaRPr>
          </a:p>
        </p:txBody>
      </p:sp>
      <p:sp>
        <p:nvSpPr>
          <p:cNvPr id="12302" name="Text Box 27"/>
          <p:cNvSpPr txBox="1">
            <a:spLocks noChangeArrowheads="1"/>
          </p:cNvSpPr>
          <p:nvPr/>
        </p:nvSpPr>
        <p:spPr bwMode="auto">
          <a:xfrm>
            <a:off x="3273425" y="2454275"/>
            <a:ext cx="5635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Retina</a:t>
            </a:r>
          </a:p>
        </p:txBody>
      </p:sp>
      <p:sp>
        <p:nvSpPr>
          <p:cNvPr id="12303" name="Text Box 28"/>
          <p:cNvSpPr txBox="1">
            <a:spLocks noChangeArrowheads="1"/>
          </p:cNvSpPr>
          <p:nvPr/>
        </p:nvSpPr>
        <p:spPr bwMode="auto">
          <a:xfrm>
            <a:off x="3352800" y="3194050"/>
            <a:ext cx="10874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Direction of light</a:t>
            </a:r>
          </a:p>
        </p:txBody>
      </p:sp>
      <p:sp>
        <p:nvSpPr>
          <p:cNvPr id="12304" name="Text Box 29"/>
          <p:cNvSpPr txBox="1">
            <a:spLocks noChangeArrowheads="1"/>
          </p:cNvSpPr>
          <p:nvPr/>
        </p:nvSpPr>
        <p:spPr bwMode="auto">
          <a:xfrm>
            <a:off x="3143250" y="3721100"/>
            <a:ext cx="4873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Fovea</a:t>
            </a:r>
          </a:p>
        </p:txBody>
      </p:sp>
      <p:sp>
        <p:nvSpPr>
          <p:cNvPr id="12305" name="Text Box 30"/>
          <p:cNvSpPr txBox="1">
            <a:spLocks noChangeArrowheads="1"/>
          </p:cNvSpPr>
          <p:nvPr/>
        </p:nvSpPr>
        <p:spPr bwMode="auto">
          <a:xfrm>
            <a:off x="3330575" y="4318000"/>
            <a:ext cx="8048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Optic nerve (to brain)</a:t>
            </a:r>
          </a:p>
        </p:txBody>
      </p:sp>
      <p:sp>
        <p:nvSpPr>
          <p:cNvPr id="12306" name="Line 31"/>
          <p:cNvSpPr>
            <a:spLocks noChangeShapeType="1"/>
          </p:cNvSpPr>
          <p:nvPr/>
        </p:nvSpPr>
        <p:spPr bwMode="auto">
          <a:xfrm flipH="1">
            <a:off x="2841625" y="2524125"/>
            <a:ext cx="396875" cy="447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7" name="Line 32"/>
          <p:cNvSpPr>
            <a:spLocks noChangeShapeType="1"/>
          </p:cNvSpPr>
          <p:nvPr/>
        </p:nvSpPr>
        <p:spPr bwMode="auto">
          <a:xfrm>
            <a:off x="2965450" y="3492500"/>
            <a:ext cx="130175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8" name="Line 33"/>
          <p:cNvSpPr>
            <a:spLocks noChangeShapeType="1"/>
          </p:cNvSpPr>
          <p:nvPr/>
        </p:nvSpPr>
        <p:spPr bwMode="auto">
          <a:xfrm>
            <a:off x="3009900" y="4092575"/>
            <a:ext cx="27622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09" name="Text Box 34"/>
          <p:cNvSpPr txBox="1">
            <a:spLocks noChangeArrowheads="1"/>
          </p:cNvSpPr>
          <p:nvPr/>
        </p:nvSpPr>
        <p:spPr bwMode="auto">
          <a:xfrm>
            <a:off x="333375" y="2454275"/>
            <a:ext cx="5635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Sclera</a:t>
            </a:r>
          </a:p>
        </p:txBody>
      </p:sp>
      <p:sp>
        <p:nvSpPr>
          <p:cNvPr id="12310" name="Text Box 35"/>
          <p:cNvSpPr txBox="1">
            <a:spLocks noChangeArrowheads="1"/>
          </p:cNvSpPr>
          <p:nvPr/>
        </p:nvSpPr>
        <p:spPr bwMode="auto">
          <a:xfrm>
            <a:off x="330200" y="3119438"/>
            <a:ext cx="25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Iris</a:t>
            </a:r>
          </a:p>
        </p:txBody>
      </p:sp>
      <p:sp>
        <p:nvSpPr>
          <p:cNvPr id="12311" name="Text Box 36"/>
          <p:cNvSpPr txBox="1">
            <a:spLocks noChangeArrowheads="1"/>
          </p:cNvSpPr>
          <p:nvPr/>
        </p:nvSpPr>
        <p:spPr bwMode="auto">
          <a:xfrm>
            <a:off x="325438" y="3432175"/>
            <a:ext cx="44926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Pupil</a:t>
            </a:r>
          </a:p>
        </p:txBody>
      </p:sp>
      <p:sp>
        <p:nvSpPr>
          <p:cNvPr id="12312" name="Text Box 37"/>
          <p:cNvSpPr txBox="1">
            <a:spLocks noChangeArrowheads="1"/>
          </p:cNvSpPr>
          <p:nvPr/>
        </p:nvSpPr>
        <p:spPr bwMode="auto">
          <a:xfrm>
            <a:off x="331788" y="3746500"/>
            <a:ext cx="51276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Cornea</a:t>
            </a:r>
          </a:p>
        </p:txBody>
      </p:sp>
      <p:sp>
        <p:nvSpPr>
          <p:cNvPr id="12313" name="Text Box 38"/>
          <p:cNvSpPr txBox="1">
            <a:spLocks noChangeArrowheads="1"/>
          </p:cNvSpPr>
          <p:nvPr/>
        </p:nvSpPr>
        <p:spPr bwMode="auto">
          <a:xfrm>
            <a:off x="330200" y="4078288"/>
            <a:ext cx="3571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Lens</a:t>
            </a:r>
          </a:p>
        </p:txBody>
      </p:sp>
      <p:sp>
        <p:nvSpPr>
          <p:cNvPr id="12314" name="Line 40"/>
          <p:cNvSpPr>
            <a:spLocks noChangeShapeType="1"/>
          </p:cNvSpPr>
          <p:nvPr/>
        </p:nvSpPr>
        <p:spPr bwMode="auto">
          <a:xfrm>
            <a:off x="746125" y="2517775"/>
            <a:ext cx="64135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15" name="Line 41"/>
          <p:cNvSpPr>
            <a:spLocks noChangeShapeType="1"/>
          </p:cNvSpPr>
          <p:nvPr/>
        </p:nvSpPr>
        <p:spPr bwMode="auto">
          <a:xfrm>
            <a:off x="536575" y="3187700"/>
            <a:ext cx="536575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16" name="Line 42"/>
          <p:cNvSpPr>
            <a:spLocks noChangeShapeType="1"/>
          </p:cNvSpPr>
          <p:nvPr/>
        </p:nvSpPr>
        <p:spPr bwMode="auto">
          <a:xfrm>
            <a:off x="663575" y="3492500"/>
            <a:ext cx="31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17" name="Line 44"/>
          <p:cNvSpPr>
            <a:spLocks noChangeShapeType="1"/>
          </p:cNvSpPr>
          <p:nvPr/>
        </p:nvSpPr>
        <p:spPr bwMode="auto">
          <a:xfrm flipH="1">
            <a:off x="800100" y="3743325"/>
            <a:ext cx="15240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18" name="Line 45"/>
          <p:cNvSpPr>
            <a:spLocks noChangeShapeType="1"/>
          </p:cNvSpPr>
          <p:nvPr/>
        </p:nvSpPr>
        <p:spPr bwMode="auto">
          <a:xfrm flipH="1">
            <a:off x="673100" y="3727450"/>
            <a:ext cx="561975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19" name="Text Box 46"/>
          <p:cNvSpPr txBox="1">
            <a:spLocks noChangeArrowheads="1"/>
          </p:cNvSpPr>
          <p:nvPr/>
        </p:nvSpPr>
        <p:spPr bwMode="auto">
          <a:xfrm>
            <a:off x="3813175" y="4886325"/>
            <a:ext cx="13811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000" b="1" dirty="0"/>
              <a:t>Axons to optic nerve</a:t>
            </a:r>
          </a:p>
        </p:txBody>
      </p:sp>
    </p:spTree>
    <p:extLst>
      <p:ext uri="{BB962C8B-B14F-4D97-AF65-F5344CB8AC3E}">
        <p14:creationId xmlns:p14="http://schemas.microsoft.com/office/powerpoint/2010/main" val="21482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7513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6274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5850" name="Group 4"/>
            <p:cNvGrpSpPr>
              <a:grpSpLocks/>
            </p:cNvGrpSpPr>
            <p:nvPr/>
          </p:nvGrpSpPr>
          <p:grpSpPr bwMode="auto">
            <a:xfrm>
              <a:off x="96" y="528"/>
              <a:ext cx="5472" cy="96"/>
              <a:chOff x="96" y="528"/>
              <a:chExt cx="5472" cy="96"/>
            </a:xfrm>
          </p:grpSpPr>
          <p:sp>
            <p:nvSpPr>
              <p:cNvPr id="35855" name="Line 5"/>
              <p:cNvSpPr>
                <a:spLocks noChangeShapeType="1"/>
              </p:cNvSpPr>
              <p:nvPr/>
            </p:nvSpPr>
            <p:spPr bwMode="auto">
              <a:xfrm>
                <a:off x="96" y="528"/>
                <a:ext cx="547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5856" name="Line 6"/>
              <p:cNvSpPr>
                <a:spLocks noChangeShapeType="1"/>
              </p:cNvSpPr>
              <p:nvPr/>
            </p:nvSpPr>
            <p:spPr bwMode="auto">
              <a:xfrm>
                <a:off x="213" y="57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5857" name="Line 7"/>
              <p:cNvSpPr>
                <a:spLocks noChangeShapeType="1"/>
              </p:cNvSpPr>
              <p:nvPr/>
            </p:nvSpPr>
            <p:spPr bwMode="auto">
              <a:xfrm>
                <a:off x="323" y="624"/>
                <a:ext cx="494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5851" name="Group 8"/>
            <p:cNvGrpSpPr>
              <a:grpSpLocks/>
            </p:cNvGrpSpPr>
            <p:nvPr/>
          </p:nvGrpSpPr>
          <p:grpSpPr bwMode="auto">
            <a:xfrm>
              <a:off x="383" y="96"/>
              <a:ext cx="97" cy="4128"/>
              <a:chOff x="383" y="96"/>
              <a:chExt cx="96" cy="4224"/>
            </a:xfrm>
          </p:grpSpPr>
          <p:sp>
            <p:nvSpPr>
              <p:cNvPr id="35852" name="Line 9"/>
              <p:cNvSpPr>
                <a:spLocks noChangeShapeType="1"/>
              </p:cNvSpPr>
              <p:nvPr/>
            </p:nvSpPr>
            <p:spPr bwMode="auto">
              <a:xfrm rot="-5400000">
                <a:off x="-1729" y="2208"/>
                <a:ext cx="42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5853" name="Line 10"/>
              <p:cNvSpPr>
                <a:spLocks noChangeShapeType="1"/>
              </p:cNvSpPr>
              <p:nvPr/>
            </p:nvSpPr>
            <p:spPr bwMode="auto">
              <a:xfrm rot="-5400000">
                <a:off x="-1570" y="2229"/>
                <a:ext cx="400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35854" name="Line 11"/>
              <p:cNvSpPr>
                <a:spLocks noChangeShapeType="1"/>
              </p:cNvSpPr>
              <p:nvPr/>
            </p:nvSpPr>
            <p:spPr bwMode="auto">
              <a:xfrm rot="-5400000">
                <a:off x="-1430" y="2236"/>
                <a:ext cx="38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35843" name="Text Box 12"/>
          <p:cNvSpPr txBox="1">
            <a:spLocks noChangeArrowheads="1"/>
          </p:cNvSpPr>
          <p:nvPr/>
        </p:nvSpPr>
        <p:spPr bwMode="auto">
          <a:xfrm>
            <a:off x="1847850" y="120650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smtClean="0">
                <a:solidFill>
                  <a:srgbClr val="FFFF00"/>
                </a:solidFill>
                <a:latin typeface="Helvetica" pitchFamily="34" charset="0"/>
              </a:rPr>
              <a:t>Cortical Receptive Fields</a:t>
            </a:r>
          </a:p>
        </p:txBody>
      </p:sp>
      <p:sp>
        <p:nvSpPr>
          <p:cNvPr id="35844" name="Text Box 13"/>
          <p:cNvSpPr txBox="1">
            <a:spLocks noChangeArrowheads="1"/>
          </p:cNvSpPr>
          <p:nvPr/>
        </p:nvSpPr>
        <p:spPr bwMode="auto">
          <a:xfrm>
            <a:off x="1485900" y="1477963"/>
            <a:ext cx="6319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FFFF00"/>
                </a:solidFill>
                <a:latin typeface="Helvetica" pitchFamily="34" charset="0"/>
              </a:rPr>
              <a:t>Constructing a Hypercomplex Cell</a:t>
            </a:r>
          </a:p>
        </p:txBody>
      </p:sp>
      <p:pic>
        <p:nvPicPr>
          <p:cNvPr id="3584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2260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6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42545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7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26924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8" name="Rectangle 17"/>
          <p:cNvSpPr>
            <a:spLocks noChangeArrowheads="1"/>
          </p:cNvSpPr>
          <p:nvPr/>
        </p:nvSpPr>
        <p:spPr bwMode="auto">
          <a:xfrm>
            <a:off x="7335838" y="6537325"/>
            <a:ext cx="1808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FFFFFF"/>
                </a:solidFill>
                <a:latin typeface="EngraversGothic BT Regular"/>
              </a:rPr>
              <a:t>© Stephen E. Palmer, 2002</a:t>
            </a:r>
          </a:p>
        </p:txBody>
      </p:sp>
    </p:spTree>
    <p:extLst>
      <p:ext uri="{BB962C8B-B14F-4D97-AF65-F5344CB8AC3E}">
        <p14:creationId xmlns:p14="http://schemas.microsoft.com/office/powerpoint/2010/main" val="11660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from Retina to V1</a:t>
            </a:r>
          </a:p>
        </p:txBody>
      </p:sp>
      <p:pic>
        <p:nvPicPr>
          <p:cNvPr id="36867" name="Picture 3" descr="tootell-gri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9" t="10698" r="16614" b="54681"/>
          <a:stretch>
            <a:fillRect/>
          </a:stretch>
        </p:blipFill>
        <p:spPr bwMode="auto">
          <a:xfrm>
            <a:off x="533400" y="1874838"/>
            <a:ext cx="358140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tootell-gri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46884" b="19627"/>
          <a:stretch>
            <a:fillRect/>
          </a:stretch>
        </p:blipFill>
        <p:spPr bwMode="auto">
          <a:xfrm>
            <a:off x="4495800" y="2133600"/>
            <a:ext cx="434340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2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ose-plate-4-tips-table-manner-03-a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6"/>
          <a:stretch>
            <a:fillRect/>
          </a:stretch>
        </p:blipFill>
        <p:spPr bwMode="auto">
          <a:xfrm>
            <a:off x="3732213" y="939800"/>
            <a:ext cx="3125787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Or 2"/>
          <p:cNvSpPr>
            <a:spLocks noChangeArrowheads="1"/>
          </p:cNvSpPr>
          <p:nvPr/>
        </p:nvSpPr>
        <p:spPr bwMode="auto">
          <a:xfrm>
            <a:off x="4419600" y="3276600"/>
            <a:ext cx="304800" cy="304800"/>
          </a:xfrm>
          <a:prstGeom prst="flowChar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8" name="TextBox 3"/>
          <p:cNvSpPr txBox="1">
            <a:spLocks noChangeArrowheads="1"/>
          </p:cNvSpPr>
          <p:nvPr/>
        </p:nvSpPr>
        <p:spPr bwMode="auto">
          <a:xfrm>
            <a:off x="6350" y="26988"/>
            <a:ext cx="82883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</a:rPr>
              <a:t>Use both eyes</a:t>
            </a:r>
            <a:r>
              <a:rPr lang="en-US" sz="2000" smtClean="0">
                <a:solidFill>
                  <a:srgbClr val="000000"/>
                </a:solidFill>
              </a:rPr>
              <a:t>…at arm</a:t>
            </a:r>
            <a:r>
              <a:rPr lang="ja-JP" altLang="en-US" sz="2000" smtClean="0">
                <a:solidFill>
                  <a:srgbClr val="000000"/>
                </a:solidFill>
              </a:rPr>
              <a:t>’</a:t>
            </a:r>
            <a:r>
              <a:rPr lang="en-US" altLang="ja-JP" sz="2000" smtClean="0">
                <a:solidFill>
                  <a:srgbClr val="000000"/>
                </a:solidFill>
              </a:rPr>
              <a:t>s length, center target within finger OK sign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Lock hand in position…see which eye is still aligned by closing the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The eye with good alignment is your dominant eye!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5257800"/>
            <a:ext cx="320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http://www.twohotpotatoes.com/wp-content/uploads/whose-plate-4-tips-table-manner-03-af.jpg</a:t>
            </a:r>
          </a:p>
        </p:txBody>
      </p:sp>
    </p:spTree>
    <p:extLst>
      <p:ext uri="{BB962C8B-B14F-4D97-AF65-F5344CB8AC3E}">
        <p14:creationId xmlns:p14="http://schemas.microsoft.com/office/powerpoint/2010/main" val="135611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130190-woman-hand-with-index-finger-pointing-up-or-showing-number-o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819400"/>
            <a:ext cx="23114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" descr="9130190-woman-hand-with-index-finger-pointing-up-or-showing-number-o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23114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Or 2"/>
          <p:cNvSpPr>
            <a:spLocks noChangeArrowheads="1"/>
          </p:cNvSpPr>
          <p:nvPr/>
        </p:nvSpPr>
        <p:spPr bwMode="auto">
          <a:xfrm>
            <a:off x="1371600" y="3124200"/>
            <a:ext cx="304800" cy="304800"/>
          </a:xfrm>
          <a:prstGeom prst="flowChar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50" y="26988"/>
            <a:ext cx="91376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smtClean="0">
                <a:solidFill>
                  <a:srgbClr val="000000"/>
                </a:solidFill>
              </a:rPr>
              <a:t>Use right eye only (close left eye)</a:t>
            </a:r>
            <a:r>
              <a:rPr lang="en-US" sz="1800" smtClean="0">
                <a:solidFill>
                  <a:srgbClr val="000000"/>
                </a:solidFill>
              </a:rPr>
              <a:t>…focus </a:t>
            </a:r>
            <a:r>
              <a:rPr lang="en-US" sz="1800" b="1" smtClean="0">
                <a:solidFill>
                  <a:srgbClr val="000000"/>
                </a:solidFill>
              </a:rPr>
              <a:t>only</a:t>
            </a:r>
            <a:r>
              <a:rPr lang="en-US" sz="1800" smtClean="0">
                <a:solidFill>
                  <a:srgbClr val="000000"/>
                </a:solidFill>
              </a:rPr>
              <a:t> on the target for this test!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srgbClr val="000000"/>
                </a:solidFill>
              </a:rPr>
              <a:t>Lock head in position…hold one finger up at arm</a:t>
            </a:r>
            <a:r>
              <a:rPr lang="ja-JP" altLang="en-US" sz="1800" smtClean="0">
                <a:solidFill>
                  <a:srgbClr val="000000"/>
                </a:solidFill>
              </a:rPr>
              <a:t>’</a:t>
            </a:r>
            <a:r>
              <a:rPr lang="en-US" altLang="ja-JP" sz="1800" smtClean="0">
                <a:solidFill>
                  <a:srgbClr val="000000"/>
                </a:solidFill>
              </a:rPr>
              <a:t>s length to cover view of target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srgbClr val="000000"/>
                </a:solidFill>
              </a:rPr>
              <a:t>Move arm slowly outwards from target (to right for right eye)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srgbClr val="000000"/>
                </a:solidFill>
              </a:rPr>
              <a:t>Find your blind spot for that eye…is it only off to ONE side? try the other side!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mtClean="0">
                <a:solidFill>
                  <a:srgbClr val="000000"/>
                </a:solidFill>
              </a:rPr>
              <a:t>Does the blind spot extend upwards or downwards?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12700" y="6149975"/>
            <a:ext cx="8990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</a:rPr>
              <a:t>Try with your left eye…is its blind spot on the same side or on the other?</a:t>
            </a:r>
            <a:endParaRPr 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</a:rPr>
              <a:t>Try with BOTH eyes open…do you have a blind spot now? Why not?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5562600"/>
            <a:ext cx="3886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http://us.123rf.com/400wm/400/400/rebirth3d/rebirth3d1103/rebirth3d110300047/9130190-woman-hand-with-index-finger-pointing-up-or-showing-number-one.jpg</a:t>
            </a:r>
          </a:p>
        </p:txBody>
      </p:sp>
      <p:sp>
        <p:nvSpPr>
          <p:cNvPr id="14343" name="Or 2"/>
          <p:cNvSpPr>
            <a:spLocks noChangeArrowheads="1"/>
          </p:cNvSpPr>
          <p:nvPr/>
        </p:nvSpPr>
        <p:spPr bwMode="auto">
          <a:xfrm>
            <a:off x="7772400" y="3124200"/>
            <a:ext cx="304800" cy="304800"/>
          </a:xfrm>
          <a:prstGeom prst="flowChar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  <p:bldP spid="14339" grpId="1" animBg="1"/>
      <p:bldP spid="4" grpId="0" build="p"/>
      <p:bldP spid="5" grpId="0" build="p"/>
      <p:bldP spid="6" grpId="0"/>
      <p:bldP spid="6" grpId="1"/>
      <p:bldP spid="1434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913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smtClean="0">
                <a:solidFill>
                  <a:srgbClr val="000000"/>
                </a:solidFill>
              </a:rPr>
              <a:t>Use right eye only (close left eye)</a:t>
            </a:r>
            <a:r>
              <a:rPr lang="en-US" sz="1800" smtClean="0">
                <a:solidFill>
                  <a:srgbClr val="000000"/>
                </a:solidFill>
              </a:rPr>
              <a:t>…our target is a row of numbers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12700" y="6149975"/>
            <a:ext cx="9156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</a:rPr>
              <a:t>Focus on each number in turn, until the break in the blue lines is in your blind spot. What is different when the blind spot holds a blank area?</a:t>
            </a: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4114800" y="3505200"/>
            <a:ext cx="4724400" cy="152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7" name="Rectangle 26"/>
          <p:cNvSpPr>
            <a:spLocks noChangeArrowheads="1"/>
          </p:cNvSpPr>
          <p:nvPr/>
        </p:nvSpPr>
        <p:spPr bwMode="auto">
          <a:xfrm>
            <a:off x="6324600" y="34290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8" name="TextBox 45"/>
          <p:cNvSpPr txBox="1">
            <a:spLocks noChangeArrowheads="1"/>
          </p:cNvSpPr>
          <p:nvPr/>
        </p:nvSpPr>
        <p:spPr bwMode="auto">
          <a:xfrm>
            <a:off x="914400" y="3348038"/>
            <a:ext cx="306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1  2  3  4  5  6  7  8  9</a:t>
            </a:r>
          </a:p>
        </p:txBody>
      </p:sp>
    </p:spTree>
    <p:extLst>
      <p:ext uri="{BB962C8B-B14F-4D97-AF65-F5344CB8AC3E}">
        <p14:creationId xmlns:p14="http://schemas.microsoft.com/office/powerpoint/2010/main" val="5614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barackob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2" t="9097" r="26753" b="14217"/>
          <a:stretch>
            <a:fillRect/>
          </a:stretch>
        </p:blipFill>
        <p:spPr bwMode="auto">
          <a:xfrm>
            <a:off x="2438400" y="990600"/>
            <a:ext cx="4338638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209800" y="762000"/>
            <a:ext cx="76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248400" y="762000"/>
            <a:ext cx="76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070475" y="3028950"/>
            <a:ext cx="228600" cy="228600"/>
          </a:xfrm>
          <a:prstGeom prst="ellipse">
            <a:avLst/>
          </a:prstGeom>
          <a:solidFill>
            <a:srgbClr val="0000FF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0" y="0"/>
            <a:ext cx="8893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Use both eyes, stare at area shown in blue for 15 seconds or so</a:t>
            </a:r>
          </a:p>
        </p:txBody>
      </p:sp>
    </p:spTree>
    <p:extLst>
      <p:ext uri="{BB962C8B-B14F-4D97-AF65-F5344CB8AC3E}">
        <p14:creationId xmlns:p14="http://schemas.microsoft.com/office/powerpoint/2010/main" val="110258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0" y="0"/>
            <a:ext cx="8191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What do you see on this blank white slide? Blink if needed!</a:t>
            </a: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0" y="6019800"/>
            <a:ext cx="6530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This is called an </a:t>
            </a:r>
            <a:r>
              <a:rPr lang="en-US" altLang="en-US" smtClean="0">
                <a:solidFill>
                  <a:srgbClr val="000000"/>
                </a:solidFill>
              </a:rPr>
              <a:t>“</a:t>
            </a:r>
            <a:r>
              <a:rPr lang="en-US" smtClean="0">
                <a:solidFill>
                  <a:srgbClr val="000000"/>
                </a:solidFill>
              </a:rPr>
              <a:t>after image</a:t>
            </a:r>
            <a:r>
              <a:rPr lang="en-US" altLang="en-US" smtClean="0">
                <a:solidFill>
                  <a:srgbClr val="000000"/>
                </a:solidFill>
              </a:rPr>
              <a:t>”</a:t>
            </a:r>
            <a:endParaRPr lang="en-US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Does it move around as you move your gaze?</a:t>
            </a:r>
          </a:p>
        </p:txBody>
      </p:sp>
    </p:spTree>
    <p:extLst>
      <p:ext uri="{BB962C8B-B14F-4D97-AF65-F5344CB8AC3E}">
        <p14:creationId xmlns:p14="http://schemas.microsoft.com/office/powerpoint/2010/main" val="30164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2443163" y="2065338"/>
            <a:ext cx="403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47" name="Freeform 2"/>
          <p:cNvSpPr>
            <a:spLocks/>
          </p:cNvSpPr>
          <p:nvPr/>
        </p:nvSpPr>
        <p:spPr bwMode="auto">
          <a:xfrm>
            <a:off x="3048000" y="2362200"/>
            <a:ext cx="2874963" cy="3151188"/>
          </a:xfrm>
          <a:custGeom>
            <a:avLst/>
            <a:gdLst>
              <a:gd name="T0" fmla="*/ 468146 w 2874634"/>
              <a:gd name="T1" fmla="*/ 725614 h 3151599"/>
              <a:gd name="T2" fmla="*/ 595188 w 2874634"/>
              <a:gd name="T3" fmla="*/ 827175 h 3151599"/>
              <a:gd name="T4" fmla="*/ 766698 w 2874634"/>
              <a:gd name="T5" fmla="*/ 1379409 h 3151599"/>
              <a:gd name="T6" fmla="*/ 1122418 w 2874634"/>
              <a:gd name="T7" fmla="*/ 1734871 h 3151599"/>
              <a:gd name="T8" fmla="*/ 1332040 w 2874634"/>
              <a:gd name="T9" fmla="*/ 2020507 h 3151599"/>
              <a:gd name="T10" fmla="*/ 1039841 w 2874634"/>
              <a:gd name="T11" fmla="*/ 2229976 h 3151599"/>
              <a:gd name="T12" fmla="*/ 1033488 w 2874634"/>
              <a:gd name="T13" fmla="*/ 2452139 h 3151599"/>
              <a:gd name="T14" fmla="*/ 1198645 w 2874634"/>
              <a:gd name="T15" fmla="*/ 2495736 h 3151599"/>
              <a:gd name="T16" fmla="*/ 1287575 w 2874634"/>
              <a:gd name="T17" fmla="*/ 2579091 h 3151599"/>
              <a:gd name="T18" fmla="*/ 1408267 w 2874634"/>
              <a:gd name="T19" fmla="*/ 2406872 h 3151599"/>
              <a:gd name="T20" fmla="*/ 1586128 w 2874634"/>
              <a:gd name="T21" fmla="*/ 2490224 h 3151599"/>
              <a:gd name="T22" fmla="*/ 1554368 w 2874634"/>
              <a:gd name="T23" fmla="*/ 2419566 h 3151599"/>
              <a:gd name="T24" fmla="*/ 1509903 w 2874634"/>
              <a:gd name="T25" fmla="*/ 2279923 h 3151599"/>
              <a:gd name="T26" fmla="*/ 1725876 w 2874634"/>
              <a:gd name="T27" fmla="*/ 2204585 h 3151599"/>
              <a:gd name="T28" fmla="*/ 2132416 w 2874634"/>
              <a:gd name="T29" fmla="*/ 2433098 h 3151599"/>
              <a:gd name="T30" fmla="*/ 2405559 w 2874634"/>
              <a:gd name="T31" fmla="*/ 2876590 h 3151599"/>
              <a:gd name="T32" fmla="*/ 2570716 w 2874634"/>
              <a:gd name="T33" fmla="*/ 3060668 h 3151599"/>
              <a:gd name="T34" fmla="*/ 2665999 w 2874634"/>
              <a:gd name="T35" fmla="*/ 3105934 h 3151599"/>
              <a:gd name="T36" fmla="*/ 2875621 w 2874634"/>
              <a:gd name="T37" fmla="*/ 3150366 h 3151599"/>
              <a:gd name="T38" fmla="*/ 2837509 w 2874634"/>
              <a:gd name="T39" fmla="*/ 2838504 h 3151599"/>
              <a:gd name="T40" fmla="*/ 2691408 w 2874634"/>
              <a:gd name="T41" fmla="*/ 2654426 h 3151599"/>
              <a:gd name="T42" fmla="*/ 2513548 w 2874634"/>
              <a:gd name="T43" fmla="*/ 2147459 h 3151599"/>
              <a:gd name="T44" fmla="*/ 2824803 w 2874634"/>
              <a:gd name="T45" fmla="*/ 2318842 h 3151599"/>
              <a:gd name="T46" fmla="*/ 2062542 w 2874634"/>
              <a:gd name="T47" fmla="*/ 852566 h 3151599"/>
              <a:gd name="T48" fmla="*/ 1160533 w 2874634"/>
              <a:gd name="T49" fmla="*/ 370155 h 3151599"/>
              <a:gd name="T50" fmla="*/ 563426 w 2874634"/>
              <a:gd name="T51" fmla="*/ 1999 h 3151599"/>
              <a:gd name="T52" fmla="*/ 112423 w 2874634"/>
              <a:gd name="T53" fmla="*/ 147992 h 3151599"/>
              <a:gd name="T54" fmla="*/ 67958 w 2874634"/>
              <a:gd name="T55" fmla="*/ 338417 h 3151599"/>
              <a:gd name="T56" fmla="*/ 4437 w 2874634"/>
              <a:gd name="T57" fmla="*/ 483575 h 3151599"/>
              <a:gd name="T58" fmla="*/ 182297 w 2874634"/>
              <a:gd name="T59" fmla="*/ 789090 h 3151599"/>
              <a:gd name="T60" fmla="*/ 277580 w 2874634"/>
              <a:gd name="T61" fmla="*/ 700226 h 3151599"/>
              <a:gd name="T62" fmla="*/ 468146 w 2874634"/>
              <a:gd name="T63" fmla="*/ 725614 h 315159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874634" h="3151599">
                <a:moveTo>
                  <a:pt x="467984" y="725899"/>
                </a:moveTo>
                <a:lnTo>
                  <a:pt x="594984" y="827499"/>
                </a:lnTo>
                <a:cubicBezTo>
                  <a:pt x="652134" y="1011649"/>
                  <a:pt x="655309" y="1211674"/>
                  <a:pt x="766434" y="1379949"/>
                </a:cubicBezTo>
                <a:cubicBezTo>
                  <a:pt x="853217" y="1533407"/>
                  <a:pt x="1003501" y="1617016"/>
                  <a:pt x="1122034" y="1735549"/>
                </a:cubicBezTo>
                <a:lnTo>
                  <a:pt x="1331584" y="2021299"/>
                </a:lnTo>
                <a:lnTo>
                  <a:pt x="1039484" y="2230849"/>
                </a:lnTo>
                <a:lnTo>
                  <a:pt x="1033134" y="2453099"/>
                </a:lnTo>
                <a:cubicBezTo>
                  <a:pt x="1073351" y="2473987"/>
                  <a:pt x="1158017" y="2475826"/>
                  <a:pt x="1198234" y="2496714"/>
                </a:cubicBezTo>
                <a:lnTo>
                  <a:pt x="1287134" y="2580099"/>
                </a:lnTo>
                <a:cubicBezTo>
                  <a:pt x="1328409" y="2575866"/>
                  <a:pt x="1358042" y="2422631"/>
                  <a:pt x="1407784" y="2407814"/>
                </a:cubicBezTo>
                <a:cubicBezTo>
                  <a:pt x="1457526" y="2392997"/>
                  <a:pt x="1558067" y="2509191"/>
                  <a:pt x="1585584" y="2491199"/>
                </a:cubicBezTo>
                <a:cubicBezTo>
                  <a:pt x="1613101" y="2473207"/>
                  <a:pt x="1548542" y="2456637"/>
                  <a:pt x="1553834" y="2420514"/>
                </a:cubicBezTo>
                <a:cubicBezTo>
                  <a:pt x="1559126" y="2384392"/>
                  <a:pt x="1480809" y="2316658"/>
                  <a:pt x="1509384" y="2280814"/>
                </a:cubicBezTo>
                <a:cubicBezTo>
                  <a:pt x="1537959" y="2244970"/>
                  <a:pt x="1639559" y="2178852"/>
                  <a:pt x="1725284" y="2205449"/>
                </a:cubicBezTo>
                <a:cubicBezTo>
                  <a:pt x="1841701" y="2313399"/>
                  <a:pt x="1996217" y="2357849"/>
                  <a:pt x="2131684" y="2434049"/>
                </a:cubicBezTo>
                <a:cubicBezTo>
                  <a:pt x="2222701" y="2581938"/>
                  <a:pt x="2351817" y="2863176"/>
                  <a:pt x="2404734" y="2877715"/>
                </a:cubicBezTo>
                <a:cubicBezTo>
                  <a:pt x="2519034" y="2892532"/>
                  <a:pt x="2499984" y="3040698"/>
                  <a:pt x="2569834" y="3061865"/>
                </a:cubicBezTo>
                <a:lnTo>
                  <a:pt x="2665084" y="3107149"/>
                </a:lnTo>
                <a:cubicBezTo>
                  <a:pt x="2707417" y="3141016"/>
                  <a:pt x="2806901" y="3149482"/>
                  <a:pt x="2874634" y="3151599"/>
                </a:cubicBezTo>
                <a:cubicBezTo>
                  <a:pt x="2817484" y="2996804"/>
                  <a:pt x="2861934" y="3013459"/>
                  <a:pt x="2836534" y="2839614"/>
                </a:cubicBezTo>
                <a:lnTo>
                  <a:pt x="2690484" y="2655464"/>
                </a:lnTo>
                <a:lnTo>
                  <a:pt x="2512684" y="2148299"/>
                </a:lnTo>
                <a:lnTo>
                  <a:pt x="2823834" y="2319749"/>
                </a:lnTo>
                <a:cubicBezTo>
                  <a:pt x="2748692" y="2103849"/>
                  <a:pt x="2339117" y="1177807"/>
                  <a:pt x="2061834" y="852899"/>
                </a:cubicBezTo>
                <a:cubicBezTo>
                  <a:pt x="1784551" y="527991"/>
                  <a:pt x="1409900" y="512116"/>
                  <a:pt x="1160134" y="370299"/>
                </a:cubicBezTo>
                <a:cubicBezTo>
                  <a:pt x="910368" y="228482"/>
                  <a:pt x="902959" y="19991"/>
                  <a:pt x="563234" y="1999"/>
                </a:cubicBezTo>
                <a:cubicBezTo>
                  <a:pt x="223509" y="-15993"/>
                  <a:pt x="185409" y="91957"/>
                  <a:pt x="112384" y="148049"/>
                </a:cubicBezTo>
                <a:lnTo>
                  <a:pt x="67934" y="338549"/>
                </a:lnTo>
                <a:cubicBezTo>
                  <a:pt x="63701" y="394502"/>
                  <a:pt x="-19908" y="399097"/>
                  <a:pt x="4434" y="483764"/>
                </a:cubicBezTo>
                <a:cubicBezTo>
                  <a:pt x="28776" y="600181"/>
                  <a:pt x="112384" y="727877"/>
                  <a:pt x="182234" y="789399"/>
                </a:cubicBezTo>
                <a:cubicBezTo>
                  <a:pt x="215042" y="743891"/>
                  <a:pt x="230917" y="702616"/>
                  <a:pt x="277484" y="700499"/>
                </a:cubicBezTo>
                <a:cubicBezTo>
                  <a:pt x="324051" y="698382"/>
                  <a:pt x="419301" y="713199"/>
                  <a:pt x="467984" y="725899"/>
                </a:cubicBezTo>
                <a:close/>
              </a:path>
            </a:pathLst>
          </a:custGeom>
          <a:solidFill>
            <a:srgbClr val="FF00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48" name="Freeform 3"/>
          <p:cNvSpPr>
            <a:spLocks/>
          </p:cNvSpPr>
          <p:nvPr/>
        </p:nvSpPr>
        <p:spPr bwMode="auto">
          <a:xfrm>
            <a:off x="4373563" y="4456113"/>
            <a:ext cx="234950" cy="130175"/>
          </a:xfrm>
          <a:custGeom>
            <a:avLst/>
            <a:gdLst>
              <a:gd name="T0" fmla="*/ 234950 w 234950"/>
              <a:gd name="T1" fmla="*/ 0 h 131102"/>
              <a:gd name="T2" fmla="*/ 82550 w 234950"/>
              <a:gd name="T3" fmla="*/ 31082 h 131102"/>
              <a:gd name="T4" fmla="*/ 0 w 234950"/>
              <a:gd name="T5" fmla="*/ 111893 h 131102"/>
              <a:gd name="T6" fmla="*/ 76200 w 234950"/>
              <a:gd name="T7" fmla="*/ 127434 h 131102"/>
              <a:gd name="T8" fmla="*/ 222250 w 234950"/>
              <a:gd name="T9" fmla="*/ 74595 h 131102"/>
              <a:gd name="T10" fmla="*/ 234950 w 234950"/>
              <a:gd name="T11" fmla="*/ 0 h 131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4950" h="131102">
                <a:moveTo>
                  <a:pt x="234950" y="0"/>
                </a:moveTo>
                <a:cubicBezTo>
                  <a:pt x="184150" y="10583"/>
                  <a:pt x="146050" y="5292"/>
                  <a:pt x="82550" y="31750"/>
                </a:cubicBezTo>
                <a:lnTo>
                  <a:pt x="0" y="114300"/>
                </a:lnTo>
                <a:cubicBezTo>
                  <a:pt x="23283" y="107950"/>
                  <a:pt x="52917" y="136525"/>
                  <a:pt x="76200" y="130175"/>
                </a:cubicBezTo>
                <a:lnTo>
                  <a:pt x="222250" y="76200"/>
                </a:lnTo>
                <a:lnTo>
                  <a:pt x="23495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49" name="Freeform 4"/>
          <p:cNvSpPr>
            <a:spLocks/>
          </p:cNvSpPr>
          <p:nvPr/>
        </p:nvSpPr>
        <p:spPr bwMode="auto">
          <a:xfrm>
            <a:off x="4164013" y="4656138"/>
            <a:ext cx="114300" cy="146050"/>
          </a:xfrm>
          <a:custGeom>
            <a:avLst/>
            <a:gdLst>
              <a:gd name="T0" fmla="*/ 114300 w 114300"/>
              <a:gd name="T1" fmla="*/ 0 h 146825"/>
              <a:gd name="T2" fmla="*/ 9525 w 114300"/>
              <a:gd name="T3" fmla="*/ 25000 h 146825"/>
              <a:gd name="T4" fmla="*/ 0 w 114300"/>
              <a:gd name="T5" fmla="*/ 121874 h 146825"/>
              <a:gd name="T6" fmla="*/ 79375 w 114300"/>
              <a:gd name="T7" fmla="*/ 143749 h 146825"/>
              <a:gd name="T8" fmla="*/ 101600 w 114300"/>
              <a:gd name="T9" fmla="*/ 75000 h 146825"/>
              <a:gd name="T10" fmla="*/ 114300 w 114300"/>
              <a:gd name="T11" fmla="*/ 0 h 146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4300" h="146825">
                <a:moveTo>
                  <a:pt x="114300" y="0"/>
                </a:moveTo>
                <a:cubicBezTo>
                  <a:pt x="63500" y="10583"/>
                  <a:pt x="73025" y="-1058"/>
                  <a:pt x="9525" y="25400"/>
                </a:cubicBezTo>
                <a:lnTo>
                  <a:pt x="0" y="123825"/>
                </a:lnTo>
                <a:cubicBezTo>
                  <a:pt x="23283" y="117475"/>
                  <a:pt x="56092" y="152400"/>
                  <a:pt x="79375" y="146050"/>
                </a:cubicBezTo>
                <a:lnTo>
                  <a:pt x="101600" y="762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50" name="Connector 5"/>
          <p:cNvSpPr>
            <a:spLocks noChangeArrowheads="1"/>
          </p:cNvSpPr>
          <p:nvPr/>
        </p:nvSpPr>
        <p:spPr bwMode="auto">
          <a:xfrm>
            <a:off x="3351213" y="2611438"/>
            <a:ext cx="85725" cy="84137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0" y="0"/>
            <a:ext cx="835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Use both eyes, stare at the parrot</a:t>
            </a:r>
            <a:r>
              <a:rPr lang="ja-JP" altLang="en-US" smtClean="0">
                <a:solidFill>
                  <a:srgbClr val="FFFFFF"/>
                </a:solidFill>
              </a:rPr>
              <a:t>’</a:t>
            </a:r>
            <a:r>
              <a:rPr lang="en-US" altLang="ja-JP" smtClean="0">
                <a:solidFill>
                  <a:srgbClr val="FFFFFF"/>
                </a:solidFill>
              </a:rPr>
              <a:t>s eye for 15 seconds or so</a:t>
            </a:r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1"/>
          <p:cNvSpPr>
            <a:spLocks noChangeArrowheads="1"/>
          </p:cNvSpPr>
          <p:nvPr/>
        </p:nvSpPr>
        <p:spPr bwMode="auto">
          <a:xfrm>
            <a:off x="4343400" y="228600"/>
            <a:ext cx="4572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Snip Same Side Corner Rectangle 2"/>
          <p:cNvSpPr/>
          <p:nvPr/>
        </p:nvSpPr>
        <p:spPr bwMode="auto">
          <a:xfrm>
            <a:off x="2514600" y="838200"/>
            <a:ext cx="4038600" cy="5181600"/>
          </a:xfrm>
          <a:prstGeom prst="snip2SameRect">
            <a:avLst>
              <a:gd name="adj1" fmla="val 26339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nip Same Side Corner Rectangle 3"/>
          <p:cNvSpPr/>
          <p:nvPr/>
        </p:nvSpPr>
        <p:spPr bwMode="auto">
          <a:xfrm>
            <a:off x="3048000" y="838200"/>
            <a:ext cx="2971800" cy="5181600"/>
          </a:xfrm>
          <a:prstGeom prst="snip2SameRect">
            <a:avLst>
              <a:gd name="adj1" fmla="val 34499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nip Same Side Corner Rectangle 4"/>
          <p:cNvSpPr/>
          <p:nvPr/>
        </p:nvSpPr>
        <p:spPr bwMode="auto">
          <a:xfrm>
            <a:off x="3581400" y="838200"/>
            <a:ext cx="1981200" cy="5181600"/>
          </a:xfrm>
          <a:prstGeom prst="snip2SameRect">
            <a:avLst>
              <a:gd name="adj1" fmla="val 50000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>
            <a:stCxn id="5" idx="3"/>
            <a:endCxn id="5" idx="1"/>
          </p:cNvCxnSpPr>
          <p:nvPr/>
        </p:nvCxnSpPr>
        <p:spPr bwMode="auto">
          <a:xfrm>
            <a:off x="4572000" y="838200"/>
            <a:ext cx="0" cy="5181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514600" y="1905000"/>
            <a:ext cx="4038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514600" y="2057400"/>
            <a:ext cx="403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2514600" y="5867400"/>
            <a:ext cx="4038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3048000" y="4038600"/>
            <a:ext cx="2971800" cy="16002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9" name="TextBox 22"/>
          <p:cNvSpPr txBox="1">
            <a:spLocks noChangeArrowheads="1"/>
          </p:cNvSpPr>
          <p:nvPr/>
        </p:nvSpPr>
        <p:spPr bwMode="auto">
          <a:xfrm>
            <a:off x="685800" y="60960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What color is the bird in the cage?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Blink if needed</a:t>
            </a:r>
          </a:p>
        </p:txBody>
      </p:sp>
    </p:spTree>
    <p:extLst>
      <p:ext uri="{BB962C8B-B14F-4D97-AF65-F5344CB8AC3E}">
        <p14:creationId xmlns:p14="http://schemas.microsoft.com/office/powerpoint/2010/main" val="8708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2443163" y="2065338"/>
            <a:ext cx="403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195" name="Freeform 2"/>
          <p:cNvSpPr>
            <a:spLocks/>
          </p:cNvSpPr>
          <p:nvPr/>
        </p:nvSpPr>
        <p:spPr bwMode="auto">
          <a:xfrm>
            <a:off x="3048000" y="2362200"/>
            <a:ext cx="2874963" cy="3151188"/>
          </a:xfrm>
          <a:custGeom>
            <a:avLst/>
            <a:gdLst>
              <a:gd name="T0" fmla="*/ 468146 w 2874634"/>
              <a:gd name="T1" fmla="*/ 725614 h 3151599"/>
              <a:gd name="T2" fmla="*/ 595188 w 2874634"/>
              <a:gd name="T3" fmla="*/ 827175 h 3151599"/>
              <a:gd name="T4" fmla="*/ 766698 w 2874634"/>
              <a:gd name="T5" fmla="*/ 1379409 h 3151599"/>
              <a:gd name="T6" fmla="*/ 1122418 w 2874634"/>
              <a:gd name="T7" fmla="*/ 1734871 h 3151599"/>
              <a:gd name="T8" fmla="*/ 1332040 w 2874634"/>
              <a:gd name="T9" fmla="*/ 2020507 h 3151599"/>
              <a:gd name="T10" fmla="*/ 1039841 w 2874634"/>
              <a:gd name="T11" fmla="*/ 2229976 h 3151599"/>
              <a:gd name="T12" fmla="*/ 1033488 w 2874634"/>
              <a:gd name="T13" fmla="*/ 2452139 h 3151599"/>
              <a:gd name="T14" fmla="*/ 1198645 w 2874634"/>
              <a:gd name="T15" fmla="*/ 2495736 h 3151599"/>
              <a:gd name="T16" fmla="*/ 1287575 w 2874634"/>
              <a:gd name="T17" fmla="*/ 2579091 h 3151599"/>
              <a:gd name="T18" fmla="*/ 1408267 w 2874634"/>
              <a:gd name="T19" fmla="*/ 2406872 h 3151599"/>
              <a:gd name="T20" fmla="*/ 1586128 w 2874634"/>
              <a:gd name="T21" fmla="*/ 2490224 h 3151599"/>
              <a:gd name="T22" fmla="*/ 1554368 w 2874634"/>
              <a:gd name="T23" fmla="*/ 2419566 h 3151599"/>
              <a:gd name="T24" fmla="*/ 1509903 w 2874634"/>
              <a:gd name="T25" fmla="*/ 2279923 h 3151599"/>
              <a:gd name="T26" fmla="*/ 1725876 w 2874634"/>
              <a:gd name="T27" fmla="*/ 2204585 h 3151599"/>
              <a:gd name="T28" fmla="*/ 2132416 w 2874634"/>
              <a:gd name="T29" fmla="*/ 2433098 h 3151599"/>
              <a:gd name="T30" fmla="*/ 2405559 w 2874634"/>
              <a:gd name="T31" fmla="*/ 2876590 h 3151599"/>
              <a:gd name="T32" fmla="*/ 2570716 w 2874634"/>
              <a:gd name="T33" fmla="*/ 3060668 h 3151599"/>
              <a:gd name="T34" fmla="*/ 2665999 w 2874634"/>
              <a:gd name="T35" fmla="*/ 3105934 h 3151599"/>
              <a:gd name="T36" fmla="*/ 2875621 w 2874634"/>
              <a:gd name="T37" fmla="*/ 3150366 h 3151599"/>
              <a:gd name="T38" fmla="*/ 2837509 w 2874634"/>
              <a:gd name="T39" fmla="*/ 2838504 h 3151599"/>
              <a:gd name="T40" fmla="*/ 2691408 w 2874634"/>
              <a:gd name="T41" fmla="*/ 2654426 h 3151599"/>
              <a:gd name="T42" fmla="*/ 2513548 w 2874634"/>
              <a:gd name="T43" fmla="*/ 2147459 h 3151599"/>
              <a:gd name="T44" fmla="*/ 2824803 w 2874634"/>
              <a:gd name="T45" fmla="*/ 2318842 h 3151599"/>
              <a:gd name="T46" fmla="*/ 2062542 w 2874634"/>
              <a:gd name="T47" fmla="*/ 852566 h 3151599"/>
              <a:gd name="T48" fmla="*/ 1160533 w 2874634"/>
              <a:gd name="T49" fmla="*/ 370155 h 3151599"/>
              <a:gd name="T50" fmla="*/ 563426 w 2874634"/>
              <a:gd name="T51" fmla="*/ 1999 h 3151599"/>
              <a:gd name="T52" fmla="*/ 112423 w 2874634"/>
              <a:gd name="T53" fmla="*/ 147992 h 3151599"/>
              <a:gd name="T54" fmla="*/ 67958 w 2874634"/>
              <a:gd name="T55" fmla="*/ 338417 h 3151599"/>
              <a:gd name="T56" fmla="*/ 4437 w 2874634"/>
              <a:gd name="T57" fmla="*/ 483575 h 3151599"/>
              <a:gd name="T58" fmla="*/ 182297 w 2874634"/>
              <a:gd name="T59" fmla="*/ 789090 h 3151599"/>
              <a:gd name="T60" fmla="*/ 277580 w 2874634"/>
              <a:gd name="T61" fmla="*/ 700226 h 3151599"/>
              <a:gd name="T62" fmla="*/ 468146 w 2874634"/>
              <a:gd name="T63" fmla="*/ 725614 h 315159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874634" h="3151599">
                <a:moveTo>
                  <a:pt x="467984" y="725899"/>
                </a:moveTo>
                <a:lnTo>
                  <a:pt x="594984" y="827499"/>
                </a:lnTo>
                <a:cubicBezTo>
                  <a:pt x="652134" y="1011649"/>
                  <a:pt x="655309" y="1211674"/>
                  <a:pt x="766434" y="1379949"/>
                </a:cubicBezTo>
                <a:cubicBezTo>
                  <a:pt x="853217" y="1533407"/>
                  <a:pt x="1003501" y="1617016"/>
                  <a:pt x="1122034" y="1735549"/>
                </a:cubicBezTo>
                <a:lnTo>
                  <a:pt x="1331584" y="2021299"/>
                </a:lnTo>
                <a:lnTo>
                  <a:pt x="1039484" y="2230849"/>
                </a:lnTo>
                <a:lnTo>
                  <a:pt x="1033134" y="2453099"/>
                </a:lnTo>
                <a:cubicBezTo>
                  <a:pt x="1073351" y="2473987"/>
                  <a:pt x="1158017" y="2475826"/>
                  <a:pt x="1198234" y="2496714"/>
                </a:cubicBezTo>
                <a:lnTo>
                  <a:pt x="1287134" y="2580099"/>
                </a:lnTo>
                <a:cubicBezTo>
                  <a:pt x="1328409" y="2575866"/>
                  <a:pt x="1358042" y="2422631"/>
                  <a:pt x="1407784" y="2407814"/>
                </a:cubicBezTo>
                <a:cubicBezTo>
                  <a:pt x="1457526" y="2392997"/>
                  <a:pt x="1558067" y="2509191"/>
                  <a:pt x="1585584" y="2491199"/>
                </a:cubicBezTo>
                <a:cubicBezTo>
                  <a:pt x="1613101" y="2473207"/>
                  <a:pt x="1548542" y="2456637"/>
                  <a:pt x="1553834" y="2420514"/>
                </a:cubicBezTo>
                <a:cubicBezTo>
                  <a:pt x="1559126" y="2384392"/>
                  <a:pt x="1480809" y="2316658"/>
                  <a:pt x="1509384" y="2280814"/>
                </a:cubicBezTo>
                <a:cubicBezTo>
                  <a:pt x="1537959" y="2244970"/>
                  <a:pt x="1639559" y="2178852"/>
                  <a:pt x="1725284" y="2205449"/>
                </a:cubicBezTo>
                <a:cubicBezTo>
                  <a:pt x="1841701" y="2313399"/>
                  <a:pt x="1996217" y="2357849"/>
                  <a:pt x="2131684" y="2434049"/>
                </a:cubicBezTo>
                <a:cubicBezTo>
                  <a:pt x="2222701" y="2581938"/>
                  <a:pt x="2351817" y="2863176"/>
                  <a:pt x="2404734" y="2877715"/>
                </a:cubicBezTo>
                <a:cubicBezTo>
                  <a:pt x="2519034" y="2892532"/>
                  <a:pt x="2499984" y="3040698"/>
                  <a:pt x="2569834" y="3061865"/>
                </a:cubicBezTo>
                <a:lnTo>
                  <a:pt x="2665084" y="3107149"/>
                </a:lnTo>
                <a:cubicBezTo>
                  <a:pt x="2707417" y="3141016"/>
                  <a:pt x="2806901" y="3149482"/>
                  <a:pt x="2874634" y="3151599"/>
                </a:cubicBezTo>
                <a:cubicBezTo>
                  <a:pt x="2817484" y="2996804"/>
                  <a:pt x="2861934" y="3013459"/>
                  <a:pt x="2836534" y="2839614"/>
                </a:cubicBezTo>
                <a:lnTo>
                  <a:pt x="2690484" y="2655464"/>
                </a:lnTo>
                <a:lnTo>
                  <a:pt x="2512684" y="2148299"/>
                </a:lnTo>
                <a:lnTo>
                  <a:pt x="2823834" y="2319749"/>
                </a:lnTo>
                <a:cubicBezTo>
                  <a:pt x="2748692" y="2103849"/>
                  <a:pt x="2339117" y="1177807"/>
                  <a:pt x="2061834" y="852899"/>
                </a:cubicBezTo>
                <a:cubicBezTo>
                  <a:pt x="1784551" y="527991"/>
                  <a:pt x="1409900" y="512116"/>
                  <a:pt x="1160134" y="370299"/>
                </a:cubicBezTo>
                <a:cubicBezTo>
                  <a:pt x="910368" y="228482"/>
                  <a:pt x="902959" y="19991"/>
                  <a:pt x="563234" y="1999"/>
                </a:cubicBezTo>
                <a:cubicBezTo>
                  <a:pt x="223509" y="-15993"/>
                  <a:pt x="185409" y="91957"/>
                  <a:pt x="112384" y="148049"/>
                </a:cubicBezTo>
                <a:lnTo>
                  <a:pt x="67934" y="338549"/>
                </a:lnTo>
                <a:cubicBezTo>
                  <a:pt x="63701" y="394502"/>
                  <a:pt x="-19908" y="399097"/>
                  <a:pt x="4434" y="483764"/>
                </a:cubicBezTo>
                <a:cubicBezTo>
                  <a:pt x="28776" y="600181"/>
                  <a:pt x="112384" y="727877"/>
                  <a:pt x="182234" y="789399"/>
                </a:cubicBezTo>
                <a:cubicBezTo>
                  <a:pt x="215042" y="743891"/>
                  <a:pt x="230917" y="702616"/>
                  <a:pt x="277484" y="700499"/>
                </a:cubicBezTo>
                <a:cubicBezTo>
                  <a:pt x="324051" y="698382"/>
                  <a:pt x="419301" y="713199"/>
                  <a:pt x="467984" y="725899"/>
                </a:cubicBezTo>
                <a:close/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196" name="Freeform 3"/>
          <p:cNvSpPr>
            <a:spLocks/>
          </p:cNvSpPr>
          <p:nvPr/>
        </p:nvSpPr>
        <p:spPr bwMode="auto">
          <a:xfrm>
            <a:off x="4373563" y="4456113"/>
            <a:ext cx="234950" cy="130175"/>
          </a:xfrm>
          <a:custGeom>
            <a:avLst/>
            <a:gdLst>
              <a:gd name="T0" fmla="*/ 234950 w 234950"/>
              <a:gd name="T1" fmla="*/ 0 h 131102"/>
              <a:gd name="T2" fmla="*/ 82550 w 234950"/>
              <a:gd name="T3" fmla="*/ 31082 h 131102"/>
              <a:gd name="T4" fmla="*/ 0 w 234950"/>
              <a:gd name="T5" fmla="*/ 111893 h 131102"/>
              <a:gd name="T6" fmla="*/ 76200 w 234950"/>
              <a:gd name="T7" fmla="*/ 127434 h 131102"/>
              <a:gd name="T8" fmla="*/ 222250 w 234950"/>
              <a:gd name="T9" fmla="*/ 74595 h 131102"/>
              <a:gd name="T10" fmla="*/ 234950 w 234950"/>
              <a:gd name="T11" fmla="*/ 0 h 131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4950" h="131102">
                <a:moveTo>
                  <a:pt x="234950" y="0"/>
                </a:moveTo>
                <a:cubicBezTo>
                  <a:pt x="184150" y="10583"/>
                  <a:pt x="146050" y="5292"/>
                  <a:pt x="82550" y="31750"/>
                </a:cubicBezTo>
                <a:lnTo>
                  <a:pt x="0" y="114300"/>
                </a:lnTo>
                <a:cubicBezTo>
                  <a:pt x="23283" y="107950"/>
                  <a:pt x="52917" y="136525"/>
                  <a:pt x="76200" y="130175"/>
                </a:cubicBezTo>
                <a:lnTo>
                  <a:pt x="222250" y="76200"/>
                </a:lnTo>
                <a:lnTo>
                  <a:pt x="23495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197" name="Freeform 4"/>
          <p:cNvSpPr>
            <a:spLocks/>
          </p:cNvSpPr>
          <p:nvPr/>
        </p:nvSpPr>
        <p:spPr bwMode="auto">
          <a:xfrm>
            <a:off x="4164013" y="4656138"/>
            <a:ext cx="114300" cy="146050"/>
          </a:xfrm>
          <a:custGeom>
            <a:avLst/>
            <a:gdLst>
              <a:gd name="T0" fmla="*/ 114300 w 114300"/>
              <a:gd name="T1" fmla="*/ 0 h 146825"/>
              <a:gd name="T2" fmla="*/ 9525 w 114300"/>
              <a:gd name="T3" fmla="*/ 25000 h 146825"/>
              <a:gd name="T4" fmla="*/ 0 w 114300"/>
              <a:gd name="T5" fmla="*/ 121874 h 146825"/>
              <a:gd name="T6" fmla="*/ 79375 w 114300"/>
              <a:gd name="T7" fmla="*/ 143749 h 146825"/>
              <a:gd name="T8" fmla="*/ 101600 w 114300"/>
              <a:gd name="T9" fmla="*/ 75000 h 146825"/>
              <a:gd name="T10" fmla="*/ 114300 w 114300"/>
              <a:gd name="T11" fmla="*/ 0 h 146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4300" h="146825">
                <a:moveTo>
                  <a:pt x="114300" y="0"/>
                </a:moveTo>
                <a:cubicBezTo>
                  <a:pt x="63500" y="10583"/>
                  <a:pt x="73025" y="-1058"/>
                  <a:pt x="9525" y="25400"/>
                </a:cubicBezTo>
                <a:lnTo>
                  <a:pt x="0" y="123825"/>
                </a:lnTo>
                <a:cubicBezTo>
                  <a:pt x="23283" y="117475"/>
                  <a:pt x="56092" y="152400"/>
                  <a:pt x="79375" y="146050"/>
                </a:cubicBezTo>
                <a:lnTo>
                  <a:pt x="101600" y="762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198" name="Connector 5"/>
          <p:cNvSpPr>
            <a:spLocks noChangeArrowheads="1"/>
          </p:cNvSpPr>
          <p:nvPr/>
        </p:nvSpPr>
        <p:spPr bwMode="auto">
          <a:xfrm>
            <a:off x="3351213" y="2611438"/>
            <a:ext cx="85725" cy="84137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0" y="0"/>
            <a:ext cx="835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Use both eyes, stare at the parrot</a:t>
            </a:r>
            <a:r>
              <a:rPr lang="ja-JP" altLang="en-US" smtClean="0">
                <a:solidFill>
                  <a:srgbClr val="FFFFFF"/>
                </a:solidFill>
              </a:rPr>
              <a:t>’</a:t>
            </a:r>
            <a:r>
              <a:rPr lang="en-US" altLang="ja-JP" smtClean="0">
                <a:solidFill>
                  <a:srgbClr val="FFFFFF"/>
                </a:solidFill>
              </a:rPr>
              <a:t>s eye for 15 seconds or so</a:t>
            </a:r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46_09_cephalopod_eye-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992188"/>
            <a:ext cx="4670425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2400" y="0"/>
            <a:ext cx="1981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1200" dirty="0" smtClean="0">
                <a:latin typeface="Arial" pitchFamily="34" charset="0"/>
              </a:rPr>
              <a:t>Figure 46-9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276475" y="1704975"/>
            <a:ext cx="8794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/>
              <a:t>Cornea</a:t>
            </a:r>
          </a:p>
        </p:txBody>
      </p:sp>
      <p:sp>
        <p:nvSpPr>
          <p:cNvPr id="13317" name="Text Box 34"/>
          <p:cNvSpPr txBox="1">
            <a:spLocks noChangeArrowheads="1"/>
          </p:cNvSpPr>
          <p:nvPr/>
        </p:nvSpPr>
        <p:spPr bwMode="auto">
          <a:xfrm>
            <a:off x="3349625" y="1704975"/>
            <a:ext cx="8794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/>
              <a:t>Lens</a:t>
            </a:r>
          </a:p>
        </p:txBody>
      </p:sp>
      <p:sp>
        <p:nvSpPr>
          <p:cNvPr id="13318" name="Text Box 35"/>
          <p:cNvSpPr txBox="1">
            <a:spLocks noChangeArrowheads="1"/>
          </p:cNvSpPr>
          <p:nvPr/>
        </p:nvSpPr>
        <p:spPr bwMode="auto">
          <a:xfrm>
            <a:off x="4384675" y="996950"/>
            <a:ext cx="18732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/>
              <a:t>Retina (photoreceptors are on the inside surface)</a:t>
            </a:r>
          </a:p>
        </p:txBody>
      </p:sp>
      <p:sp>
        <p:nvSpPr>
          <p:cNvPr id="13319" name="Text Box 36"/>
          <p:cNvSpPr txBox="1">
            <a:spLocks noChangeArrowheads="1"/>
          </p:cNvSpPr>
          <p:nvPr/>
        </p:nvSpPr>
        <p:spPr bwMode="auto">
          <a:xfrm>
            <a:off x="5861050" y="1860550"/>
            <a:ext cx="1041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/>
              <a:t>Sensory nerves to brain</a:t>
            </a:r>
          </a:p>
        </p:txBody>
      </p:sp>
      <p:sp>
        <p:nvSpPr>
          <p:cNvPr id="13320" name="Line 38"/>
          <p:cNvSpPr>
            <a:spLocks noChangeShapeType="1"/>
          </p:cNvSpPr>
          <p:nvPr/>
        </p:nvSpPr>
        <p:spPr bwMode="auto">
          <a:xfrm flipH="1">
            <a:off x="5927725" y="2590800"/>
            <a:ext cx="3175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21" name="Line 39"/>
          <p:cNvSpPr>
            <a:spLocks noChangeShapeType="1"/>
          </p:cNvSpPr>
          <p:nvPr/>
        </p:nvSpPr>
        <p:spPr bwMode="auto">
          <a:xfrm flipH="1">
            <a:off x="4838700" y="1971675"/>
            <a:ext cx="0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22" name="Line 40"/>
          <p:cNvSpPr>
            <a:spLocks noChangeShapeType="1"/>
          </p:cNvSpPr>
          <p:nvPr/>
        </p:nvSpPr>
        <p:spPr bwMode="auto">
          <a:xfrm flipH="1">
            <a:off x="3568700" y="1971675"/>
            <a:ext cx="3175" cy="159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23" name="Line 42"/>
          <p:cNvSpPr>
            <a:spLocks noChangeShapeType="1"/>
          </p:cNvSpPr>
          <p:nvPr/>
        </p:nvSpPr>
        <p:spPr bwMode="auto">
          <a:xfrm flipH="1">
            <a:off x="2720975" y="197802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1862138" y="52388"/>
            <a:ext cx="4902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400" dirty="0">
                <a:latin typeface="Times" charset="0"/>
                <a:ea typeface="ＭＳ Ｐゴシック" charset="0"/>
              </a:rPr>
              <a:t>The Cephalopod Eye</a:t>
            </a: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0" y="59817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latin typeface="Times" charset="0"/>
              </a:rPr>
              <a:t>This </a:t>
            </a:r>
            <a:r>
              <a:rPr lang="ja-JP" altLang="en-US" smtClean="0">
                <a:latin typeface="Times" charset="0"/>
              </a:rPr>
              <a:t>“</a:t>
            </a:r>
            <a:r>
              <a:rPr lang="en-US" altLang="ja-JP" dirty="0" smtClean="0">
                <a:latin typeface="Times" charset="0"/>
              </a:rPr>
              <a:t>design</a:t>
            </a:r>
            <a:r>
              <a:rPr lang="ja-JP" altLang="en-US" smtClean="0">
                <a:latin typeface="Times" charset="0"/>
              </a:rPr>
              <a:t>”</a:t>
            </a:r>
            <a:r>
              <a:rPr lang="en-US" altLang="ja-JP" dirty="0" smtClean="0">
                <a:latin typeface="Times" charset="0"/>
              </a:rPr>
              <a:t> is </a:t>
            </a:r>
            <a:r>
              <a:rPr lang="ja-JP" altLang="en-US" smtClean="0">
                <a:latin typeface="Times" charset="0"/>
              </a:rPr>
              <a:t>“</a:t>
            </a:r>
            <a:r>
              <a:rPr lang="en-US" altLang="ja-JP" dirty="0" smtClean="0">
                <a:latin typeface="Times" charset="0"/>
              </a:rPr>
              <a:t>more intelligent</a:t>
            </a:r>
            <a:r>
              <a:rPr lang="ja-JP" altLang="en-US" smtClean="0">
                <a:latin typeface="Times" charset="0"/>
              </a:rPr>
              <a:t>”</a:t>
            </a:r>
            <a:r>
              <a:rPr lang="en-US" altLang="ja-JP" dirty="0" smtClean="0">
                <a:latin typeface="Times" charset="0"/>
              </a:rPr>
              <a:t> than that of mammals (humans) because it lacks the blind spot and maximizes light exposure to receptors</a:t>
            </a:r>
            <a:endParaRPr lang="en-US" dirty="0" smtClean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1"/>
          <p:cNvSpPr>
            <a:spLocks noChangeArrowheads="1"/>
          </p:cNvSpPr>
          <p:nvPr/>
        </p:nvSpPr>
        <p:spPr bwMode="auto">
          <a:xfrm>
            <a:off x="4343400" y="228600"/>
            <a:ext cx="4572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Snip Same Side Corner Rectangle 2"/>
          <p:cNvSpPr/>
          <p:nvPr/>
        </p:nvSpPr>
        <p:spPr bwMode="auto">
          <a:xfrm>
            <a:off x="2514600" y="838200"/>
            <a:ext cx="4038600" cy="5181600"/>
          </a:xfrm>
          <a:prstGeom prst="snip2SameRect">
            <a:avLst>
              <a:gd name="adj1" fmla="val 26339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nip Same Side Corner Rectangle 3"/>
          <p:cNvSpPr/>
          <p:nvPr/>
        </p:nvSpPr>
        <p:spPr bwMode="auto">
          <a:xfrm>
            <a:off x="3048000" y="838200"/>
            <a:ext cx="2971800" cy="5181600"/>
          </a:xfrm>
          <a:prstGeom prst="snip2SameRect">
            <a:avLst>
              <a:gd name="adj1" fmla="val 34499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nip Same Side Corner Rectangle 4"/>
          <p:cNvSpPr/>
          <p:nvPr/>
        </p:nvSpPr>
        <p:spPr bwMode="auto">
          <a:xfrm>
            <a:off x="3581400" y="838200"/>
            <a:ext cx="1981200" cy="5181600"/>
          </a:xfrm>
          <a:prstGeom prst="snip2SameRect">
            <a:avLst>
              <a:gd name="adj1" fmla="val 50000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>
            <a:stCxn id="5" idx="3"/>
            <a:endCxn id="5" idx="1"/>
          </p:cNvCxnSpPr>
          <p:nvPr/>
        </p:nvCxnSpPr>
        <p:spPr bwMode="auto">
          <a:xfrm>
            <a:off x="4572000" y="838200"/>
            <a:ext cx="0" cy="5181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514600" y="1905000"/>
            <a:ext cx="4038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514600" y="2057400"/>
            <a:ext cx="403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2514600" y="5867400"/>
            <a:ext cx="4038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3048000" y="4038600"/>
            <a:ext cx="2971800" cy="16002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27" name="TextBox 22"/>
          <p:cNvSpPr txBox="1">
            <a:spLocks noChangeArrowheads="1"/>
          </p:cNvSpPr>
          <p:nvPr/>
        </p:nvSpPr>
        <p:spPr bwMode="auto">
          <a:xfrm>
            <a:off x="685800" y="60960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What color is the bird in the cage?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Blink if needed</a:t>
            </a:r>
          </a:p>
        </p:txBody>
      </p:sp>
    </p:spTree>
    <p:extLst>
      <p:ext uri="{BB962C8B-B14F-4D97-AF65-F5344CB8AC3E}">
        <p14:creationId xmlns:p14="http://schemas.microsoft.com/office/powerpoint/2010/main" val="8740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2443163" y="2065338"/>
            <a:ext cx="403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43" name="Freeform 2"/>
          <p:cNvSpPr>
            <a:spLocks/>
          </p:cNvSpPr>
          <p:nvPr/>
        </p:nvSpPr>
        <p:spPr bwMode="auto">
          <a:xfrm>
            <a:off x="3048000" y="2362200"/>
            <a:ext cx="2874963" cy="3151188"/>
          </a:xfrm>
          <a:custGeom>
            <a:avLst/>
            <a:gdLst>
              <a:gd name="T0" fmla="*/ 468146 w 2874634"/>
              <a:gd name="T1" fmla="*/ 725614 h 3151599"/>
              <a:gd name="T2" fmla="*/ 595188 w 2874634"/>
              <a:gd name="T3" fmla="*/ 827175 h 3151599"/>
              <a:gd name="T4" fmla="*/ 766698 w 2874634"/>
              <a:gd name="T5" fmla="*/ 1379409 h 3151599"/>
              <a:gd name="T6" fmla="*/ 1122418 w 2874634"/>
              <a:gd name="T7" fmla="*/ 1734871 h 3151599"/>
              <a:gd name="T8" fmla="*/ 1332040 w 2874634"/>
              <a:gd name="T9" fmla="*/ 2020507 h 3151599"/>
              <a:gd name="T10" fmla="*/ 1039841 w 2874634"/>
              <a:gd name="T11" fmla="*/ 2229976 h 3151599"/>
              <a:gd name="T12" fmla="*/ 1033488 w 2874634"/>
              <a:gd name="T13" fmla="*/ 2452139 h 3151599"/>
              <a:gd name="T14" fmla="*/ 1198645 w 2874634"/>
              <a:gd name="T15" fmla="*/ 2495736 h 3151599"/>
              <a:gd name="T16" fmla="*/ 1287575 w 2874634"/>
              <a:gd name="T17" fmla="*/ 2579091 h 3151599"/>
              <a:gd name="T18" fmla="*/ 1408267 w 2874634"/>
              <a:gd name="T19" fmla="*/ 2406872 h 3151599"/>
              <a:gd name="T20" fmla="*/ 1586128 w 2874634"/>
              <a:gd name="T21" fmla="*/ 2490224 h 3151599"/>
              <a:gd name="T22" fmla="*/ 1554368 w 2874634"/>
              <a:gd name="T23" fmla="*/ 2419566 h 3151599"/>
              <a:gd name="T24" fmla="*/ 1509903 w 2874634"/>
              <a:gd name="T25" fmla="*/ 2279923 h 3151599"/>
              <a:gd name="T26" fmla="*/ 1725876 w 2874634"/>
              <a:gd name="T27" fmla="*/ 2204585 h 3151599"/>
              <a:gd name="T28" fmla="*/ 2132416 w 2874634"/>
              <a:gd name="T29" fmla="*/ 2433098 h 3151599"/>
              <a:gd name="T30" fmla="*/ 2405559 w 2874634"/>
              <a:gd name="T31" fmla="*/ 2876590 h 3151599"/>
              <a:gd name="T32" fmla="*/ 2570716 w 2874634"/>
              <a:gd name="T33" fmla="*/ 3060668 h 3151599"/>
              <a:gd name="T34" fmla="*/ 2665999 w 2874634"/>
              <a:gd name="T35" fmla="*/ 3105934 h 3151599"/>
              <a:gd name="T36" fmla="*/ 2875621 w 2874634"/>
              <a:gd name="T37" fmla="*/ 3150366 h 3151599"/>
              <a:gd name="T38" fmla="*/ 2837509 w 2874634"/>
              <a:gd name="T39" fmla="*/ 2838504 h 3151599"/>
              <a:gd name="T40" fmla="*/ 2691408 w 2874634"/>
              <a:gd name="T41" fmla="*/ 2654426 h 3151599"/>
              <a:gd name="T42" fmla="*/ 2513548 w 2874634"/>
              <a:gd name="T43" fmla="*/ 2147459 h 3151599"/>
              <a:gd name="T44" fmla="*/ 2824803 w 2874634"/>
              <a:gd name="T45" fmla="*/ 2318842 h 3151599"/>
              <a:gd name="T46" fmla="*/ 2062542 w 2874634"/>
              <a:gd name="T47" fmla="*/ 852566 h 3151599"/>
              <a:gd name="T48" fmla="*/ 1160533 w 2874634"/>
              <a:gd name="T49" fmla="*/ 370155 h 3151599"/>
              <a:gd name="T50" fmla="*/ 563426 w 2874634"/>
              <a:gd name="T51" fmla="*/ 1999 h 3151599"/>
              <a:gd name="T52" fmla="*/ 112423 w 2874634"/>
              <a:gd name="T53" fmla="*/ 147992 h 3151599"/>
              <a:gd name="T54" fmla="*/ 67958 w 2874634"/>
              <a:gd name="T55" fmla="*/ 338417 h 3151599"/>
              <a:gd name="T56" fmla="*/ 4437 w 2874634"/>
              <a:gd name="T57" fmla="*/ 483575 h 3151599"/>
              <a:gd name="T58" fmla="*/ 182297 w 2874634"/>
              <a:gd name="T59" fmla="*/ 789090 h 3151599"/>
              <a:gd name="T60" fmla="*/ 277580 w 2874634"/>
              <a:gd name="T61" fmla="*/ 700226 h 3151599"/>
              <a:gd name="T62" fmla="*/ 468146 w 2874634"/>
              <a:gd name="T63" fmla="*/ 725614 h 315159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874634" h="3151599">
                <a:moveTo>
                  <a:pt x="467984" y="725899"/>
                </a:moveTo>
                <a:lnTo>
                  <a:pt x="594984" y="827499"/>
                </a:lnTo>
                <a:cubicBezTo>
                  <a:pt x="652134" y="1011649"/>
                  <a:pt x="655309" y="1211674"/>
                  <a:pt x="766434" y="1379949"/>
                </a:cubicBezTo>
                <a:cubicBezTo>
                  <a:pt x="853217" y="1533407"/>
                  <a:pt x="1003501" y="1617016"/>
                  <a:pt x="1122034" y="1735549"/>
                </a:cubicBezTo>
                <a:lnTo>
                  <a:pt x="1331584" y="2021299"/>
                </a:lnTo>
                <a:lnTo>
                  <a:pt x="1039484" y="2230849"/>
                </a:lnTo>
                <a:lnTo>
                  <a:pt x="1033134" y="2453099"/>
                </a:lnTo>
                <a:cubicBezTo>
                  <a:pt x="1073351" y="2473987"/>
                  <a:pt x="1158017" y="2475826"/>
                  <a:pt x="1198234" y="2496714"/>
                </a:cubicBezTo>
                <a:lnTo>
                  <a:pt x="1287134" y="2580099"/>
                </a:lnTo>
                <a:cubicBezTo>
                  <a:pt x="1328409" y="2575866"/>
                  <a:pt x="1358042" y="2422631"/>
                  <a:pt x="1407784" y="2407814"/>
                </a:cubicBezTo>
                <a:cubicBezTo>
                  <a:pt x="1457526" y="2392997"/>
                  <a:pt x="1558067" y="2509191"/>
                  <a:pt x="1585584" y="2491199"/>
                </a:cubicBezTo>
                <a:cubicBezTo>
                  <a:pt x="1613101" y="2473207"/>
                  <a:pt x="1548542" y="2456637"/>
                  <a:pt x="1553834" y="2420514"/>
                </a:cubicBezTo>
                <a:cubicBezTo>
                  <a:pt x="1559126" y="2384392"/>
                  <a:pt x="1480809" y="2316658"/>
                  <a:pt x="1509384" y="2280814"/>
                </a:cubicBezTo>
                <a:cubicBezTo>
                  <a:pt x="1537959" y="2244970"/>
                  <a:pt x="1639559" y="2178852"/>
                  <a:pt x="1725284" y="2205449"/>
                </a:cubicBezTo>
                <a:cubicBezTo>
                  <a:pt x="1841701" y="2313399"/>
                  <a:pt x="1996217" y="2357849"/>
                  <a:pt x="2131684" y="2434049"/>
                </a:cubicBezTo>
                <a:cubicBezTo>
                  <a:pt x="2222701" y="2581938"/>
                  <a:pt x="2351817" y="2863176"/>
                  <a:pt x="2404734" y="2877715"/>
                </a:cubicBezTo>
                <a:cubicBezTo>
                  <a:pt x="2519034" y="2892532"/>
                  <a:pt x="2499984" y="3040698"/>
                  <a:pt x="2569834" y="3061865"/>
                </a:cubicBezTo>
                <a:lnTo>
                  <a:pt x="2665084" y="3107149"/>
                </a:lnTo>
                <a:cubicBezTo>
                  <a:pt x="2707417" y="3141016"/>
                  <a:pt x="2806901" y="3149482"/>
                  <a:pt x="2874634" y="3151599"/>
                </a:cubicBezTo>
                <a:cubicBezTo>
                  <a:pt x="2817484" y="2996804"/>
                  <a:pt x="2861934" y="3013459"/>
                  <a:pt x="2836534" y="2839614"/>
                </a:cubicBezTo>
                <a:lnTo>
                  <a:pt x="2690484" y="2655464"/>
                </a:lnTo>
                <a:lnTo>
                  <a:pt x="2512684" y="2148299"/>
                </a:lnTo>
                <a:lnTo>
                  <a:pt x="2823834" y="2319749"/>
                </a:lnTo>
                <a:cubicBezTo>
                  <a:pt x="2748692" y="2103849"/>
                  <a:pt x="2339117" y="1177807"/>
                  <a:pt x="2061834" y="852899"/>
                </a:cubicBezTo>
                <a:cubicBezTo>
                  <a:pt x="1784551" y="527991"/>
                  <a:pt x="1409900" y="512116"/>
                  <a:pt x="1160134" y="370299"/>
                </a:cubicBezTo>
                <a:cubicBezTo>
                  <a:pt x="910368" y="228482"/>
                  <a:pt x="902959" y="19991"/>
                  <a:pt x="563234" y="1999"/>
                </a:cubicBezTo>
                <a:cubicBezTo>
                  <a:pt x="223509" y="-15993"/>
                  <a:pt x="185409" y="91957"/>
                  <a:pt x="112384" y="148049"/>
                </a:cubicBezTo>
                <a:lnTo>
                  <a:pt x="67934" y="338549"/>
                </a:lnTo>
                <a:cubicBezTo>
                  <a:pt x="63701" y="394502"/>
                  <a:pt x="-19908" y="399097"/>
                  <a:pt x="4434" y="483764"/>
                </a:cubicBezTo>
                <a:cubicBezTo>
                  <a:pt x="28776" y="600181"/>
                  <a:pt x="112384" y="727877"/>
                  <a:pt x="182234" y="789399"/>
                </a:cubicBezTo>
                <a:cubicBezTo>
                  <a:pt x="215042" y="743891"/>
                  <a:pt x="230917" y="702616"/>
                  <a:pt x="277484" y="700499"/>
                </a:cubicBezTo>
                <a:cubicBezTo>
                  <a:pt x="324051" y="698382"/>
                  <a:pt x="419301" y="713199"/>
                  <a:pt x="467984" y="725899"/>
                </a:cubicBezTo>
                <a:close/>
              </a:path>
            </a:pathLst>
          </a:custGeom>
          <a:solidFill>
            <a:srgbClr val="0000FF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4" name="Freeform 3"/>
          <p:cNvSpPr>
            <a:spLocks/>
          </p:cNvSpPr>
          <p:nvPr/>
        </p:nvSpPr>
        <p:spPr bwMode="auto">
          <a:xfrm>
            <a:off x="4373563" y="4456113"/>
            <a:ext cx="234950" cy="130175"/>
          </a:xfrm>
          <a:custGeom>
            <a:avLst/>
            <a:gdLst>
              <a:gd name="T0" fmla="*/ 234950 w 234950"/>
              <a:gd name="T1" fmla="*/ 0 h 131102"/>
              <a:gd name="T2" fmla="*/ 82550 w 234950"/>
              <a:gd name="T3" fmla="*/ 31082 h 131102"/>
              <a:gd name="T4" fmla="*/ 0 w 234950"/>
              <a:gd name="T5" fmla="*/ 111893 h 131102"/>
              <a:gd name="T6" fmla="*/ 76200 w 234950"/>
              <a:gd name="T7" fmla="*/ 127434 h 131102"/>
              <a:gd name="T8" fmla="*/ 222250 w 234950"/>
              <a:gd name="T9" fmla="*/ 74595 h 131102"/>
              <a:gd name="T10" fmla="*/ 234950 w 234950"/>
              <a:gd name="T11" fmla="*/ 0 h 131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4950" h="131102">
                <a:moveTo>
                  <a:pt x="234950" y="0"/>
                </a:moveTo>
                <a:cubicBezTo>
                  <a:pt x="184150" y="10583"/>
                  <a:pt x="146050" y="5292"/>
                  <a:pt x="82550" y="31750"/>
                </a:cubicBezTo>
                <a:lnTo>
                  <a:pt x="0" y="114300"/>
                </a:lnTo>
                <a:cubicBezTo>
                  <a:pt x="23283" y="107950"/>
                  <a:pt x="52917" y="136525"/>
                  <a:pt x="76200" y="130175"/>
                </a:cubicBezTo>
                <a:lnTo>
                  <a:pt x="222250" y="76200"/>
                </a:lnTo>
                <a:lnTo>
                  <a:pt x="23495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5" name="Freeform 4"/>
          <p:cNvSpPr>
            <a:spLocks/>
          </p:cNvSpPr>
          <p:nvPr/>
        </p:nvSpPr>
        <p:spPr bwMode="auto">
          <a:xfrm>
            <a:off x="4164013" y="4656138"/>
            <a:ext cx="114300" cy="146050"/>
          </a:xfrm>
          <a:custGeom>
            <a:avLst/>
            <a:gdLst>
              <a:gd name="T0" fmla="*/ 114300 w 114300"/>
              <a:gd name="T1" fmla="*/ 0 h 146825"/>
              <a:gd name="T2" fmla="*/ 9525 w 114300"/>
              <a:gd name="T3" fmla="*/ 25000 h 146825"/>
              <a:gd name="T4" fmla="*/ 0 w 114300"/>
              <a:gd name="T5" fmla="*/ 121874 h 146825"/>
              <a:gd name="T6" fmla="*/ 79375 w 114300"/>
              <a:gd name="T7" fmla="*/ 143749 h 146825"/>
              <a:gd name="T8" fmla="*/ 101600 w 114300"/>
              <a:gd name="T9" fmla="*/ 75000 h 146825"/>
              <a:gd name="T10" fmla="*/ 114300 w 114300"/>
              <a:gd name="T11" fmla="*/ 0 h 146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4300" h="146825">
                <a:moveTo>
                  <a:pt x="114300" y="0"/>
                </a:moveTo>
                <a:cubicBezTo>
                  <a:pt x="63500" y="10583"/>
                  <a:pt x="73025" y="-1058"/>
                  <a:pt x="9525" y="25400"/>
                </a:cubicBezTo>
                <a:lnTo>
                  <a:pt x="0" y="123825"/>
                </a:lnTo>
                <a:cubicBezTo>
                  <a:pt x="23283" y="117475"/>
                  <a:pt x="56092" y="152400"/>
                  <a:pt x="79375" y="146050"/>
                </a:cubicBezTo>
                <a:lnTo>
                  <a:pt x="101600" y="762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6" name="Connector 5"/>
          <p:cNvSpPr>
            <a:spLocks noChangeArrowheads="1"/>
          </p:cNvSpPr>
          <p:nvPr/>
        </p:nvSpPr>
        <p:spPr bwMode="auto">
          <a:xfrm>
            <a:off x="3351213" y="2611438"/>
            <a:ext cx="85725" cy="84137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0" y="0"/>
            <a:ext cx="835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Use both eyes, stare at the parrot</a:t>
            </a:r>
            <a:r>
              <a:rPr lang="ja-JP" altLang="en-US" smtClean="0">
                <a:solidFill>
                  <a:srgbClr val="FFFFFF"/>
                </a:solidFill>
              </a:rPr>
              <a:t>’</a:t>
            </a:r>
            <a:r>
              <a:rPr lang="en-US" altLang="ja-JP" smtClean="0">
                <a:solidFill>
                  <a:srgbClr val="FFFFFF"/>
                </a:solidFill>
              </a:rPr>
              <a:t>s eye for </a:t>
            </a:r>
            <a:r>
              <a:rPr lang="en-US" altLang="ja-JP" b="1" smtClean="0">
                <a:solidFill>
                  <a:srgbClr val="FFFFFF"/>
                </a:solidFill>
              </a:rPr>
              <a:t>20</a:t>
            </a:r>
            <a:r>
              <a:rPr lang="en-US" altLang="ja-JP" smtClean="0">
                <a:solidFill>
                  <a:srgbClr val="FFFFFF"/>
                </a:solidFill>
              </a:rPr>
              <a:t> seconds or so</a:t>
            </a:r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1"/>
          <p:cNvSpPr>
            <a:spLocks noChangeArrowheads="1"/>
          </p:cNvSpPr>
          <p:nvPr/>
        </p:nvSpPr>
        <p:spPr bwMode="auto">
          <a:xfrm>
            <a:off x="4343400" y="228600"/>
            <a:ext cx="4572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Snip Same Side Corner Rectangle 2"/>
          <p:cNvSpPr/>
          <p:nvPr/>
        </p:nvSpPr>
        <p:spPr bwMode="auto">
          <a:xfrm>
            <a:off x="2514600" y="838200"/>
            <a:ext cx="4038600" cy="5181600"/>
          </a:xfrm>
          <a:prstGeom prst="snip2SameRect">
            <a:avLst>
              <a:gd name="adj1" fmla="val 26339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nip Same Side Corner Rectangle 3"/>
          <p:cNvSpPr/>
          <p:nvPr/>
        </p:nvSpPr>
        <p:spPr bwMode="auto">
          <a:xfrm>
            <a:off x="3048000" y="838200"/>
            <a:ext cx="2971800" cy="5181600"/>
          </a:xfrm>
          <a:prstGeom prst="snip2SameRect">
            <a:avLst>
              <a:gd name="adj1" fmla="val 34499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nip Same Side Corner Rectangle 4"/>
          <p:cNvSpPr/>
          <p:nvPr/>
        </p:nvSpPr>
        <p:spPr bwMode="auto">
          <a:xfrm>
            <a:off x="3581400" y="838200"/>
            <a:ext cx="1981200" cy="5181600"/>
          </a:xfrm>
          <a:prstGeom prst="snip2SameRect">
            <a:avLst>
              <a:gd name="adj1" fmla="val 50000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>
            <a:stCxn id="5" idx="3"/>
            <a:endCxn id="5" idx="1"/>
          </p:cNvCxnSpPr>
          <p:nvPr/>
        </p:nvCxnSpPr>
        <p:spPr bwMode="auto">
          <a:xfrm>
            <a:off x="4572000" y="838200"/>
            <a:ext cx="0" cy="5181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514600" y="1905000"/>
            <a:ext cx="4038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514600" y="2057400"/>
            <a:ext cx="403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2514600" y="5867400"/>
            <a:ext cx="4038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3048000" y="4038600"/>
            <a:ext cx="2971800" cy="16002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75" name="TextBox 22"/>
          <p:cNvSpPr txBox="1">
            <a:spLocks noChangeArrowheads="1"/>
          </p:cNvSpPr>
          <p:nvPr/>
        </p:nvSpPr>
        <p:spPr bwMode="auto">
          <a:xfrm>
            <a:off x="685800" y="60960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What color is the bird in the cage?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</a:rPr>
              <a:t>This color is a bit harder to visualize</a:t>
            </a:r>
          </a:p>
        </p:txBody>
      </p:sp>
    </p:spTree>
    <p:extLst>
      <p:ext uri="{BB962C8B-B14F-4D97-AF65-F5344CB8AC3E}">
        <p14:creationId xmlns:p14="http://schemas.microsoft.com/office/powerpoint/2010/main" val="41608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4"/>
          <p:cNvSpPr>
            <a:spLocks noChangeArrowheads="1"/>
          </p:cNvSpPr>
          <p:nvPr/>
        </p:nvSpPr>
        <p:spPr bwMode="auto">
          <a:xfrm>
            <a:off x="0" y="990600"/>
            <a:ext cx="9144000" cy="3841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1" name="Rectangle 56"/>
          <p:cNvSpPr>
            <a:spLocks noChangeArrowheads="1"/>
          </p:cNvSpPr>
          <p:nvPr/>
        </p:nvSpPr>
        <p:spPr bwMode="auto">
          <a:xfrm>
            <a:off x="0" y="1752600"/>
            <a:ext cx="9144000" cy="3841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2" name="Rectangle 57"/>
          <p:cNvSpPr>
            <a:spLocks noChangeArrowheads="1"/>
          </p:cNvSpPr>
          <p:nvPr/>
        </p:nvSpPr>
        <p:spPr bwMode="auto">
          <a:xfrm>
            <a:off x="0" y="2514600"/>
            <a:ext cx="9144000" cy="3841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3" name="Rectangle 58"/>
          <p:cNvSpPr>
            <a:spLocks noChangeArrowheads="1"/>
          </p:cNvSpPr>
          <p:nvPr/>
        </p:nvSpPr>
        <p:spPr bwMode="auto">
          <a:xfrm>
            <a:off x="0" y="3276600"/>
            <a:ext cx="9144000" cy="3841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4" name="Rectangle 53"/>
          <p:cNvSpPr>
            <a:spLocks noChangeArrowheads="1"/>
          </p:cNvSpPr>
          <p:nvPr/>
        </p:nvSpPr>
        <p:spPr bwMode="auto">
          <a:xfrm>
            <a:off x="0" y="990600"/>
            <a:ext cx="3657600" cy="26670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5" name="Rectangle 59"/>
          <p:cNvSpPr>
            <a:spLocks noChangeArrowheads="1"/>
          </p:cNvSpPr>
          <p:nvPr/>
        </p:nvSpPr>
        <p:spPr bwMode="auto">
          <a:xfrm>
            <a:off x="0" y="4038600"/>
            <a:ext cx="9144000" cy="3841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6" name="Rectangle 60"/>
          <p:cNvSpPr>
            <a:spLocks noChangeArrowheads="1"/>
          </p:cNvSpPr>
          <p:nvPr/>
        </p:nvSpPr>
        <p:spPr bwMode="auto">
          <a:xfrm>
            <a:off x="0" y="4800600"/>
            <a:ext cx="9144000" cy="3841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7" name="Rectangle 61"/>
          <p:cNvSpPr>
            <a:spLocks noChangeArrowheads="1"/>
          </p:cNvSpPr>
          <p:nvPr/>
        </p:nvSpPr>
        <p:spPr bwMode="auto">
          <a:xfrm>
            <a:off x="0" y="5562600"/>
            <a:ext cx="9144000" cy="3841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5-Point Star 2"/>
          <p:cNvSpPr/>
          <p:nvPr/>
        </p:nvSpPr>
        <p:spPr bwMode="auto">
          <a:xfrm>
            <a:off x="152400" y="10985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5-Point Star 3"/>
          <p:cNvSpPr/>
          <p:nvPr/>
        </p:nvSpPr>
        <p:spPr bwMode="auto">
          <a:xfrm>
            <a:off x="762000" y="10985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5-Point Star 4"/>
          <p:cNvSpPr/>
          <p:nvPr/>
        </p:nvSpPr>
        <p:spPr bwMode="auto">
          <a:xfrm>
            <a:off x="1371600" y="10985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5-Point Star 5"/>
          <p:cNvSpPr/>
          <p:nvPr/>
        </p:nvSpPr>
        <p:spPr bwMode="auto">
          <a:xfrm>
            <a:off x="1981200" y="10985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>
            <a:off x="2590800" y="10985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>
            <a:off x="3200400" y="10985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5-Point Star 8"/>
          <p:cNvSpPr/>
          <p:nvPr/>
        </p:nvSpPr>
        <p:spPr bwMode="auto">
          <a:xfrm>
            <a:off x="152400" y="16256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5-Point Star 9"/>
          <p:cNvSpPr/>
          <p:nvPr/>
        </p:nvSpPr>
        <p:spPr bwMode="auto">
          <a:xfrm>
            <a:off x="762000" y="16256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5-Point Star 10"/>
          <p:cNvSpPr/>
          <p:nvPr/>
        </p:nvSpPr>
        <p:spPr bwMode="auto">
          <a:xfrm>
            <a:off x="1371600" y="16256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5-Point Star 11"/>
          <p:cNvSpPr/>
          <p:nvPr/>
        </p:nvSpPr>
        <p:spPr bwMode="auto">
          <a:xfrm>
            <a:off x="1981200" y="16256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5-Point Star 12"/>
          <p:cNvSpPr/>
          <p:nvPr/>
        </p:nvSpPr>
        <p:spPr bwMode="auto">
          <a:xfrm>
            <a:off x="2590800" y="16256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5-Point Star 13"/>
          <p:cNvSpPr/>
          <p:nvPr/>
        </p:nvSpPr>
        <p:spPr bwMode="auto">
          <a:xfrm>
            <a:off x="3200400" y="16256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5-Point Star 14"/>
          <p:cNvSpPr/>
          <p:nvPr/>
        </p:nvSpPr>
        <p:spPr bwMode="auto">
          <a:xfrm>
            <a:off x="152400" y="21526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5-Point Star 15"/>
          <p:cNvSpPr/>
          <p:nvPr/>
        </p:nvSpPr>
        <p:spPr bwMode="auto">
          <a:xfrm>
            <a:off x="762000" y="21526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5-Point Star 16"/>
          <p:cNvSpPr/>
          <p:nvPr/>
        </p:nvSpPr>
        <p:spPr bwMode="auto">
          <a:xfrm>
            <a:off x="1371600" y="21526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5-Point Star 17"/>
          <p:cNvSpPr/>
          <p:nvPr/>
        </p:nvSpPr>
        <p:spPr bwMode="auto">
          <a:xfrm>
            <a:off x="1981200" y="21526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5-Point Star 18"/>
          <p:cNvSpPr/>
          <p:nvPr/>
        </p:nvSpPr>
        <p:spPr bwMode="auto">
          <a:xfrm>
            <a:off x="2590800" y="21526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5-Point Star 19"/>
          <p:cNvSpPr/>
          <p:nvPr/>
        </p:nvSpPr>
        <p:spPr bwMode="auto">
          <a:xfrm>
            <a:off x="3200400" y="21526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5-Point Star 20"/>
          <p:cNvSpPr/>
          <p:nvPr/>
        </p:nvSpPr>
        <p:spPr bwMode="auto">
          <a:xfrm>
            <a:off x="152400" y="26797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5-Point Star 21"/>
          <p:cNvSpPr/>
          <p:nvPr/>
        </p:nvSpPr>
        <p:spPr bwMode="auto">
          <a:xfrm>
            <a:off x="762000" y="26797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5-Point Star 22"/>
          <p:cNvSpPr/>
          <p:nvPr/>
        </p:nvSpPr>
        <p:spPr bwMode="auto">
          <a:xfrm>
            <a:off x="1371600" y="26797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5-Point Star 23"/>
          <p:cNvSpPr/>
          <p:nvPr/>
        </p:nvSpPr>
        <p:spPr bwMode="auto">
          <a:xfrm>
            <a:off x="1981200" y="26797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5-Point Star 24"/>
          <p:cNvSpPr/>
          <p:nvPr/>
        </p:nvSpPr>
        <p:spPr bwMode="auto">
          <a:xfrm>
            <a:off x="2590800" y="26797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5-Point Star 25"/>
          <p:cNvSpPr/>
          <p:nvPr/>
        </p:nvSpPr>
        <p:spPr bwMode="auto">
          <a:xfrm>
            <a:off x="3200400" y="26797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5-Point Star 26"/>
          <p:cNvSpPr/>
          <p:nvPr/>
        </p:nvSpPr>
        <p:spPr bwMode="auto">
          <a:xfrm>
            <a:off x="152400" y="32067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5-Point Star 27"/>
          <p:cNvSpPr/>
          <p:nvPr/>
        </p:nvSpPr>
        <p:spPr bwMode="auto">
          <a:xfrm>
            <a:off x="762000" y="32067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5-Point Star 28"/>
          <p:cNvSpPr/>
          <p:nvPr/>
        </p:nvSpPr>
        <p:spPr bwMode="auto">
          <a:xfrm>
            <a:off x="1371600" y="32067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5-Point Star 29"/>
          <p:cNvSpPr/>
          <p:nvPr/>
        </p:nvSpPr>
        <p:spPr bwMode="auto">
          <a:xfrm>
            <a:off x="1981200" y="32067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5-Point Star 30"/>
          <p:cNvSpPr/>
          <p:nvPr/>
        </p:nvSpPr>
        <p:spPr bwMode="auto">
          <a:xfrm>
            <a:off x="2590800" y="32067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5-Point Star 31"/>
          <p:cNvSpPr/>
          <p:nvPr/>
        </p:nvSpPr>
        <p:spPr bwMode="auto">
          <a:xfrm>
            <a:off x="3200400" y="320675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5-Point Star 32"/>
          <p:cNvSpPr/>
          <p:nvPr/>
        </p:nvSpPr>
        <p:spPr bwMode="auto">
          <a:xfrm>
            <a:off x="457200" y="13589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5-Point Star 33"/>
          <p:cNvSpPr/>
          <p:nvPr/>
        </p:nvSpPr>
        <p:spPr bwMode="auto">
          <a:xfrm>
            <a:off x="1066800" y="13589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5-Point Star 34"/>
          <p:cNvSpPr/>
          <p:nvPr/>
        </p:nvSpPr>
        <p:spPr bwMode="auto">
          <a:xfrm>
            <a:off x="1676400" y="13589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5-Point Star 35"/>
          <p:cNvSpPr/>
          <p:nvPr/>
        </p:nvSpPr>
        <p:spPr bwMode="auto">
          <a:xfrm>
            <a:off x="2286000" y="13589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5-Point Star 36"/>
          <p:cNvSpPr/>
          <p:nvPr/>
        </p:nvSpPr>
        <p:spPr bwMode="auto">
          <a:xfrm>
            <a:off x="2895600" y="13589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5-Point Star 38"/>
          <p:cNvSpPr/>
          <p:nvPr/>
        </p:nvSpPr>
        <p:spPr bwMode="auto">
          <a:xfrm>
            <a:off x="457200" y="18796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5-Point Star 39"/>
          <p:cNvSpPr/>
          <p:nvPr/>
        </p:nvSpPr>
        <p:spPr bwMode="auto">
          <a:xfrm>
            <a:off x="1066800" y="18796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5-Point Star 40"/>
          <p:cNvSpPr/>
          <p:nvPr/>
        </p:nvSpPr>
        <p:spPr bwMode="auto">
          <a:xfrm>
            <a:off x="1676400" y="18796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2" name="5-Point Star 41"/>
          <p:cNvSpPr/>
          <p:nvPr/>
        </p:nvSpPr>
        <p:spPr bwMode="auto">
          <a:xfrm>
            <a:off x="2286000" y="18796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5-Point Star 42"/>
          <p:cNvSpPr/>
          <p:nvPr/>
        </p:nvSpPr>
        <p:spPr bwMode="auto">
          <a:xfrm>
            <a:off x="2895600" y="18796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5-Point Star 43"/>
          <p:cNvSpPr/>
          <p:nvPr/>
        </p:nvSpPr>
        <p:spPr bwMode="auto">
          <a:xfrm>
            <a:off x="457200" y="24003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5-Point Star 44"/>
          <p:cNvSpPr/>
          <p:nvPr/>
        </p:nvSpPr>
        <p:spPr bwMode="auto">
          <a:xfrm>
            <a:off x="1066800" y="24003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5-Point Star 45"/>
          <p:cNvSpPr/>
          <p:nvPr/>
        </p:nvSpPr>
        <p:spPr bwMode="auto">
          <a:xfrm>
            <a:off x="1676400" y="24003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5-Point Star 46"/>
          <p:cNvSpPr/>
          <p:nvPr/>
        </p:nvSpPr>
        <p:spPr bwMode="auto">
          <a:xfrm>
            <a:off x="2286000" y="24003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5-Point Star 47"/>
          <p:cNvSpPr/>
          <p:nvPr/>
        </p:nvSpPr>
        <p:spPr bwMode="auto">
          <a:xfrm>
            <a:off x="2895600" y="24003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5-Point Star 48"/>
          <p:cNvSpPr/>
          <p:nvPr/>
        </p:nvSpPr>
        <p:spPr bwMode="auto">
          <a:xfrm>
            <a:off x="457200" y="29210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" name="5-Point Star 49"/>
          <p:cNvSpPr/>
          <p:nvPr/>
        </p:nvSpPr>
        <p:spPr bwMode="auto">
          <a:xfrm>
            <a:off x="1066800" y="29210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" name="5-Point Star 50"/>
          <p:cNvSpPr/>
          <p:nvPr/>
        </p:nvSpPr>
        <p:spPr bwMode="auto">
          <a:xfrm>
            <a:off x="1676400" y="29210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5-Point Star 51"/>
          <p:cNvSpPr/>
          <p:nvPr/>
        </p:nvSpPr>
        <p:spPr bwMode="auto">
          <a:xfrm>
            <a:off x="2286000" y="29210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5-Point Star 52"/>
          <p:cNvSpPr/>
          <p:nvPr/>
        </p:nvSpPr>
        <p:spPr bwMode="auto">
          <a:xfrm>
            <a:off x="2895600" y="2921000"/>
            <a:ext cx="304800" cy="304800"/>
          </a:xfrm>
          <a:prstGeom prst="star5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348" name="Oval 62"/>
          <p:cNvSpPr>
            <a:spLocks noChangeArrowheads="1"/>
          </p:cNvSpPr>
          <p:nvPr/>
        </p:nvSpPr>
        <p:spPr bwMode="auto">
          <a:xfrm>
            <a:off x="4953000" y="37338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349" name="TextBox 63"/>
          <p:cNvSpPr txBox="1">
            <a:spLocks noChangeArrowheads="1"/>
          </p:cNvSpPr>
          <p:nvPr/>
        </p:nvSpPr>
        <p:spPr bwMode="auto">
          <a:xfrm>
            <a:off x="0" y="0"/>
            <a:ext cx="797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Use both eyes, stare at the white dot for </a:t>
            </a:r>
            <a:r>
              <a:rPr lang="en-US" b="1" smtClean="0">
                <a:solidFill>
                  <a:srgbClr val="FFFFFF"/>
                </a:solidFill>
              </a:rPr>
              <a:t>20</a:t>
            </a:r>
            <a:r>
              <a:rPr lang="en-US" smtClean="0">
                <a:solidFill>
                  <a:srgbClr val="FFFFFF"/>
                </a:solidFill>
              </a:rPr>
              <a:t> seconds or so</a:t>
            </a:r>
          </a:p>
        </p:txBody>
      </p:sp>
    </p:spTree>
    <p:extLst>
      <p:ext uri="{BB962C8B-B14F-4D97-AF65-F5344CB8AC3E}">
        <p14:creationId xmlns:p14="http://schemas.microsoft.com/office/powerpoint/2010/main" val="24711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5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46_07_compound_eyes-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611313"/>
            <a:ext cx="8548687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2400" y="0"/>
            <a:ext cx="1981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1200" smtClean="0">
                <a:latin typeface="Arial" pitchFamily="34" charset="0"/>
              </a:rPr>
              <a:t>Figure 46-7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03250" y="1633538"/>
            <a:ext cx="43116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b="1"/>
              <a:t>Ommatidia are the functional units of insect eyes.</a:t>
            </a:r>
          </a:p>
        </p:txBody>
      </p:sp>
      <p:sp>
        <p:nvSpPr>
          <p:cNvPr id="5125" name="Text Box 23"/>
          <p:cNvSpPr txBox="1">
            <a:spLocks noChangeArrowheads="1"/>
          </p:cNvSpPr>
          <p:nvPr/>
        </p:nvSpPr>
        <p:spPr bwMode="auto">
          <a:xfrm>
            <a:off x="5819775" y="1646238"/>
            <a:ext cx="2879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b="1"/>
              <a:t>      Ommatidia contain receptor cells that send axons to the CNS.</a:t>
            </a:r>
          </a:p>
        </p:txBody>
      </p:sp>
      <p:sp>
        <p:nvSpPr>
          <p:cNvPr id="5126" name="Text Box 24"/>
          <p:cNvSpPr txBox="1">
            <a:spLocks noChangeArrowheads="1"/>
          </p:cNvSpPr>
          <p:nvPr/>
        </p:nvSpPr>
        <p:spPr bwMode="auto">
          <a:xfrm>
            <a:off x="7683500" y="2986088"/>
            <a:ext cx="5080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200" b="1"/>
              <a:t>Lens</a:t>
            </a:r>
          </a:p>
        </p:txBody>
      </p:sp>
      <p:sp>
        <p:nvSpPr>
          <p:cNvPr id="5127" name="Text Box 25"/>
          <p:cNvSpPr txBox="1">
            <a:spLocks noChangeArrowheads="1"/>
          </p:cNvSpPr>
          <p:nvPr/>
        </p:nvSpPr>
        <p:spPr bwMode="auto">
          <a:xfrm>
            <a:off x="7273925" y="3414713"/>
            <a:ext cx="8699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200" b="1"/>
              <a:t>Receptor cells</a:t>
            </a:r>
          </a:p>
        </p:txBody>
      </p:sp>
      <p:sp>
        <p:nvSpPr>
          <p:cNvPr id="5128" name="Line 26"/>
          <p:cNvSpPr>
            <a:spLocks noChangeShapeType="1"/>
          </p:cNvSpPr>
          <p:nvPr/>
        </p:nvSpPr>
        <p:spPr bwMode="auto">
          <a:xfrm flipV="1">
            <a:off x="6699250" y="3489325"/>
            <a:ext cx="542925" cy="15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27"/>
          <p:cNvSpPr>
            <a:spLocks noChangeShapeType="1"/>
          </p:cNvSpPr>
          <p:nvPr/>
        </p:nvSpPr>
        <p:spPr bwMode="auto">
          <a:xfrm>
            <a:off x="6905625" y="3406775"/>
            <a:ext cx="339725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AutoShape 28"/>
          <p:cNvSpPr>
            <a:spLocks/>
          </p:cNvSpPr>
          <p:nvPr/>
        </p:nvSpPr>
        <p:spPr bwMode="auto">
          <a:xfrm rot="-8471136">
            <a:off x="7558088" y="2767013"/>
            <a:ext cx="95250" cy="500062"/>
          </a:xfrm>
          <a:prstGeom prst="leftBrace">
            <a:avLst>
              <a:gd name="adj1" fmla="val 437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5131" name="Text Box 29"/>
          <p:cNvSpPr txBox="1">
            <a:spLocks noChangeArrowheads="1"/>
          </p:cNvSpPr>
          <p:nvPr/>
        </p:nvSpPr>
        <p:spPr bwMode="auto">
          <a:xfrm>
            <a:off x="4457700" y="1981200"/>
            <a:ext cx="95567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200" b="1"/>
              <a:t>Ommatidia</a:t>
            </a:r>
          </a:p>
        </p:txBody>
      </p:sp>
      <p:sp>
        <p:nvSpPr>
          <p:cNvPr id="5132" name="Text Box 30"/>
          <p:cNvSpPr txBox="1">
            <a:spLocks noChangeArrowheads="1"/>
          </p:cNvSpPr>
          <p:nvPr/>
        </p:nvSpPr>
        <p:spPr bwMode="auto">
          <a:xfrm>
            <a:off x="3505200" y="4886325"/>
            <a:ext cx="95567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200" b="1"/>
              <a:t>Axons</a:t>
            </a:r>
          </a:p>
        </p:txBody>
      </p:sp>
      <p:sp>
        <p:nvSpPr>
          <p:cNvPr id="5133" name="Line 31"/>
          <p:cNvSpPr>
            <a:spLocks noChangeShapeType="1"/>
          </p:cNvSpPr>
          <p:nvPr/>
        </p:nvSpPr>
        <p:spPr bwMode="auto">
          <a:xfrm flipH="1">
            <a:off x="3667125" y="4619625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32"/>
          <p:cNvSpPr>
            <a:spLocks noChangeShapeType="1"/>
          </p:cNvSpPr>
          <p:nvPr/>
        </p:nvSpPr>
        <p:spPr bwMode="auto">
          <a:xfrm flipH="1">
            <a:off x="4445000" y="2181225"/>
            <a:ext cx="307975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33"/>
          <p:cNvSpPr>
            <a:spLocks noChangeShapeType="1"/>
          </p:cNvSpPr>
          <p:nvPr/>
        </p:nvSpPr>
        <p:spPr bwMode="auto">
          <a:xfrm>
            <a:off x="4749800" y="2178050"/>
            <a:ext cx="419100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34"/>
          <p:cNvSpPr>
            <a:spLocks noChangeShapeType="1"/>
          </p:cNvSpPr>
          <p:nvPr/>
        </p:nvSpPr>
        <p:spPr bwMode="auto">
          <a:xfrm>
            <a:off x="4752975" y="2193925"/>
            <a:ext cx="15875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TextBox 1"/>
          <p:cNvSpPr txBox="1">
            <a:spLocks noChangeArrowheads="1"/>
          </p:cNvSpPr>
          <p:nvPr/>
        </p:nvSpPr>
        <p:spPr bwMode="auto">
          <a:xfrm>
            <a:off x="304800" y="617538"/>
            <a:ext cx="8570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Insects appear to have two eyes also, but they are compound!</a:t>
            </a:r>
          </a:p>
          <a:p>
            <a:r>
              <a:rPr lang="en-US"/>
              <a:t>Each ommatidium sends separate information to their brain.</a:t>
            </a:r>
          </a:p>
        </p:txBody>
      </p:sp>
    </p:spTree>
    <p:extLst>
      <p:ext uri="{BB962C8B-B14F-4D97-AF65-F5344CB8AC3E}">
        <p14:creationId xmlns:p14="http://schemas.microsoft.com/office/powerpoint/2010/main" val="4091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Human vs Insect Vision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 rot="-5400000">
            <a:off x="-590549" y="3187700"/>
            <a:ext cx="2228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sz="1000">
                <a:latin typeface="Times" charset="0"/>
              </a:rPr>
              <a:t>Copyright Norton Presentation Manager</a:t>
            </a:r>
          </a:p>
        </p:txBody>
      </p:sp>
      <p:pic>
        <p:nvPicPr>
          <p:cNvPr id="6148" name="Picture 4" descr="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4" y="1219200"/>
            <a:ext cx="8002587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8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00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-8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-8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lank Presentation">
      <a:majorFont>
        <a:latin typeface="Times"/>
        <a:ea typeface=""/>
        <a:cs typeface="Arial"/>
      </a:majorFont>
      <a:minorFont>
        <a:latin typeface="Time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lank Presentatio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2045</Words>
  <Application>Microsoft Office PowerPoint</Application>
  <PresentationFormat>On-screen Show (4:3)</PresentationFormat>
  <Paragraphs>372</Paragraphs>
  <Slides>74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Office Theme</vt:lpstr>
      <vt:lpstr>Theme1</vt:lpstr>
      <vt:lpstr>1_Blank Presentation</vt:lpstr>
      <vt:lpstr>2_Blank Presentation</vt:lpstr>
      <vt:lpstr>Blank</vt:lpstr>
      <vt:lpstr>1_Office Theme</vt:lpstr>
      <vt:lpstr>Equation</vt:lpstr>
      <vt:lpstr>Computer Vision</vt:lpstr>
      <vt:lpstr>Light</vt:lpstr>
      <vt:lpstr>Light</vt:lpstr>
      <vt:lpstr>Light</vt:lpstr>
      <vt:lpstr>Human Visual System</vt:lpstr>
      <vt:lpstr>Figure 46-8</vt:lpstr>
      <vt:lpstr>Figure 46-9</vt:lpstr>
      <vt:lpstr>Figure 46-7</vt:lpstr>
      <vt:lpstr>Human vs Insect Vision</vt:lpstr>
      <vt:lpstr>PowerPoint Presentation</vt:lpstr>
      <vt:lpstr>Structure of the Eye: Cornea and Lens</vt:lpstr>
      <vt:lpstr>Structure of the Eye: Cornea and Lens</vt:lpstr>
      <vt:lpstr>How a Camera Lens Focuses</vt:lpstr>
      <vt:lpstr>How Your Eye Focuses</vt:lpstr>
      <vt:lpstr>The Eyelens: Accommodation</vt:lpstr>
      <vt:lpstr>Eyelens: Accommodation</vt:lpstr>
      <vt:lpstr>How Your Eyelens Focuses</vt:lpstr>
      <vt:lpstr>Vertebrate Retina</vt:lpstr>
      <vt:lpstr>Figure 46-10</vt:lpstr>
      <vt:lpstr>Photoreceptors</vt:lpstr>
      <vt:lpstr>Cone (LMS) and Rod (R) responses</vt:lpstr>
      <vt:lpstr>PowerPoint Presentation</vt:lpstr>
      <vt:lpstr>Photoreceptor density across retina</vt:lpstr>
      <vt:lpstr>PowerPoint Presentation</vt:lpstr>
      <vt:lpstr>PowerPoint Presentation</vt:lpstr>
      <vt:lpstr>Comparison between rods and cones</vt:lpstr>
      <vt:lpstr>Human Visual Perception</vt:lpstr>
      <vt:lpstr>Brightness Adaptation</vt:lpstr>
      <vt:lpstr>PowerPoint Presentation</vt:lpstr>
      <vt:lpstr>Brightness Adaptation and Mach Banding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Mapping from Retina to 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Tim</dc:creator>
  <cp:lastModifiedBy>Tim</cp:lastModifiedBy>
  <cp:revision>17</cp:revision>
  <dcterms:created xsi:type="dcterms:W3CDTF">2006-08-16T00:00:00Z</dcterms:created>
  <dcterms:modified xsi:type="dcterms:W3CDTF">2015-10-19T11:30:57Z</dcterms:modified>
</cp:coreProperties>
</file>