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7" r:id="rId3"/>
    <p:sldId id="259" r:id="rId4"/>
    <p:sldId id="270" r:id="rId5"/>
    <p:sldId id="258" r:id="rId6"/>
    <p:sldId id="260" r:id="rId7"/>
    <p:sldId id="262" r:id="rId8"/>
    <p:sldId id="263" r:id="rId9"/>
    <p:sldId id="271" r:id="rId10"/>
    <p:sldId id="261" r:id="rId11"/>
    <p:sldId id="266" r:id="rId12"/>
    <p:sldId id="272" r:id="rId13"/>
    <p:sldId id="264" r:id="rId14"/>
    <p:sldId id="281" r:id="rId15"/>
    <p:sldId id="269" r:id="rId16"/>
    <p:sldId id="268" r:id="rId17"/>
    <p:sldId id="273" r:id="rId18"/>
    <p:sldId id="275" r:id="rId19"/>
    <p:sldId id="276" r:id="rId20"/>
    <p:sldId id="277" r:id="rId21"/>
    <p:sldId id="279" r:id="rId22"/>
    <p:sldId id="282" r:id="rId23"/>
    <p:sldId id="278" r:id="rId24"/>
    <p:sldId id="280" r:id="rId25"/>
    <p:sldId id="265" r:id="rId26"/>
    <p:sldId id="257" r:id="rId2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D6E0"/>
    <a:srgbClr val="FFCC00"/>
    <a:srgbClr val="8C0000"/>
    <a:srgbClr val="626000"/>
    <a:srgbClr val="FF9933"/>
    <a:srgbClr val="80808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94710" autoAdjust="0"/>
  </p:normalViewPr>
  <p:slideViewPr>
    <p:cSldViewPr snapToGrid="0" showGuides="1">
      <p:cViewPr varScale="1">
        <p:scale>
          <a:sx n="110" d="100"/>
          <a:sy n="110" d="100"/>
        </p:scale>
        <p:origin x="-19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4616450"/>
            <a:ext cx="6467475" cy="1057275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2579688"/>
            <a:ext cx="6477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 dirty="0" smtClean="0"/>
              <a:t>Titelmasterformat durch Klicken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199" y="6245225"/>
            <a:ext cx="3064329" cy="47625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Mathematik &amp; Informatik, ECTS-Umfrage, 07.07.2014</a:t>
            </a:r>
            <a:endParaRPr lang="de-DE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95275"/>
            <a:ext cx="43211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ECTS-Umfrage: J. Auer, N. Lehmann, M. </a:t>
            </a: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Orlowsak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, P. Schumacher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Modul: „Empirische Bewertung in der Informatik“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Titel, Datum, …</a:t>
            </a:r>
            <a:endParaRPr lang="de-DE" dirty="0"/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2"/>
                </a:solidFill>
              </a:rPr>
              <a:t>ECTS </a:t>
            </a:r>
            <a:r>
              <a:rPr lang="de-DE" dirty="0" smtClean="0"/>
              <a:t>Umfrage</a:t>
            </a:r>
            <a:endParaRPr lang="de-DE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4211028"/>
            <a:ext cx="6467475" cy="1057275"/>
          </a:xfrm>
        </p:spPr>
        <p:txBody>
          <a:bodyPr/>
          <a:lstStyle/>
          <a:p>
            <a:r>
              <a:rPr lang="de-DE" b="0" u="sng" dirty="0" smtClean="0">
                <a:solidFill>
                  <a:schemeClr val="tx1"/>
                </a:solidFill>
              </a:rPr>
              <a:t>Gruppe</a:t>
            </a:r>
            <a:r>
              <a:rPr lang="de-DE" b="0" dirty="0" smtClean="0">
                <a:solidFill>
                  <a:schemeClr val="tx1"/>
                </a:solidFill>
              </a:rPr>
              <a:t>:</a:t>
            </a:r>
          </a:p>
          <a:p>
            <a:r>
              <a:rPr lang="de-DE" b="0" dirty="0" smtClean="0">
                <a:solidFill>
                  <a:schemeClr val="tx1"/>
                </a:solidFill>
              </a:rPr>
              <a:t>J. Auer, N. Lehmann</a:t>
            </a:r>
          </a:p>
          <a:p>
            <a:r>
              <a:rPr lang="de-DE" b="0" dirty="0" smtClean="0">
                <a:solidFill>
                  <a:schemeClr val="tx1"/>
                </a:solidFill>
              </a:rPr>
              <a:t>M. </a:t>
            </a:r>
            <a:r>
              <a:rPr lang="de-DE" b="0" dirty="0" err="1" smtClean="0">
                <a:solidFill>
                  <a:schemeClr val="tx1"/>
                </a:solidFill>
              </a:rPr>
              <a:t>Orlowska</a:t>
            </a:r>
            <a:r>
              <a:rPr lang="de-DE" b="0" dirty="0" smtClean="0">
                <a:solidFill>
                  <a:schemeClr val="tx1"/>
                </a:solidFill>
              </a:rPr>
              <a:t>, P. Schumacher</a:t>
            </a:r>
            <a:endParaRPr lang="de-DE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Ergebnisdaten &amp; das „R-Problem“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de-DE" dirty="0" smtClean="0"/>
              <a:t>    </a:t>
            </a:r>
            <a:r>
              <a:rPr lang="de-DE" b="1" dirty="0" smtClean="0"/>
              <a:t>107 verwendbare Teilnehmerdatensätze</a:t>
            </a:r>
            <a:r>
              <a:rPr lang="de-DE" dirty="0" smtClean="0"/>
              <a:t> (sehr viele Daten pro Datensatz!)</a:t>
            </a:r>
          </a:p>
          <a:p>
            <a:pPr>
              <a:buFont typeface="Wingdings" pitchFamily="2" charset="2"/>
              <a:buChar char="Ø"/>
            </a:pPr>
            <a:endParaRPr lang="de-DE" dirty="0" smtClean="0"/>
          </a:p>
          <a:p>
            <a:pPr>
              <a:buFont typeface="Wingdings" pitchFamily="2" charset="2"/>
              <a:buChar char="Ø"/>
            </a:pPr>
            <a:r>
              <a:rPr lang="de-DE" dirty="0" smtClean="0"/>
              <a:t>    Leider hatten wir </a:t>
            </a:r>
            <a:r>
              <a:rPr lang="de-DE" b="1" dirty="0" smtClean="0"/>
              <a:t>Probleme die gesammelten Daten mit R auszuwerten</a:t>
            </a:r>
            <a:r>
              <a:rPr lang="de-DE" dirty="0" smtClean="0"/>
              <a:t>,</a:t>
            </a:r>
          </a:p>
          <a:p>
            <a:r>
              <a:rPr lang="de-DE" dirty="0" smtClean="0"/>
              <a:t>       da keiner aus unserer Gruppe so richtig mit R zurecht gekommen ist…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 typeface="Wingdings" pitchFamily="2" charset="2"/>
              <a:buChar char="Ø"/>
            </a:pPr>
            <a:r>
              <a:rPr lang="de-DE" dirty="0" smtClean="0"/>
              <a:t>    …aber kurz bevor wir schon fast aufgeben wollten(!), </a:t>
            </a:r>
            <a:r>
              <a:rPr lang="de-DE" b="1" dirty="0" smtClean="0"/>
              <a:t>kam uns die Idee</a:t>
            </a:r>
          </a:p>
          <a:p>
            <a:r>
              <a:rPr lang="de-DE" b="1" dirty="0" smtClean="0"/>
              <a:t>       einen Freund um Hilfe</a:t>
            </a:r>
            <a:r>
              <a:rPr lang="de-DE" dirty="0" smtClean="0"/>
              <a:t> </a:t>
            </a:r>
            <a:r>
              <a:rPr lang="de-DE" b="1" dirty="0" smtClean="0"/>
              <a:t>zu bitten</a:t>
            </a:r>
            <a:r>
              <a:rPr lang="de-DE" dirty="0" smtClean="0"/>
              <a:t>…</a:t>
            </a:r>
            <a:endParaRPr lang="de-DE" dirty="0"/>
          </a:p>
        </p:txBody>
      </p:sp>
      <p:pic>
        <p:nvPicPr>
          <p:cNvPr id="5" name="Grafik 4" descr="csvdat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0114" y="2961738"/>
            <a:ext cx="5011946" cy="268737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„R-Problem“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Inhalt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277368" y="2300736"/>
            <a:ext cx="5753160" cy="305626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solidFill>
                  <a:schemeClr val="tx2"/>
                </a:solidFill>
              </a:rPr>
              <a:t>   Hypothese &amp; Forschungsfrage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solidFill>
                  <a:schemeClr val="tx2"/>
                </a:solidFill>
              </a:rPr>
              <a:t>   Aufbau der Umfrage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solidFill>
                  <a:schemeClr val="tx2"/>
                </a:solidFill>
              </a:rPr>
              <a:t>   Ergebnisdaten &amp; das „R-Problem“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b="1" dirty="0" smtClean="0">
                <a:solidFill>
                  <a:schemeClr val="accent2"/>
                </a:solidFill>
              </a:rPr>
              <a:t>   Auswertung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solidFill>
                  <a:schemeClr val="tx1"/>
                </a:solidFill>
              </a:rPr>
              <a:t>   Kritik</a:t>
            </a:r>
            <a:endParaRPr lang="de-DE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Auswertung – ermittelter </a:t>
            </a:r>
            <a:r>
              <a:rPr lang="de-DE" dirty="0" err="1" smtClean="0"/>
              <a:t>workload</a:t>
            </a:r>
            <a:endParaRPr lang="de-DE" dirty="0"/>
          </a:p>
        </p:txBody>
      </p:sp>
      <p:pic>
        <p:nvPicPr>
          <p:cNvPr id="8" name="Inhaltsplatzhalter 7" descr="wlperlpCombin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9864" y="2532349"/>
            <a:ext cx="4131961" cy="4131961"/>
          </a:xfrm>
        </p:spPr>
      </p:pic>
      <p:pic>
        <p:nvPicPr>
          <p:cNvPr id="9" name="Inhaltsplatzhalter 7" descr="wlperlpCombin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354505" y="2001328"/>
            <a:ext cx="4651479" cy="465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feld 9"/>
          <p:cNvSpPr txBox="1"/>
          <p:nvPr/>
        </p:nvSpPr>
        <p:spPr>
          <a:xfrm>
            <a:off x="569342" y="1690777"/>
            <a:ext cx="354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 smtClean="0"/>
              <a:t>Fragen zum </a:t>
            </a:r>
            <a:r>
              <a:rPr lang="de-DE" i="1" dirty="0" err="1" smtClean="0"/>
              <a:t>workload</a:t>
            </a:r>
            <a:endParaRPr lang="de-DE" i="1" dirty="0"/>
          </a:p>
        </p:txBody>
      </p:sp>
      <p:sp>
        <p:nvSpPr>
          <p:cNvPr id="11" name="Textfeld 10"/>
          <p:cNvSpPr txBox="1"/>
          <p:nvPr/>
        </p:nvSpPr>
        <p:spPr>
          <a:xfrm>
            <a:off x="4770409" y="1705155"/>
            <a:ext cx="396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 smtClean="0"/>
              <a:t>Kontrollfragen zum </a:t>
            </a:r>
            <a:r>
              <a:rPr lang="de-DE" i="1" dirty="0" err="1" smtClean="0"/>
              <a:t>workload</a:t>
            </a:r>
            <a:endParaRPr lang="de-DE" i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wlperlpCombin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3154" y="1290069"/>
            <a:ext cx="5374242" cy="5374242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Auswertung – ermittelter </a:t>
            </a:r>
            <a:r>
              <a:rPr lang="de-DE" dirty="0" err="1" smtClean="0"/>
              <a:t>workload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130724" y="2225615"/>
            <a:ext cx="458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 smtClean="0"/>
              <a:t>Fragen und Kontrollfragen </a:t>
            </a:r>
            <a:r>
              <a:rPr lang="de-DE" i="1" dirty="0" smtClean="0"/>
              <a:t>zum </a:t>
            </a:r>
            <a:r>
              <a:rPr lang="de-DE" i="1" dirty="0" err="1" smtClean="0"/>
              <a:t>workload</a:t>
            </a:r>
            <a:endParaRPr lang="de-DE" i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Auswertung – Abweichungen</a:t>
            </a:r>
            <a:endParaRPr lang="de-DE" dirty="0"/>
          </a:p>
        </p:txBody>
      </p:sp>
      <p:pic>
        <p:nvPicPr>
          <p:cNvPr id="8" name="Inhaltsplatzhalter 7" descr="wlperlpCombin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4284" y="1362902"/>
            <a:ext cx="5284154" cy="5284154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Auswertung – berechneter </a:t>
            </a:r>
            <a:r>
              <a:rPr lang="de-DE" dirty="0" err="1" smtClean="0"/>
              <a:t>workload</a:t>
            </a:r>
            <a:endParaRPr lang="de-DE" dirty="0"/>
          </a:p>
        </p:txBody>
      </p:sp>
      <p:pic>
        <p:nvPicPr>
          <p:cNvPr id="8" name="Inhaltsplatzhalter 7" descr="wlperlpCombin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2" y="2009955"/>
            <a:ext cx="4654356" cy="4654356"/>
          </a:xfrm>
        </p:spPr>
      </p:pic>
      <p:pic>
        <p:nvPicPr>
          <p:cNvPr id="9" name="Inhaltsplatzhalter 7" descr="wlperlpCombin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28868" y="2037675"/>
            <a:ext cx="4615132" cy="4615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feld 9"/>
          <p:cNvSpPr txBox="1"/>
          <p:nvPr/>
        </p:nvSpPr>
        <p:spPr>
          <a:xfrm>
            <a:off x="439948" y="1690777"/>
            <a:ext cx="841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 smtClean="0"/>
              <a:t>Berechneter </a:t>
            </a:r>
            <a:r>
              <a:rPr lang="de-DE" i="1" dirty="0" err="1" smtClean="0"/>
              <a:t>workload</a:t>
            </a:r>
            <a:r>
              <a:rPr lang="de-DE" i="1" dirty="0" smtClean="0"/>
              <a:t> aus Fragen und Kontrollfragen</a:t>
            </a:r>
            <a:endParaRPr lang="de-DE" i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Auswertung – weitere Variablen</a:t>
            </a:r>
            <a:endParaRPr lang="de-DE" dirty="0"/>
          </a:p>
        </p:txBody>
      </p:sp>
      <p:pic>
        <p:nvPicPr>
          <p:cNvPr id="8" name="Inhaltsplatzhalter 7" descr="wlperlpCombin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2" y="2009955"/>
            <a:ext cx="4654356" cy="4654356"/>
          </a:xfrm>
        </p:spPr>
      </p:pic>
      <p:sp>
        <p:nvSpPr>
          <p:cNvPr id="10" name="Textfeld 9"/>
          <p:cNvSpPr txBox="1"/>
          <p:nvPr/>
        </p:nvSpPr>
        <p:spPr>
          <a:xfrm>
            <a:off x="448574" y="1699404"/>
            <a:ext cx="397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 smtClean="0"/>
              <a:t>Interesse</a:t>
            </a:r>
            <a:endParaRPr lang="de-DE" i="1" dirty="0"/>
          </a:p>
        </p:txBody>
      </p:sp>
      <p:pic>
        <p:nvPicPr>
          <p:cNvPr id="7" name="Grafik 6" descr="skil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68484" y="1992702"/>
            <a:ext cx="4675518" cy="467551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210355" y="1696528"/>
            <a:ext cx="370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 smtClean="0"/>
              <a:t>Schwierigkeit</a:t>
            </a:r>
            <a:endParaRPr lang="de-DE" i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Auswertung – weitere Variablen</a:t>
            </a:r>
            <a:endParaRPr lang="de-DE" dirty="0"/>
          </a:p>
        </p:txBody>
      </p:sp>
      <p:pic>
        <p:nvPicPr>
          <p:cNvPr id="8" name="Inhaltsplatzhalter 7" descr="wlperlpCombin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2" y="2009955"/>
            <a:ext cx="4654356" cy="4654356"/>
          </a:xfrm>
        </p:spPr>
      </p:pic>
      <p:sp>
        <p:nvSpPr>
          <p:cNvPr id="10" name="Textfeld 9"/>
          <p:cNvSpPr txBox="1"/>
          <p:nvPr/>
        </p:nvSpPr>
        <p:spPr>
          <a:xfrm>
            <a:off x="448574" y="1699404"/>
            <a:ext cx="397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 smtClean="0"/>
              <a:t>Vorkenntnisse</a:t>
            </a:r>
            <a:endParaRPr lang="de-DE" i="1" dirty="0"/>
          </a:p>
        </p:txBody>
      </p:sp>
      <p:pic>
        <p:nvPicPr>
          <p:cNvPr id="7" name="Grafik 6" descr="skil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68484" y="1992702"/>
            <a:ext cx="4675518" cy="467551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925683" y="1696528"/>
            <a:ext cx="39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 smtClean="0"/>
              <a:t>Vorbildung</a:t>
            </a:r>
            <a:endParaRPr lang="de-DE" i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Auswertung – weitere Variablen</a:t>
            </a:r>
            <a:endParaRPr lang="de-DE" dirty="0"/>
          </a:p>
        </p:txBody>
      </p:sp>
      <p:pic>
        <p:nvPicPr>
          <p:cNvPr id="8" name="Inhaltsplatzhalter 7" descr="wlperlpCombin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2" y="2009955"/>
            <a:ext cx="4654356" cy="4654356"/>
          </a:xfrm>
        </p:spPr>
      </p:pic>
      <p:sp>
        <p:nvSpPr>
          <p:cNvPr id="10" name="Textfeld 9"/>
          <p:cNvSpPr txBox="1"/>
          <p:nvPr/>
        </p:nvSpPr>
        <p:spPr>
          <a:xfrm>
            <a:off x="448574" y="1699404"/>
            <a:ext cx="397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 smtClean="0"/>
              <a:t>Fachsemester</a:t>
            </a:r>
            <a:endParaRPr lang="de-DE" i="1" dirty="0"/>
          </a:p>
        </p:txBody>
      </p:sp>
      <p:pic>
        <p:nvPicPr>
          <p:cNvPr id="7" name="Grafik 6" descr="skil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68484" y="1992702"/>
            <a:ext cx="4675518" cy="467551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925683" y="1696528"/>
            <a:ext cx="39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 smtClean="0"/>
              <a:t>Erststudium</a:t>
            </a:r>
            <a:endParaRPr lang="de-DE" i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Inhalt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277368" y="2300736"/>
            <a:ext cx="5753160" cy="305626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2400" b="1" dirty="0" smtClean="0">
                <a:solidFill>
                  <a:schemeClr val="accent2"/>
                </a:solidFill>
              </a:rPr>
              <a:t>   Hypothese &amp; Forschungsfrage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/>
              <a:t>   Aufbau der Umfrage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/>
              <a:t>   Ergebnisdaten &amp; das „R-Problem“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/>
              <a:t>   Auswertung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solidFill>
                  <a:schemeClr val="tx1"/>
                </a:solidFill>
              </a:rPr>
              <a:t>   Kritik</a:t>
            </a:r>
            <a:endParaRPr lang="de-DE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Auswertung – weitere Variablen</a:t>
            </a:r>
            <a:endParaRPr lang="de-DE" dirty="0"/>
          </a:p>
        </p:txBody>
      </p:sp>
      <p:pic>
        <p:nvPicPr>
          <p:cNvPr id="8" name="Inhaltsplatzhalter 7" descr="wlperlpCombin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2" y="2009955"/>
            <a:ext cx="4654356" cy="4654356"/>
          </a:xfrm>
        </p:spPr>
      </p:pic>
      <p:sp>
        <p:nvSpPr>
          <p:cNvPr id="10" name="Textfeld 9"/>
          <p:cNvSpPr txBox="1"/>
          <p:nvPr/>
        </p:nvSpPr>
        <p:spPr>
          <a:xfrm>
            <a:off x="448574" y="1699404"/>
            <a:ext cx="397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 smtClean="0"/>
              <a:t>Gesundheit</a:t>
            </a:r>
            <a:endParaRPr lang="de-DE" i="1" dirty="0"/>
          </a:p>
        </p:txBody>
      </p:sp>
      <p:pic>
        <p:nvPicPr>
          <p:cNvPr id="7" name="Grafik 6" descr="skil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68484" y="1992702"/>
            <a:ext cx="4675518" cy="467551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925683" y="1696528"/>
            <a:ext cx="39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 smtClean="0"/>
              <a:t>Geschlecht</a:t>
            </a:r>
            <a:endParaRPr lang="de-DE" i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Auswertung – weitere Variablen</a:t>
            </a:r>
            <a:endParaRPr lang="de-DE" dirty="0"/>
          </a:p>
        </p:txBody>
      </p:sp>
      <p:pic>
        <p:nvPicPr>
          <p:cNvPr id="8" name="Inhaltsplatzhalter 7" descr="wlperlpCombin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2" y="2009955"/>
            <a:ext cx="4654356" cy="4654356"/>
          </a:xfrm>
        </p:spPr>
      </p:pic>
      <p:sp>
        <p:nvSpPr>
          <p:cNvPr id="10" name="Textfeld 9"/>
          <p:cNvSpPr txBox="1"/>
          <p:nvPr/>
        </p:nvSpPr>
        <p:spPr>
          <a:xfrm>
            <a:off x="448574" y="1699404"/>
            <a:ext cx="397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 smtClean="0"/>
              <a:t>Familienstand</a:t>
            </a:r>
            <a:endParaRPr lang="de-DE" i="1" dirty="0"/>
          </a:p>
        </p:txBody>
      </p:sp>
      <p:pic>
        <p:nvPicPr>
          <p:cNvPr id="7" name="Grafik 6" descr="skil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68484" y="1992702"/>
            <a:ext cx="4675518" cy="467551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925683" y="1696528"/>
            <a:ext cx="39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 smtClean="0"/>
              <a:t>Anzahl Kinder</a:t>
            </a:r>
            <a:endParaRPr lang="de-DE" i="1" dirty="0"/>
          </a:p>
        </p:txBody>
      </p:sp>
      <p:sp>
        <p:nvSpPr>
          <p:cNvPr id="9" name="Textfeld 8"/>
          <p:cNvSpPr txBox="1"/>
          <p:nvPr/>
        </p:nvSpPr>
        <p:spPr>
          <a:xfrm>
            <a:off x="888517" y="6323161"/>
            <a:ext cx="1190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männlich sucht…</a:t>
            </a:r>
            <a:endParaRPr lang="de-DE" sz="800" dirty="0"/>
          </a:p>
        </p:txBody>
      </p:sp>
      <p:pic>
        <p:nvPicPr>
          <p:cNvPr id="28674" name="Picture 2" descr="Bild in Originalgröße anzeig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764" y="6165072"/>
            <a:ext cx="336130" cy="33613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 bwMode="auto">
          <a:xfrm>
            <a:off x="7047781" y="2674189"/>
            <a:ext cx="1742536" cy="32607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Gerade Verbindung 14"/>
          <p:cNvCxnSpPr/>
          <p:nvPr/>
        </p:nvCxnSpPr>
        <p:spPr bwMode="auto">
          <a:xfrm flipH="1">
            <a:off x="7159925" y="2648309"/>
            <a:ext cx="1518250" cy="32694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feld 16"/>
          <p:cNvSpPr txBox="1"/>
          <p:nvPr/>
        </p:nvSpPr>
        <p:spPr>
          <a:xfrm rot="5400000">
            <a:off x="6361982" y="4128542"/>
            <a:ext cx="320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Gestrichen, weil nicht binär!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 rot="5400000">
            <a:off x="1681748" y="4175588"/>
            <a:ext cx="268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Informatik… ohne Worte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Auswertung – weitere Variablen</a:t>
            </a:r>
            <a:endParaRPr lang="de-DE" dirty="0"/>
          </a:p>
        </p:txBody>
      </p:sp>
      <p:pic>
        <p:nvPicPr>
          <p:cNvPr id="8" name="Inhaltsplatzhalter 7" descr="wlperlpCombin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2" y="2009955"/>
            <a:ext cx="4654356" cy="4654356"/>
          </a:xfrm>
        </p:spPr>
      </p:pic>
      <p:sp>
        <p:nvSpPr>
          <p:cNvPr id="10" name="Textfeld 9"/>
          <p:cNvSpPr txBox="1"/>
          <p:nvPr/>
        </p:nvSpPr>
        <p:spPr>
          <a:xfrm>
            <a:off x="448574" y="1699404"/>
            <a:ext cx="397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 smtClean="0"/>
              <a:t>eigener Computer</a:t>
            </a:r>
            <a:endParaRPr lang="de-DE" i="1" dirty="0"/>
          </a:p>
        </p:txBody>
      </p:sp>
      <p:pic>
        <p:nvPicPr>
          <p:cNvPr id="7" name="Grafik 6" descr="skil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68484" y="1992702"/>
            <a:ext cx="4675518" cy="467551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925683" y="1696528"/>
            <a:ext cx="39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 smtClean="0"/>
              <a:t>Anzahl Kinder</a:t>
            </a:r>
            <a:endParaRPr lang="de-DE" i="1" dirty="0"/>
          </a:p>
        </p:txBody>
      </p:sp>
      <p:cxnSp>
        <p:nvCxnSpPr>
          <p:cNvPr id="13" name="Gerade Verbindung 12"/>
          <p:cNvCxnSpPr/>
          <p:nvPr/>
        </p:nvCxnSpPr>
        <p:spPr bwMode="auto">
          <a:xfrm>
            <a:off x="7047781" y="2674189"/>
            <a:ext cx="1742536" cy="32607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Gerade Verbindung 14"/>
          <p:cNvCxnSpPr/>
          <p:nvPr/>
        </p:nvCxnSpPr>
        <p:spPr bwMode="auto">
          <a:xfrm flipH="1">
            <a:off x="7159925" y="2648309"/>
            <a:ext cx="1518250" cy="32694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feld 16"/>
          <p:cNvSpPr txBox="1"/>
          <p:nvPr/>
        </p:nvSpPr>
        <p:spPr>
          <a:xfrm rot="5400000">
            <a:off x="6361982" y="4128542"/>
            <a:ext cx="320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Gestrichen, weil nicht binär!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6254148" y="6124752"/>
            <a:ext cx="396816" cy="28467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Gerade Verbindung mit Pfeil 18"/>
          <p:cNvCxnSpPr/>
          <p:nvPr/>
        </p:nvCxnSpPr>
        <p:spPr bwMode="auto">
          <a:xfrm flipV="1">
            <a:off x="6443932" y="4951562"/>
            <a:ext cx="0" cy="10179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Auswertung – weitere Variablen</a:t>
            </a:r>
            <a:endParaRPr lang="de-DE" dirty="0"/>
          </a:p>
        </p:txBody>
      </p:sp>
      <p:pic>
        <p:nvPicPr>
          <p:cNvPr id="8" name="Inhaltsplatzhalter 7" descr="wlperlpCombin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2" y="2009955"/>
            <a:ext cx="4654356" cy="4654356"/>
          </a:xfrm>
        </p:spPr>
      </p:pic>
      <p:sp>
        <p:nvSpPr>
          <p:cNvPr id="10" name="Textfeld 9"/>
          <p:cNvSpPr txBox="1"/>
          <p:nvPr/>
        </p:nvSpPr>
        <p:spPr>
          <a:xfrm>
            <a:off x="448574" y="1699404"/>
            <a:ext cx="397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 smtClean="0"/>
              <a:t>Einkommen</a:t>
            </a:r>
            <a:endParaRPr lang="de-DE" i="1" dirty="0"/>
          </a:p>
        </p:txBody>
      </p:sp>
      <p:pic>
        <p:nvPicPr>
          <p:cNvPr id="7" name="Grafik 6" descr="skil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68484" y="1992702"/>
            <a:ext cx="4675518" cy="467551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925683" y="1696528"/>
            <a:ext cx="39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 smtClean="0"/>
              <a:t>Wohnsituation</a:t>
            </a:r>
            <a:endParaRPr lang="de-DE" i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Inhalt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277368" y="2300736"/>
            <a:ext cx="5753160" cy="305626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solidFill>
                  <a:schemeClr val="tx2"/>
                </a:solidFill>
              </a:rPr>
              <a:t>   Hypothese &amp; Forschungsfrage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solidFill>
                  <a:schemeClr val="tx2"/>
                </a:solidFill>
              </a:rPr>
              <a:t>   Aufbau der Umfrage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solidFill>
                  <a:schemeClr val="tx2"/>
                </a:solidFill>
              </a:rPr>
              <a:t>   Ergebnisdaten &amp; das „R-Problem“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solidFill>
                  <a:schemeClr val="tx2"/>
                </a:solidFill>
              </a:rPr>
              <a:t>   Auswertung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b="1" dirty="0" smtClean="0">
                <a:solidFill>
                  <a:schemeClr val="accent2"/>
                </a:solidFill>
              </a:rPr>
              <a:t>   Kritik</a:t>
            </a:r>
            <a:endParaRPr lang="de-DE"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Kritik an der Umfrage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de-DE" dirty="0" smtClean="0"/>
              <a:t>   Umfrage zu lang durch zu viele zusätzliche Variablen</a:t>
            </a:r>
          </a:p>
          <a:p>
            <a:r>
              <a:rPr lang="de-DE" dirty="0" smtClean="0"/>
              <a:t>  </a:t>
            </a:r>
          </a:p>
          <a:p>
            <a:pPr>
              <a:buFont typeface="Wingdings" pitchFamily="2" charset="2"/>
              <a:buChar char="Ø"/>
            </a:pPr>
            <a:r>
              <a:rPr lang="de-DE" dirty="0" smtClean="0"/>
              <a:t>   Die Angaben der Teilnehmer können </a:t>
            </a:r>
            <a:r>
              <a:rPr lang="de-DE" dirty="0" smtClean="0"/>
              <a:t>aufgrund</a:t>
            </a:r>
          </a:p>
          <a:p>
            <a:r>
              <a:rPr lang="de-DE" dirty="0" smtClean="0"/>
              <a:t> </a:t>
            </a:r>
            <a:r>
              <a:rPr lang="de-DE" dirty="0" smtClean="0"/>
              <a:t>    </a:t>
            </a:r>
            <a:r>
              <a:rPr lang="de-DE" dirty="0" smtClean="0"/>
              <a:t> </a:t>
            </a:r>
            <a:r>
              <a:rPr lang="de-DE" b="1" dirty="0" smtClean="0"/>
              <a:t>des langen </a:t>
            </a:r>
            <a:r>
              <a:rPr lang="de-DE" b="1" dirty="0" smtClean="0"/>
              <a:t>Erinnerungszeitraums</a:t>
            </a:r>
            <a:endParaRPr lang="de-DE" b="1" dirty="0" smtClean="0"/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 falsch rekonstruiert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 </a:t>
            </a:r>
            <a:r>
              <a:rPr lang="de-DE" dirty="0" smtClean="0"/>
              <a:t>tendenziell verzerrt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 ungenau durch Schätzung</a:t>
            </a:r>
          </a:p>
          <a:p>
            <a:r>
              <a:rPr lang="de-DE" dirty="0" smtClean="0"/>
              <a:t>      sein.</a:t>
            </a:r>
          </a:p>
          <a:p>
            <a:endParaRPr lang="de-DE" dirty="0" smtClean="0"/>
          </a:p>
          <a:p>
            <a:pPr>
              <a:buFont typeface="Wingdings" pitchFamily="2" charset="2"/>
              <a:buChar char="Ø"/>
            </a:pPr>
            <a:r>
              <a:rPr lang="de-DE" dirty="0" smtClean="0"/>
              <a:t> </a:t>
            </a:r>
            <a:r>
              <a:rPr lang="de-DE" dirty="0" smtClean="0"/>
              <a:t>  Abhängigkeiten von Variablen wurden nicht aufgedeckt. </a:t>
            </a:r>
            <a:r>
              <a:rPr lang="de-DE" i="1" dirty="0" smtClean="0"/>
              <a:t>(zu großer Aufwand!)</a:t>
            </a:r>
          </a:p>
          <a:p>
            <a:pPr>
              <a:buFont typeface="Wingdings" pitchFamily="2" charset="2"/>
              <a:buChar char="Ø"/>
            </a:pPr>
            <a:endParaRPr lang="de-DE" dirty="0" smtClean="0"/>
          </a:p>
          <a:p>
            <a:pPr>
              <a:buFont typeface="Wingdings" pitchFamily="2" charset="2"/>
              <a:buChar char="Ø"/>
            </a:pPr>
            <a:r>
              <a:rPr lang="de-DE" dirty="0" smtClean="0"/>
              <a:t> </a:t>
            </a:r>
            <a:endParaRPr lang="de-DE" dirty="0" smtClean="0"/>
          </a:p>
          <a:p>
            <a:pPr>
              <a:buFont typeface="Wingdings" pitchFamily="2" charset="2"/>
              <a:buChar char="Ø"/>
            </a:pPr>
            <a:endParaRPr lang="de-DE" dirty="0" smtClean="0"/>
          </a:p>
          <a:p>
            <a:r>
              <a:rPr lang="de-DE" dirty="0" smtClean="0"/>
              <a:t>     </a:t>
            </a:r>
            <a:r>
              <a:rPr lang="de-DE" i="1" dirty="0" smtClean="0"/>
              <a:t>Und natürlich:</a:t>
            </a:r>
            <a:r>
              <a:rPr lang="de-DE" dirty="0" smtClean="0"/>
              <a:t> </a:t>
            </a:r>
            <a:r>
              <a:rPr lang="de-DE" i="1" dirty="0" err="1" smtClean="0"/>
              <a:t>Ja</a:t>
            </a:r>
            <a:r>
              <a:rPr lang="de-DE" b="1" i="1" dirty="0" err="1" smtClean="0"/>
              <a:t>R</a:t>
            </a:r>
            <a:r>
              <a:rPr lang="de-DE" i="1" dirty="0" err="1" smtClean="0"/>
              <a:t>vis</a:t>
            </a:r>
            <a:r>
              <a:rPr lang="de-DE" i="1" dirty="0" smtClean="0"/>
              <a:t> </a:t>
            </a:r>
            <a:r>
              <a:rPr lang="de-DE" i="1" dirty="0" smtClean="0"/>
              <a:t>kann </a:t>
            </a:r>
            <a:r>
              <a:rPr lang="de-DE" i="1" dirty="0" smtClean="0"/>
              <a:t>sich verrechnet haben?!  </a:t>
            </a:r>
            <a:endParaRPr lang="de-DE" i="1" dirty="0"/>
          </a:p>
        </p:txBody>
      </p:sp>
      <p:pic>
        <p:nvPicPr>
          <p:cNvPr id="2050" name="Picture 2" descr="http://img3.wikia.nocookie.net/__cb20131024021443/leonhartimvu/images/d/d7/JARVI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843" y="5200724"/>
            <a:ext cx="646983" cy="65664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war‘s…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sz="4400" dirty="0" smtClean="0">
              <a:solidFill>
                <a:schemeClr val="accent6"/>
              </a:solidFill>
            </a:endParaRPr>
          </a:p>
          <a:p>
            <a:r>
              <a:rPr lang="de-DE" sz="4400" dirty="0" smtClean="0">
                <a:solidFill>
                  <a:schemeClr val="accent6"/>
                </a:solidFill>
              </a:rPr>
              <a:t>			Fragen?</a:t>
            </a:r>
          </a:p>
          <a:p>
            <a:endParaRPr lang="de-DE" sz="4800" b="1" dirty="0" smtClean="0">
              <a:solidFill>
                <a:srgbClr val="FF0000"/>
              </a:solidFill>
            </a:endParaRPr>
          </a:p>
          <a:p>
            <a:r>
              <a:rPr lang="de-DE" sz="4800" b="1" dirty="0" smtClean="0">
                <a:solidFill>
                  <a:srgbClr val="FF0000"/>
                </a:solidFill>
              </a:rPr>
              <a:t>				Fragen!</a:t>
            </a:r>
          </a:p>
        </p:txBody>
      </p:sp>
      <p:pic>
        <p:nvPicPr>
          <p:cNvPr id="2050" name="Picture 2" descr="http://www.transportcontrol.de/Joomla/images/gallery/fragen-symbo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1705" y="4002657"/>
            <a:ext cx="2537119" cy="2664726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Hypothese &amp; Forschungsfrage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u="sng" dirty="0" smtClean="0"/>
              <a:t>Frage von Interesse für unsere Gruppe</a:t>
            </a:r>
            <a:r>
              <a:rPr lang="de-DE" dirty="0" smtClean="0"/>
              <a:t>:</a:t>
            </a:r>
          </a:p>
          <a:p>
            <a:pPr>
              <a:buFont typeface="Wingdings" pitchFamily="2" charset="2"/>
              <a:buChar char="§"/>
            </a:pPr>
            <a:endParaRPr lang="de-DE" sz="1400" dirty="0" smtClean="0"/>
          </a:p>
          <a:p>
            <a:pPr>
              <a:buFont typeface="Wingdings" pitchFamily="2" charset="2"/>
              <a:buChar char="Ø"/>
            </a:pPr>
            <a:r>
              <a:rPr lang="de-DE" dirty="0" smtClean="0"/>
              <a:t>   </a:t>
            </a:r>
            <a:r>
              <a:rPr lang="de-DE" sz="1600" dirty="0" smtClean="0"/>
              <a:t>Sollte bei einer potentiellen Neukonzeptionierung der Studienordnung 086b</a:t>
            </a:r>
          </a:p>
          <a:p>
            <a:r>
              <a:rPr lang="de-DE" sz="1600" dirty="0" smtClean="0"/>
              <a:t>      (STO Bachelor Informatik 2007) die Anzahl der Leistungspunkte den Modulen</a:t>
            </a:r>
          </a:p>
          <a:p>
            <a:r>
              <a:rPr lang="de-DE" sz="1600" dirty="0" smtClean="0"/>
              <a:t>      der Studienordnung anders als bisher zugeordnet werden?</a:t>
            </a:r>
          </a:p>
          <a:p>
            <a:endParaRPr lang="de-DE" sz="1200" dirty="0" smtClean="0"/>
          </a:p>
          <a:p>
            <a:r>
              <a:rPr lang="de-DE" b="1" u="sng" dirty="0" smtClean="0"/>
              <a:t>Hypothese</a:t>
            </a:r>
            <a:r>
              <a:rPr lang="de-DE" dirty="0" smtClean="0"/>
              <a:t>:</a:t>
            </a:r>
          </a:p>
          <a:p>
            <a:endParaRPr lang="de-DE" sz="1400" dirty="0" smtClean="0"/>
          </a:p>
          <a:p>
            <a:pPr>
              <a:buFont typeface="Wingdings" pitchFamily="2" charset="2"/>
              <a:buChar char="Ø"/>
            </a:pPr>
            <a:r>
              <a:rPr lang="de-DE" sz="1600" dirty="0" smtClean="0"/>
              <a:t>   Es besteht ein Missverhältnis zwischen dem festgelegten und dem tatsächlichen </a:t>
            </a:r>
          </a:p>
          <a:p>
            <a:r>
              <a:rPr lang="de-DE" sz="1600" dirty="0" smtClean="0"/>
              <a:t>      Arbeitsaufwand (</a:t>
            </a:r>
            <a:r>
              <a:rPr lang="de-DE" sz="1600" dirty="0" err="1" smtClean="0"/>
              <a:t>workload</a:t>
            </a:r>
            <a:r>
              <a:rPr lang="de-DE" sz="1600" dirty="0" smtClean="0"/>
              <a:t>) eines Moduls der Studienordnung 086b.</a:t>
            </a:r>
          </a:p>
          <a:p>
            <a:endParaRPr lang="de-DE" sz="1200" dirty="0" smtClean="0"/>
          </a:p>
          <a:p>
            <a:r>
              <a:rPr lang="de-DE" b="1" u="sng" dirty="0" smtClean="0"/>
              <a:t>Forschungsfrage</a:t>
            </a:r>
            <a:r>
              <a:rPr lang="de-DE" dirty="0" smtClean="0"/>
              <a:t>: </a:t>
            </a:r>
          </a:p>
          <a:p>
            <a:endParaRPr lang="de-DE" sz="1200" dirty="0" smtClean="0"/>
          </a:p>
          <a:p>
            <a:pPr>
              <a:buFont typeface="Wingdings" pitchFamily="2" charset="2"/>
              <a:buChar char="Ø"/>
            </a:pPr>
            <a:r>
              <a:rPr lang="de-DE" sz="1600" dirty="0" smtClean="0"/>
              <a:t>   Sind die Leistungspunkte der Module der Studienordnung 086b</a:t>
            </a:r>
          </a:p>
          <a:p>
            <a:r>
              <a:rPr lang="de-DE" sz="1600" dirty="0" smtClean="0"/>
              <a:t>      (STO Bachelor Informatik 2007) angemessen?</a:t>
            </a:r>
          </a:p>
          <a:p>
            <a:endParaRPr lang="de-DE" sz="1600" dirty="0"/>
          </a:p>
        </p:txBody>
      </p:sp>
      <p:pic>
        <p:nvPicPr>
          <p:cNvPr id="19460" name="Picture 4" descr="http://www.bundestag.de/blob/235364/2e0f59fb5d63f47cc6fc1349663de4a3/frage_antwort-da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800" y="5305245"/>
            <a:ext cx="2844376" cy="1347336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Inhalt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277368" y="2300736"/>
            <a:ext cx="5753160" cy="305626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solidFill>
                  <a:schemeClr val="tx2"/>
                </a:solidFill>
              </a:rPr>
              <a:t>   Hypothese &amp; Forschungsfrage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b="1" dirty="0" smtClean="0">
                <a:solidFill>
                  <a:schemeClr val="accent2"/>
                </a:solidFill>
              </a:rPr>
              <a:t>   Aufbau der Umfrage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/>
              <a:t>   Ergebnisdaten &amp; das „R-Problem“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/>
              <a:t>   Auswertung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/>
              <a:t>   </a:t>
            </a:r>
            <a:r>
              <a:rPr lang="de-DE" sz="2400" dirty="0" smtClean="0">
                <a:solidFill>
                  <a:schemeClr val="tx1"/>
                </a:solidFill>
              </a:rPr>
              <a:t>Kritik</a:t>
            </a:r>
            <a:endParaRPr lang="de-DE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Umfrage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6019" y="2041924"/>
            <a:ext cx="6822860" cy="2314395"/>
          </a:xfrm>
        </p:spPr>
        <p:txBody>
          <a:bodyPr/>
          <a:lstStyle/>
          <a:p>
            <a:pPr marL="342900" indent="-342900"/>
            <a:r>
              <a:rPr lang="de-DE" sz="2400" dirty="0" smtClean="0"/>
              <a:t>1)   </a:t>
            </a:r>
            <a:r>
              <a:rPr lang="de-DE" sz="2400" dirty="0" smtClean="0"/>
              <a:t>allgemeine Daten zum Teilnehmer</a:t>
            </a:r>
          </a:p>
          <a:p>
            <a:pPr marL="342900" indent="-342900"/>
            <a:r>
              <a:rPr lang="de-DE" sz="2400" dirty="0" smtClean="0"/>
              <a:t>2)   absolvierte </a:t>
            </a:r>
            <a:r>
              <a:rPr lang="de-DE" sz="2400" dirty="0" smtClean="0"/>
              <a:t>Module</a:t>
            </a:r>
          </a:p>
          <a:p>
            <a:pPr marL="342900" indent="-342900"/>
            <a:r>
              <a:rPr lang="de-DE" sz="2400" dirty="0" smtClean="0"/>
              <a:t>3)  </a:t>
            </a:r>
            <a:r>
              <a:rPr lang="de-DE" sz="2400" dirty="0" smtClean="0"/>
              <a:t> </a:t>
            </a:r>
            <a:r>
              <a:rPr lang="de-DE" sz="2400" b="1" dirty="0" smtClean="0"/>
              <a:t>Fragen zum </a:t>
            </a:r>
            <a:r>
              <a:rPr lang="de-DE" sz="2400" b="1" dirty="0" err="1" smtClean="0"/>
              <a:t>workload</a:t>
            </a:r>
            <a:r>
              <a:rPr lang="de-DE" sz="2400" dirty="0" smtClean="0"/>
              <a:t> (je Modul)</a:t>
            </a:r>
          </a:p>
          <a:p>
            <a:pPr marL="342900" indent="-342900"/>
            <a:r>
              <a:rPr lang="de-DE" sz="2400" dirty="0" smtClean="0"/>
              <a:t>4)   </a:t>
            </a:r>
            <a:r>
              <a:rPr lang="de-DE" sz="2400" b="1" dirty="0" smtClean="0"/>
              <a:t>Kontrollfragen zum </a:t>
            </a:r>
            <a:r>
              <a:rPr lang="de-DE" sz="2400" b="1" dirty="0" err="1" smtClean="0"/>
              <a:t>workload</a:t>
            </a:r>
            <a:r>
              <a:rPr lang="de-DE" sz="2400" dirty="0" smtClean="0"/>
              <a:t> (je Modul)</a:t>
            </a:r>
          </a:p>
          <a:p>
            <a:pPr marL="342900" indent="-342900"/>
            <a:r>
              <a:rPr lang="de-DE" sz="2400" dirty="0" smtClean="0"/>
              <a:t>5)   </a:t>
            </a:r>
            <a:r>
              <a:rPr lang="de-DE" sz="2400" dirty="0" smtClean="0"/>
              <a:t>weitere Daten zum Teilnehmer</a:t>
            </a:r>
            <a:endParaRPr lang="de-DE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Umfrage - 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6400" y="2076428"/>
            <a:ext cx="7409463" cy="435025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 smtClean="0"/>
              <a:t>Wie groß war Ihr durchschnittlicher </a:t>
            </a:r>
            <a:r>
              <a:rPr lang="de-DE" b="1" dirty="0" err="1" smtClean="0"/>
              <a:t>workload</a:t>
            </a:r>
            <a:r>
              <a:rPr lang="de-DE" b="1" dirty="0" smtClean="0"/>
              <a:t> pro Woche</a:t>
            </a:r>
            <a:r>
              <a:rPr lang="de-DE" dirty="0" smtClean="0"/>
              <a:t> </a:t>
            </a:r>
            <a:r>
              <a:rPr lang="de-DE" b="1" dirty="0" smtClean="0"/>
              <a:t>für die gesamte Veranstaltung</a:t>
            </a:r>
            <a:r>
              <a:rPr lang="de-DE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Wie hoch schätzen Sie den </a:t>
            </a:r>
            <a:r>
              <a:rPr lang="de-DE" b="1" dirty="0" smtClean="0"/>
              <a:t>Schwierigkeitsgrad</a:t>
            </a:r>
            <a:r>
              <a:rPr lang="de-DE" dirty="0" smtClean="0"/>
              <a:t> dieses Moduls ein?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Wie hoch war Ihr </a:t>
            </a:r>
            <a:r>
              <a:rPr lang="de-DE" b="1" dirty="0" smtClean="0"/>
              <a:t>Interesse</a:t>
            </a:r>
            <a:r>
              <a:rPr lang="de-DE" dirty="0" smtClean="0"/>
              <a:t> an diesem Modul?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Wie schätzen Sie Ihre </a:t>
            </a:r>
            <a:r>
              <a:rPr lang="de-DE" b="1" dirty="0" smtClean="0"/>
              <a:t>Vorkenntnisse</a:t>
            </a:r>
            <a:r>
              <a:rPr lang="de-DE" dirty="0" smtClean="0"/>
              <a:t> in den Kernthemen dieses Moduls ein?</a:t>
            </a:r>
          </a:p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Wie viele Vorlesungen haben Sie besucht?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Wie viele Übungen haben Sie (ggf. anteilig) selbst bearbeitet?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Wie hat sich Ihr </a:t>
            </a:r>
            <a:r>
              <a:rPr lang="de-DE" dirty="0" err="1" smtClean="0"/>
              <a:t>workload</a:t>
            </a:r>
            <a:r>
              <a:rPr lang="de-DE" dirty="0" smtClean="0"/>
              <a:t> insgesamt im Vergleich zum ersten Besuch des Moduls verändert?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Umfrage - Kontrollfragen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6400" y="2076428"/>
            <a:ext cx="7409463" cy="397066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 smtClean="0"/>
              <a:t>Wie viel Zeit (in Stunden) haben Sie für die </a:t>
            </a:r>
            <a:r>
              <a:rPr lang="de-DE" b="1" dirty="0" smtClean="0"/>
              <a:t>Übungen pro Woche </a:t>
            </a:r>
            <a:r>
              <a:rPr lang="de-DE" dirty="0" smtClean="0"/>
              <a:t>benötigt?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Wie viel Zeit (in Stunden) haben Sie für die </a:t>
            </a:r>
            <a:r>
              <a:rPr lang="de-DE" b="1" dirty="0" smtClean="0"/>
              <a:t>Vorlesungen pro Woche </a:t>
            </a:r>
            <a:r>
              <a:rPr lang="de-DE" dirty="0" smtClean="0"/>
              <a:t>benötigt?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Wie groß war Ihr persönlicher </a:t>
            </a:r>
            <a:r>
              <a:rPr lang="de-DE" b="1" dirty="0" err="1" smtClean="0"/>
              <a:t>workload</a:t>
            </a:r>
            <a:r>
              <a:rPr lang="de-DE" b="1" dirty="0" smtClean="0"/>
              <a:t> für die Klausur</a:t>
            </a:r>
            <a:r>
              <a:rPr lang="de-DE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Gab es in dem Fachsemester in dem Sie das Modul gehört haben in Ihrer Lebenssituation ein besonderes Ereignis, das einen negativen Einfluss auf Ihre Studiensituation genommen hat?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Umfrage – sonstige Variablen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7419" y="1587260"/>
            <a:ext cx="8635041" cy="4891178"/>
          </a:xfrm>
        </p:spPr>
        <p:txBody>
          <a:bodyPr/>
          <a:lstStyle/>
          <a:p>
            <a:pPr marL="342900" indent="-342900"/>
            <a:r>
              <a:rPr lang="de-DE" dirty="0" smtClean="0"/>
              <a:t>Es wurden weitere Variablen abgefragt ohne direkt erkennbaren Bezug zur Studie:</a:t>
            </a:r>
          </a:p>
          <a:p>
            <a:pPr marL="342900" indent="-342900"/>
            <a:endParaRPr lang="de-DE" sz="16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de-DE" sz="1600" dirty="0" smtClean="0"/>
              <a:t>   Ist Informatik das Erststudium?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de-DE" sz="1600" dirty="0" smtClean="0"/>
              <a:t>   Anzahl der Fachsemester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de-DE" sz="1600" dirty="0" smtClean="0"/>
              <a:t>   Belastung durch Beschäftigungsverhältnis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de-DE" sz="1600" dirty="0" smtClean="0"/>
              <a:t>   Gesundheitszustand der Teilnehmer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de-DE" sz="1600" dirty="0" smtClean="0"/>
              <a:t>   Besitz eines eigenen (tragbaren) Computers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de-DE" sz="1600" dirty="0" smtClean="0"/>
              <a:t>   Vorkenntnisse in Informatik durch schulische Ausbildung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de-DE" sz="1600" dirty="0" smtClean="0"/>
              <a:t>   Alter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de-DE" sz="1600" dirty="0" smtClean="0"/>
              <a:t>   Geschlecht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de-DE" sz="1600" dirty="0" smtClean="0"/>
              <a:t>   Familienstand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de-DE" sz="1600" dirty="0" smtClean="0"/>
              <a:t>   Anzahl an Kindern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de-DE" sz="1600" dirty="0" smtClean="0"/>
              <a:t>   Staatsangehörigkeit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de-DE" sz="1600" dirty="0" smtClean="0"/>
              <a:t>   Wohnsituation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de-DE" sz="1600" dirty="0" smtClean="0"/>
              <a:t>   Einkommen</a:t>
            </a:r>
            <a:endParaRPr lang="de-DE" sz="1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Inhalt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277368" y="2300736"/>
            <a:ext cx="5753160" cy="305626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solidFill>
                  <a:schemeClr val="tx2"/>
                </a:solidFill>
              </a:rPr>
              <a:t>   Hypothese &amp; Forschungsfrage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solidFill>
                  <a:schemeClr val="tx2"/>
                </a:solidFill>
              </a:rPr>
              <a:t>   Aufbau der Umfrage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b="1" dirty="0" smtClean="0">
                <a:solidFill>
                  <a:schemeClr val="accent2"/>
                </a:solidFill>
              </a:rPr>
              <a:t>   Ergebnisdaten &amp; das „R-Problem“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/>
              <a:t>   Auswertung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solidFill>
                  <a:schemeClr val="tx1"/>
                </a:solidFill>
              </a:rPr>
              <a:t>   Kritik</a:t>
            </a:r>
            <a:endParaRPr lang="de-DE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pirie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Empirie</Template>
  <TotalTime>0</TotalTime>
  <Words>703</Words>
  <Application>Microsoft Office PowerPoint</Application>
  <PresentationFormat>Bildschirmpräsentation (4:3)</PresentationFormat>
  <Paragraphs>157</Paragraphs>
  <Slides>26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Empirie</vt:lpstr>
      <vt:lpstr>ECTS Umfrage</vt:lpstr>
      <vt:lpstr>   Inhalt</vt:lpstr>
      <vt:lpstr>Hypothese &amp; Forschungsfrage</vt:lpstr>
      <vt:lpstr>   Inhalt</vt:lpstr>
      <vt:lpstr>Aufbau der Umfrage</vt:lpstr>
      <vt:lpstr>Aufbau der Umfrage - Fragen</vt:lpstr>
      <vt:lpstr>Aufbau der Umfrage - Kontrollfragen</vt:lpstr>
      <vt:lpstr>Aufbau der Umfrage – sonstige Variablen</vt:lpstr>
      <vt:lpstr>   Inhalt</vt:lpstr>
      <vt:lpstr>Ergebnisdaten &amp; das „R-Problem“</vt:lpstr>
      <vt:lpstr>Das „R-Problem“</vt:lpstr>
      <vt:lpstr>   Inhalt</vt:lpstr>
      <vt:lpstr>Auswertung – ermittelter workload</vt:lpstr>
      <vt:lpstr>Auswertung – ermittelter workload</vt:lpstr>
      <vt:lpstr>Auswertung – Abweichungen</vt:lpstr>
      <vt:lpstr>Auswertung – berechneter workload</vt:lpstr>
      <vt:lpstr>Auswertung – weitere Variablen</vt:lpstr>
      <vt:lpstr>Auswertung – weitere Variablen</vt:lpstr>
      <vt:lpstr>Auswertung – weitere Variablen</vt:lpstr>
      <vt:lpstr>Auswertung – weitere Variablen</vt:lpstr>
      <vt:lpstr>Auswertung – weitere Variablen</vt:lpstr>
      <vt:lpstr>Auswertung – weitere Variablen</vt:lpstr>
      <vt:lpstr>Auswertung – weitere Variablen</vt:lpstr>
      <vt:lpstr>   Inhalt</vt:lpstr>
      <vt:lpstr>Kritik an der Umfrage</vt:lpstr>
      <vt:lpstr>Das war‘s…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ECTS-Umfrage</dc:title>
  <dc:creator>xconnect</dc:creator>
  <dc:description>Version 0.9, 10.11.2005</dc:description>
  <cp:lastModifiedBy>xconnect</cp:lastModifiedBy>
  <cp:revision>38</cp:revision>
  <cp:lastPrinted>2002-06-26T11:04:16Z</cp:lastPrinted>
  <dcterms:created xsi:type="dcterms:W3CDTF">2014-07-06T12:05:49Z</dcterms:created>
  <dcterms:modified xsi:type="dcterms:W3CDTF">2014-07-06T23:14:28Z</dcterms:modified>
</cp:coreProperties>
</file>