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86" r:id="rId4"/>
  </p:sldMasterIdLst>
  <p:notesMasterIdLst>
    <p:notesMasterId r:id="rId60"/>
  </p:notesMasterIdLst>
  <p:handoutMasterIdLst>
    <p:handoutMasterId r:id="rId61"/>
  </p:handoutMasterIdLst>
  <p:sldIdLst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89" r:id="rId18"/>
    <p:sldId id="582" r:id="rId19"/>
    <p:sldId id="584" r:id="rId20"/>
    <p:sldId id="585" r:id="rId21"/>
    <p:sldId id="586" r:id="rId22"/>
    <p:sldId id="587" r:id="rId23"/>
    <p:sldId id="590" r:id="rId24"/>
    <p:sldId id="583" r:id="rId25"/>
    <p:sldId id="588" r:id="rId26"/>
    <p:sldId id="547" r:id="rId27"/>
    <p:sldId id="548" r:id="rId28"/>
    <p:sldId id="549" r:id="rId29"/>
    <p:sldId id="550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91" r:id="rId47"/>
    <p:sldId id="592" r:id="rId48"/>
    <p:sldId id="572" r:id="rId49"/>
    <p:sldId id="573" r:id="rId50"/>
    <p:sldId id="574" r:id="rId51"/>
    <p:sldId id="575" r:id="rId52"/>
    <p:sldId id="576" r:id="rId53"/>
    <p:sldId id="577" r:id="rId54"/>
    <p:sldId id="578" r:id="rId55"/>
    <p:sldId id="579" r:id="rId56"/>
    <p:sldId id="580" r:id="rId57"/>
    <p:sldId id="581" r:id="rId58"/>
    <p:sldId id="264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4" Type="http://schemas.openxmlformats.org/officeDocument/2006/relationships/theme" Target="../theme/theme2.xml"/><Relationship Id="rId23" Type="http://schemas.openxmlformats.org/officeDocument/2006/relationships/image" Target="../media/image4.png"/><Relationship Id="rId22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hyperlink" Target="https://developer.mozilla.org/zh-CN/docs/Web/JavaScript/Reference/Global_Objects/Math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9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</a:t>
            </a:r>
            <a:r>
              <a:rPr kumimoji="1" lang="zh-CN" altLang="en-US" sz="5400"/>
              <a:t>基础</a:t>
            </a:r>
            <a:r>
              <a:rPr kumimoji="1" lang="zh-CN" altLang="en-US" sz="5400" smtClean="0"/>
              <a:t>第五天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对象</a:t>
            </a:r>
            <a:r>
              <a:rPr lang="zh-CN" altLang="en-US" b="1" dirty="0"/>
              <a:t>有属性和方法组成</a:t>
            </a:r>
            <a:endParaRPr lang="en-US" altLang="zh-CN" b="1" dirty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属性：信息或叫特征（名词）。 比如 手机尺寸、颜色、重量等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方法：功能或叫行为（动词）。 比如 手机打电话、发短信、玩游戏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你还能举例吗？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920" y="3508375"/>
            <a:ext cx="4380952" cy="1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2" descr="https://timgsa.baidu.com/timg?image&amp;quality=80&amp;size=b9999_10000&amp;sec=1608302508158&amp;di=9df88fc3cf03fc560e6a458a4d724fca&amp;imgtype=0&amp;src=http%3A%2F%2Fwww.85kf.com%2Fd%2Ffile%2Finfo%2Ftechnology%2F2017-02-23%2Ff1ae07547129166f2985994bbe552f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409" y="2255838"/>
            <a:ext cx="3184525" cy="23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属性</a:t>
            </a:r>
            <a:endParaRPr lang="en-US" altLang="zh-CN" b="1" dirty="0"/>
          </a:p>
          <a:p>
            <a:r>
              <a:rPr lang="zh-CN" altLang="en-US" dirty="0"/>
              <a:t>数据描述性的信息称为属性，如人的姓名、身高、年龄、性别等，一般是名词性的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属性</a:t>
            </a:r>
            <a:r>
              <a:rPr lang="zh-CN" altLang="en-US" dirty="0"/>
              <a:t>都是成 对出现的，包括属性名和值，它们之间使用英文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/>
              <a:t>分隔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多个属性之间使用英文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/>
              <a:t>分隔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属性就是依附在对象上的</a:t>
            </a:r>
            <a:r>
              <a:rPr lang="zh-CN" altLang="en-US" dirty="0" smtClean="0"/>
              <a:t>变量（外面是变量，对象内是属性）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属性名可以使用 </a:t>
            </a:r>
            <a:r>
              <a:rPr lang="en-US" altLang="zh-CN" dirty="0"/>
              <a:t>"" </a:t>
            </a:r>
            <a:r>
              <a:rPr lang="zh-CN" altLang="en-US" dirty="0"/>
              <a:t>或 </a:t>
            </a:r>
            <a:r>
              <a:rPr lang="en-US" altLang="zh-CN" dirty="0"/>
              <a:t>''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一般情况下省略</a:t>
            </a:r>
            <a:r>
              <a:rPr lang="zh-CN" altLang="en-US" dirty="0"/>
              <a:t>，除非名称遇到特殊符号如空格、中横线等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33" y="2611352"/>
            <a:ext cx="4417190" cy="1669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2444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对象属性有顺序吗？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属性和值用什么符号隔开？多个属性用什么隔开？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属性和值用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隔开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个属性用，逗号隔开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0" y="4536900"/>
            <a:ext cx="4273256" cy="1615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请</a:t>
            </a:r>
            <a:r>
              <a:rPr lang="zh-CN" altLang="en-US" dirty="0">
                <a:solidFill>
                  <a:srgbClr val="C00000"/>
                </a:solidFill>
              </a:rPr>
              <a:t>声明一个产品对象，里面包如下信息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商品对象名字： </a:t>
            </a:r>
            <a:r>
              <a:rPr lang="en-US" altLang="zh-CN" dirty="0" smtClean="0"/>
              <a:t>goods</a:t>
            </a:r>
            <a:endParaRPr lang="en-US" altLang="zh-CN" dirty="0" smtClean="0"/>
          </a:p>
          <a:p>
            <a:r>
              <a:rPr lang="zh-CN" altLang="en-US" dirty="0" smtClean="0"/>
              <a:t>商品名称命名为： </a:t>
            </a:r>
            <a:r>
              <a:rPr lang="en-US" altLang="zh-CN" dirty="0" smtClean="0"/>
              <a:t>name</a:t>
            </a:r>
            <a:endParaRPr lang="en-US" altLang="zh-CN" dirty="0" smtClean="0"/>
          </a:p>
          <a:p>
            <a:r>
              <a:rPr lang="zh-CN" altLang="en-US" dirty="0" smtClean="0"/>
              <a:t>商品编号： </a:t>
            </a:r>
            <a:r>
              <a:rPr lang="en-US" altLang="zh-CN" dirty="0" err="1" smtClean="0"/>
              <a:t>num</a:t>
            </a:r>
            <a:endParaRPr lang="en-US" altLang="zh-CN" dirty="0" smtClean="0"/>
          </a:p>
          <a:p>
            <a:r>
              <a:rPr lang="zh-CN" altLang="en-US" dirty="0" smtClean="0"/>
              <a:t>商品毛重： </a:t>
            </a:r>
            <a:r>
              <a:rPr lang="en-US" altLang="zh-CN" dirty="0" smtClean="0"/>
              <a:t>weight</a:t>
            </a:r>
            <a:endParaRPr lang="en-US" altLang="zh-CN" dirty="0" smtClean="0"/>
          </a:p>
          <a:p>
            <a:r>
              <a:rPr lang="zh-CN" altLang="en-US" dirty="0" smtClean="0"/>
              <a:t>商品产地： </a:t>
            </a:r>
            <a:r>
              <a:rPr lang="en-US" altLang="zh-CN" dirty="0" smtClean="0"/>
              <a:t>address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623" y="4840227"/>
            <a:ext cx="10984008" cy="819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本质是无序的数据</a:t>
            </a:r>
            <a:r>
              <a:rPr lang="zh-CN" altLang="en-US" dirty="0"/>
              <a:t>集合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操作数据无非就是 </a:t>
            </a:r>
            <a:r>
              <a:rPr lang="zh-CN" altLang="en-US" dirty="0" smtClean="0">
                <a:solidFill>
                  <a:srgbClr val="C00000"/>
                </a:solidFill>
              </a:rPr>
              <a:t>增 删 改 查 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Oval 25"/>
          <p:cNvSpPr/>
          <p:nvPr/>
        </p:nvSpPr>
        <p:spPr>
          <a:xfrm>
            <a:off x="6117088" y="2528945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改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1" name="Oval 37"/>
          <p:cNvSpPr/>
          <p:nvPr/>
        </p:nvSpPr>
        <p:spPr>
          <a:xfrm>
            <a:off x="6117088" y="4562277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删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6" name="Oval 48"/>
          <p:cNvSpPr/>
          <p:nvPr/>
        </p:nvSpPr>
        <p:spPr>
          <a:xfrm>
            <a:off x="4116591" y="2528945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查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7" name="Oval 51"/>
          <p:cNvSpPr/>
          <p:nvPr/>
        </p:nvSpPr>
        <p:spPr>
          <a:xfrm>
            <a:off x="4116591" y="4562277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增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20" name="TextBox 37"/>
          <p:cNvSpPr txBox="1"/>
          <p:nvPr/>
        </p:nvSpPr>
        <p:spPr>
          <a:xfrm>
            <a:off x="7513899" y="2501161"/>
            <a:ext cx="1191352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重新赋值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7513899" y="2970974"/>
            <a:ext cx="3169976" cy="39017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对象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属性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=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2579195" y="2501161"/>
            <a:ext cx="1191352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查询对象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3" name="TextBox 38"/>
          <p:cNvSpPr txBox="1"/>
          <p:nvPr/>
        </p:nvSpPr>
        <p:spPr>
          <a:xfrm>
            <a:off x="694026" y="2970974"/>
            <a:ext cx="3169978" cy="39017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对象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属性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7513899" y="4562277"/>
            <a:ext cx="1946367" cy="41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删除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对象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中属性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513898" y="5034616"/>
            <a:ext cx="3994993" cy="3901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6" name="TextBox 37"/>
          <p:cNvSpPr txBox="1"/>
          <p:nvPr/>
        </p:nvSpPr>
        <p:spPr>
          <a:xfrm>
            <a:off x="1572509" y="4562277"/>
            <a:ext cx="219803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对象添加新的数据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7" name="TextBox 38"/>
          <p:cNvSpPr txBox="1"/>
          <p:nvPr/>
        </p:nvSpPr>
        <p:spPr>
          <a:xfrm>
            <a:off x="600569" y="5034616"/>
            <a:ext cx="3169978" cy="39017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新属性名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cxnSp>
        <p:nvCxnSpPr>
          <p:cNvPr id="28" name="直线连接符 5"/>
          <p:cNvCxnSpPr/>
          <p:nvPr/>
        </p:nvCxnSpPr>
        <p:spPr>
          <a:xfrm>
            <a:off x="600569" y="4201708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30"/>
          <p:cNvCxnSpPr/>
          <p:nvPr/>
        </p:nvCxnSpPr>
        <p:spPr>
          <a:xfrm>
            <a:off x="5712986" y="2501161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7066" y="785625"/>
            <a:ext cx="3838831" cy="1451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：能够使用对象中的数据</a:t>
            </a:r>
            <a:endParaRPr lang="en-US" altLang="zh-CN" b="1" dirty="0" smtClean="0"/>
          </a:p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查</a:t>
            </a:r>
            <a:endParaRPr lang="en-US" altLang="zh-CN" b="1" dirty="0"/>
          </a:p>
          <a:p>
            <a:r>
              <a:rPr lang="zh-CN" altLang="en-US" dirty="0"/>
              <a:t>声明对象，并添加了若干属性后，可以使用 </a:t>
            </a:r>
            <a:r>
              <a:rPr lang="en-US" altLang="zh-CN" dirty="0"/>
              <a:t>. </a:t>
            </a:r>
            <a:r>
              <a:rPr lang="zh-CN" altLang="en-US" dirty="0" smtClean="0"/>
              <a:t>获得</a:t>
            </a:r>
            <a:r>
              <a:rPr lang="zh-CN" altLang="en-US" dirty="0"/>
              <a:t>对象中属性对应的值，我称之为属性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zh-CN" altLang="en-US" dirty="0">
                <a:solidFill>
                  <a:srgbClr val="C00000"/>
                </a:solidFill>
              </a:rPr>
              <a:t>对象名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属性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简单理解就是获得对象里面的属性值。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916" y="3866400"/>
            <a:ext cx="4181223" cy="2493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：能够使用对象中的数据</a:t>
            </a:r>
            <a:endParaRPr lang="en-US" altLang="zh-CN" b="1" dirty="0" smtClean="0"/>
          </a:p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改</a:t>
            </a:r>
            <a:endParaRPr lang="en-US" altLang="zh-CN" b="1" dirty="0"/>
          </a:p>
          <a:p>
            <a:r>
              <a:rPr lang="zh-CN" altLang="en-US" dirty="0" smtClean="0"/>
              <a:t>语法：</a:t>
            </a:r>
            <a:r>
              <a:rPr lang="zh-CN" altLang="en-US" dirty="0">
                <a:solidFill>
                  <a:srgbClr val="C00000"/>
                </a:solidFill>
              </a:rPr>
              <a:t>对象名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属性 </a:t>
            </a:r>
            <a:r>
              <a:rPr lang="en-US" altLang="zh-CN" dirty="0" smtClean="0">
                <a:solidFill>
                  <a:srgbClr val="C00000"/>
                </a:solidFill>
              </a:rPr>
              <a:t>= </a:t>
            </a:r>
            <a:r>
              <a:rPr lang="zh-CN" altLang="en-US" dirty="0" smtClean="0">
                <a:solidFill>
                  <a:srgbClr val="C00000"/>
                </a:solidFill>
              </a:rPr>
              <a:t>新值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991" y="3159377"/>
            <a:ext cx="5980952" cy="2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：能够使用对象中的数据</a:t>
            </a:r>
            <a:endParaRPr lang="en-US" altLang="zh-CN" b="1" dirty="0" smtClean="0"/>
          </a:p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/>
              <a:t>增</a:t>
            </a:r>
            <a:endParaRPr lang="en-US" altLang="zh-CN" b="1" dirty="0"/>
          </a:p>
          <a:p>
            <a:r>
              <a:rPr lang="zh-CN" altLang="en-US" dirty="0" smtClean="0"/>
              <a:t>语法：</a:t>
            </a:r>
            <a:r>
              <a:rPr lang="zh-CN" altLang="en-US" dirty="0">
                <a:solidFill>
                  <a:srgbClr val="C00000"/>
                </a:solidFill>
              </a:rPr>
              <a:t>对象名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新属性 </a:t>
            </a:r>
            <a:r>
              <a:rPr lang="en-US" altLang="zh-CN" dirty="0" smtClean="0">
                <a:solidFill>
                  <a:srgbClr val="C00000"/>
                </a:solidFill>
              </a:rPr>
              <a:t>= </a:t>
            </a:r>
            <a:r>
              <a:rPr lang="zh-CN" altLang="en-US" dirty="0" smtClean="0">
                <a:solidFill>
                  <a:srgbClr val="C00000"/>
                </a:solidFill>
              </a:rPr>
              <a:t>新值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76" y="3070904"/>
            <a:ext cx="4485714" cy="24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519" y="3521805"/>
            <a:ext cx="6392014" cy="15077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5833533" y="3849466"/>
            <a:ext cx="1989667" cy="333067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：能够使用对象中的数据</a:t>
            </a:r>
            <a:endParaRPr lang="en-US" altLang="zh-CN" b="1" dirty="0" smtClean="0"/>
          </a:p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删 （了解）</a:t>
            </a:r>
            <a:endParaRPr lang="en-US" altLang="zh-CN" b="1" dirty="0"/>
          </a:p>
          <a:p>
            <a:r>
              <a:rPr lang="zh-CN" altLang="en-US" dirty="0" smtClean="0"/>
              <a:t>语法：</a:t>
            </a:r>
            <a:r>
              <a:rPr lang="en-US" altLang="zh-CN" dirty="0" smtClean="0">
                <a:solidFill>
                  <a:srgbClr val="C00000"/>
                </a:solidFill>
              </a:rPr>
              <a:t>delete 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r>
              <a:rPr lang="zh-CN" altLang="en-US" dirty="0">
                <a:solidFill>
                  <a:srgbClr val="C00000"/>
                </a:solidFill>
              </a:rPr>
              <a:t>名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属性 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543" y="3094642"/>
            <a:ext cx="5490448" cy="2175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628" y="3649190"/>
            <a:ext cx="3257143" cy="9142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346636" y="1514244"/>
            <a:ext cx="5760000" cy="3371426"/>
          </a:xfrm>
        </p:spPr>
        <p:txBody>
          <a:bodyPr/>
          <a:lstStyle/>
          <a:p>
            <a:r>
              <a:rPr lang="zh-CN" altLang="en-US" dirty="0" smtClean="0"/>
              <a:t>对象查语法如何写？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象名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zh-CN" altLang="en-US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对象</a:t>
            </a:r>
            <a:r>
              <a:rPr lang="zh-CN" altLang="en-US" dirty="0" smtClean="0"/>
              <a:t>改语法如何写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 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endParaRPr lang="zh-CN" altLang="en-US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对象增语法如何写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新属性名 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en-US" altLang="zh-CN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6998" y="1514244"/>
            <a:ext cx="4376871" cy="2083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占位符 4"/>
          <p:cNvSpPr txBox="1"/>
          <p:nvPr/>
        </p:nvSpPr>
        <p:spPr>
          <a:xfrm>
            <a:off x="934569" y="5198533"/>
            <a:ext cx="10935699" cy="956733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en-US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语法一样，判断标准就是对象有没有这个属性，</a:t>
            </a:r>
            <a:r>
              <a:rPr lang="zh-CN" altLang="en-US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没有就是新增，有就是改</a:t>
            </a:r>
            <a:endParaRPr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7452042" cy="3450378"/>
          </a:xfrm>
        </p:spPr>
        <p:txBody>
          <a:bodyPr/>
          <a:lstStyle/>
          <a:p>
            <a:r>
              <a:rPr lang="zh-CN" altLang="en-US" dirty="0"/>
              <a:t>知道对象数据类型的特征，具备对象数组数据渲染页面的能力。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请</a:t>
            </a:r>
            <a:r>
              <a:rPr lang="zh-CN" altLang="en-US" dirty="0">
                <a:solidFill>
                  <a:srgbClr val="C00000"/>
                </a:solidFill>
              </a:rPr>
              <a:t>对</a:t>
            </a:r>
            <a:r>
              <a:rPr lang="zh-CN" altLang="en-US" dirty="0" smtClean="0">
                <a:solidFill>
                  <a:srgbClr val="C00000"/>
                </a:solidFill>
              </a:rPr>
              <a:t>产品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 smtClean="0">
                <a:solidFill>
                  <a:srgbClr val="C00000"/>
                </a:solidFill>
              </a:rPr>
              <a:t>，做如下操作：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548381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要求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请将商品名称里面的值修改为： 小米</a:t>
            </a:r>
            <a:r>
              <a:rPr lang="en-US" altLang="zh-CN" dirty="0" smtClean="0"/>
              <a:t>10 PLUS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新增一个属性颜色 </a:t>
            </a:r>
            <a:r>
              <a:rPr lang="en-US" altLang="zh-CN" dirty="0" smtClean="0"/>
              <a:t>color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‘</a:t>
            </a:r>
            <a:r>
              <a:rPr lang="zh-CN" altLang="en-US" dirty="0" smtClean="0"/>
              <a:t>粉色</a:t>
            </a:r>
            <a:r>
              <a:rPr lang="en-US" altLang="zh-CN" dirty="0" smtClean="0"/>
              <a:t>’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请依次页面打印输出所有的属性值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223" y="4966324"/>
            <a:ext cx="10984008" cy="819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占位符 7"/>
          <p:cNvSpPr txBox="1"/>
          <p:nvPr/>
        </p:nvSpPr>
        <p:spPr>
          <a:xfrm>
            <a:off x="8875650" y="1666799"/>
            <a:ext cx="2791417" cy="4550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原先：</a:t>
            </a:r>
            <a:endParaRPr lang="en-US" altLang="zh-CN" dirty="0" smtClean="0"/>
          </a:p>
          <a:p>
            <a:r>
              <a:rPr lang="zh-CN" altLang="en-US" dirty="0" smtClean="0"/>
              <a:t>商品对象名字： </a:t>
            </a:r>
            <a:r>
              <a:rPr lang="en-US" altLang="zh-CN" dirty="0" smtClean="0"/>
              <a:t>goods</a:t>
            </a:r>
            <a:endParaRPr lang="en-US" altLang="zh-CN" dirty="0" smtClean="0"/>
          </a:p>
          <a:p>
            <a:r>
              <a:rPr lang="zh-CN" altLang="en-US" dirty="0" smtClean="0"/>
              <a:t>商品名称命名为： </a:t>
            </a:r>
            <a:r>
              <a:rPr lang="en-US" altLang="zh-CN" dirty="0" smtClean="0"/>
              <a:t>name</a:t>
            </a:r>
            <a:endParaRPr lang="en-US" altLang="zh-CN" dirty="0" smtClean="0"/>
          </a:p>
          <a:p>
            <a:r>
              <a:rPr lang="zh-CN" altLang="en-US" dirty="0" smtClean="0"/>
              <a:t>商品编号： </a:t>
            </a:r>
            <a:r>
              <a:rPr lang="en-US" altLang="zh-CN" dirty="0" err="1" smtClean="0"/>
              <a:t>num</a:t>
            </a:r>
            <a:endParaRPr lang="en-US" altLang="zh-CN" dirty="0" smtClean="0"/>
          </a:p>
          <a:p>
            <a:r>
              <a:rPr lang="zh-CN" altLang="en-US" dirty="0" smtClean="0"/>
              <a:t>商品毛重： </a:t>
            </a:r>
            <a:r>
              <a:rPr lang="en-US" altLang="zh-CN" dirty="0" smtClean="0"/>
              <a:t>weight</a:t>
            </a:r>
            <a:endParaRPr lang="en-US" altLang="zh-CN" dirty="0" smtClean="0"/>
          </a:p>
          <a:p>
            <a:r>
              <a:rPr lang="zh-CN" altLang="en-US" dirty="0" smtClean="0"/>
              <a:t>商品产地： </a:t>
            </a:r>
            <a:r>
              <a:rPr lang="en-US" altLang="zh-CN" dirty="0" smtClean="0"/>
              <a:t>address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：掌握查找属性的另外写法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查的另外一种写法</a:t>
            </a:r>
            <a:endParaRPr lang="en-US" altLang="zh-CN" b="1" dirty="0"/>
          </a:p>
          <a:p>
            <a:r>
              <a:rPr lang="zh-CN" altLang="en-US" dirty="0"/>
              <a:t>对于多词</a:t>
            </a:r>
            <a:r>
              <a:rPr lang="zh-CN" altLang="en-US" dirty="0" smtClean="0"/>
              <a:t>属性或则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等属性，</a:t>
            </a:r>
            <a:r>
              <a:rPr lang="zh-CN" altLang="en-US" dirty="0"/>
              <a:t>点操作就不能用</a:t>
            </a:r>
            <a:r>
              <a:rPr lang="zh-CN" altLang="en-US" dirty="0" smtClean="0"/>
              <a:t>了</a:t>
            </a:r>
            <a:r>
              <a:rPr lang="en-US" altLang="zh-CN" dirty="0" smtClean="0"/>
              <a:t>,</a:t>
            </a:r>
            <a:r>
              <a:rPr dirty="0" smtClean="0"/>
              <a:t>把</a:t>
            </a:r>
            <a:r>
              <a:rPr lang="en-US" altLang="zh-CN" dirty="0" smtClean="0"/>
              <a:t>“-”</a:t>
            </a:r>
            <a:r>
              <a:rPr dirty="0" smtClean="0"/>
              <a:t>当成减号了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我们可以采取：  对象</a:t>
            </a:r>
            <a:r>
              <a:rPr lang="en-US" altLang="zh-CN" dirty="0" smtClean="0"/>
              <a:t>[‘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’]  </a:t>
            </a:r>
            <a:r>
              <a:rPr lang="zh-CN" altLang="en-US" dirty="0" smtClean="0"/>
              <a:t>方式， 单引号和双引号都阔以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643959"/>
            <a:ext cx="4491975" cy="2010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649825"/>
            <a:ext cx="5111352" cy="2004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右箭头 6"/>
          <p:cNvSpPr/>
          <p:nvPr/>
        </p:nvSpPr>
        <p:spPr>
          <a:xfrm>
            <a:off x="5613400" y="4495800"/>
            <a:ext cx="471508" cy="15346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：掌握查找属性的另外写法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属性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查的另外一种写法</a:t>
            </a:r>
            <a:endParaRPr lang="en-US" altLang="zh-CN" b="1" dirty="0"/>
          </a:p>
          <a:p>
            <a:r>
              <a:rPr lang="zh-CN" altLang="en-US" dirty="0" smtClean="0"/>
              <a:t>对象</a:t>
            </a:r>
            <a:r>
              <a:rPr lang="en-US" altLang="zh-CN" dirty="0" smtClean="0"/>
              <a:t>[‘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’]  </a:t>
            </a:r>
            <a:r>
              <a:rPr lang="zh-CN" altLang="en-US" dirty="0" smtClean="0"/>
              <a:t>方式， 单引号和双引号都阔以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可以用于其他正常属性，比如：</a:t>
            </a:r>
            <a:endParaRPr lang="en-US" altLang="zh-CN" dirty="0" smtClean="0"/>
          </a:p>
          <a:p>
            <a:r>
              <a:rPr lang="en-US" altLang="zh-CN" dirty="0" smtClean="0"/>
              <a:t>[]</a:t>
            </a:r>
            <a:r>
              <a:rPr lang="zh-CN" altLang="en-US" dirty="0"/>
              <a:t>语法里面的值如果不添加引号 默认会当成变量解析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 smtClean="0"/>
              <a:t>总结：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 smtClean="0"/>
              <a:t>没有</a:t>
            </a:r>
            <a:r>
              <a:rPr lang="zh-CN" altLang="en-US" dirty="0"/>
              <a:t>必要的时候直接使用点语法</a:t>
            </a:r>
            <a:r>
              <a:rPr lang="en-US" altLang="zh-CN" dirty="0"/>
              <a:t>, </a:t>
            </a:r>
            <a:r>
              <a:rPr lang="zh-CN" altLang="en-US" dirty="0"/>
              <a:t>在需要解析变量的时候使用 </a:t>
            </a:r>
            <a:r>
              <a:rPr lang="en-US" altLang="zh-CN" dirty="0"/>
              <a:t>[] </a:t>
            </a:r>
            <a:r>
              <a:rPr lang="zh-CN" altLang="en-US" dirty="0"/>
              <a:t>语法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4290" y="1519423"/>
            <a:ext cx="5073247" cy="2146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对象访问属性有哪两种方式？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点形式  对象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形式   对象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[‘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’]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两种方式有什么区别？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后面的属性名一定不要加引号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里面的属性名一定加引号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后期不同使用场景会用到不同的写法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5943601"/>
            <a:ext cx="12132733" cy="9482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练习：请利用</a:t>
            </a:r>
            <a:r>
              <a:rPr lang="en-US" altLang="zh-CN" dirty="0" smtClean="0"/>
              <a:t>[] </a:t>
            </a:r>
            <a:r>
              <a:rPr lang="zh-CN" altLang="en-US" dirty="0" smtClean="0"/>
              <a:t>语法把对象里面的属性依次打印出来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5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对象中的方法</a:t>
            </a:r>
            <a:endParaRPr lang="en-US" altLang="zh-CN" b="1" dirty="0" smtClean="0"/>
          </a:p>
          <a:p>
            <a:r>
              <a:rPr lang="zh-CN" altLang="en-US" sz="1400" dirty="0"/>
              <a:t>数据行为性的信息称为方法，如跑步、唱歌等，一般是动词性的，其本质是函数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方法是由方法名和函数两部分构成，它们之间使用 </a:t>
            </a:r>
            <a:r>
              <a:rPr lang="en-US" altLang="zh-CN" sz="1400" dirty="0"/>
              <a:t>: </a:t>
            </a:r>
            <a:r>
              <a:rPr lang="zh-CN" altLang="en-US" sz="1400" dirty="0"/>
              <a:t>分隔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多个属性之间使用英文 </a:t>
            </a:r>
            <a:r>
              <a:rPr lang="en-US" altLang="zh-CN" sz="1400" dirty="0"/>
              <a:t>, </a:t>
            </a:r>
            <a:r>
              <a:rPr lang="zh-CN" altLang="en-US" sz="1400" dirty="0"/>
              <a:t>分隔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方法是依附在对象中的函数</a:t>
            </a:r>
            <a:endParaRPr lang="zh-CN" altLang="en-US" sz="1400" dirty="0"/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方法名可以使用 </a:t>
            </a:r>
            <a:r>
              <a:rPr lang="en-US" altLang="zh-CN" sz="1400" dirty="0"/>
              <a:t>"" </a:t>
            </a:r>
            <a:r>
              <a:rPr lang="zh-CN" altLang="en-US" sz="1400" dirty="0"/>
              <a:t>或 </a:t>
            </a:r>
            <a:r>
              <a:rPr lang="en-US" altLang="zh-CN" sz="1400" dirty="0"/>
              <a:t>''</a:t>
            </a:r>
            <a:r>
              <a:rPr lang="zh-CN" altLang="en-US" sz="1400" dirty="0"/>
              <a:t>，一般情况下省略，除非名称遇到特殊符号如空格、中横线等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1" y="2583139"/>
            <a:ext cx="5580952" cy="21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对象使用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6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对象中的方法</a:t>
            </a:r>
            <a:endParaRPr lang="en-US" altLang="zh-CN" b="1" dirty="0" smtClean="0"/>
          </a:p>
          <a:p>
            <a:r>
              <a:rPr lang="zh-CN" altLang="en-US" dirty="0"/>
              <a:t>声明对象，并添加了若干方法后，可以使用 </a:t>
            </a:r>
            <a:r>
              <a:rPr lang="en-US" altLang="zh-CN" dirty="0"/>
              <a:t>. </a:t>
            </a:r>
            <a:r>
              <a:rPr lang="zh-CN" altLang="en-US" dirty="0" smtClean="0"/>
              <a:t>调用</a:t>
            </a:r>
            <a:r>
              <a:rPr lang="zh-CN" altLang="en-US" dirty="0"/>
              <a:t>对象中函数，我称之为方法调用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可以添加形参和实参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800" dirty="0" smtClean="0">
                <a:solidFill>
                  <a:srgbClr val="C00000"/>
                </a:solidFill>
              </a:rPr>
              <a:t>注意： 千万别忘了给方法名后面加小括号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9" y="3182060"/>
            <a:ext cx="4089819" cy="2254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6" name="直接箭头连接符 5"/>
          <p:cNvCxnSpPr/>
          <p:nvPr/>
        </p:nvCxnSpPr>
        <p:spPr>
          <a:xfrm>
            <a:off x="3420533" y="3866400"/>
            <a:ext cx="280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14600" y="5223933"/>
            <a:ext cx="3674533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16133" y="3623733"/>
            <a:ext cx="1295400" cy="4656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形参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16133" y="5041899"/>
            <a:ext cx="1295400" cy="4656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648325"/>
            <a:ext cx="12192000" cy="120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课堂练习： 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   给对象增加唱歌和跳舞的方法，并打印输出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0412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对象访问方法是如何实现的？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erson.sayHi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对象方法可以传递参数吗？</a:t>
            </a:r>
            <a:endParaRPr lang="en-US" altLang="zh-CN" dirty="0" smtClean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可以，跟函数使用方法基本一致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8734" y="4175752"/>
            <a:ext cx="3285484" cy="1810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什么是对象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遍历对象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内置对象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目标：能够遍历输出对象里面的</a:t>
            </a:r>
            <a:r>
              <a:rPr lang="zh-CN" altLang="en-US" dirty="0" smtClean="0"/>
              <a:t>元素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遍历对象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遍历对象的问题：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</a:t>
            </a:r>
            <a:r>
              <a:rPr lang="zh-CN" altLang="en-US" dirty="0"/>
              <a:t>没有像数组一样的</a:t>
            </a:r>
            <a:r>
              <a:rPr lang="en-US" altLang="zh-CN" dirty="0"/>
              <a:t>length</a:t>
            </a:r>
            <a:r>
              <a:rPr lang="zh-CN" altLang="en-US" dirty="0"/>
              <a:t>属性</a:t>
            </a:r>
            <a:r>
              <a:rPr lang="en-US" altLang="zh-CN" dirty="0"/>
              <a:t>,</a:t>
            </a:r>
            <a:r>
              <a:rPr lang="zh-CN" altLang="en-US" dirty="0"/>
              <a:t>所以无法确定长度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</a:t>
            </a:r>
            <a:r>
              <a:rPr lang="zh-CN" altLang="en-US" dirty="0"/>
              <a:t>里面是无序的键值对</a:t>
            </a:r>
            <a:r>
              <a:rPr lang="en-US" altLang="zh-CN" dirty="0"/>
              <a:t>, </a:t>
            </a:r>
            <a:r>
              <a:rPr lang="zh-CN" altLang="en-US" dirty="0"/>
              <a:t>没有规律</a:t>
            </a:r>
            <a:r>
              <a:rPr lang="en-US" altLang="zh-CN" dirty="0"/>
              <a:t>. </a:t>
            </a:r>
            <a:r>
              <a:rPr lang="zh-CN" altLang="en-US" dirty="0"/>
              <a:t>不像数组里面有规律的</a:t>
            </a:r>
            <a:r>
              <a:rPr lang="zh-CN" altLang="en-US" dirty="0" smtClean="0"/>
              <a:t>下标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</a:t>
            </a:r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2" name="文本占位符 3"/>
          <p:cNvSpPr txBox="1"/>
          <p:nvPr/>
        </p:nvSpPr>
        <p:spPr>
          <a:xfrm>
            <a:off x="889000" y="4686157"/>
            <a:ext cx="9845675" cy="19601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一般不用这种方式遍历数组、主要是用来遍历对象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语法中的 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是一个变量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在循环的过程中依次代表对象的属性名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由于 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变量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所以必须使用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 ]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语法解析 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一定记住： 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是获得对象的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属性名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 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对象名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[k]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是获得 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属性值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134" y="2165294"/>
            <a:ext cx="4396618" cy="2311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848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kumimoji="1" lang="zh-CN" altLang="en-US" dirty="0" smtClean="0"/>
              <a:t>综合案例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737117" y="1327573"/>
            <a:ext cx="7065416" cy="4708800"/>
          </a:xfrm>
        </p:spPr>
        <p:txBody>
          <a:bodyPr/>
          <a:lstStyle/>
          <a:p>
            <a:r>
              <a:rPr lang="zh-CN" altLang="en-US" dirty="0" smtClean="0"/>
              <a:t>遍历对象用那个语句？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  in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遍历对象中</a:t>
            </a:r>
            <a:r>
              <a:rPr lang="en-US" altLang="zh-CN" dirty="0" smtClean="0"/>
              <a:t>,  for k in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获得对象属性是那个，获得值是那个？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获得对象属性是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获得对象值是 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[k]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遍历数组对象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请把下面数据中的对象打印出来：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 </a:t>
            </a:r>
            <a:r>
              <a:rPr lang="en-US" altLang="zh-CN" dirty="0"/>
              <a:t>// </a:t>
            </a:r>
            <a:r>
              <a:rPr lang="zh-CN" altLang="en-US" dirty="0"/>
              <a:t>定义一个存储了若干学生信息的数组</a:t>
            </a:r>
            <a:endParaRPr lang="zh-CN" altLang="en-US" dirty="0"/>
          </a:p>
          <a:p>
            <a:r>
              <a:rPr lang="zh-CN" altLang="en-US" dirty="0"/>
              <a:t>    </a:t>
            </a:r>
            <a:r>
              <a:rPr lang="en-US" altLang="zh-CN" dirty="0"/>
              <a:t>let students = [</a:t>
            </a:r>
            <a:endParaRPr lang="en-US" altLang="zh-CN" dirty="0"/>
          </a:p>
          <a:p>
            <a:r>
              <a:rPr lang="en-US" altLang="zh-CN" dirty="0"/>
              <a:t>      {name: '</a:t>
            </a:r>
            <a:r>
              <a:rPr lang="zh-CN" altLang="en-US" dirty="0"/>
              <a:t>小明</a:t>
            </a:r>
            <a:r>
              <a:rPr lang="en-US" altLang="zh-CN" dirty="0"/>
              <a:t>', age: 18, gender: '</a:t>
            </a:r>
            <a:r>
              <a:rPr lang="zh-CN" altLang="en-US" dirty="0"/>
              <a:t>男</a:t>
            </a:r>
            <a:r>
              <a:rPr lang="en-US" altLang="zh-CN" dirty="0"/>
              <a:t>', hometown: '</a:t>
            </a:r>
            <a:r>
              <a:rPr lang="zh-CN" altLang="en-US" dirty="0"/>
              <a:t>河北省</a:t>
            </a:r>
            <a:r>
              <a:rPr lang="en-US" altLang="zh-CN" dirty="0"/>
              <a:t>'},</a:t>
            </a:r>
            <a:endParaRPr lang="en-US" altLang="zh-CN" dirty="0"/>
          </a:p>
          <a:p>
            <a:r>
              <a:rPr lang="en-US" altLang="zh-CN" dirty="0"/>
              <a:t>      {name: '</a:t>
            </a:r>
            <a:r>
              <a:rPr lang="zh-CN" altLang="en-US" dirty="0"/>
              <a:t>小红</a:t>
            </a:r>
            <a:r>
              <a:rPr lang="en-US" altLang="zh-CN" dirty="0"/>
              <a:t>', age: 19, gender: '</a:t>
            </a:r>
            <a:r>
              <a:rPr lang="zh-CN" altLang="en-US" dirty="0"/>
              <a:t>女</a:t>
            </a:r>
            <a:r>
              <a:rPr lang="en-US" altLang="zh-CN" dirty="0"/>
              <a:t>', hometown: '</a:t>
            </a:r>
            <a:r>
              <a:rPr lang="zh-CN" altLang="en-US" dirty="0"/>
              <a:t>河南省</a:t>
            </a:r>
            <a:r>
              <a:rPr lang="en-US" altLang="zh-CN" dirty="0"/>
              <a:t>'},</a:t>
            </a:r>
            <a:endParaRPr lang="en-US" altLang="zh-CN" dirty="0"/>
          </a:p>
          <a:p>
            <a:r>
              <a:rPr lang="en-US" altLang="zh-CN" dirty="0"/>
              <a:t>      {name: '</a:t>
            </a:r>
            <a:r>
              <a:rPr lang="zh-CN" altLang="en-US" dirty="0"/>
              <a:t>小刚</a:t>
            </a:r>
            <a:r>
              <a:rPr lang="en-US" altLang="zh-CN" dirty="0"/>
              <a:t>', age: 17, gender: '</a:t>
            </a:r>
            <a:r>
              <a:rPr lang="zh-CN" altLang="en-US" dirty="0"/>
              <a:t>男</a:t>
            </a:r>
            <a:r>
              <a:rPr lang="en-US" altLang="zh-CN" dirty="0"/>
              <a:t>', hometown: '</a:t>
            </a:r>
            <a:r>
              <a:rPr lang="zh-CN" altLang="en-US" dirty="0"/>
              <a:t>山西省</a:t>
            </a:r>
            <a:r>
              <a:rPr lang="en-US" altLang="zh-CN" dirty="0"/>
              <a:t>'},</a:t>
            </a:r>
            <a:endParaRPr lang="en-US" altLang="zh-CN" dirty="0"/>
          </a:p>
          <a:p>
            <a:r>
              <a:rPr lang="en-US" altLang="zh-CN" dirty="0"/>
              <a:t>      {name: '</a:t>
            </a:r>
            <a:r>
              <a:rPr lang="zh-CN" altLang="en-US" dirty="0"/>
              <a:t>小丽</a:t>
            </a:r>
            <a:r>
              <a:rPr lang="en-US" altLang="zh-CN" dirty="0"/>
              <a:t>', age: 18, gender: '</a:t>
            </a:r>
            <a:r>
              <a:rPr lang="zh-CN" altLang="en-US" dirty="0"/>
              <a:t>女</a:t>
            </a:r>
            <a:r>
              <a:rPr lang="en-US" altLang="zh-CN" dirty="0"/>
              <a:t>', hometown: '</a:t>
            </a:r>
            <a:r>
              <a:rPr lang="zh-CN" altLang="en-US" dirty="0"/>
              <a:t>山东省</a:t>
            </a:r>
            <a:r>
              <a:rPr lang="en-US" altLang="zh-CN" dirty="0"/>
              <a:t>'}</a:t>
            </a:r>
            <a:endParaRPr lang="en-US" altLang="zh-CN" dirty="0"/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遍历数组对象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：根据以上数据渲染生成表格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 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1528" y="2685866"/>
            <a:ext cx="5994540" cy="34193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遍历数组对象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：根据以上数据渲染生成表格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打印表格 头部和尾部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中间的行遍历数组，然后填充对象数据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 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什么是对象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遍历对象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内置对象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内置对象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</a:t>
            </a:r>
            <a:r>
              <a:rPr lang="zh-CN" altLang="en-US" dirty="0" smtClean="0"/>
              <a:t>：学会调用</a:t>
            </a:r>
            <a:r>
              <a:rPr lang="en-US" altLang="zh-CN" dirty="0"/>
              <a:t>JavaScript</a:t>
            </a:r>
            <a:r>
              <a:rPr lang="zh-CN" altLang="en-US" dirty="0"/>
              <a:t>为我们准备好</a:t>
            </a:r>
            <a:r>
              <a:rPr lang="zh-CN" altLang="en-US" dirty="0" smtClean="0"/>
              <a:t>的内置对象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学习路径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内置对象是什么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内置对象</a:t>
            </a:r>
            <a:r>
              <a:rPr lang="en-US" altLang="zh-CN" dirty="0" smtClean="0"/>
              <a:t>Math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生成任意范围随机数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内置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内置对象是什么？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内部提供的对象，包含各种属性和方法给开发者调用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思考：我们之前用过内置对象吗？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document.write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console.log()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Picture 2" descr="https://timgsa.baidu.com/timg?image&amp;quality=80&amp;size=b9999_10000&amp;sec=1608302508158&amp;di=9df88fc3cf03fc560e6a458a4d724fca&amp;imgtype=0&amp;src=http%3A%2F%2Fwww.85kf.com%2Fd%2Ffile%2Finfo%2Ftechnology%2F2017-02-23%2Ff1ae07547129166f2985994bbe552f1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58" y="2341563"/>
            <a:ext cx="3184525" cy="23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内置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-Math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介绍：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对象是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提供的一个“数学”对象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作用：</a:t>
            </a:r>
            <a:r>
              <a:rPr lang="zh-CN" altLang="en-US" dirty="0" smtClean="0"/>
              <a:t>提供了一系列做数学运算的方法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Math</a:t>
            </a:r>
            <a:r>
              <a:rPr lang="zh-CN" altLang="en-US" dirty="0" smtClean="0"/>
              <a:t>对象包含的方法有：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random</a:t>
            </a:r>
            <a:r>
              <a:rPr lang="zh-CN" altLang="en-US" sz="1400" dirty="0" smtClean="0"/>
              <a:t>：生成</a:t>
            </a:r>
            <a:r>
              <a:rPr lang="en-US" altLang="zh-CN" sz="1400" dirty="0" smtClean="0"/>
              <a:t>0-1</a:t>
            </a:r>
            <a:r>
              <a:rPr lang="zh-CN" altLang="en-US" sz="1400" dirty="0" smtClean="0"/>
              <a:t>之间的随机数（包含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不包括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c</a:t>
            </a:r>
            <a:r>
              <a:rPr lang="en-US" altLang="zh-CN" sz="1400" dirty="0" smtClean="0"/>
              <a:t>eil</a:t>
            </a:r>
            <a:r>
              <a:rPr lang="zh-CN" altLang="en-US" sz="1400" dirty="0" smtClean="0"/>
              <a:t>：向上取整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floor</a:t>
            </a:r>
            <a:r>
              <a:rPr lang="zh-CN" altLang="en-US" sz="1400" dirty="0" smtClean="0"/>
              <a:t>：向下取整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max</a:t>
            </a:r>
            <a:r>
              <a:rPr lang="zh-CN" altLang="en-US" sz="1400" dirty="0" smtClean="0"/>
              <a:t>：找最大数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m</a:t>
            </a:r>
            <a:r>
              <a:rPr lang="en-US" altLang="zh-CN" sz="1400" dirty="0" smtClean="0"/>
              <a:t>in</a:t>
            </a:r>
            <a:r>
              <a:rPr lang="zh-CN" altLang="en-US" sz="1400" dirty="0" smtClean="0"/>
              <a:t>：找最小数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p</a:t>
            </a:r>
            <a:r>
              <a:rPr lang="en-US" altLang="zh-CN" sz="1400" dirty="0" smtClean="0"/>
              <a:t>ow</a:t>
            </a:r>
            <a:r>
              <a:rPr lang="zh-CN" altLang="en-US" sz="1400" dirty="0" smtClean="0"/>
              <a:t>：幂运算</a:t>
            </a:r>
            <a:endParaRPr lang="en-US" altLang="zh-CN" sz="1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a</a:t>
            </a:r>
            <a:r>
              <a:rPr lang="en-US" altLang="zh-CN" sz="1400" dirty="0" smtClean="0"/>
              <a:t>bs</a:t>
            </a:r>
            <a:r>
              <a:rPr lang="zh-CN" altLang="en-US" sz="1400" dirty="0" smtClean="0"/>
              <a:t>：绝对值</a:t>
            </a:r>
            <a:endParaRPr lang="en-US" altLang="zh-CN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hlinkClick r:id="rId1" action="ppaction://hlinkfile"/>
              </a:rPr>
              <a:t>Math</a:t>
            </a:r>
            <a:r>
              <a:rPr lang="zh-CN" altLang="en-US" sz="1400" dirty="0" smtClean="0">
                <a:hlinkClick r:id="rId1" action="ppaction://hlinkfile"/>
              </a:rPr>
              <a:t>对象在线文档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内置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/>
              <a:t>生成任意范围随机数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08667"/>
            <a:ext cx="10720800" cy="5066333"/>
          </a:xfrm>
        </p:spPr>
        <p:txBody>
          <a:bodyPr/>
          <a:lstStyle/>
          <a:p>
            <a:r>
              <a:rPr lang="en-US" altLang="zh-CN" dirty="0" err="1" smtClean="0"/>
              <a:t>Math.random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随机数函数， 返回</a:t>
            </a:r>
            <a:r>
              <a:rPr lang="zh-CN" altLang="en-US" dirty="0"/>
              <a:t>一个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之间，并且包括</a:t>
            </a:r>
            <a:r>
              <a:rPr lang="en-US" altLang="zh-CN" dirty="0"/>
              <a:t>0</a:t>
            </a:r>
            <a:r>
              <a:rPr lang="zh-CN" altLang="en-US" dirty="0"/>
              <a:t>不包括</a:t>
            </a:r>
            <a:r>
              <a:rPr lang="en-US" altLang="zh-CN" dirty="0"/>
              <a:t>1</a:t>
            </a:r>
            <a:r>
              <a:rPr lang="zh-CN" altLang="en-US" dirty="0"/>
              <a:t>的随机</a:t>
            </a:r>
            <a:r>
              <a:rPr lang="zh-CN" altLang="en-US" dirty="0" smtClean="0"/>
              <a:t>小数  </a:t>
            </a:r>
            <a:r>
              <a:rPr lang="en-US" altLang="zh-CN" dirty="0" smtClean="0"/>
              <a:t>[0</a:t>
            </a:r>
            <a:r>
              <a:rPr lang="en-US" altLang="zh-CN" dirty="0"/>
              <a:t>, </a:t>
            </a: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如何</a:t>
            </a:r>
            <a:r>
              <a:rPr lang="zh-CN" altLang="en-US" dirty="0"/>
              <a:t>生成</a:t>
            </a:r>
            <a:r>
              <a:rPr lang="en-US" altLang="zh-CN" dirty="0"/>
              <a:t>0-10</a:t>
            </a:r>
            <a:r>
              <a:rPr lang="zh-CN" altLang="en-US" dirty="0"/>
              <a:t>的随机数呢？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如何</a:t>
            </a:r>
            <a:r>
              <a:rPr lang="zh-CN" altLang="en-US" dirty="0"/>
              <a:t>生成</a:t>
            </a:r>
            <a:r>
              <a:rPr lang="en-US" altLang="zh-CN" dirty="0"/>
              <a:t>5-10</a:t>
            </a:r>
            <a:r>
              <a:rPr lang="zh-CN" altLang="en-US" dirty="0"/>
              <a:t>的随机数？</a:t>
            </a:r>
            <a:endParaRPr lang="en-US" altLang="zh-CN" dirty="0"/>
          </a:p>
          <a:p>
            <a:pPr marL="360045" lvl="1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60045" lvl="1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60045" lvl="1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如何</a:t>
            </a:r>
            <a:r>
              <a:rPr lang="zh-CN" altLang="en-US" dirty="0"/>
              <a:t>生成</a:t>
            </a:r>
            <a:r>
              <a:rPr lang="en-US" altLang="zh-CN" dirty="0"/>
              <a:t>N-M</a:t>
            </a:r>
            <a:r>
              <a:rPr lang="zh-CN" altLang="en-US" dirty="0"/>
              <a:t>之间的随机数</a:t>
            </a:r>
            <a:endParaRPr lang="en-US" altLang="zh-CN" dirty="0"/>
          </a:p>
          <a:p>
            <a:pPr marL="360680" lvl="1" indent="0">
              <a:buNone/>
            </a:pPr>
            <a:endParaRPr lang="en-US" altLang="zh-CN" dirty="0"/>
          </a:p>
        </p:txBody>
      </p:sp>
      <p:sp>
        <p:nvSpPr>
          <p:cNvPr id="6" name="文本占位符 4"/>
          <p:cNvSpPr txBox="1"/>
          <p:nvPr/>
        </p:nvSpPr>
        <p:spPr>
          <a:xfrm>
            <a:off x="1151361" y="2681895"/>
            <a:ext cx="5209316" cy="472696"/>
          </a:xfrm>
          <a:prstGeom prst="rect">
            <a:avLst/>
          </a:prstGeom>
          <a:solidFill>
            <a:srgbClr val="E6F0FF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floor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 * 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占位符 4"/>
          <p:cNvSpPr txBox="1"/>
          <p:nvPr/>
        </p:nvSpPr>
        <p:spPr>
          <a:xfrm>
            <a:off x="1151361" y="3856669"/>
            <a:ext cx="5209316" cy="472696"/>
          </a:xfrm>
          <a:prstGeom prst="rect">
            <a:avLst/>
          </a:prstGeom>
          <a:solidFill>
            <a:srgbClr val="E6F0FF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floor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 *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+ 5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1151361" y="4938310"/>
            <a:ext cx="5209316" cy="472696"/>
          </a:xfrm>
          <a:prstGeom prst="rect">
            <a:avLst/>
          </a:prstGeom>
          <a:solidFill>
            <a:srgbClr val="E6F0FF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floor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 * 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098658"/>
                </a:solidFill>
                <a:latin typeface="Consolas" panose="020B0609020204030204" pitchFamily="49" charset="0"/>
              </a:rPr>
              <a:t>M - 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+ N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随机点名案例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    </a:t>
            </a:r>
            <a:r>
              <a:rPr lang="en-US" altLang="zh-CN" dirty="0" smtClean="0"/>
              <a:t>[‘</a:t>
            </a:r>
            <a:r>
              <a:rPr lang="zh-CN" altLang="en-US" dirty="0" smtClean="0"/>
              <a:t>赵云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黄忠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关羽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张飞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马超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刘备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曹操</a:t>
            </a:r>
            <a:r>
              <a:rPr lang="en-US" altLang="zh-CN" dirty="0" smtClean="0"/>
              <a:t>’]  </a:t>
            </a:r>
            <a:r>
              <a:rPr lang="zh-CN" altLang="en-US" dirty="0" smtClean="0"/>
              <a:t>随机显示一个名字到页面中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①：利用随机函数随机生成一个数字作为索引号</a:t>
            </a:r>
            <a:endParaRPr lang="en-US" altLang="zh-CN" dirty="0" smtClean="0"/>
          </a:p>
          <a:p>
            <a:r>
              <a:rPr lang="zh-CN" altLang="en-US" dirty="0" smtClean="0"/>
              <a:t>②： 数组</a:t>
            </a:r>
            <a:r>
              <a:rPr lang="en-US" altLang="zh-CN" dirty="0" smtClean="0"/>
              <a:t>[</a:t>
            </a:r>
            <a:r>
              <a:rPr lang="zh-CN" altLang="en-US" dirty="0"/>
              <a:t>随机数</a:t>
            </a:r>
            <a:r>
              <a:rPr lang="en-US" altLang="zh-CN" dirty="0" smtClean="0"/>
              <a:t>] </a:t>
            </a:r>
            <a:r>
              <a:rPr lang="zh-CN" altLang="en-US" dirty="0" smtClean="0"/>
              <a:t>生成到页面中</a:t>
            </a:r>
            <a:r>
              <a:rPr lang="zh-CN" altLang="en-US" dirty="0"/>
              <a:t> 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什么是对象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对象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遍历对象</a:t>
            </a:r>
            <a:endParaRPr lang="en-US" altLang="zh-CN" dirty="0" smtClean="0"/>
          </a:p>
          <a:p>
            <a:r>
              <a:rPr lang="zh-CN" altLang="en-US" dirty="0" smtClean="0"/>
              <a:t>内置对象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随机点名案例改进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    </a:t>
            </a:r>
            <a:r>
              <a:rPr lang="en-US" altLang="zh-CN" dirty="0" smtClean="0"/>
              <a:t>[‘</a:t>
            </a:r>
            <a:r>
              <a:rPr lang="zh-CN" altLang="en-US" dirty="0" smtClean="0"/>
              <a:t>赵云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黄忠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关羽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张飞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马超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刘备</a:t>
            </a:r>
            <a:r>
              <a:rPr lang="en-US" altLang="zh-CN" dirty="0" smtClean="0"/>
              <a:t>’, ‘</a:t>
            </a:r>
            <a:r>
              <a:rPr lang="zh-CN" altLang="en-US" dirty="0" smtClean="0"/>
              <a:t>曹操</a:t>
            </a:r>
            <a:r>
              <a:rPr lang="en-US" altLang="zh-CN" dirty="0" smtClean="0"/>
              <a:t>’]  </a:t>
            </a:r>
            <a:r>
              <a:rPr lang="zh-CN" altLang="en-US" dirty="0" smtClean="0"/>
              <a:t>随机显示一个名字到页面中，但是不允许重复显示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①：利用随机函数随机生成一个数字作为索引号</a:t>
            </a:r>
            <a:endParaRPr lang="en-US" altLang="zh-CN" dirty="0" smtClean="0"/>
          </a:p>
          <a:p>
            <a:r>
              <a:rPr lang="zh-CN" altLang="en-US" dirty="0"/>
              <a:t>②：数组</a:t>
            </a:r>
            <a:r>
              <a:rPr lang="en-US" altLang="zh-CN" dirty="0"/>
              <a:t>[</a:t>
            </a:r>
            <a:r>
              <a:rPr lang="zh-CN" altLang="en-US" dirty="0"/>
              <a:t>随机数</a:t>
            </a:r>
            <a:r>
              <a:rPr lang="en-US" altLang="zh-CN" dirty="0"/>
              <a:t>] </a:t>
            </a:r>
            <a:r>
              <a:rPr lang="zh-CN" altLang="en-US" dirty="0"/>
              <a:t>生成到页面中</a:t>
            </a:r>
            <a:endParaRPr lang="en-US" altLang="zh-CN" dirty="0" smtClean="0"/>
          </a:p>
          <a:p>
            <a:r>
              <a:rPr lang="zh-CN" altLang="en-US" dirty="0" smtClean="0"/>
              <a:t>③：数组中删除刚才抽中的索引号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猜数字游戏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：程序随机生成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1~10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之间的一个数字，用户输入一个数字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①：如果大于该数字，就提示，数字猜大了，继续猜</a:t>
            </a:r>
            <a:endParaRPr lang="en-US" altLang="zh-CN" dirty="0" smtClean="0"/>
          </a:p>
          <a:p>
            <a:r>
              <a:rPr lang="zh-CN" altLang="en-US" dirty="0" smtClean="0"/>
              <a:t>②：如果小于</a:t>
            </a:r>
            <a:r>
              <a:rPr lang="zh-CN" altLang="en-US" dirty="0"/>
              <a:t>该数字，就提示，</a:t>
            </a:r>
            <a:r>
              <a:rPr lang="zh-CN" altLang="en-US" dirty="0" smtClean="0"/>
              <a:t>数字猜小了，继续猜</a:t>
            </a:r>
            <a:endParaRPr lang="en-US" altLang="zh-CN" dirty="0"/>
          </a:p>
          <a:p>
            <a:r>
              <a:rPr lang="zh-CN" altLang="en-US" dirty="0" smtClean="0"/>
              <a:t>③：如果猜对了，就提示猜对了，程序结束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猜数字游戏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：程序随机生成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1~10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之间的一个数字，用户输入一个数字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①：利用随机数生成一个数字</a:t>
            </a:r>
            <a:endParaRPr lang="en-US" altLang="zh-CN" dirty="0" smtClean="0"/>
          </a:p>
          <a:p>
            <a:r>
              <a:rPr lang="zh-CN" altLang="en-US" dirty="0" smtClean="0"/>
              <a:t>②：需要一直猜，所以需要不断的循环</a:t>
            </a:r>
            <a:endParaRPr lang="en-US" altLang="zh-CN" dirty="0" smtClean="0"/>
          </a:p>
          <a:p>
            <a:r>
              <a:rPr lang="zh-CN" altLang="en-US" dirty="0" smtClean="0"/>
              <a:t>③：因为条件是结果猜对了，就是判断条件退出，用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循环合适</a:t>
            </a:r>
            <a:endParaRPr lang="en-US" altLang="zh-CN" dirty="0" smtClean="0"/>
          </a:p>
          <a:p>
            <a:r>
              <a:rPr lang="zh-CN" altLang="en-US" dirty="0" smtClean="0"/>
              <a:t>④：内部判断可以用多分支语句</a:t>
            </a:r>
            <a:endParaRPr lang="zh-CN" altLang="en-US" dirty="0" smtClean="0"/>
          </a:p>
          <a:p>
            <a:r>
              <a:rPr lang="en-US" altLang="zh-CN" dirty="0"/>
              <a:t>5.</a:t>
            </a:r>
            <a:r>
              <a:rPr lang="zh-CN" altLang="en-US" dirty="0"/>
              <a:t>用户如果猜的次数超过了</a:t>
            </a:r>
            <a:r>
              <a:rPr lang="en-US" altLang="zh-CN" dirty="0"/>
              <a:t>3</a:t>
            </a:r>
            <a:r>
              <a:rPr lang="zh-CN" altLang="en-US" dirty="0"/>
              <a:t>次，就提示用户次数用完了，结束</a:t>
            </a:r>
            <a:r>
              <a:rPr lang="zh-CN" altLang="en-US" dirty="0"/>
              <a:t>游戏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生成随机颜色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该</a:t>
            </a:r>
            <a:r>
              <a:rPr lang="zh-CN" altLang="en-US" dirty="0"/>
              <a:t>函数接收一个布尔类型参数，表示颜色的格式是十六进制还是</a:t>
            </a:r>
            <a:r>
              <a:rPr lang="en-US" altLang="zh-CN" dirty="0" err="1"/>
              <a:t>rgb</a:t>
            </a:r>
            <a:r>
              <a:rPr lang="zh-CN" altLang="en-US" dirty="0"/>
              <a:t>格式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①：如果参数传递的是</a:t>
            </a:r>
            <a:r>
              <a:rPr lang="en-US" altLang="zh-CN" dirty="0" smtClean="0"/>
              <a:t>true</a:t>
            </a:r>
            <a:r>
              <a:rPr lang="zh-CN" altLang="en-US" dirty="0"/>
              <a:t>或者无参数，</a:t>
            </a:r>
            <a:r>
              <a:rPr lang="zh-CN" altLang="en-US" dirty="0" smtClean="0"/>
              <a:t>则输出 一个随机十六进制的颜色</a:t>
            </a:r>
            <a:endParaRPr lang="en-US" altLang="zh-CN" dirty="0" smtClean="0"/>
          </a:p>
          <a:p>
            <a:r>
              <a:rPr lang="zh-CN" altLang="en-US" dirty="0" smtClean="0"/>
              <a:t>②：</a:t>
            </a:r>
            <a:r>
              <a:rPr lang="zh-CN" altLang="en-US" dirty="0"/>
              <a:t>如果参数传递的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</a:t>
            </a:r>
            <a:r>
              <a:rPr lang="zh-CN" altLang="en-US" dirty="0"/>
              <a:t>则输出 </a:t>
            </a:r>
            <a:r>
              <a:rPr lang="zh-CN" altLang="en-US" dirty="0" smtClean="0"/>
              <a:t>一个随机</a:t>
            </a:r>
            <a:r>
              <a:rPr lang="en-US" altLang="zh-CN" dirty="0" err="1" smtClean="0"/>
              <a:t>rgb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③：格式：</a:t>
            </a:r>
            <a:endParaRPr lang="en-US" altLang="zh-CN" dirty="0"/>
          </a:p>
          <a:p>
            <a:r>
              <a:rPr lang="en-US" altLang="zh-CN" dirty="0" smtClean="0"/>
              <a:t>function </a:t>
            </a:r>
            <a:r>
              <a:rPr lang="en-US" altLang="zh-CN" dirty="0" err="1"/>
              <a:t>getRandomColor</a:t>
            </a:r>
            <a:r>
              <a:rPr lang="en-US" altLang="zh-CN" dirty="0"/>
              <a:t>(flag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console.log(</a:t>
            </a:r>
            <a:r>
              <a:rPr lang="en-US" altLang="zh-CN" dirty="0" err="1"/>
              <a:t>getRandomColor</a:t>
            </a:r>
            <a:r>
              <a:rPr lang="en-US" altLang="zh-CN" dirty="0"/>
              <a:t>(true</a:t>
            </a:r>
            <a:r>
              <a:rPr lang="en-US" altLang="zh-CN" dirty="0" smtClean="0"/>
              <a:t>))    //#</a:t>
            </a:r>
            <a:r>
              <a:rPr lang="en-US" altLang="zh-CN" dirty="0" err="1" smtClean="0"/>
              <a:t>ffffff</a:t>
            </a:r>
            <a:endParaRPr lang="en-US" altLang="zh-CN" dirty="0"/>
          </a:p>
          <a:p>
            <a:r>
              <a:rPr lang="en-US" altLang="zh-CN" dirty="0"/>
              <a:t>console.log(</a:t>
            </a:r>
            <a:r>
              <a:rPr lang="en-US" altLang="zh-CN" dirty="0" err="1"/>
              <a:t>getRandomColor</a:t>
            </a:r>
            <a:r>
              <a:rPr lang="en-US" altLang="zh-CN" dirty="0"/>
              <a:t>(false</a:t>
            </a:r>
            <a:r>
              <a:rPr lang="en-US" altLang="zh-CN" dirty="0" smtClean="0"/>
              <a:t>))    //</a:t>
            </a:r>
            <a:r>
              <a:rPr lang="en-US" altLang="zh-CN" dirty="0" err="1" smtClean="0"/>
              <a:t>rgb</a:t>
            </a:r>
            <a:r>
              <a:rPr lang="en-US" altLang="zh-CN" dirty="0" smtClean="0"/>
              <a:t>(255,255,255)</a:t>
            </a:r>
            <a:endParaRPr lang="en-US" altLang="zh-CN" dirty="0"/>
          </a:p>
          <a:p>
            <a:r>
              <a:rPr lang="zh-CN" altLang="en-US" dirty="0" smtClean="0"/>
              <a:t>分析：</a:t>
            </a:r>
            <a:endParaRPr lang="zh-CN" altLang="en-US" dirty="0"/>
          </a:p>
          <a:p>
            <a:r>
              <a:rPr lang="zh-CN" altLang="en-US" dirty="0"/>
              <a:t>提示： </a:t>
            </a:r>
            <a:r>
              <a:rPr lang="en-US" altLang="zh-CN" dirty="0"/>
              <a:t>16</a:t>
            </a:r>
            <a:r>
              <a:rPr lang="zh-CN" altLang="en-US" dirty="0"/>
              <a:t>进制颜色格式为</a:t>
            </a:r>
            <a:r>
              <a:rPr lang="en-US" altLang="zh-CN" dirty="0"/>
              <a:t>:  ‘#</a:t>
            </a:r>
            <a:r>
              <a:rPr lang="en-US" altLang="zh-CN" dirty="0" err="1"/>
              <a:t>ffffff</a:t>
            </a:r>
            <a:r>
              <a:rPr lang="en-US" altLang="zh-CN" dirty="0"/>
              <a:t>’   </a:t>
            </a:r>
            <a:r>
              <a:rPr lang="zh-CN" altLang="en-US" dirty="0"/>
              <a:t>其中</a:t>
            </a:r>
            <a:r>
              <a:rPr lang="en-US" altLang="zh-CN" dirty="0"/>
              <a:t>f</a:t>
            </a:r>
            <a:r>
              <a:rPr lang="zh-CN" altLang="en-US" dirty="0"/>
              <a:t>可以是任意 </a:t>
            </a:r>
            <a:r>
              <a:rPr lang="en-US" altLang="zh-CN" dirty="0"/>
              <a:t>0-f</a:t>
            </a:r>
            <a:r>
              <a:rPr lang="zh-CN" altLang="en-US" dirty="0"/>
              <a:t>之间的字符</a:t>
            </a:r>
            <a:endParaRPr lang="zh-CN" altLang="en-US" dirty="0"/>
          </a:p>
          <a:p>
            <a:r>
              <a:rPr lang="zh-CN" altLang="en-US" dirty="0"/>
              <a:t>提示</a:t>
            </a:r>
            <a:r>
              <a:rPr lang="en-US" altLang="zh-CN" dirty="0"/>
              <a:t>:   </a:t>
            </a:r>
            <a:r>
              <a:rPr lang="en-US" altLang="zh-CN" dirty="0" err="1"/>
              <a:t>rgb</a:t>
            </a:r>
            <a:r>
              <a:rPr lang="zh-CN" altLang="en-US" dirty="0"/>
              <a:t>颜色格式为</a:t>
            </a:r>
            <a:r>
              <a:rPr lang="en-US" altLang="zh-CN" dirty="0"/>
              <a:t>:  ‘</a:t>
            </a:r>
            <a:r>
              <a:rPr lang="en-US" altLang="zh-CN" dirty="0" err="1"/>
              <a:t>rgb</a:t>
            </a:r>
            <a:r>
              <a:rPr lang="en-US" altLang="zh-CN" dirty="0"/>
              <a:t>(255,255,255) ’  </a:t>
            </a:r>
            <a:r>
              <a:rPr lang="zh-CN" altLang="en-US" dirty="0"/>
              <a:t>其中</a:t>
            </a:r>
            <a:r>
              <a:rPr lang="en-US" altLang="zh-CN" dirty="0"/>
              <a:t>255</a:t>
            </a:r>
            <a:r>
              <a:rPr lang="zh-CN" altLang="en-US" dirty="0"/>
              <a:t>可以是任意</a:t>
            </a:r>
            <a:r>
              <a:rPr lang="en-US" altLang="zh-CN" dirty="0"/>
              <a:t>0-255</a:t>
            </a:r>
            <a:r>
              <a:rPr lang="zh-CN" altLang="en-US" dirty="0"/>
              <a:t>之间的</a:t>
            </a:r>
            <a:r>
              <a:rPr lang="zh-CN" altLang="en-US" dirty="0" smtClean="0"/>
              <a:t>数字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生成随机颜色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该</a:t>
            </a:r>
            <a:r>
              <a:rPr lang="zh-CN" altLang="en-US" dirty="0"/>
              <a:t>函数接收一个布尔类型参数，表示颜色的格式是十六进制还是</a:t>
            </a:r>
            <a:r>
              <a:rPr lang="en-US" altLang="zh-CN" dirty="0" err="1"/>
              <a:t>rgb</a:t>
            </a:r>
            <a:r>
              <a:rPr lang="zh-CN" altLang="en-US" dirty="0"/>
              <a:t>格式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zh-CN" altLang="en-US" dirty="0"/>
          </a:p>
          <a:p>
            <a:r>
              <a:rPr lang="zh-CN" altLang="en-US" dirty="0"/>
              <a:t>提示： </a:t>
            </a:r>
            <a:r>
              <a:rPr lang="en-US" altLang="zh-CN" dirty="0"/>
              <a:t>16</a:t>
            </a:r>
            <a:r>
              <a:rPr lang="zh-CN" altLang="en-US" dirty="0"/>
              <a:t>进制颜色格式为</a:t>
            </a:r>
            <a:r>
              <a:rPr lang="en-US" altLang="zh-CN" dirty="0"/>
              <a:t>:  ‘#</a:t>
            </a:r>
            <a:r>
              <a:rPr lang="en-US" altLang="zh-CN" dirty="0" err="1"/>
              <a:t>ffffff</a:t>
            </a:r>
            <a:r>
              <a:rPr lang="en-US" altLang="zh-CN" dirty="0"/>
              <a:t>’   </a:t>
            </a:r>
            <a:r>
              <a:rPr lang="zh-CN" altLang="en-US" dirty="0"/>
              <a:t>其中</a:t>
            </a:r>
            <a:r>
              <a:rPr lang="en-US" altLang="zh-CN" dirty="0"/>
              <a:t>f</a:t>
            </a:r>
            <a:r>
              <a:rPr lang="zh-CN" altLang="en-US" dirty="0"/>
              <a:t>可以是任意 </a:t>
            </a:r>
            <a:r>
              <a:rPr lang="en-US" altLang="zh-CN" dirty="0"/>
              <a:t>0-f</a:t>
            </a:r>
            <a:r>
              <a:rPr lang="zh-CN" altLang="en-US" dirty="0"/>
              <a:t>之间的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需要用到数组，</a:t>
            </a:r>
            <a:endParaRPr lang="en-US" altLang="zh-CN" dirty="0" smtClean="0"/>
          </a:p>
          <a:p>
            <a:r>
              <a:rPr lang="da-DK" altLang="zh-CN" dirty="0"/>
              <a:t> </a:t>
            </a:r>
            <a:r>
              <a:rPr lang="da-DK" altLang="zh-CN" dirty="0" smtClean="0"/>
              <a:t>	let </a:t>
            </a:r>
            <a:r>
              <a:rPr lang="da-DK" altLang="zh-CN" dirty="0"/>
              <a:t>arr = ['0', '1', '2', '3', '4', '5', '6', '7', '8', '9', 'a', 'b', 'c', 'd', 'e', 'f</a:t>
            </a:r>
            <a:r>
              <a:rPr lang="da-DK" altLang="zh-CN" dirty="0" smtClean="0"/>
              <a:t>']</a:t>
            </a:r>
            <a:endParaRPr lang="zh-CN" altLang="en-US" dirty="0"/>
          </a:p>
          <a:p>
            <a:r>
              <a:rPr lang="zh-CN" altLang="en-US" dirty="0"/>
              <a:t>提示</a:t>
            </a:r>
            <a:r>
              <a:rPr lang="en-US" altLang="zh-CN" dirty="0"/>
              <a:t>:   </a:t>
            </a:r>
            <a:r>
              <a:rPr lang="en-US" altLang="zh-CN" dirty="0" err="1"/>
              <a:t>rgb</a:t>
            </a:r>
            <a:r>
              <a:rPr lang="zh-CN" altLang="en-US" dirty="0"/>
              <a:t>颜色格式为</a:t>
            </a:r>
            <a:r>
              <a:rPr lang="en-US" altLang="zh-CN" dirty="0"/>
              <a:t>:  ‘</a:t>
            </a:r>
            <a:r>
              <a:rPr lang="en-US" altLang="zh-CN" dirty="0" err="1"/>
              <a:t>rgb</a:t>
            </a:r>
            <a:r>
              <a:rPr lang="en-US" altLang="zh-CN" dirty="0"/>
              <a:t>(255,255,255) ’  </a:t>
            </a:r>
            <a:r>
              <a:rPr lang="zh-CN" altLang="en-US" dirty="0"/>
              <a:t>其中</a:t>
            </a:r>
            <a:r>
              <a:rPr lang="en-US" altLang="zh-CN" dirty="0"/>
              <a:t>255</a:t>
            </a:r>
            <a:r>
              <a:rPr lang="zh-CN" altLang="en-US" dirty="0"/>
              <a:t>可以是任意</a:t>
            </a:r>
            <a:r>
              <a:rPr lang="en-US" altLang="zh-CN" dirty="0"/>
              <a:t>0-255</a:t>
            </a:r>
            <a:r>
              <a:rPr lang="zh-CN" altLang="en-US" dirty="0"/>
              <a:t>之间的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zh-CN" altLang="en-US" dirty="0" smtClean="0"/>
              <a:t>①：如果参数为</a:t>
            </a:r>
            <a:r>
              <a:rPr lang="en-US" altLang="zh-CN" dirty="0" smtClean="0"/>
              <a:t>true</a:t>
            </a:r>
            <a:r>
              <a:rPr lang="zh-CN" altLang="en-US" dirty="0"/>
              <a:t>或者无参数，</a:t>
            </a:r>
            <a:r>
              <a:rPr lang="zh-CN" altLang="en-US" dirty="0" smtClean="0"/>
              <a:t>则处理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进制颜色，核心思想是循环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次，生成随机的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个数字（取值范围</a:t>
            </a:r>
            <a:r>
              <a:rPr lang="en-US" altLang="zh-CN" dirty="0" smtClean="0"/>
              <a:t>0~15</a:t>
            </a:r>
            <a:r>
              <a:rPr lang="zh-CN" altLang="en-US" dirty="0" smtClean="0"/>
              <a:t>），根据这个数字去找数组的值，然后和 </a:t>
            </a:r>
            <a:r>
              <a:rPr lang="en-US" altLang="zh-CN" dirty="0" smtClean="0"/>
              <a:t># </a:t>
            </a:r>
            <a:r>
              <a:rPr lang="zh-CN" altLang="en-US" dirty="0" smtClean="0"/>
              <a:t>拼接起来，并且返回值。</a:t>
            </a:r>
            <a:endParaRPr lang="en-US" altLang="zh-CN" dirty="0" smtClean="0"/>
          </a:p>
          <a:p>
            <a:r>
              <a:rPr lang="zh-CN" altLang="en-US" dirty="0" smtClean="0"/>
              <a:t>②：如果参数为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，随机生成一个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的数给三个变量，分别作为 </a:t>
            </a:r>
            <a:r>
              <a:rPr lang="en-US" altLang="zh-CN" dirty="0" smtClean="0"/>
              <a:t>r g b </a:t>
            </a:r>
            <a:r>
              <a:rPr lang="zh-CN" altLang="en-US" dirty="0" smtClean="0"/>
              <a:t>三个颜色，之后拼接字符串</a:t>
            </a:r>
            <a:r>
              <a:rPr lang="en-US" altLang="zh-CN" dirty="0" err="1"/>
              <a:t>rgb</a:t>
            </a:r>
            <a:r>
              <a:rPr lang="en-US" altLang="zh-CN" dirty="0"/>
              <a:t>(255,255,255</a:t>
            </a:r>
            <a:r>
              <a:rPr lang="en-US" altLang="zh-CN" dirty="0" smtClean="0"/>
              <a:t>)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763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rgbClr val="C00000"/>
                </a:solidFill>
              </a:rPr>
              <a:t>综合案例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学成在线页面渲染案例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：根据数据渲染列表页面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5819" y="2448124"/>
            <a:ext cx="7266082" cy="36273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学成在线页面渲染案例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：根据数据渲染列表页面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①：根据数据来渲染页面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</a:t>
            </a:r>
            <a:r>
              <a:rPr lang="en-US" altLang="zh-CN" dirty="0"/>
              <a:t>-</a:t>
            </a:r>
            <a:r>
              <a:rPr lang="zh-CN" altLang="en-US" dirty="0" smtClean="0"/>
              <a:t>术语解释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目标：知道一些术语，让自己更专业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1580" y="2393261"/>
          <a:ext cx="10439400" cy="374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/>
                <a:gridCol w="3479800"/>
                <a:gridCol w="3479800"/>
              </a:tblGrid>
              <a:tr h="420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术语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解释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举例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  <a:tr h="657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关键字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在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JavaScript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中有特殊意义的词汇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let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、</a:t>
                      </a:r>
                      <a:r>
                        <a:rPr lang="en-US" altLang="zh-CN" sz="1600" dirty="0" err="1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var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function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if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else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switch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case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break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  <a:tr h="657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保留字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在目前的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JavaScript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中没意义，但未来可能会具有特殊意义的词汇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int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short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long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char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  <a:tr h="420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标识（标识符）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变量名、函数名的另一种叫法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无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  <a:tr h="657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表达式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能产生值的代码，一般配合运算符出现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10 + 3</a:t>
                      </a:r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age</a:t>
                      </a:r>
                      <a:r>
                        <a:rPr lang="en-US" altLang="zh-CN" sz="1600" baseline="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 &gt;= 18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  <a:tr h="934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语句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一段可执行的代码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Alibaba PuHuiTi" pitchFamily="18" charset="-122"/>
                          <a:ea typeface="Alibaba PuHuiTi" pitchFamily="18" charset="-122"/>
                          <a:cs typeface="Alibaba PuHuiTi" pitchFamily="18" charset="-122"/>
                        </a:rPr>
                        <a:t>If ()   for()</a:t>
                      </a:r>
                      <a:endParaRPr lang="zh-CN" altLang="en-US" sz="1600" dirty="0">
                        <a:latin typeface="Alibaba PuHuiTi" pitchFamily="18" charset="-122"/>
                        <a:ea typeface="Alibaba PuHuiTi" pitchFamily="18" charset="-122"/>
                        <a:cs typeface="Alibaba PuHuiTi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</a:t>
            </a:r>
            <a:r>
              <a:rPr lang="en-US" altLang="zh-CN" dirty="0" smtClean="0"/>
              <a:t>-</a:t>
            </a:r>
            <a:r>
              <a:rPr lang="zh-CN" altLang="en-US" dirty="0"/>
              <a:t> </a:t>
            </a:r>
            <a:r>
              <a:rPr lang="zh-CN" altLang="en-US" dirty="0" smtClean="0"/>
              <a:t>基本数据类型和引用数据类型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10880" y="1792770"/>
            <a:ext cx="10114280" cy="39130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目标：了解基本数据类型和引用数据类型的存储</a:t>
            </a:r>
            <a:r>
              <a:rPr lang="zh-CN" altLang="en-US" sz="1600" dirty="0" smtClean="0"/>
              <a:t>方式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简单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类型又叫做基本数据类型或者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值类型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，复杂类型又叫做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引用类型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值类型：简单数据类型/基本数据类型，在存储时变量中存储的是值本身，因此叫做值类型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string ，number，boolean，undefined，null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引用类型：复杂数据类型，在存储时变量中存储的仅仅是地址（引用），因此叫做引用数据类型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通过 new 关键字创建的对象（系统对象、自定义对象），如 Object、Array、Date等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88383" y="1783689"/>
            <a:ext cx="7717349" cy="47102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保存网站用户信息，比如姓名，年龄，电话号码</a:t>
            </a:r>
            <a:r>
              <a:rPr lang="en-US" altLang="zh-CN" sz="1600" dirty="0"/>
              <a:t>… </a:t>
            </a:r>
            <a:r>
              <a:rPr lang="zh-CN" altLang="en-US" sz="1600" dirty="0"/>
              <a:t>用以前学的数据类型方便吗？</a:t>
            </a:r>
            <a:endParaRPr lang="en-US" altLang="zh-CN" sz="1600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不方便，很难区分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我们是不是需要学习一种新的数据类型，可以详细的描述某个事物？</a:t>
            </a:r>
            <a:endParaRPr lang="en-US" altLang="zh-CN" sz="1600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姓名</a:t>
            </a:r>
            <a:endParaRPr lang="en-US" altLang="zh-CN" sz="1600" b="0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年龄</a:t>
            </a:r>
            <a:endParaRPr lang="en-US" altLang="zh-CN" sz="1600" b="0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/>
              <a:t>电话</a:t>
            </a:r>
            <a:endParaRPr lang="en-US" altLang="zh-CN" sz="1600" b="0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/>
              <a:t>…</a:t>
            </a:r>
            <a:endParaRPr lang="en-US" altLang="zh-CN" sz="1600" b="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5552" y="1141476"/>
            <a:ext cx="4971429" cy="10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/>
          <p:cNvSpPr>
            <a:spLocks noGrp="1"/>
          </p:cNvSpPr>
          <p:nvPr/>
        </p:nvSpPr>
        <p:spPr>
          <a:xfrm>
            <a:off x="1046620" y="1053044"/>
            <a:ext cx="10800927" cy="25802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堆栈空间分配区别：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、栈（操作系统）：由操作系统自动分配释放存放函数的参数值、局部变量的值等。其操作方式类似于数据结构中的栈；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简单数据类型存放到栈里面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、堆（操作系统）：存储复杂类型(对象)，一般由程序员分配释放，若程序员不释放，由垃圾回收机制回收。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引用</a:t>
            </a:r>
            <a:r>
              <a:rPr lang="zh-CN" altLang="en-US" sz="1600" dirty="0" smtClean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数据类型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存放到堆里面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1045" y="3900359"/>
            <a:ext cx="3823823" cy="2198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/>
          <p:cNvSpPr>
            <a:spLocks noGrp="1"/>
          </p:cNvSpPr>
          <p:nvPr/>
        </p:nvSpPr>
        <p:spPr>
          <a:xfrm>
            <a:off x="829354" y="1656184"/>
            <a:ext cx="8774829" cy="10117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值类型（简单数据类型）： string ，number，boolean，undefined，null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值类型变量的数据直接存放在变量（栈空间）中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1.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简单类型的内存分配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608" y="2911147"/>
            <a:ext cx="7742857" cy="25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/>
          <p:cNvSpPr>
            <a:spLocks noGrp="1"/>
          </p:cNvSpPr>
          <p:nvPr/>
        </p:nvSpPr>
        <p:spPr>
          <a:xfrm>
            <a:off x="776394" y="1695029"/>
            <a:ext cx="10800927" cy="1029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引用类型（复杂数据类型）：通过 new 关键字创建的对象（系统对象、自定义对象），如 Object、Array、Date等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引用类型变量（栈空间）里存放的是地址，真正的对象实例存放在堆空间中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复杂类型的内存分配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000" y="3013069"/>
            <a:ext cx="6752381" cy="31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410" y="1566417"/>
            <a:ext cx="5546790" cy="3968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71280" y="939739"/>
            <a:ext cx="8771021" cy="51719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今日复习路线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1004"/>
            <a:ext cx="9845675" cy="54883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晚自习回来每个同学先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必须</a:t>
            </a:r>
            <a:r>
              <a:rPr lang="en-US" altLang="zh-CN" dirty="0" err="1" smtClean="0">
                <a:solidFill>
                  <a:srgbClr val="C00000"/>
                </a:solidFill>
                <a:sym typeface="+mn-ea"/>
              </a:rPr>
              <a:t>xmind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梳理今日知识点 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(md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笔记也行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)</a:t>
            </a:r>
            <a:endParaRPr lang="zh-CN" altLang="en-US" dirty="0"/>
          </a:p>
          <a:p>
            <a:pPr marL="342900" indent="-342900"/>
            <a:r>
              <a:rPr lang="zh-CN" altLang="en-US" dirty="0" smtClean="0"/>
              <a:t>写遍</a:t>
            </a:r>
            <a:r>
              <a:rPr lang="zh-CN" altLang="en-US" dirty="0"/>
              <a:t>学成在线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写</a:t>
            </a:r>
            <a:r>
              <a:rPr lang="en-US" altLang="zh-CN" dirty="0" smtClean="0"/>
              <a:t>3</a:t>
            </a:r>
            <a:r>
              <a:rPr lang="zh-CN" altLang="en-US" dirty="0" smtClean="0"/>
              <a:t>遍返回随机颜色案例</a:t>
            </a:r>
            <a:endParaRPr lang="en-US" altLang="zh-CN" dirty="0"/>
          </a:p>
          <a:p>
            <a:pPr marL="342900" indent="-342900"/>
            <a:r>
              <a:rPr lang="zh-CN" altLang="en-US" dirty="0" smtClean="0"/>
              <a:t>开始做检测题：    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端地址</a:t>
            </a:r>
            <a:r>
              <a:rPr lang="en-US" altLang="zh-CN" dirty="0"/>
              <a:t>:  https://ks.wjx.top/vj/tHu7X7y.aspx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开始做作业   </a:t>
            </a:r>
            <a:r>
              <a:rPr lang="en-US" altLang="zh-CN" dirty="0" smtClean="0"/>
              <a:t>-  </a:t>
            </a:r>
            <a:r>
              <a:rPr lang="zh-CN" altLang="en-US" dirty="0" smtClean="0"/>
              <a:t>见课后作业 </a:t>
            </a:r>
            <a:r>
              <a:rPr lang="en-US" altLang="zh-CN" dirty="0" smtClean="0"/>
              <a:t>06-</a:t>
            </a:r>
            <a:r>
              <a:rPr lang="zh-CN" altLang="en-US" dirty="0" smtClean="0"/>
              <a:t>作业</a:t>
            </a:r>
            <a:endParaRPr lang="en-US" altLang="zh-CN" dirty="0"/>
          </a:p>
          <a:p>
            <a:pPr marL="342900" indent="-34290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总结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js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基础阶段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内容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-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开始准备 </a:t>
            </a:r>
            <a:r>
              <a:rPr lang="en-US" altLang="zh-CN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js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基础实战内容，可以先准备笔试题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35482" y="6157810"/>
            <a:ext cx="113223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我们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什么都没有，唯一的本钱就是青春。梦想让我与众不同，奋斗让我改变命运！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img2.baidu.com/it/u=4289066427,1360697967&amp;fm=26&amp;fmt=auto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924" y="1965642"/>
            <a:ext cx="1899139" cy="180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69" y="4338638"/>
            <a:ext cx="1761005" cy="1761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对象是什么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里的一种数据类型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可以理解为是一种无序的数据集合， 注意数组是有序的数据集合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用来描述某个事物，例如描述一个人</a:t>
            </a:r>
            <a:endParaRPr lang="en-US" altLang="zh-CN" dirty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人有姓名、年龄、性别等信息、还有吃饭睡觉打代码等功能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如果用多个变量保存则比较散，用对象比较统一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比如描述 班主任 信息：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静态特征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身高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性别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爱好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=&gt;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可以使用数字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布尔类型等表示</a:t>
            </a:r>
            <a:endParaRPr lang="zh-CN" altLang="en-US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动态行为 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点名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唱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rap) =&gt;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使用函数表示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9933" y="2035619"/>
            <a:ext cx="4417190" cy="1669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对象是什么？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对象是一种数据类型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无序的数据的集合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对象有什么特点？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无序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的数据的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可以详细的描述描述某个事物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什么是对象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endParaRPr lang="en-US" altLang="zh-CN" dirty="0" smtClean="0"/>
          </a:p>
          <a:p>
            <a:r>
              <a:rPr lang="zh-CN" altLang="en-US" dirty="0" smtClean="0"/>
              <a:t>遍历对象</a:t>
            </a:r>
            <a:endParaRPr lang="en-US" altLang="zh-CN" dirty="0" smtClean="0"/>
          </a:p>
          <a:p>
            <a:r>
              <a:rPr lang="zh-CN" altLang="en-US" dirty="0" smtClean="0"/>
              <a:t>内置对象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对象使用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目标：掌握对象语法，用它保存多个</a:t>
            </a:r>
            <a:r>
              <a:rPr lang="zh-CN" altLang="en-US" dirty="0" smtClean="0"/>
              <a:t>数据</a:t>
            </a:r>
            <a:endParaRPr lang="en-US" altLang="zh-CN" b="1" dirty="0" smtClean="0"/>
          </a:p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对象声明语法</a:t>
            </a:r>
            <a:endParaRPr lang="en-US" altLang="zh-CN" b="1" dirty="0"/>
          </a:p>
        </p:txBody>
      </p:sp>
      <p:sp>
        <p:nvSpPr>
          <p:cNvPr id="7" name="文本占位符 3"/>
          <p:cNvSpPr txBox="1"/>
          <p:nvPr/>
        </p:nvSpPr>
        <p:spPr>
          <a:xfrm>
            <a:off x="838200" y="3851956"/>
            <a:ext cx="9845675" cy="24768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实际开发中，我们多用</a:t>
            </a:r>
            <a:r>
              <a:rPr lang="zh-CN" altLang="en-US" dirty="0"/>
              <a:t>花括号</a:t>
            </a:r>
            <a:r>
              <a:rPr lang="zh-CN" altLang="en-US" dirty="0" smtClean="0"/>
              <a:t>。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{} </a:t>
            </a:r>
            <a:r>
              <a:rPr lang="zh-CN" altLang="en-US" dirty="0" smtClean="0">
                <a:solidFill>
                  <a:srgbClr val="C00000"/>
                </a:solidFill>
              </a:rPr>
              <a:t>是对象字面量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37" y="2691334"/>
            <a:ext cx="4409524" cy="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7" y="4399800"/>
            <a:ext cx="4285714" cy="9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77" y="2791639"/>
            <a:ext cx="4630587" cy="599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5786</Words>
  <Application>WPS 演示</Application>
  <PresentationFormat>宽屏</PresentationFormat>
  <Paragraphs>567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81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阿里巴巴普惠体</vt:lpstr>
      <vt:lpstr>Segoe UI Light</vt:lpstr>
      <vt:lpstr>微软雅黑 Light</vt:lpstr>
      <vt:lpstr>Alibaba PuHuiTi M</vt:lpstr>
      <vt:lpstr>微软雅黑</vt:lpstr>
      <vt:lpstr>华文楷体</vt:lpstr>
      <vt:lpstr>Alibaba PuHuiTi</vt:lpstr>
      <vt:lpstr>Segoe UI</vt:lpstr>
      <vt:lpstr>Verdana</vt:lpstr>
      <vt:lpstr>Alibaba PuHuiTi Medium</vt:lpstr>
      <vt:lpstr>Arial Unicode MS</vt:lpstr>
      <vt:lpstr>等线</vt:lpstr>
      <vt:lpstr>Bebas</vt:lpstr>
      <vt:lpstr>Bebas</vt:lpstr>
      <vt:lpstr>Consolas</vt:lpstr>
      <vt:lpstr>Segoe Print</vt:lpstr>
      <vt:lpstr>封面</vt:lpstr>
      <vt:lpstr>正文设计方案</vt:lpstr>
      <vt:lpstr>5_结束页设计方案</vt:lpstr>
      <vt:lpstr>JavaScript 基础第五天</vt:lpstr>
      <vt:lpstr>PowerPoint 演示文稿</vt:lpstr>
      <vt:lpstr>PowerPoint 演示文稿</vt:lpstr>
      <vt:lpstr>对象</vt:lpstr>
      <vt:lpstr>PowerPoint 演示文稿</vt:lpstr>
      <vt:lpstr>1. 对象是什么</vt:lpstr>
      <vt:lpstr>PowerPoint 演示文稿</vt:lpstr>
      <vt:lpstr>对象</vt:lpstr>
      <vt:lpstr>1.2 对象使用</vt:lpstr>
      <vt:lpstr>1.2 对象使用</vt:lpstr>
      <vt:lpstr>1.2 对象使用</vt:lpstr>
      <vt:lpstr>PowerPoint 演示文稿</vt:lpstr>
      <vt:lpstr>PowerPoint 演示文稿</vt:lpstr>
      <vt:lpstr>1.2 对象使用</vt:lpstr>
      <vt:lpstr>1.2 对象使用</vt:lpstr>
      <vt:lpstr>1.2 对象使用</vt:lpstr>
      <vt:lpstr>1.2 对象使用</vt:lpstr>
      <vt:lpstr>1.2 对象使用</vt:lpstr>
      <vt:lpstr>PowerPoint 演示文稿</vt:lpstr>
      <vt:lpstr>PowerPoint 演示文稿</vt:lpstr>
      <vt:lpstr>1.2 对象使用</vt:lpstr>
      <vt:lpstr>1.2 对象使用</vt:lpstr>
      <vt:lpstr>PowerPoint 演示文稿</vt:lpstr>
      <vt:lpstr>1.2 对象使用</vt:lpstr>
      <vt:lpstr>1.2 对象使用</vt:lpstr>
      <vt:lpstr>PowerPoint 演示文稿</vt:lpstr>
      <vt:lpstr>对象</vt:lpstr>
      <vt:lpstr>4 遍历对象</vt:lpstr>
      <vt:lpstr>4 遍历对象</vt:lpstr>
      <vt:lpstr>PowerPoint 演示文稿</vt:lpstr>
      <vt:lpstr>PowerPoint 演示文稿</vt:lpstr>
      <vt:lpstr>PowerPoint 演示文稿</vt:lpstr>
      <vt:lpstr>PowerPoint 演示文稿</vt:lpstr>
      <vt:lpstr>对象</vt:lpstr>
      <vt:lpstr>1.5 内置对象</vt:lpstr>
      <vt:lpstr>1.5 内置对象-内置对象是什么？</vt:lpstr>
      <vt:lpstr>1.5 内置对象-Math</vt:lpstr>
      <vt:lpstr>1.5 内置对象-生成任意范围随机数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拓展-术语解释</vt:lpstr>
      <vt:lpstr>拓展- 基本数据类型和引用数据类型</vt:lpstr>
      <vt:lpstr>PowerPoint 演示文稿</vt:lpstr>
      <vt:lpstr>1. 简单类型的内存分配</vt:lpstr>
      <vt:lpstr>2. 复杂类型的内存分配</vt:lpstr>
      <vt:lpstr>PowerPoint 演示文稿</vt:lpstr>
      <vt:lpstr> 今日复习路线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繁花落尽</cp:lastModifiedBy>
  <cp:revision>3918</cp:revision>
  <dcterms:created xsi:type="dcterms:W3CDTF">2020-03-31T02:23:00Z</dcterms:created>
  <dcterms:modified xsi:type="dcterms:W3CDTF">2022-07-18T01:22:19Z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C36E5F3E86AC4052896C9D687A448D9D</vt:lpwstr>
  </property>
  <property fmtid="{D5CDD505-2E9C-101B-9397-08002B2CF9AE}" pid="3" name="KSOProductBuildVer">
    <vt:lpwstr>2052-11.1.0.11579</vt:lpwstr>
  </property>
</Properties>
</file>