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86" r:id="rId4"/>
  </p:sldMasterIdLst>
  <p:notesMasterIdLst>
    <p:notesMasterId r:id="rId10"/>
  </p:notesMasterIdLst>
  <p:handoutMasterIdLst>
    <p:handoutMasterId r:id="rId70"/>
  </p:handoutMasterIdLst>
  <p:sldIdLst>
    <p:sldId id="533" r:id="rId5"/>
    <p:sldId id="579" r:id="rId6"/>
    <p:sldId id="580" r:id="rId7"/>
    <p:sldId id="581" r:id="rId8"/>
    <p:sldId id="633" r:id="rId9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34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35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36" r:id="rId55"/>
    <p:sldId id="625" r:id="rId56"/>
    <p:sldId id="626" r:id="rId57"/>
    <p:sldId id="627" r:id="rId58"/>
    <p:sldId id="628" r:id="rId59"/>
    <p:sldId id="629" r:id="rId60"/>
    <p:sldId id="630" r:id="rId61"/>
    <p:sldId id="631" r:id="rId62"/>
    <p:sldId id="637" r:id="rId63"/>
    <p:sldId id="639" r:id="rId64"/>
    <p:sldId id="640" r:id="rId65"/>
    <p:sldId id="641" r:id="rId66"/>
    <p:sldId id="642" r:id="rId67"/>
    <p:sldId id="632" r:id="rId68"/>
    <p:sldId id="264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4" Type="http://schemas.openxmlformats.org/officeDocument/2006/relationships/theme" Target="../theme/theme2.xml"/><Relationship Id="rId23" Type="http://schemas.openxmlformats.org/officeDocument/2006/relationships/image" Target="../media/image4.png"/><Relationship Id="rId22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5.png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46.png"/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8.GI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6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6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7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基础</a:t>
            </a:r>
            <a:r>
              <a:rPr kumimoji="1" lang="zh-CN" altLang="en-US" sz="5400" dirty="0" smtClean="0"/>
              <a:t>第四天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函数传参</a:t>
            </a:r>
            <a:endParaRPr lang="en-US" altLang="zh-CN" dirty="0" smtClean="0"/>
          </a:p>
          <a:p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函数使用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目标：掌握函数语法，把代码封装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函数的声明语法</a:t>
            </a:r>
            <a:endParaRPr lang="en-US" altLang="zh-CN" dirty="0" smtClean="0"/>
          </a:p>
        </p:txBody>
      </p:sp>
      <p:sp>
        <p:nvSpPr>
          <p:cNvPr id="6" name="文本占位符 3"/>
          <p:cNvSpPr txBox="1"/>
          <p:nvPr/>
        </p:nvSpPr>
        <p:spPr>
          <a:xfrm>
            <a:off x="838200" y="4191639"/>
            <a:ext cx="3533078" cy="223717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100" y="2556954"/>
            <a:ext cx="3933333" cy="14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8" y="4889366"/>
            <a:ext cx="4523809" cy="13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函数使用</a:t>
            </a:r>
            <a:endParaRPr lang="zh-CN" alt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38199" y="1886589"/>
            <a:ext cx="10048875" cy="223717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函数名命名规范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和变量命名基本一致</a:t>
            </a:r>
            <a:endParaRPr lang="en-US" altLang="zh-CN" dirty="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尽量小驼峰</a:t>
            </a:r>
            <a:r>
              <a:rPr lang="zh-CN" altLang="en-US" dirty="0"/>
              <a:t>式</a:t>
            </a:r>
            <a:r>
              <a:rPr lang="zh-CN" altLang="en-US" dirty="0" smtClean="0"/>
              <a:t>命名法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前缀应该为动词</a:t>
            </a:r>
            <a:endParaRPr lang="zh-CN" altLang="en-US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命名建议：常用动词约定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091" y="3817733"/>
            <a:ext cx="6628571" cy="265714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30" y="4321587"/>
            <a:ext cx="3914286" cy="10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函数使用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函数的</a:t>
            </a:r>
            <a:r>
              <a:rPr lang="zh-CN" altLang="en-US" dirty="0"/>
              <a:t>调用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注意：声明（定义）的函数必须调用才会真正被执行，使用 </a:t>
            </a:r>
            <a:r>
              <a:rPr lang="en-US" altLang="zh-CN" dirty="0"/>
              <a:t>() </a:t>
            </a:r>
            <a:r>
              <a:rPr lang="zh-CN" altLang="en-US" dirty="0"/>
              <a:t>调用函数</a:t>
            </a:r>
            <a:endParaRPr lang="en-US" altLang="zh-CN" dirty="0" smtClean="0"/>
          </a:p>
        </p:txBody>
      </p:sp>
      <p:sp>
        <p:nvSpPr>
          <p:cNvPr id="6" name="文本占位符 3"/>
          <p:cNvSpPr txBox="1"/>
          <p:nvPr/>
        </p:nvSpPr>
        <p:spPr>
          <a:xfrm>
            <a:off x="838200" y="3726586"/>
            <a:ext cx="11353799" cy="279730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我们曾经使用的 </a:t>
            </a:r>
            <a:r>
              <a:rPr lang="en-US" altLang="zh-CN" dirty="0"/>
              <a:t>alert() , </a:t>
            </a:r>
            <a:r>
              <a:rPr lang="en-US" altLang="zh-CN" dirty="0" err="1"/>
              <a:t>parseInt</a:t>
            </a:r>
            <a:r>
              <a:rPr lang="en-US" altLang="zh-CN" dirty="0"/>
              <a:t>() </a:t>
            </a:r>
            <a:r>
              <a:rPr lang="zh-CN" altLang="en-US" dirty="0"/>
              <a:t>这种名字后面跟小括号的本质都是函数的调用 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38" y="2142839"/>
            <a:ext cx="5342857" cy="9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0955"/>
            <a:ext cx="9685714" cy="11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函数使用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</a:t>
            </a:r>
            <a:r>
              <a:rPr lang="zh-CN" altLang="en-US" dirty="0"/>
              <a:t>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函数体是函数的构成部分，它负责将相同或相似代码“包裹”起来，直到函数调用时函数体内的代码才会被执行。函数的功能代码都要写在函数体当中。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95806"/>
            <a:ext cx="5104762" cy="20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圆角矩形 6"/>
          <p:cNvSpPr/>
          <p:nvPr/>
        </p:nvSpPr>
        <p:spPr>
          <a:xfrm>
            <a:off x="7115175" y="4294098"/>
            <a:ext cx="1400175" cy="4986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函数体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>
            <a:off x="3819525" y="4543425"/>
            <a:ext cx="329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45582" y="1259840"/>
            <a:ext cx="6786017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函数是用那个关键字声明的？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函数不调用会执行吗？如何调用函数？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函数不调用自己不执行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调用方式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函数的</a:t>
            </a:r>
            <a:r>
              <a:rPr lang="zh-CN" altLang="en-US" dirty="0" smtClean="0"/>
              <a:t>复用</a:t>
            </a:r>
            <a:r>
              <a:rPr lang="zh-CN" altLang="en-US" dirty="0"/>
              <a:t>代码</a:t>
            </a:r>
            <a:r>
              <a:rPr lang="zh-CN" altLang="en-US" dirty="0" smtClean="0"/>
              <a:t>和循环重复代码有</a:t>
            </a:r>
            <a:r>
              <a:rPr lang="zh-CN" altLang="en-US" dirty="0"/>
              <a:t>什么不同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循环代码写完即执行，不能很方便控制执行位置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随时调用，随时执行，可重复调用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函数课堂练习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写一个打招呼的函数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hi~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99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乘法表封装到函数里面，重复调用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封装</a:t>
            </a:r>
            <a:r>
              <a:rPr lang="zh-CN" altLang="en-US" dirty="0"/>
              <a:t>一个函数，计算两个数的和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封装</a:t>
            </a:r>
            <a:r>
              <a:rPr lang="zh-CN" altLang="en-US" dirty="0"/>
              <a:t>一个函数，计算</a:t>
            </a:r>
            <a:r>
              <a:rPr lang="en-US" altLang="zh-CN" dirty="0"/>
              <a:t>1-100</a:t>
            </a:r>
            <a:r>
              <a:rPr lang="zh-CN" altLang="en-US" dirty="0"/>
              <a:t>之间所有数</a:t>
            </a:r>
            <a:r>
              <a:rPr lang="zh-CN" altLang="en-US" dirty="0" smtClean="0"/>
              <a:t>的和</a:t>
            </a:r>
            <a:endParaRPr lang="en-US" altLang="zh-CN" dirty="0" smtClean="0"/>
          </a:p>
        </p:txBody>
      </p:sp>
      <p:pic>
        <p:nvPicPr>
          <p:cNvPr id="1026" name="Picture 2" descr="https://img0.baidu.com/it/u=2642703493,3861210696&amp;fm=26&amp;fmt=auto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61" y="3282274"/>
            <a:ext cx="1811217" cy="18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5"/>
          <p:cNvSpPr txBox="1"/>
          <p:nvPr/>
        </p:nvSpPr>
        <p:spPr>
          <a:xfrm>
            <a:off x="2268721" y="3524514"/>
            <a:ext cx="9214230" cy="19267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灵魂拷问：</a:t>
            </a:r>
            <a:endParaRPr lang="en-US" altLang="zh-CN" b="1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这些函数有什么缺陷？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函数传参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函数传参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思考：这样的函数只能求 </a:t>
            </a:r>
            <a:r>
              <a:rPr lang="en-US" altLang="zh-CN" dirty="0" smtClean="0"/>
              <a:t>10 + 20</a:t>
            </a:r>
            <a:r>
              <a:rPr lang="zh-CN" altLang="en-US" dirty="0" smtClean="0"/>
              <a:t>， 这个函数功能局限非常大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解决办法：把要计算的数字传到函数内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结论：</a:t>
            </a:r>
            <a:endParaRPr lang="en-US" altLang="zh-CN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若函数完成功能需要调用者传入数据，那么就需要用有参数的函数</a:t>
            </a:r>
            <a:endParaRPr lang="en-US" altLang="zh-CN" sz="1400" dirty="0" smtClean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这样</a:t>
            </a:r>
            <a:r>
              <a:rPr lang="zh-CN" altLang="en-US" dirty="0">
                <a:solidFill>
                  <a:srgbClr val="C00000"/>
                </a:solidFill>
              </a:rPr>
              <a:t>可以极大提高函数的灵活性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pic>
        <p:nvPicPr>
          <p:cNvPr id="9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96" y="2106360"/>
            <a:ext cx="3786714" cy="378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593945" y="1737028"/>
            <a:ext cx="22621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用户决定放什么原料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9" y="2352185"/>
            <a:ext cx="5047619" cy="21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314912"/>
          </a:xfrm>
        </p:spPr>
        <p:txBody>
          <a:bodyPr/>
          <a:lstStyle/>
          <a:p>
            <a:r>
              <a:rPr lang="zh-CN" altLang="en-US" dirty="0"/>
              <a:t>掌握函数的基本使用，让</a:t>
            </a:r>
            <a:r>
              <a:rPr lang="zh-CN" altLang="en-US" dirty="0" smtClean="0"/>
              <a:t>代码具备复用能力</a:t>
            </a:r>
            <a:endParaRPr lang="en-US" altLang="zh-CN" dirty="0"/>
          </a:p>
          <a:p>
            <a:r>
              <a:rPr lang="zh-CN" altLang="en-US" dirty="0"/>
              <a:t>理解封装的意义，能够具备封装函数的能力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函数传参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声明语法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6" name="文本占位符 3"/>
          <p:cNvSpPr txBox="1"/>
          <p:nvPr/>
        </p:nvSpPr>
        <p:spPr>
          <a:xfrm>
            <a:off x="838200" y="4191639"/>
            <a:ext cx="3533078" cy="223717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例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284247" y="466673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单个参数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08738" y="469058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多个参数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5508738" y="2427325"/>
            <a:ext cx="3533078" cy="223717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参数列表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传入数据列表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声明</a:t>
            </a:r>
            <a:r>
              <a:rPr lang="zh-CN" altLang="en-US" sz="1400" dirty="0" smtClean="0"/>
              <a:t>这个函数需要传入几个数据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多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数据</a:t>
            </a:r>
            <a:r>
              <a:rPr lang="zh-CN" altLang="en-US" sz="1400" dirty="0" smtClean="0"/>
              <a:t>用逗号隔开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799" y="2591483"/>
            <a:ext cx="3780952" cy="13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99" y="5125023"/>
            <a:ext cx="3862838" cy="1255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082" y="5125023"/>
            <a:ext cx="4514286" cy="1255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函数传参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调用语法</a:t>
            </a:r>
            <a:endParaRPr lang="en-US" altLang="zh-CN" dirty="0" smtClean="0"/>
          </a:p>
        </p:txBody>
      </p:sp>
      <p:sp>
        <p:nvSpPr>
          <p:cNvPr id="6" name="文本占位符 3"/>
          <p:cNvSpPr txBox="1"/>
          <p:nvPr/>
        </p:nvSpPr>
        <p:spPr>
          <a:xfrm>
            <a:off x="846994" y="3179500"/>
            <a:ext cx="3533078" cy="223717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例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46993" y="5657684"/>
            <a:ext cx="849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调用函数时，需要传入几个数据就写几个，用逗号隔开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118" y="2322736"/>
            <a:ext cx="2842781" cy="677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18" y="3811624"/>
            <a:ext cx="2895238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18" y="4742873"/>
            <a:ext cx="2895238" cy="595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923" y="2287814"/>
            <a:ext cx="5276190" cy="21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6" name="直接箭头连接符 15"/>
          <p:cNvCxnSpPr/>
          <p:nvPr/>
        </p:nvCxnSpPr>
        <p:spPr>
          <a:xfrm flipV="1">
            <a:off x="7724043" y="2790826"/>
            <a:ext cx="1047750" cy="1020798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8247918" y="2790826"/>
            <a:ext cx="1295400" cy="1109098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415" y="4742873"/>
            <a:ext cx="3914286" cy="13714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函数传参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4340570"/>
            <a:ext cx="10720800" cy="1801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形参：声明函数时写在函数名右边小括号里的叫形参（形式上的参数）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实参：调用函数时写在函数名右边小括号里的叫实参（实际上的参数）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形参可以理解为是</a:t>
            </a:r>
            <a:r>
              <a:rPr lang="zh-CN" altLang="en-US" dirty="0" smtClean="0"/>
              <a:t>在这个函数内声明的</a:t>
            </a: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r>
              <a:rPr lang="zh-CN" altLang="en-US" dirty="0" smtClean="0"/>
              <a:t>（比如 </a:t>
            </a:r>
            <a:r>
              <a:rPr lang="en-US" altLang="zh-CN" dirty="0" smtClean="0"/>
              <a:t>num1 = 10</a:t>
            </a:r>
            <a:r>
              <a:rPr lang="zh-CN" altLang="en-US" dirty="0"/>
              <a:t>）实参可以理解为是给这个变量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开发中尽量保持形参和实参个数一致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我们曾经使用过的 </a:t>
            </a:r>
            <a:r>
              <a:rPr lang="en-US" altLang="zh-CN" dirty="0"/>
              <a:t>alert('</a:t>
            </a:r>
            <a:r>
              <a:rPr lang="zh-CN" altLang="en-US" dirty="0"/>
              <a:t>打印</a:t>
            </a:r>
            <a:r>
              <a:rPr lang="en-US" altLang="zh-CN" dirty="0"/>
              <a:t>'), parseInt('11'), Number('11') </a:t>
            </a:r>
            <a:r>
              <a:rPr lang="zh-CN" altLang="en-US" dirty="0"/>
              <a:t>本质上都是函数调用的传参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025" y="1412591"/>
            <a:ext cx="5276190" cy="21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7" name="组合 16"/>
          <p:cNvGrpSpPr/>
          <p:nvPr/>
        </p:nvGrpSpPr>
        <p:grpSpPr>
          <a:xfrm>
            <a:off x="6391275" y="607310"/>
            <a:ext cx="1962150" cy="1062457"/>
            <a:chOff x="3219450" y="1752939"/>
            <a:chExt cx="1962150" cy="1062457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3667125" y="2223080"/>
              <a:ext cx="9525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4610100" y="2238375"/>
              <a:ext cx="19050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3219450" y="1764728"/>
              <a:ext cx="914400" cy="400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形参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267200" y="1752939"/>
              <a:ext cx="914400" cy="40005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形参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91100" y="3275472"/>
            <a:ext cx="1657020" cy="1006798"/>
            <a:chOff x="1819275" y="4421101"/>
            <a:chExt cx="1657020" cy="1006798"/>
          </a:xfrm>
        </p:grpSpPr>
        <p:cxnSp>
          <p:nvCxnSpPr>
            <p:cNvPr id="19" name="直接箭头连接符 18"/>
            <p:cNvCxnSpPr/>
            <p:nvPr/>
          </p:nvCxnSpPr>
          <p:spPr>
            <a:xfrm rot="10800000" flipH="1">
              <a:off x="2962275" y="4421101"/>
              <a:ext cx="9525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10800000" flipH="1">
              <a:off x="2352675" y="4421101"/>
              <a:ext cx="19050" cy="577021"/>
            </a:xfrm>
            <a:prstGeom prst="straightConnector1">
              <a:avLst/>
            </a:prstGeom>
            <a:ln w="28575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1819275" y="5056424"/>
              <a:ext cx="809625" cy="37147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实参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66670" y="5056423"/>
              <a:ext cx="809625" cy="37147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实参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00051" y="1454573"/>
            <a:ext cx="7369564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函数传递参数的好处是？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可以极大的提高了函数的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灵活性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函数参数可以分为那两类？怎么判断他们是那种参数？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函数可以分为形参和实参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函数声明时，小括号里面的是形参，形式上的参数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函数调用时，小括号里面的是实参，实际的参数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尽量保持形参和实参的个数一致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参数中间用什么符号隔开？ 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逗号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4226299"/>
            <a:ext cx="2336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函数封装求和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采取函数封装的形式：输入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个数，计算两者的和，打印到页面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函数传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-</a:t>
            </a:r>
            <a:r>
              <a:rPr lang="zh-CN" altLang="en-US" dirty="0" smtClean="0"/>
              <a:t>参数默认值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24508" y="1519423"/>
            <a:ext cx="11238892" cy="48813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形参： 可以看做变量，但是如果一个变量不给值，默认是什么？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undefined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但是如果做用户不输入实参，刚才的案例，则出现  </a:t>
            </a:r>
            <a:r>
              <a:rPr lang="en-US" altLang="zh-CN" dirty="0" smtClean="0">
                <a:solidFill>
                  <a:schemeClr val="tx1"/>
                </a:solidFill>
              </a:rPr>
              <a:t>undefined + undefined </a:t>
            </a:r>
            <a:r>
              <a:rPr lang="zh-CN" altLang="en-US" dirty="0" smtClean="0">
                <a:solidFill>
                  <a:schemeClr val="tx1"/>
                </a:solidFill>
              </a:rPr>
              <a:t>结果是什么？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/>
                </a:solidFill>
              </a:rPr>
              <a:t>NaN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我们可以改进下，用户不输入实参，可以给 </a:t>
            </a:r>
            <a:r>
              <a:rPr lang="zh-CN" altLang="en-US" b="1" dirty="0" smtClean="0">
                <a:solidFill>
                  <a:srgbClr val="C00000"/>
                </a:solidFill>
              </a:rPr>
              <a:t>形参默认值</a:t>
            </a:r>
            <a:r>
              <a:rPr lang="zh-CN" altLang="en-US" dirty="0" smtClean="0">
                <a:solidFill>
                  <a:schemeClr val="tx1"/>
                </a:solidFill>
              </a:rPr>
              <a:t>，可以默认为 </a:t>
            </a:r>
            <a:r>
              <a:rPr lang="en-US" altLang="zh-CN" dirty="0" smtClean="0">
                <a:solidFill>
                  <a:schemeClr val="tx1"/>
                </a:solidFill>
              </a:rPr>
              <a:t>0, </a:t>
            </a:r>
            <a:r>
              <a:rPr lang="zh-CN" altLang="en-US" dirty="0" smtClean="0">
                <a:solidFill>
                  <a:schemeClr val="tx1"/>
                </a:solidFill>
              </a:rPr>
              <a:t>这样程序更严谨，可以如下操作：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说明：这个默认值只</a:t>
            </a:r>
            <a:r>
              <a:rPr lang="zh-CN" altLang="en-US" dirty="0">
                <a:solidFill>
                  <a:srgbClr val="C00000"/>
                </a:solidFill>
              </a:rPr>
              <a:t>会在</a:t>
            </a:r>
            <a:r>
              <a:rPr lang="zh-CN" altLang="en-US" dirty="0" smtClean="0">
                <a:solidFill>
                  <a:srgbClr val="C00000"/>
                </a:solidFill>
              </a:rPr>
              <a:t>缺少实参参数传递时 </a:t>
            </a:r>
            <a:r>
              <a:rPr lang="zh-CN" altLang="en-US" dirty="0">
                <a:solidFill>
                  <a:srgbClr val="C00000"/>
                </a:solidFill>
              </a:rPr>
              <a:t>才会</a:t>
            </a:r>
            <a:r>
              <a:rPr lang="zh-CN" altLang="en-US" dirty="0" smtClean="0">
                <a:solidFill>
                  <a:srgbClr val="C00000"/>
                </a:solidFill>
              </a:rPr>
              <a:t>被执行，所以有参数会优先执行传递过来的实参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zh-CN" altLang="en-US" dirty="0" smtClean="0">
                <a:solidFill>
                  <a:srgbClr val="C00000"/>
                </a:solidFill>
              </a:rPr>
              <a:t>否则默认为 </a:t>
            </a:r>
            <a:r>
              <a:rPr lang="en-US" altLang="zh-CN" dirty="0" smtClean="0">
                <a:solidFill>
                  <a:srgbClr val="C00000"/>
                </a:solidFill>
              </a:rPr>
              <a:t>undefined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175" y="3960111"/>
            <a:ext cx="5095396" cy="1449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函数封装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求学生总分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学生的分数是一个数组</a:t>
            </a:r>
            <a:r>
              <a:rPr lang="en-US" altLang="zh-CN" dirty="0"/>
              <a:t>,</a:t>
            </a:r>
            <a:r>
              <a:rPr lang="zh-CN" altLang="en-US" dirty="0"/>
              <a:t>计算每个学生的</a:t>
            </a:r>
            <a:r>
              <a:rPr lang="zh-CN" altLang="en-US" dirty="0" smtClean="0"/>
              <a:t>总分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 封装一个求和函数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 传递过去的参数是一个数组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 函数内部遍历数组求和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1186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函数传参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函数返回值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提问</a:t>
            </a:r>
            <a:r>
              <a:rPr lang="zh-CN" altLang="en-US" dirty="0" smtClean="0"/>
              <a:t>：什么是函数？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函数是</a:t>
            </a:r>
            <a:r>
              <a:rPr lang="zh-CN" altLang="en-US" dirty="0"/>
              <a:t>被设计为</a:t>
            </a:r>
            <a:r>
              <a:rPr lang="zh-CN" altLang="en-US" dirty="0">
                <a:solidFill>
                  <a:srgbClr val="C00000"/>
                </a:solidFill>
              </a:rPr>
              <a:t>执行特定任务</a:t>
            </a:r>
            <a:r>
              <a:rPr lang="zh-CN" altLang="en-US" dirty="0"/>
              <a:t>的代码块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199" y="4090848"/>
            <a:ext cx="51187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缺点：把计算后的结果处理方式写死了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，内部处理了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解决：把处理结果返回给调用者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有返回值函数的概念：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当调用某个函数，这个函数会返回一个结果出来</a:t>
            </a:r>
            <a:endParaRPr lang="en-US" altLang="zh-CN" sz="14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这就是有</a:t>
            </a:r>
            <a:r>
              <a:rPr lang="zh-CN" altLang="en-US" sz="1400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返回值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的函数</a:t>
            </a:r>
            <a:endParaRPr lang="zh-CN" altLang="en-US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838199" y="2912588"/>
            <a:ext cx="9845675" cy="87788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提问：执行完特定任务之后，然后呢？</a:t>
            </a:r>
            <a:endParaRPr lang="en-US" altLang="zh-CN" dirty="0" smtClean="0"/>
          </a:p>
          <a:p>
            <a:pPr marL="0" indent="0">
              <a:buFont typeface="+mj-lt"/>
              <a:buNone/>
            </a:pPr>
            <a:r>
              <a:rPr lang="zh-CN" altLang="en-US" dirty="0" smtClean="0"/>
              <a:t> 把任务的结果给我们</a:t>
            </a:r>
            <a:endParaRPr lang="en-US" altLang="zh-CN" dirty="0" smtClean="0"/>
          </a:p>
        </p:txBody>
      </p:sp>
      <p:pic>
        <p:nvPicPr>
          <p:cNvPr id="11" name="Picture 2" descr="https://timgsa.baidu.com/timg?image&amp;quality=80&amp;size=b9999_10000&amp;sec=1608224733000&amp;di=6afe5bd2d383fe9a028638ab851d8695&amp;imgtype=0&amp;src=http%3A%2F%2Fbpic.588ku.com%2Felement_origin_min_pic%2F16%2F10%2F08%2F1757f8bd7d63f46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83" y="1391397"/>
            <a:ext cx="2408075" cy="23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4346291"/>
            <a:ext cx="5276190" cy="21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圆角矩形 5"/>
          <p:cNvSpPr/>
          <p:nvPr/>
        </p:nvSpPr>
        <p:spPr>
          <a:xfrm>
            <a:off x="10813258" y="4829175"/>
            <a:ext cx="969167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厨子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315120" y="5845948"/>
            <a:ext cx="969167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</a:t>
            </a:r>
            <a:r>
              <a:rPr lang="zh-CN" altLang="en-US" dirty="0" smtClean="0"/>
              <a:t>餐人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其实我们前面已经接触了很多的函数具备返回值：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只是这些函数是</a:t>
            </a:r>
            <a:r>
              <a:rPr lang="en-US" altLang="zh-CN" dirty="0"/>
              <a:t>JS</a:t>
            </a:r>
            <a:r>
              <a:rPr lang="zh-CN" altLang="en-US" dirty="0"/>
              <a:t>底层内置的</a:t>
            </a:r>
            <a:r>
              <a:rPr lang="en-US" altLang="zh-CN" dirty="0"/>
              <a:t>.</a:t>
            </a:r>
            <a:r>
              <a:rPr lang="zh-CN" altLang="en-US" dirty="0"/>
              <a:t>我们直接就可以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当然有些函数，则没有返回值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所以要根据</a:t>
            </a:r>
            <a:r>
              <a:rPr lang="zh-CN" altLang="en-US" dirty="0" smtClean="0">
                <a:solidFill>
                  <a:srgbClr val="C00000"/>
                </a:solidFill>
              </a:rPr>
              <a:t>需求</a:t>
            </a:r>
            <a:r>
              <a:rPr lang="zh-CN" altLang="en-US" dirty="0" smtClean="0"/>
              <a:t>，来设定需不需要返回值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119" y="2271063"/>
            <a:ext cx="6085714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19" y="4825253"/>
            <a:ext cx="5266667" cy="7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34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12370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函数很多情况下需要返回值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8561" y="2944445"/>
            <a:ext cx="6627109" cy="26282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函数返回值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当函数需要返回数据出去时，用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怎么使用呢？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979" y="2717900"/>
            <a:ext cx="2047619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06" y="2717900"/>
            <a:ext cx="2142857" cy="4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79" y="4387457"/>
            <a:ext cx="4571429" cy="1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 </a:t>
            </a:r>
            <a:r>
              <a:rPr lang="zh-CN" altLang="en-US" dirty="0" smtClean="0"/>
              <a:t>有返回值的函数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962300"/>
            <a:ext cx="102489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细节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zh-CN" altLang="en-US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2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函数体中使用 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关键字能将内部的执行结果交给函数外部使用</a:t>
            </a:r>
            <a:endParaRPr lang="zh-CN" altLang="en-US" sz="16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2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 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不会再被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，会立即结束当前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函数，所以 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后面的数据不要换行</a:t>
            </a:r>
            <a:r>
              <a:rPr lang="zh-CN" altLang="en-US" sz="160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写</a:t>
            </a:r>
            <a:endParaRPr lang="en-US" altLang="zh-CN" sz="160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2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可以没有 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，这种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情况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返回值为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undefined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216401" y="1395307"/>
            <a:ext cx="7416800" cy="4708800"/>
          </a:xfrm>
        </p:spPr>
        <p:txBody>
          <a:bodyPr/>
          <a:lstStyle/>
          <a:p>
            <a:r>
              <a:rPr lang="zh-CN" altLang="en-US" dirty="0"/>
              <a:t>为什么要让函数有返回值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函数内部执行得到某个结果，需要在</a:t>
            </a:r>
            <a:r>
              <a:rPr lang="zh-CN" altLang="en-US" sz="1600" b="0" dirty="0" smtClean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外面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使用，那么就需要</a:t>
            </a:r>
            <a:r>
              <a:rPr lang="en-US" altLang="zh-CN" sz="1600" b="0" dirty="0" smtClean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返回出来这个结果来使用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执行结果的扩展性更高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可以让其他的程序使用这个结果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函数</a:t>
            </a:r>
            <a:r>
              <a:rPr lang="zh-CN" altLang="en-US" dirty="0"/>
              <a:t>有返回</a:t>
            </a:r>
            <a:r>
              <a:rPr lang="zh-CN" altLang="en-US" dirty="0" smtClean="0"/>
              <a:t>值用那个关键字？ 有什么注意事项呢？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语法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return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后面不接数据或者函数内不写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，函数的返回值是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return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能立即结束当前函数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后面的数据不要换行写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函数返回值练习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求任意</a:t>
            </a:r>
            <a:r>
              <a:rPr lang="en-US" altLang="zh-CN" dirty="0"/>
              <a:t>2</a:t>
            </a:r>
            <a:r>
              <a:rPr lang="zh-CN" altLang="en-US" dirty="0"/>
              <a:t>个数中的最大值</a:t>
            </a:r>
            <a:r>
              <a:rPr lang="en-US" altLang="zh-CN" dirty="0"/>
              <a:t>, </a:t>
            </a:r>
            <a:r>
              <a:rPr lang="zh-CN" altLang="en-US"/>
              <a:t>并</a:t>
            </a:r>
            <a:r>
              <a:rPr lang="zh-CN" altLang="en-US" smtClean="0"/>
              <a:t>返回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求</a:t>
            </a:r>
            <a:r>
              <a:rPr lang="zh-CN" altLang="en-US" dirty="0"/>
              <a:t>任意数组中的最大值并返回这个最大值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求任意数组中的最小值并返回这个最小值</a:t>
            </a:r>
            <a:endParaRPr lang="zh-CN" altLang="en-US" dirty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断点调试：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进入函数内部看执行过程  </a:t>
            </a:r>
            <a:r>
              <a:rPr lang="en-US" altLang="zh-CN" dirty="0" smtClean="0">
                <a:solidFill>
                  <a:schemeClr val="tx1"/>
                </a:solidFill>
              </a:rPr>
              <a:t>F11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                                     思考</a:t>
            </a:r>
            <a:r>
              <a:rPr lang="en-US" altLang="zh-CN" sz="2800" dirty="0">
                <a:solidFill>
                  <a:srgbClr val="C00000"/>
                </a:solidFill>
              </a:rPr>
              <a:t>: </a:t>
            </a:r>
            <a:r>
              <a:rPr lang="zh-CN" altLang="en-US" sz="2800" dirty="0">
                <a:solidFill>
                  <a:srgbClr val="C00000"/>
                </a:solidFill>
              </a:rPr>
              <a:t>如何返回多个数据 </a:t>
            </a:r>
            <a:r>
              <a:rPr lang="en-US" altLang="zh-CN" sz="2800" dirty="0">
                <a:solidFill>
                  <a:srgbClr val="C00000"/>
                </a:solidFill>
              </a:rPr>
              <a:t>?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gimg2.baidu.com/image_search/src=http%3A%2F%2Fnimg.ws.126.net%2F%3Furl%3Dhttp%253A%252F%252Fdingyue.ws.126.net%252F2021%252F0807%252F7e443690p00qxgtv5001oc000za00zac.png%26thumbnail%3D650x2147483647%26quality%3D80%26type%3Djpg&amp;refer=http%3A%2F%2Fnimg.ws.126.net&amp;app=2002&amp;size=f9999,10000&amp;q=a80&amp;n=0&amp;g=0n&amp;fmt=jpeg?sec=1648811112&amp;t=b44712d66b734c371b82c5394c1ac9b2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17" y="4348182"/>
            <a:ext cx="1707092" cy="17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 smtClean="0"/>
              <a:t>函数细节补充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两个相同的函数后面的会覆盖前面的函数</a:t>
            </a:r>
            <a:endParaRPr lang="zh-CN" altLang="en-US" dirty="0"/>
          </a:p>
          <a:p>
            <a:pPr marL="285750" indent="-285750"/>
            <a:r>
              <a:rPr lang="zh-CN" altLang="en-US" dirty="0"/>
              <a:t>在</a:t>
            </a:r>
            <a:r>
              <a:rPr lang="en-US" altLang="zh-CN" dirty="0" err="1"/>
              <a:t>Javascript</a:t>
            </a:r>
            <a:r>
              <a:rPr lang="zh-CN" altLang="en-US" dirty="0"/>
              <a:t>中 实参的个数和形参的个数可以不一致</a:t>
            </a:r>
            <a:endParaRPr lang="zh-CN" altLang="en-US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形参过多 会自动填上</a:t>
            </a:r>
            <a:r>
              <a:rPr lang="en-US" altLang="zh-CN" dirty="0"/>
              <a:t>undefined (</a:t>
            </a:r>
            <a:r>
              <a:rPr lang="zh-CN" altLang="en-US" dirty="0"/>
              <a:t>了解即可</a:t>
            </a:r>
            <a:r>
              <a:rPr lang="en-US" altLang="zh-CN" dirty="0"/>
              <a:t>)</a:t>
            </a:r>
            <a:endParaRPr lang="en-US" altLang="zh-CN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实参过多 那么多余的实参会被忽略 </a:t>
            </a:r>
            <a:r>
              <a:rPr lang="en-US" altLang="zh-CN" dirty="0"/>
              <a:t>(</a:t>
            </a:r>
            <a:r>
              <a:rPr lang="zh-CN" altLang="en-US" dirty="0"/>
              <a:t>函数内部有一个</a:t>
            </a:r>
            <a:r>
              <a:rPr lang="en-US" altLang="zh-CN" dirty="0"/>
              <a:t>arguments,</a:t>
            </a:r>
            <a:r>
              <a:rPr lang="zh-CN" altLang="en-US" dirty="0"/>
              <a:t>里面装着所有的实参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/>
            <a:r>
              <a:rPr lang="zh-CN" altLang="en-US" dirty="0"/>
              <a:t>函数一旦碰到</a:t>
            </a:r>
            <a:r>
              <a:rPr lang="en-US" altLang="zh-CN" dirty="0"/>
              <a:t>return</a:t>
            </a:r>
            <a:r>
              <a:rPr lang="zh-CN" altLang="en-US" dirty="0"/>
              <a:t>就不会在往下执行了  函数的结束用</a:t>
            </a:r>
            <a:r>
              <a:rPr lang="en-US" altLang="zh-CN" dirty="0" smtClean="0"/>
              <a:t>return</a:t>
            </a:r>
            <a:endParaRPr lang="en-US" altLang="zh-CN" dirty="0" smtClean="0"/>
          </a:p>
          <a:p>
            <a:pPr marL="285750" indent="-285750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</a:t>
            </a:r>
            <a:r>
              <a:rPr lang="zh-CN" altLang="en-US" sz="2400" dirty="0" smtClean="0">
                <a:solidFill>
                  <a:srgbClr val="C00000"/>
                </a:solidFill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</a:rPr>
              <a:t>: break</a:t>
            </a:r>
            <a:r>
              <a:rPr lang="zh-CN" altLang="en-US" sz="2400" dirty="0">
                <a:solidFill>
                  <a:srgbClr val="C00000"/>
                </a:solidFill>
              </a:rPr>
              <a:t>的结束和</a:t>
            </a:r>
            <a:r>
              <a:rPr lang="en-US" altLang="zh-CN" sz="2400" dirty="0">
                <a:solidFill>
                  <a:srgbClr val="C00000"/>
                </a:solidFill>
              </a:rPr>
              <a:t>return</a:t>
            </a:r>
            <a:r>
              <a:rPr lang="zh-CN" altLang="en-US" sz="2400" dirty="0">
                <a:solidFill>
                  <a:srgbClr val="C00000"/>
                </a:solidFill>
              </a:rPr>
              <a:t>结束有什么区别 </a:t>
            </a:r>
            <a:r>
              <a:rPr lang="en-US" altLang="zh-CN" sz="2400" dirty="0">
                <a:solidFill>
                  <a:srgbClr val="C00000"/>
                </a:solidFill>
              </a:rPr>
              <a:t>?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2" descr="https://gimg2.baidu.com/image_search/src=http%3A%2F%2Fnimg.ws.126.net%2F%3Furl%3Dhttp%253A%252F%252Fdingyue.ws.126.net%252F2021%252F0807%252F7e443690p00qxgtv5001oc000za00zac.png%26thumbnail%3D650x2147483647%26quality%3D80%26type%3Djpg&amp;refer=http%3A%2F%2Fnimg.ws.126.net&amp;app=2002&amp;size=f9999,10000&amp;q=a80&amp;n=0&amp;g=0n&amp;fmt=jpeg?sec=1648811112&amp;t=b44712d66b734c371b82c5394c1ac9b2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3" y="3866400"/>
            <a:ext cx="1707092" cy="17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函数传参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函数返回值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作用域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title" idx="4294967295"/>
          </p:nvPr>
        </p:nvSpPr>
        <p:spPr>
          <a:xfrm>
            <a:off x="0" y="233363"/>
            <a:ext cx="8770938" cy="517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思考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2245" y="751219"/>
            <a:ext cx="4632383" cy="1248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45" y="2371842"/>
            <a:ext cx="4866667" cy="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45" y="3410744"/>
            <a:ext cx="5152381" cy="18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5" y="5668693"/>
            <a:ext cx="4914286" cy="6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008225" y="1580870"/>
            <a:ext cx="10370975" cy="11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通常来说，一段程序代码中所用到的名字并不总是有效和可用的，而限定这个名字的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可用性的代码范围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就是这个名字的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</a:t>
            </a:r>
            <a:r>
              <a:rPr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sz="16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sz="1600" dirty="0" err="1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作用域的使用提高了程序逻辑的局部性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，增强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程序的可靠性，减少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</a:t>
            </a:r>
            <a:r>
              <a:rPr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名字冲突</a:t>
            </a:r>
            <a:r>
              <a:rPr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21544" y="294892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全局作用域</a:t>
            </a:r>
            <a:endParaRPr lang="zh-CN" altLang="en-US" sz="1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61842" y="294892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局部作用域</a:t>
            </a:r>
            <a:endParaRPr lang="zh-CN" altLang="en-US" sz="1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5051" y="4863980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全局有效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5349" y="4863980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局部有效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2597399" y="5494396"/>
            <a:ext cx="2273959" cy="10618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于所有代码执行的环境(整个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cript 标签内部)或者一个独立的 js 文件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5344503" y="5494396"/>
            <a:ext cx="280889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于函数内的代码环境，就是局部作用域。 因为跟函数有关系，所以也称为函数作用域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004147" y="1704273"/>
            <a:ext cx="8817187" cy="406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中，根据作用域的不同，变量可以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分为：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68677" y="274572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全局变量</a:t>
            </a:r>
            <a:endParaRPr lang="zh-CN" altLang="en-US" sz="1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22310" y="274572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局部变量</a:t>
            </a:r>
            <a:endParaRPr lang="zh-CN" altLang="en-US" sz="1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2184" y="4660780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函数外部</a:t>
            </a:r>
            <a:r>
              <a:rPr lang="en-US" altLang="zh-CN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let </a:t>
            </a: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的变量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62482" y="4660780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函数内部</a:t>
            </a:r>
            <a:r>
              <a:rPr lang="en-US" altLang="zh-CN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let</a:t>
            </a: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2944532" y="5291196"/>
            <a:ext cx="2273959" cy="83099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全局变量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在任何区域都可以访问和修改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5691636" y="5291196"/>
            <a:ext cx="2273959" cy="79643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局部变量只能在当前函数内部访问和修改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ldLvl="0" animBg="1"/>
      <p:bldP spid="11" grpId="0" animBg="1"/>
      <p:bldP spid="12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为什么</a:t>
            </a:r>
            <a:r>
              <a:rPr lang="zh-CN" altLang="en-US" dirty="0">
                <a:solidFill>
                  <a:srgbClr val="C00000"/>
                </a:solidFill>
              </a:rPr>
              <a:t>需要函数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函数传参</a:t>
            </a:r>
            <a:endParaRPr lang="en-US" altLang="zh-CN" dirty="0" smtClean="0"/>
          </a:p>
          <a:p>
            <a:r>
              <a:rPr lang="zh-CN" altLang="en-US" dirty="0" smtClean="0"/>
              <a:t>函数返回值</a:t>
            </a:r>
            <a:endParaRPr lang="en-US" altLang="zh-CN" dirty="0" smtClean="0"/>
          </a:p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004147" y="1704273"/>
            <a:ext cx="9687299" cy="24896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变量有一个坑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特殊情况：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如果函数内部，变量没有声明，直接赋值，也当</a:t>
            </a:r>
            <a:r>
              <a:rPr lang="zh-CN" altLang="en-US" sz="1600" dirty="0" smtClean="0">
                <a:solidFill>
                  <a:srgbClr val="C00000"/>
                </a:solidFill>
              </a:rPr>
              <a:t>全局变量</a:t>
            </a:r>
            <a:r>
              <a:rPr lang="zh-CN" altLang="en-US" sz="1600" dirty="0" smtClean="0">
                <a:solidFill>
                  <a:schemeClr val="tx1"/>
                </a:solidFill>
              </a:rPr>
              <a:t>看，但是强烈不推荐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但是有一种情况，函数内部的形参可以看做是局部变量。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16984" y="1556173"/>
            <a:ext cx="7590350" cy="4708800"/>
          </a:xfrm>
        </p:spPr>
        <p:txBody>
          <a:bodyPr/>
          <a:lstStyle/>
          <a:p>
            <a:r>
              <a:rPr lang="en-US" altLang="zh-CN" dirty="0" smtClean="0"/>
              <a:t>JS </a:t>
            </a:r>
            <a:r>
              <a:rPr lang="zh-CN" altLang="en-US" dirty="0" smtClean="0"/>
              <a:t>中作用域分为</a:t>
            </a:r>
            <a:r>
              <a:rPr lang="zh-CN" altLang="en-US" dirty="0" smtClean="0"/>
              <a:t>哪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全局作用域。函数外部或者整个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script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局部作用域。也称为函数作用域，函数内部有效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根据作用域不同，变量分为</a:t>
            </a:r>
            <a:r>
              <a:rPr lang="zh-CN" altLang="en-US" dirty="0" smtClean="0"/>
              <a:t>哪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全局变量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局部变量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有一种特殊情况是全局变量是那种？我们提倡吗？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局部变量或者块级变量 没有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声明直接赋值的当全局变量看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我们强烈不提倡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还有一种特殊情况，函数内部的形参可以当做局部变量看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57717" y="1445023"/>
            <a:ext cx="5760538" cy="2373444"/>
          </a:xfrm>
        </p:spPr>
        <p:txBody>
          <a:bodyPr/>
          <a:lstStyle/>
          <a:p>
            <a:r>
              <a:rPr lang="zh-CN" altLang="en-US" dirty="0" smtClean="0"/>
              <a:t>在不同作用域下，可能存在变量命名冲突的情况，到底改执行谁呢？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347" y="3512602"/>
            <a:ext cx="5180952" cy="2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1063414" y="2364673"/>
            <a:ext cx="8817187" cy="39140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49383" y="1659274"/>
            <a:ext cx="10720800" cy="4550400"/>
          </a:xfrm>
        </p:spPr>
        <p:txBody>
          <a:bodyPr/>
          <a:lstStyle/>
          <a:p>
            <a:pPr marL="285750" indent="-285750"/>
            <a:r>
              <a:rPr lang="zh-CN" altLang="en-US" dirty="0"/>
              <a:t>只要是代码，就至少有一个作用域</a:t>
            </a:r>
            <a:endParaRPr lang="zh-CN" altLang="en-US" dirty="0"/>
          </a:p>
          <a:p>
            <a:pPr marL="228600" indent="-228600"/>
            <a:r>
              <a:rPr lang="zh-CN" altLang="en-US" dirty="0"/>
              <a:t> 写在函数内部的局部作用域</a:t>
            </a:r>
            <a:endParaRPr lang="zh-CN" altLang="en-US" dirty="0"/>
          </a:p>
          <a:p>
            <a:pPr marL="228600" indent="-228600"/>
            <a:r>
              <a:rPr lang="zh-CN" altLang="en-US" dirty="0"/>
              <a:t> 如果函数中还有函数，那么在这个作用域中就又可以诞生一个作用域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/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访问原则：</a:t>
            </a:r>
            <a:r>
              <a:rPr lang="zh-CN" altLang="en-US" b="1" dirty="0">
                <a:solidFill>
                  <a:srgbClr val="C00000"/>
                </a:solidFill>
              </a:rPr>
              <a:t>在能够访问到的情况下 先</a:t>
            </a:r>
            <a:r>
              <a:rPr lang="zh-CN" altLang="en-US" b="1" dirty="0" smtClean="0">
                <a:solidFill>
                  <a:srgbClr val="C00000"/>
                </a:solidFill>
              </a:rPr>
              <a:t>局部， </a:t>
            </a:r>
            <a:r>
              <a:rPr lang="zh-CN" altLang="en-US" b="1" dirty="0">
                <a:solidFill>
                  <a:srgbClr val="C00000"/>
                </a:solidFill>
              </a:rPr>
              <a:t>局部没有在找全局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变量的访问原则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1" y="138606"/>
            <a:ext cx="8983133" cy="520817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004147" y="1261092"/>
            <a:ext cx="8690163" cy="409447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变量访问原则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46712" y="1770237"/>
            <a:ext cx="6564207" cy="472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结果是几？</a:t>
            </a:r>
            <a:endParaRPr lang="zh-CN" altLang="en-US" sz="186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6712" y="2508869"/>
            <a:ext cx="8451427" cy="339875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function f1() {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</a:t>
            </a:r>
            <a:r>
              <a:rPr lang="en-US"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</a:t>
            </a: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num = 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123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function f2() {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    console.log( num 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)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}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   f2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()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}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 </a:t>
            </a: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num = 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456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f1</a:t>
            </a:r>
            <a:r>
              <a:rPr sz="1400" noProof="1" smtClean="0">
                <a:solidFill>
                  <a:schemeClr val="tx1"/>
                </a:solidFill>
                <a:latin typeface="Arial" panose="020B0604020202020204" pitchFamily="34" charset="0"/>
                <a:ea typeface="阿里巴巴普惠体" panose="00020600040101010101" pitchFamily="18" charset="-122"/>
                <a:cs typeface="Arial" panose="020B0604020202020204" pitchFamily="34" charset="0"/>
                <a:sym typeface="+mn-ea"/>
              </a:rPr>
              <a:t>()</a:t>
            </a:r>
            <a:endParaRPr sz="1400" noProof="1">
              <a:solidFill>
                <a:schemeClr val="tx1"/>
              </a:solidFill>
              <a:latin typeface="Arial" panose="020B0604020202020204" pitchFamily="34" charset="0"/>
              <a:ea typeface="阿里巴巴普惠体" panose="00020600040101010101" pitchFamily="18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1" y="138606"/>
            <a:ext cx="8983133" cy="520817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1.5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作用域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004147" y="1261092"/>
            <a:ext cx="8690163" cy="409447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变量访问原则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46712" y="1770237"/>
            <a:ext cx="6564207" cy="472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结果是几？</a:t>
            </a:r>
            <a:endParaRPr lang="zh-CN" altLang="en-US" sz="186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6712" y="2508869"/>
            <a:ext cx="8451427" cy="35578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function f1() {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let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= 123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function f2() {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    let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= 0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    console.log(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}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           f2()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}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let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 = 456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f1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Alibaba PuHuiTi B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Alibaba PuHuiTi B"/>
              <a:cs typeface="阿里巴巴普惠体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6712" y="6281976"/>
            <a:ext cx="550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作用域链：采取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的方式来查找变量最终的值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>
            <p:ph idx="4294967295"/>
          </p:nvPr>
        </p:nvSpPr>
        <p:spPr>
          <a:xfrm>
            <a:off x="0" y="1260475"/>
            <a:ext cx="8689975" cy="40957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变量访问原则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46712" y="1770237"/>
            <a:ext cx="6564207" cy="472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65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结果是几？</a:t>
            </a:r>
            <a:endParaRPr lang="zh-CN" altLang="en-US" sz="186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38107" y="1260475"/>
            <a:ext cx="5245557" cy="512685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 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 = 1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fn1() {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a = 2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b = '22'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fn2()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function fn2() {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a = 3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fn3()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function fn3() {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let</a:t>
            </a: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a = 4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console.log(a) //a的值 ?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console.log(b) //b的值 ?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400" noProof="1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</a:t>
            </a:r>
            <a:r>
              <a:rPr lang="en-US" sz="140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</a:t>
            </a:r>
            <a:endParaRPr sz="140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974184" y="1285240"/>
            <a:ext cx="5760000" cy="47088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变量访问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原则是什么？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采取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的方式来查找变量最终的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为什么需要函数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函数传参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函数返回值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匿名函数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r>
              <a:rPr lang="zh-CN" altLang="en-US" dirty="0"/>
              <a:t>了解</a:t>
            </a:r>
            <a:r>
              <a:rPr lang="zh-CN" altLang="en-US" dirty="0" smtClean="0"/>
              <a:t>匿名</a:t>
            </a:r>
            <a:r>
              <a:rPr lang="zh-CN" altLang="en-US" dirty="0"/>
              <a:t>函数</a:t>
            </a:r>
            <a:r>
              <a:rPr lang="zh-CN" altLang="en-US" dirty="0" smtClean="0"/>
              <a:t>的使用方式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函数可以分为：</a:t>
            </a:r>
            <a:endParaRPr lang="en-US" altLang="zh-CN" sz="14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Freeform 46"/>
          <p:cNvSpPr/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8" name="Freeform 46"/>
          <p:cNvSpPr/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具名函数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匿名函数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390256" y="3454456"/>
            <a:ext cx="2155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声明：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function </a:t>
            </a:r>
            <a:r>
              <a:rPr lang="en-US" altLang="zh-CN" sz="1600" dirty="0" err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fn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() {}</a:t>
            </a:r>
            <a:endParaRPr lang="en-US" altLang="zh-CN" sz="1600" dirty="0" smtClean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调用：</a:t>
            </a:r>
            <a:r>
              <a:rPr lang="en-US" altLang="zh-CN" sz="1600" dirty="0" err="1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fn</a:t>
            </a: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()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862867" y="3608326"/>
            <a:ext cx="2155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function()  {}</a:t>
            </a:r>
            <a:endParaRPr lang="zh-CN" altLang="en-US" sz="16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844" y="2326824"/>
            <a:ext cx="3512727" cy="35616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238" y="2326824"/>
            <a:ext cx="4643104" cy="3687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584931" y="3182250"/>
            <a:ext cx="19575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抽取</a:t>
            </a:r>
            <a:r>
              <a:rPr lang="en-US" altLang="zh-CN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</a:t>
            </a:r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封装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匿名函数</a:t>
            </a:r>
            <a:endParaRPr lang="en-US" altLang="zh-CN" sz="14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80" y="2164066"/>
            <a:ext cx="100929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名字的函数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无法直接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使用。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使用方式：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函数表达式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立即执行函数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函数表达式</a:t>
            </a:r>
            <a:endParaRPr lang="en-US" altLang="zh-CN" sz="14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254" y="2110726"/>
            <a:ext cx="10092918" cy="510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匿名函数赋值给一个变量，并且通过变量名称进行调用 我们将这个称为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调用：</a:t>
            </a: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其中函数的形参和实参使用跟具名函数一致。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注意：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匿名函数需要先声明才能调用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zh-CN" altLang="en-US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149" y="3369191"/>
            <a:ext cx="4714286" cy="12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9" y="5383657"/>
            <a:ext cx="3333333" cy="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使用场景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5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5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5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465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后期</a:t>
            </a:r>
            <a:r>
              <a:rPr lang="en-US" altLang="zh-CN" sz="1465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465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web API </a:t>
            </a:r>
            <a:r>
              <a:rPr lang="zh-CN" altLang="en-US" sz="1465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会使用：</a:t>
            </a:r>
            <a:endParaRPr lang="en-US" altLang="zh-CN" sz="1465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465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79" y="2332642"/>
            <a:ext cx="8771021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目前没有， 先认识</a:t>
            </a:r>
            <a:endParaRPr lang="en-US" altLang="zh-CN" sz="1600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 descr="https://img1.baidu.com/it/u=2337249722,3287981403&amp;fm=26&amp;fmt=auto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83" y="2085044"/>
            <a:ext cx="2579661" cy="14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3955005"/>
            <a:ext cx="4824660" cy="2119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44" y="3863192"/>
            <a:ext cx="6276975" cy="2466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280" y="904228"/>
            <a:ext cx="4731258" cy="2077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匿名函数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立即执行函数</a:t>
            </a:r>
            <a:endParaRPr lang="en-US" altLang="zh-CN" sz="14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0615" y="2286954"/>
            <a:ext cx="8771021" cy="511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场景介绍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避免全局变量之间的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污染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 多个立即执行函数要用 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隔开，要不然会报错</a:t>
            </a:r>
            <a:endParaRPr lang="en-US" altLang="zh-CN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615" y="3510751"/>
            <a:ext cx="5677458" cy="2078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59156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立即执行函数有什么作用？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防止变量污染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立即执行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函数需要调用吗？ 有什么注意事项呢？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无需调用，立即执行，其实本质已经调用了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多个立即执行函数之间用分号隔开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2926000"/>
          </a:xfrm>
        </p:spPr>
        <p:txBody>
          <a:bodyPr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综合案例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转换时间案例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用户输入秒数，可以自动转换为时分秒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08" y="2655277"/>
            <a:ext cx="6924675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转换时间案例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 用户输入秒数，可以自动转换为时分秒</a:t>
            </a:r>
            <a:endParaRPr lang="en-US" altLang="zh-CN" dirty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/>
              <a:t>①： 用户输入总秒</a:t>
            </a:r>
            <a:r>
              <a:rPr lang="zh-CN" altLang="en-US" dirty="0" smtClean="0"/>
              <a:t>数</a:t>
            </a:r>
            <a:r>
              <a:rPr lang="en-US" altLang="zh-CN" dirty="0"/>
              <a:t> </a:t>
            </a:r>
            <a:r>
              <a:rPr lang="zh-CN" altLang="en-US" dirty="0" smtClean="0"/>
              <a:t>（注意默认值）</a:t>
            </a:r>
            <a:endParaRPr lang="zh-CN" altLang="en-US" dirty="0"/>
          </a:p>
          <a:p>
            <a:r>
              <a:rPr lang="zh-CN" altLang="en-US" dirty="0"/>
              <a:t>②：计算时分秒（封装函数）  里面包含数字补</a:t>
            </a:r>
            <a:r>
              <a:rPr lang="en-US" altLang="zh-CN" dirty="0"/>
              <a:t>0</a:t>
            </a:r>
            <a:endParaRPr lang="zh-CN" altLang="en-US" dirty="0"/>
          </a:p>
          <a:p>
            <a:r>
              <a:rPr lang="zh-CN" altLang="en-US" dirty="0"/>
              <a:t>③：打印输出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b="1" dirty="0" smtClean="0"/>
              <a:t>计算</a:t>
            </a:r>
            <a:r>
              <a:rPr lang="zh-CN" altLang="en-US" b="1" dirty="0"/>
              <a:t>公式：计算时分秒</a:t>
            </a:r>
            <a:endParaRPr lang="en-US" altLang="zh-CN" b="1" dirty="0"/>
          </a:p>
          <a:p>
            <a:r>
              <a:rPr lang="zh-CN" altLang="en-US" dirty="0"/>
              <a:t>小时：  </a:t>
            </a:r>
            <a:r>
              <a:rPr lang="en-US" altLang="zh-CN" dirty="0"/>
              <a:t>h =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/ 60 / 60 % 24)</a:t>
            </a:r>
            <a:endParaRPr lang="en-US" altLang="zh-CN" dirty="0"/>
          </a:p>
          <a:p>
            <a:r>
              <a:rPr lang="zh-CN" altLang="en-US" dirty="0"/>
              <a:t>分钟：  </a:t>
            </a:r>
            <a:r>
              <a:rPr lang="en-US" altLang="zh-CN" dirty="0"/>
              <a:t>m = </a:t>
            </a:r>
            <a:r>
              <a:rPr lang="en-US" altLang="zh-CN" dirty="0" err="1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/ 60 % 60 )</a:t>
            </a:r>
            <a:endParaRPr lang="en-US" altLang="zh-CN" dirty="0"/>
          </a:p>
          <a:p>
            <a:r>
              <a:rPr lang="zh-CN" altLang="en-US" dirty="0"/>
              <a:t>秒数</a:t>
            </a:r>
            <a:r>
              <a:rPr lang="en-US" altLang="zh-CN" dirty="0"/>
              <a:t>:     s  = </a:t>
            </a:r>
            <a:r>
              <a:rPr lang="en-US" altLang="zh-CN" dirty="0" err="1"/>
              <a:t>parseInt</a:t>
            </a:r>
            <a:r>
              <a:rPr lang="en-US" altLang="zh-CN" dirty="0"/>
              <a:t>(</a:t>
            </a:r>
            <a:r>
              <a:rPr lang="zh-CN" altLang="en-US" dirty="0"/>
              <a:t>总秒数 </a:t>
            </a:r>
            <a:r>
              <a:rPr lang="en-US" altLang="zh-CN" dirty="0"/>
              <a:t>% 60)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逻辑中断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9788" y="1829754"/>
            <a:ext cx="8771021" cy="422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开发中，还会见到以下的写法：</a:t>
            </a:r>
            <a:endParaRPr lang="en-US" altLang="zh-CN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 smtClean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其实类似参数的默认值写法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877" y="2694283"/>
            <a:ext cx="4460327" cy="187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8" y="1244541"/>
            <a:ext cx="9845675" cy="51719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逻辑运算符里的短路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639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短路</a:t>
            </a:r>
            <a:r>
              <a:rPr lang="zh-CN" altLang="en-US" dirty="0" smtClean="0"/>
              <a:t>：只存在于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|| </a:t>
            </a:r>
            <a:r>
              <a:rPr lang="zh-CN" altLang="en-US" dirty="0" smtClean="0"/>
              <a:t>中，当满足一定条件会让右边代码不执行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59710" y="2567922"/>
          <a:ext cx="8128000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符号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短路条件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&amp;&amp;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左边为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false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就短路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||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左边为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就短路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占位符 3"/>
          <p:cNvSpPr txBox="1"/>
          <p:nvPr/>
        </p:nvSpPr>
        <p:spPr>
          <a:xfrm>
            <a:off x="838199" y="3856038"/>
            <a:ext cx="9845675" cy="1211261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原因</a:t>
            </a:r>
            <a:r>
              <a:rPr lang="zh-CN" altLang="en-US" dirty="0" smtClean="0"/>
              <a:t>：通过左边能得到整个式子的结果，因此没必要再判断右边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运算结果：无论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还是 </a:t>
            </a:r>
            <a:r>
              <a:rPr lang="en-US" altLang="zh-CN" dirty="0" smtClean="0"/>
              <a:t>|| </a:t>
            </a:r>
            <a:r>
              <a:rPr lang="zh-CN" altLang="en-US" dirty="0" smtClean="0"/>
              <a:t>，运算结果都是最后被执行的表达式值，一般用在变量赋值</a:t>
            </a:r>
            <a:endParaRPr lang="en-US" altLang="zh-CN" dirty="0" smtClean="0"/>
          </a:p>
          <a:p>
            <a:pPr marL="0" indent="0">
              <a:buFont typeface="+mj-lt"/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4226560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99</a:t>
            </a:r>
            <a:r>
              <a:rPr lang="zh-CN" altLang="en-US" dirty="0"/>
              <a:t>乘法表</a:t>
            </a:r>
            <a:r>
              <a:rPr lang="zh-CN" altLang="en-US" dirty="0" smtClean="0"/>
              <a:t>，页面需要</a:t>
            </a:r>
            <a:r>
              <a:rPr lang="zh-CN" altLang="en-US" dirty="0"/>
              <a:t>打印多个怎么办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体验函数的魅力</a:t>
            </a:r>
            <a:endParaRPr lang="en-US" altLang="zh-CN" dirty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代码复用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6543" y="1777543"/>
            <a:ext cx="6085714" cy="11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43" y="3701648"/>
            <a:ext cx="6023124" cy="1838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矩形 11"/>
          <p:cNvSpPr/>
          <p:nvPr/>
        </p:nvSpPr>
        <p:spPr>
          <a:xfrm>
            <a:off x="5080000" y="2116667"/>
            <a:ext cx="5477933" cy="37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8" y="1244541"/>
            <a:ext cx="9845675" cy="51719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30061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显示转换：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1.Boolean(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记忆</a:t>
            </a:r>
            <a:r>
              <a:rPr lang="zh-CN" altLang="en-US" dirty="0" smtClean="0">
                <a:solidFill>
                  <a:srgbClr val="C00000"/>
                </a:solidFill>
              </a:rPr>
              <a:t>： </a:t>
            </a:r>
            <a:r>
              <a:rPr lang="en-US" altLang="zh-CN" b="1" dirty="0" smtClean="0">
                <a:solidFill>
                  <a:srgbClr val="C00000"/>
                </a:solidFill>
              </a:rPr>
              <a:t>‘’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undefined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false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NaN </a:t>
            </a:r>
            <a:r>
              <a:rPr lang="zh-CN" altLang="en-US" b="1" dirty="0">
                <a:solidFill>
                  <a:srgbClr val="C00000"/>
                </a:solidFill>
              </a:rPr>
              <a:t>转换为布尔值后都是</a:t>
            </a:r>
            <a:r>
              <a:rPr lang="en-US" altLang="zh-CN" b="1" dirty="0" smtClean="0">
                <a:solidFill>
                  <a:srgbClr val="C00000"/>
                </a:solidFill>
              </a:rPr>
              <a:t>false, </a:t>
            </a:r>
            <a:r>
              <a:rPr lang="zh-CN" altLang="en-US" b="1" dirty="0" smtClean="0">
                <a:solidFill>
                  <a:srgbClr val="C00000"/>
                </a:solidFill>
              </a:rPr>
              <a:t>其余则为 </a:t>
            </a:r>
            <a:r>
              <a:rPr lang="en-US" altLang="zh-CN" b="1" dirty="0" smtClean="0">
                <a:solidFill>
                  <a:srgbClr val="C00000"/>
                </a:solidFill>
              </a:rPr>
              <a:t>true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8" y="4105525"/>
            <a:ext cx="5413788" cy="1804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726" y="4080545"/>
            <a:ext cx="4443256" cy="1829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198" y="1244541"/>
            <a:ext cx="9845675" cy="51719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640524"/>
            <a:ext cx="9845675" cy="30061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隐式</a:t>
            </a:r>
            <a:r>
              <a:rPr lang="zh-CN" altLang="en-US" b="1" dirty="0" smtClean="0"/>
              <a:t>转换：</a:t>
            </a:r>
            <a:endParaRPr lang="en-US" altLang="zh-CN" b="1" dirty="0" smtClean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字符串的加法 </a:t>
            </a:r>
            <a:r>
              <a:rPr lang="en-US" altLang="zh-CN" dirty="0" smtClean="0"/>
              <a:t>“” </a:t>
            </a:r>
            <a:r>
              <a:rPr lang="en-US" altLang="zh-CN" dirty="0"/>
              <a:t>+ 1 </a:t>
            </a:r>
            <a:r>
              <a:rPr lang="zh-CN" altLang="en-US" dirty="0" smtClean="0"/>
              <a:t>，结果是 </a:t>
            </a:r>
            <a:r>
              <a:rPr lang="en-US" altLang="zh-CN" dirty="0" smtClean="0"/>
              <a:t>“1” </a:t>
            </a:r>
            <a:endParaRPr lang="en-US" altLang="zh-CN" dirty="0" smtClean="0"/>
          </a:p>
          <a:p>
            <a:r>
              <a:rPr lang="zh-CN" altLang="en-US" dirty="0" smtClean="0"/>
              <a:t>减法 </a:t>
            </a:r>
            <a:r>
              <a:rPr lang="en-US" altLang="zh-CN" dirty="0"/>
              <a:t>- </a:t>
            </a:r>
            <a:r>
              <a:rPr lang="zh-CN" altLang="en-US" dirty="0"/>
              <a:t>（像大多数数学运算一样）只能用于数字，它会使空字符串 </a:t>
            </a:r>
            <a:r>
              <a:rPr lang="en-US" altLang="zh-CN" dirty="0"/>
              <a:t>"" </a:t>
            </a:r>
            <a:r>
              <a:rPr lang="zh-CN" altLang="en-US" dirty="0"/>
              <a:t>转换为 </a:t>
            </a:r>
            <a:r>
              <a:rPr lang="en-US" altLang="zh-CN" dirty="0"/>
              <a:t>0 </a:t>
            </a:r>
            <a:endParaRPr lang="en-US" altLang="zh-CN" dirty="0" smtClean="0"/>
          </a:p>
          <a:p>
            <a:r>
              <a:rPr lang="en-US" altLang="zh-CN" dirty="0" smtClean="0"/>
              <a:t>null </a:t>
            </a:r>
            <a:r>
              <a:rPr lang="zh-CN" altLang="en-US" dirty="0"/>
              <a:t>经过数字转换之后会变为 </a:t>
            </a:r>
            <a:r>
              <a:rPr lang="en-US" altLang="zh-CN" dirty="0"/>
              <a:t>0 </a:t>
            </a:r>
            <a:endParaRPr lang="en-US" altLang="zh-CN" dirty="0" smtClean="0"/>
          </a:p>
          <a:p>
            <a:r>
              <a:rPr lang="en-US" altLang="zh-CN" dirty="0" smtClean="0"/>
              <a:t>undefined </a:t>
            </a:r>
            <a:r>
              <a:rPr lang="zh-CN" altLang="en-US" dirty="0"/>
              <a:t>经过数字转换之后会变为 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和</a:t>
            </a:r>
            <a:r>
              <a:rPr dirty="0" smtClean="0"/>
              <a:t>undefined</a:t>
            </a:r>
            <a:r>
              <a:rPr lang="zh-CN" altLang="en-US" dirty="0" smtClean="0"/>
              <a:t>在做值比较</a:t>
            </a:r>
            <a:r>
              <a:rPr lang="zh-CN" altLang="en-US" dirty="0" smtClean="0"/>
              <a:t>是否相等的时候会被转成同一类型来进行比较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05" y="4362550"/>
            <a:ext cx="4676190" cy="2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61" y="4453759"/>
            <a:ext cx="4508412" cy="181758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052" y="568786"/>
            <a:ext cx="2296510" cy="292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需要把今天的所有案例，按照书写顺序写一遍，特别是综合案例。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开始做今日测试题</a:t>
            </a:r>
            <a:r>
              <a:rPr lang="en-US" altLang="zh-CN" dirty="0" smtClean="0">
                <a:sym typeface="+mn-ea"/>
              </a:rPr>
              <a:t>.     </a:t>
            </a:r>
            <a:r>
              <a:rPr lang="zh-CN" altLang="en-US" dirty="0" smtClean="0">
                <a:sym typeface="+mn-ea"/>
              </a:rPr>
              <a:t>移动端扫码， </a:t>
            </a:r>
            <a:r>
              <a:rPr lang="en-US" altLang="zh-CN" dirty="0" smtClean="0">
                <a:sym typeface="+mn-ea"/>
              </a:rPr>
              <a:t>PC</a:t>
            </a:r>
            <a:r>
              <a:rPr lang="zh-CN" altLang="en-US" dirty="0" smtClean="0">
                <a:sym typeface="+mn-ea"/>
              </a:rPr>
              <a:t>端： </a:t>
            </a:r>
            <a:r>
              <a:rPr lang="en-US" altLang="zh-CN" dirty="0">
                <a:sym typeface="+mn-ea"/>
              </a:rPr>
              <a:t>https://ks.wjx.top/vj/wV1PSkl.aspx</a:t>
            </a:r>
            <a:endParaRPr lang="zh-CN" altLang="en-US" dirty="0"/>
          </a:p>
          <a:p>
            <a:r>
              <a:rPr lang="zh-CN" altLang="en-US" dirty="0" smtClean="0"/>
              <a:t>独立书写今日作业 ，见附件：</a:t>
            </a:r>
            <a:r>
              <a:rPr lang="en-US" altLang="zh-CN" dirty="0" smtClean="0"/>
              <a:t>06-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r>
              <a:rPr lang="zh-CN" altLang="en-US" dirty="0" smtClean="0"/>
              <a:t>每日一句鼓励自己的话：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今日复习路线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0880" y="5955320"/>
            <a:ext cx="8417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将来的你一定会感谢现在拼命的自己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3787854"/>
            <a:ext cx="1964266" cy="1964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为什么需要函数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 能说出为什么需要</a:t>
            </a:r>
            <a:r>
              <a:rPr lang="zh-CN" altLang="en-US" dirty="0" smtClean="0"/>
              <a:t>函数</a:t>
            </a:r>
            <a:endParaRPr lang="en-US" altLang="zh-CN" b="1" dirty="0" smtClean="0"/>
          </a:p>
          <a:p>
            <a:r>
              <a:rPr lang="zh-CN" altLang="en-US" b="1" dirty="0" smtClean="0"/>
              <a:t>函数：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function</a:t>
            </a:r>
            <a:r>
              <a:rPr lang="zh-CN" altLang="en-US" dirty="0" smtClean="0"/>
              <a:t>，是</a:t>
            </a:r>
            <a:r>
              <a:rPr lang="zh-CN" altLang="en-US" dirty="0"/>
              <a:t>被设计为</a:t>
            </a:r>
            <a:r>
              <a:rPr lang="zh-CN" altLang="en-US" dirty="0">
                <a:solidFill>
                  <a:srgbClr val="C00000"/>
                </a:solidFill>
              </a:rPr>
              <a:t>执行特定任务</a:t>
            </a:r>
            <a:r>
              <a:rPr lang="zh-CN" altLang="en-US" dirty="0"/>
              <a:t>的代码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b="1" dirty="0" smtClean="0"/>
              <a:t>说明：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函数可以把具有相同或相似逻辑的代码“包裹”起来，通过函数调用执行这些被“包裹”的代码逻辑，这么做的优势是有利于</a:t>
            </a:r>
            <a:r>
              <a:rPr lang="zh-CN" altLang="en-US" dirty="0">
                <a:solidFill>
                  <a:srgbClr val="C00000"/>
                </a:solidFill>
              </a:rPr>
              <a:t>精简代码方便复用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比如我们前面使用的 </a:t>
            </a:r>
            <a:r>
              <a:rPr lang="en-US" altLang="zh-CN" dirty="0" smtClean="0"/>
              <a:t>alert() </a:t>
            </a:r>
            <a:r>
              <a:rPr lang="zh-CN" altLang="en-US" dirty="0"/>
              <a:t>、 </a:t>
            </a:r>
            <a:r>
              <a:rPr lang="en-US" altLang="zh-CN" dirty="0" smtClean="0"/>
              <a:t>prompt()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console.log()   </a:t>
            </a:r>
            <a:r>
              <a:rPr lang="zh-CN" altLang="en-US" dirty="0" smtClean="0"/>
              <a:t>都是一些</a:t>
            </a:r>
            <a:r>
              <a:rPr lang="en-US" altLang="zh-CN" dirty="0"/>
              <a:t>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函数</a:t>
            </a:r>
            <a:r>
              <a:rPr lang="zh-CN" altLang="en-US" dirty="0" smtClean="0"/>
              <a:t>，只不过已经封装好了，我们直接使用的。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657" y="1048910"/>
            <a:ext cx="7658450" cy="54370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28117" y="2319454"/>
            <a:ext cx="1248937" cy="602166"/>
          </a:xfrm>
          <a:prstGeom prst="rect">
            <a:avLst/>
          </a:prstGeom>
          <a:noFill/>
          <a:ln w="60325">
            <a:solidFill>
              <a:srgbClr val="C0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72810" y="5960961"/>
            <a:ext cx="509286" cy="525025"/>
          </a:xfrm>
          <a:prstGeom prst="rect">
            <a:avLst/>
          </a:prstGeom>
          <a:noFill/>
          <a:ln w="60325">
            <a:solidFill>
              <a:srgbClr val="C0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15605" y="3854370"/>
            <a:ext cx="3012363" cy="3385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一段播放</a:t>
            </a: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《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我的滑板鞋</a:t>
            </a: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》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的代码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882096" y="4192924"/>
            <a:ext cx="4839690" cy="1768037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0"/>
            <a:endCxn id="6" idx="3"/>
          </p:cNvCxnSpPr>
          <p:nvPr/>
        </p:nvCxnSpPr>
        <p:spPr>
          <a:xfrm flipH="1" flipV="1">
            <a:off x="5977054" y="2620537"/>
            <a:ext cx="1744733" cy="1233833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439160"/>
          </a:xfrm>
        </p:spPr>
        <p:txBody>
          <a:bodyPr/>
          <a:lstStyle/>
          <a:p>
            <a:r>
              <a:rPr lang="zh-CN" altLang="en-US" dirty="0" smtClean="0"/>
              <a:t>为什么需要函数？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可以实现代码复用，提高开发效率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函数是什么？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执行特定任务的代码块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5481</Words>
  <Application>WPS 演示</Application>
  <PresentationFormat>宽屏</PresentationFormat>
  <Paragraphs>649</Paragraphs>
  <Slides>64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9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阿里巴巴普惠体</vt:lpstr>
      <vt:lpstr>Segoe UI Light</vt:lpstr>
      <vt:lpstr>微软雅黑 Light</vt:lpstr>
      <vt:lpstr>Alibaba PuHuiTi M</vt:lpstr>
      <vt:lpstr>微软雅黑</vt:lpstr>
      <vt:lpstr>华文楷体</vt:lpstr>
      <vt:lpstr>Alibaba PuHuiTi</vt:lpstr>
      <vt:lpstr>Segoe UI</vt:lpstr>
      <vt:lpstr>Verdana</vt:lpstr>
      <vt:lpstr>Alibaba PuHuiTi Medium</vt:lpstr>
      <vt:lpstr>Arial Unicode MS</vt:lpstr>
      <vt:lpstr>等线</vt:lpstr>
      <vt:lpstr>Bebas</vt:lpstr>
      <vt:lpstr>Alibaba PuHuiTi B</vt:lpstr>
      <vt:lpstr>Courier New</vt:lpstr>
      <vt:lpstr>Bebas</vt:lpstr>
      <vt:lpstr>Segoe Print</vt:lpstr>
      <vt:lpstr>封面</vt:lpstr>
      <vt:lpstr>正文设计方案</vt:lpstr>
      <vt:lpstr>5_结束页设计方案</vt:lpstr>
      <vt:lpstr>JavaScript 基础第四天</vt:lpstr>
      <vt:lpstr>PowerPoint 演示文稿</vt:lpstr>
      <vt:lpstr>PowerPoint 演示文稿</vt:lpstr>
      <vt:lpstr>函数</vt:lpstr>
      <vt:lpstr>PowerPoint 演示文稿</vt:lpstr>
      <vt:lpstr>PowerPoint 演示文稿</vt:lpstr>
      <vt:lpstr>1.1 为什么需要函数</vt:lpstr>
      <vt:lpstr>PowerPoint 演示文稿</vt:lpstr>
      <vt:lpstr>PowerPoint 演示文稿</vt:lpstr>
      <vt:lpstr>函数</vt:lpstr>
      <vt:lpstr>1.2 函数使用</vt:lpstr>
      <vt:lpstr>1.2 函数使用</vt:lpstr>
      <vt:lpstr>1.2 函数使用</vt:lpstr>
      <vt:lpstr>1.2 函数使用</vt:lpstr>
      <vt:lpstr>PowerPoint 演示文稿</vt:lpstr>
      <vt:lpstr>PowerPoint 演示文稿</vt:lpstr>
      <vt:lpstr>PowerPoint 演示文稿</vt:lpstr>
      <vt:lpstr>函数</vt:lpstr>
      <vt:lpstr>1.3 函数传参</vt:lpstr>
      <vt:lpstr>1.3 函数传参</vt:lpstr>
      <vt:lpstr>1.3 函数传参</vt:lpstr>
      <vt:lpstr>1.3 函数传参</vt:lpstr>
      <vt:lpstr>PowerPoint 演示文稿</vt:lpstr>
      <vt:lpstr>PowerPoint 演示文稿</vt:lpstr>
      <vt:lpstr>1.3 函数传参-参数默认值</vt:lpstr>
      <vt:lpstr>PowerPoint 演示文稿</vt:lpstr>
      <vt:lpstr>函数</vt:lpstr>
      <vt:lpstr>1.4 函数返回值</vt:lpstr>
      <vt:lpstr>1.4 函数返回值</vt:lpstr>
      <vt:lpstr>PowerPoint 演示文稿</vt:lpstr>
      <vt:lpstr>1.4 函数返回值</vt:lpstr>
      <vt:lpstr>三. 有返回值的函数</vt:lpstr>
      <vt:lpstr>PowerPoint 演示文稿</vt:lpstr>
      <vt:lpstr>PowerPoint 演示文稿</vt:lpstr>
      <vt:lpstr>1.4 函数细节补充</vt:lpstr>
      <vt:lpstr>函数</vt:lpstr>
      <vt:lpstr>思考</vt:lpstr>
      <vt:lpstr>1.5 作用域</vt:lpstr>
      <vt:lpstr>1.5 作用域</vt:lpstr>
      <vt:lpstr>1.5 作用域</vt:lpstr>
      <vt:lpstr>PowerPoint 演示文稿</vt:lpstr>
      <vt:lpstr>PowerPoint 演示文稿</vt:lpstr>
      <vt:lpstr>变量的访问原则</vt:lpstr>
      <vt:lpstr>1.5 作用域</vt:lpstr>
      <vt:lpstr>1.5 作用域</vt:lpstr>
      <vt:lpstr>PowerPoint 演示文稿</vt:lpstr>
      <vt:lpstr>PowerPoint 演示文稿</vt:lpstr>
      <vt:lpstr>函数</vt:lpstr>
      <vt:lpstr>1.6 匿名函数</vt:lpstr>
      <vt:lpstr>1.6 匿名函数</vt:lpstr>
      <vt:lpstr>1.6 匿名函数</vt:lpstr>
      <vt:lpstr>1.6 匿名函数</vt:lpstr>
      <vt:lpstr>1.6 匿名函数</vt:lpstr>
      <vt:lpstr>PowerPoint 演示文稿</vt:lpstr>
      <vt:lpstr>PowerPoint 演示文稿</vt:lpstr>
      <vt:lpstr>PowerPoint 演示文稿</vt:lpstr>
      <vt:lpstr>PowerPoint 演示文稿</vt:lpstr>
      <vt:lpstr>逻辑中断</vt:lpstr>
      <vt:lpstr>PowerPoint 演示文稿</vt:lpstr>
      <vt:lpstr>PowerPoint 演示文稿</vt:lpstr>
      <vt:lpstr>PowerPoint 演示文稿</vt:lpstr>
      <vt:lpstr>PowerPoint 演示文稿</vt:lpstr>
      <vt:lpstr> 今日复习路线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繁花落尽</cp:lastModifiedBy>
  <cp:revision>3783</cp:revision>
  <dcterms:created xsi:type="dcterms:W3CDTF">2020-03-31T02:23:00Z</dcterms:created>
  <dcterms:modified xsi:type="dcterms:W3CDTF">2022-07-17T01:13:09Z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970640C78ED74CF4BCC7B30AC85E34BA</vt:lpwstr>
  </property>
  <property fmtid="{D5CDD505-2E9C-101B-9397-08002B2CF9AE}" pid="3" name="KSOProductBuildVer">
    <vt:lpwstr>2052-11.1.0.11579</vt:lpwstr>
  </property>
</Properties>
</file>