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8" r:id="rId2"/>
    <p:sldMasterId id="2147483672" r:id="rId3"/>
  </p:sldMasterIdLst>
  <p:notesMasterIdLst>
    <p:notesMasterId r:id="rId46"/>
  </p:notesMasterIdLst>
  <p:handoutMasterIdLst>
    <p:handoutMasterId r:id="rId47"/>
  </p:handoutMasterIdLst>
  <p:sldIdLst>
    <p:sldId id="533" r:id="rId4"/>
    <p:sldId id="535" r:id="rId5"/>
    <p:sldId id="534" r:id="rId6"/>
    <p:sldId id="536" r:id="rId7"/>
    <p:sldId id="570" r:id="rId8"/>
    <p:sldId id="537" r:id="rId9"/>
    <p:sldId id="538" r:id="rId10"/>
    <p:sldId id="539" r:id="rId11"/>
    <p:sldId id="540" r:id="rId12"/>
    <p:sldId id="542" r:id="rId13"/>
    <p:sldId id="543" r:id="rId14"/>
    <p:sldId id="544" r:id="rId15"/>
    <p:sldId id="545" r:id="rId16"/>
    <p:sldId id="571" r:id="rId17"/>
    <p:sldId id="572" r:id="rId18"/>
    <p:sldId id="547" r:id="rId19"/>
    <p:sldId id="548" r:id="rId20"/>
    <p:sldId id="574" r:id="rId21"/>
    <p:sldId id="573" r:id="rId22"/>
    <p:sldId id="575" r:id="rId23"/>
    <p:sldId id="549" r:id="rId24"/>
    <p:sldId id="576" r:id="rId25"/>
    <p:sldId id="577" r:id="rId26"/>
    <p:sldId id="578" r:id="rId27"/>
    <p:sldId id="584" r:id="rId28"/>
    <p:sldId id="579" r:id="rId29"/>
    <p:sldId id="580" r:id="rId30"/>
    <p:sldId id="581" r:id="rId31"/>
    <p:sldId id="583" r:id="rId32"/>
    <p:sldId id="585" r:id="rId33"/>
    <p:sldId id="586" r:id="rId34"/>
    <p:sldId id="587" r:id="rId35"/>
    <p:sldId id="589" r:id="rId36"/>
    <p:sldId id="590" r:id="rId37"/>
    <p:sldId id="591" r:id="rId38"/>
    <p:sldId id="588" r:id="rId39"/>
    <p:sldId id="559" r:id="rId40"/>
    <p:sldId id="592" r:id="rId41"/>
    <p:sldId id="567" r:id="rId42"/>
    <p:sldId id="568" r:id="rId43"/>
    <p:sldId id="569" r:id="rId44"/>
    <p:sldId id="264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B70004"/>
    <a:srgbClr val="AD2A26"/>
    <a:srgbClr val="4C5252"/>
    <a:srgbClr val="FFFFE4"/>
    <a:srgbClr val="F9F9F9"/>
    <a:srgbClr val="8A8A8A"/>
    <a:srgbClr val="48504F"/>
    <a:srgbClr val="B60206"/>
    <a:srgbClr val="4950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38" autoAdjust="0"/>
    <p:restoredTop sz="95852" autoAdjust="0"/>
  </p:normalViewPr>
  <p:slideViewPr>
    <p:cSldViewPr snapToGrid="0">
      <p:cViewPr varScale="1">
        <p:scale>
          <a:sx n="113" d="100"/>
          <a:sy n="113" d="100"/>
        </p:scale>
        <p:origin x="4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2022/3/29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235521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271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0684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85640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25A22B-26E8-D04A-819D-CC74C31FFCF3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4" name="矩形 22">
            <a:extLst>
              <a:ext uri="{FF2B5EF4-FFF2-40B4-BE49-F238E27FC236}">
                <a16:creationId xmlns:a16="http://schemas.microsoft.com/office/drawing/2014/main" id="{8F31DED0-AD8A-7042-9053-A97E6832D18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65CCA9D-FB75-9B41-B37C-0D18AC324F38}"/>
              </a:ext>
            </a:extLst>
          </p:cNvPr>
          <p:cNvGrpSpPr/>
          <p:nvPr userDrawn="1"/>
        </p:nvGrpSpPr>
        <p:grpSpPr>
          <a:xfrm>
            <a:off x="2126595" y="2332800"/>
            <a:ext cx="2280944" cy="1113265"/>
            <a:chOff x="1984355" y="1296229"/>
            <a:chExt cx="2280944" cy="1113265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D83D978-B2C5-414E-890D-8CB7A7B2AE6A}"/>
                </a:ext>
              </a:extLst>
            </p:cNvPr>
            <p:cNvSpPr txBox="1"/>
            <p:nvPr/>
          </p:nvSpPr>
          <p:spPr>
            <a:xfrm>
              <a:off x="2549296" y="1296229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C3F7406-3DFB-D34E-B041-094BBE2B6623}"/>
                </a:ext>
              </a:extLst>
            </p:cNvPr>
            <p:cNvSpPr txBox="1"/>
            <p:nvPr/>
          </p:nvSpPr>
          <p:spPr>
            <a:xfrm>
              <a:off x="1984355" y="1947829"/>
              <a:ext cx="18339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9" name="直接连接符 2">
              <a:extLst>
                <a:ext uri="{FF2B5EF4-FFF2-40B4-BE49-F238E27FC236}">
                  <a16:creationId xmlns:a16="http://schemas.microsoft.com/office/drawing/2014/main" id="{D4FD31C8-36C2-404E-931B-C213DF1E4517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六边形 9">
              <a:extLst>
                <a:ext uri="{FF2B5EF4-FFF2-40B4-BE49-F238E27FC236}">
                  <a16:creationId xmlns:a16="http://schemas.microsoft.com/office/drawing/2014/main" id="{3A3283D7-BC01-1E48-980E-6D10664F129E}"/>
                </a:ext>
              </a:extLst>
            </p:cNvPr>
            <p:cNvSpPr/>
            <p:nvPr/>
          </p:nvSpPr>
          <p:spPr>
            <a:xfrm rot="5400000">
              <a:off x="2142134" y="1454629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>
              <a:extLst>
                <a:ext uri="{FF2B5EF4-FFF2-40B4-BE49-F238E27FC236}">
                  <a16:creationId xmlns:a16="http://schemas.microsoft.com/office/drawing/2014/main" id="{CFAB2163-27D6-E341-B8FD-53AD0A17FE01}"/>
                </a:ext>
              </a:extLst>
            </p:cNvPr>
            <p:cNvSpPr/>
            <p:nvPr/>
          </p:nvSpPr>
          <p:spPr>
            <a:xfrm rot="5400000">
              <a:off x="2037082" y="1659829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5244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684577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E0CF0B1-7E75-B54E-8359-562E4E6644C7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5BC8A4-50BE-9447-B0D9-0A685998A9E4}"/>
              </a:ext>
            </a:extLst>
          </p:cNvPr>
          <p:cNvSpPr txBox="1"/>
          <p:nvPr userDrawn="1"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C11AFD-584A-6F48-BEBA-E1A36CCE1746}"/>
              </a:ext>
            </a:extLst>
          </p:cNvPr>
          <p:cNvSpPr txBox="1"/>
          <p:nvPr userDrawn="1"/>
        </p:nvSpPr>
        <p:spPr>
          <a:xfrm>
            <a:off x="702992" y="2983479"/>
            <a:ext cx="3873724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2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" name="直接连接符 2">
            <a:extLst>
              <a:ext uri="{FF2B5EF4-FFF2-40B4-BE49-F238E27FC236}">
                <a16:creationId xmlns:a16="http://schemas.microsoft.com/office/drawing/2014/main" id="{1CD556B1-7AB9-B742-A72E-038A2408768E}"/>
              </a:ext>
            </a:extLst>
          </p:cNvPr>
          <p:cNvCxnSpPr>
            <a:cxnSpLocks/>
          </p:cNvCxnSpPr>
          <p:nvPr userDrawn="1"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形 6">
            <a:extLst>
              <a:ext uri="{FF2B5EF4-FFF2-40B4-BE49-F238E27FC236}">
                <a16:creationId xmlns:a16="http://schemas.microsoft.com/office/drawing/2014/main" id="{2CEECEAF-BAB2-E14D-86C4-B8ECDB4D5F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85640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25A22B-26E8-D04A-819D-CC74C31FFCF3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4" name="矩形 22">
            <a:extLst>
              <a:ext uri="{FF2B5EF4-FFF2-40B4-BE49-F238E27FC236}">
                <a16:creationId xmlns:a16="http://schemas.microsoft.com/office/drawing/2014/main" id="{8F31DED0-AD8A-7042-9053-A97E6832D18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65CCA9D-FB75-9B41-B37C-0D18AC324F38}"/>
              </a:ext>
            </a:extLst>
          </p:cNvPr>
          <p:cNvGrpSpPr/>
          <p:nvPr userDrawn="1"/>
        </p:nvGrpSpPr>
        <p:grpSpPr>
          <a:xfrm>
            <a:off x="2126595" y="2332800"/>
            <a:ext cx="2280944" cy="1113265"/>
            <a:chOff x="1984355" y="1296229"/>
            <a:chExt cx="2280944" cy="1113265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D83D978-B2C5-414E-890D-8CB7A7B2AE6A}"/>
                </a:ext>
              </a:extLst>
            </p:cNvPr>
            <p:cNvSpPr txBox="1"/>
            <p:nvPr/>
          </p:nvSpPr>
          <p:spPr>
            <a:xfrm>
              <a:off x="2549296" y="1296229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C3F7406-3DFB-D34E-B041-094BBE2B6623}"/>
                </a:ext>
              </a:extLst>
            </p:cNvPr>
            <p:cNvSpPr txBox="1"/>
            <p:nvPr/>
          </p:nvSpPr>
          <p:spPr>
            <a:xfrm>
              <a:off x="1984355" y="1947829"/>
              <a:ext cx="18339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9" name="直接连接符 2">
              <a:extLst>
                <a:ext uri="{FF2B5EF4-FFF2-40B4-BE49-F238E27FC236}">
                  <a16:creationId xmlns:a16="http://schemas.microsoft.com/office/drawing/2014/main" id="{D4FD31C8-36C2-404E-931B-C213DF1E4517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六边形 9">
              <a:extLst>
                <a:ext uri="{FF2B5EF4-FFF2-40B4-BE49-F238E27FC236}">
                  <a16:creationId xmlns:a16="http://schemas.microsoft.com/office/drawing/2014/main" id="{3A3283D7-BC01-1E48-980E-6D10664F129E}"/>
                </a:ext>
              </a:extLst>
            </p:cNvPr>
            <p:cNvSpPr/>
            <p:nvPr/>
          </p:nvSpPr>
          <p:spPr>
            <a:xfrm rot="5400000">
              <a:off x="2142134" y="1454629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>
              <a:extLst>
                <a:ext uri="{FF2B5EF4-FFF2-40B4-BE49-F238E27FC236}">
                  <a16:creationId xmlns:a16="http://schemas.microsoft.com/office/drawing/2014/main" id="{CFAB2163-27D6-E341-B8FD-53AD0A17FE01}"/>
                </a:ext>
              </a:extLst>
            </p:cNvPr>
            <p:cNvSpPr/>
            <p:nvPr/>
          </p:nvSpPr>
          <p:spPr>
            <a:xfrm rot="5400000">
              <a:off x="2037082" y="1659829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>
            <a:extLst>
              <a:ext uri="{FF2B5EF4-FFF2-40B4-BE49-F238E27FC236}">
                <a16:creationId xmlns:a16="http://schemas.microsoft.com/office/drawing/2014/main" id="{9D2EE3C4-1644-754F-AFBD-C2CAD065D382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5" name="六边形 4">
            <a:extLst>
              <a:ext uri="{FF2B5EF4-FFF2-40B4-BE49-F238E27FC236}">
                <a16:creationId xmlns:a16="http://schemas.microsoft.com/office/drawing/2014/main" id="{FFB97071-E9EF-F540-836F-BCA09B1E61EF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+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>
            <a:extLst>
              <a:ext uri="{FF2B5EF4-FFF2-40B4-BE49-F238E27FC236}">
                <a16:creationId xmlns:a16="http://schemas.microsoft.com/office/drawing/2014/main" id="{03FB8210-AFA4-3245-80E3-01EA48AAFAB9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6" name="六边形 5">
            <a:extLst>
              <a:ext uri="{FF2B5EF4-FFF2-40B4-BE49-F238E27FC236}">
                <a16:creationId xmlns:a16="http://schemas.microsoft.com/office/drawing/2014/main" id="{6100D428-EF14-894C-AEBB-5CB6F6697F5B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6620742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79" y="100074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199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800"/>
            <a:ext cx="921423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15887069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15168622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5764056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153598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57157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096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317843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327580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20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35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13" r:id="rId2"/>
    <p:sldLayoutId id="2147483715" r:id="rId3"/>
    <p:sldLayoutId id="2147483717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9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67" r:id="rId2"/>
    <p:sldLayoutId id="2147483699" r:id="rId3"/>
    <p:sldLayoutId id="2147483701" r:id="rId4"/>
    <p:sldLayoutId id="2147483671" r:id="rId5"/>
    <p:sldLayoutId id="2147483670" r:id="rId6"/>
    <p:sldLayoutId id="2147483683" r:id="rId7"/>
    <p:sldLayoutId id="2147483678" r:id="rId8"/>
    <p:sldLayoutId id="2147483679" r:id="rId9"/>
    <p:sldLayoutId id="2147483680" r:id="rId10"/>
    <p:sldLayoutId id="2147483677" r:id="rId11"/>
    <p:sldLayoutId id="2147483702" r:id="rId12"/>
    <p:sldLayoutId id="2147483703" r:id="rId13"/>
    <p:sldLayoutId id="2147483709" r:id="rId14"/>
    <p:sldLayoutId id="2147483704" r:id="rId15"/>
    <p:sldLayoutId id="2147483681" r:id="rId16"/>
    <p:sldLayoutId id="2147483693" r:id="rId17"/>
    <p:sldLayoutId id="2147483710" r:id="rId18"/>
    <p:sldLayoutId id="2147483706" r:id="rId19"/>
    <p:sldLayoutId id="2147483730" r:id="rId20"/>
    <p:sldLayoutId id="2147483731" r:id="rId2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5400" dirty="0" smtClean="0"/>
              <a:t>Web APIs</a:t>
            </a:r>
            <a:r>
              <a:rPr kumimoji="1" lang="zh-CN" altLang="en-US" sz="5400" dirty="0" smtClean="0"/>
              <a:t> 第二天</a:t>
            </a:r>
            <a:endParaRPr kumimoji="1" lang="zh-CN" altLang="en-US" sz="540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6AC0F8-4890-4046-8499-78F7C69738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Dom</a:t>
            </a:r>
            <a:r>
              <a:rPr lang="zh-CN" altLang="en-US" dirty="0"/>
              <a:t>事件基础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225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随机点名</a:t>
            </a: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案例</a:t>
            </a:r>
            <a:endParaRPr lang="zh-CN" altLang="en-US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997" y="2356430"/>
            <a:ext cx="6353175" cy="268605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33664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随机点名</a:t>
            </a: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案例</a:t>
            </a:r>
            <a:endParaRPr lang="zh-CN" altLang="en-US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业务分析：</a:t>
            </a:r>
            <a:endParaRPr lang="en-US" altLang="zh-CN" dirty="0">
              <a:latin typeface="Alibaba PuHuiTi" panose="00020600040101010101" pitchFamily="18" charset="-122"/>
              <a:ea typeface="Alibaba PuHuiTi" panose="00020600040101010101" pitchFamily="18" charset="-122"/>
              <a:cs typeface="Alibaba PuHuiTi" panose="00020600040101010101" pitchFamily="18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点击开始按钮随机抽取数组的一个数据，放到页面中</a:t>
            </a:r>
            <a:endParaRPr lang="en-US" altLang="zh-CN" dirty="0">
              <a:latin typeface="Alibaba PuHuiTi" panose="00020600040101010101" pitchFamily="18" charset="-122"/>
              <a:ea typeface="Alibaba PuHuiTi" panose="00020600040101010101" pitchFamily="18" charset="-122"/>
              <a:cs typeface="Alibaba PuHuiTi" panose="00020600040101010101" pitchFamily="18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点击结束按钮删除数组当前抽取的一个数据</a:t>
            </a:r>
            <a:endParaRPr lang="en-US" altLang="zh-CN" dirty="0">
              <a:latin typeface="Alibaba PuHuiTi" panose="00020600040101010101" pitchFamily="18" charset="-122"/>
              <a:ea typeface="Alibaba PuHuiTi" panose="00020600040101010101" pitchFamily="18" charset="-122"/>
              <a:cs typeface="Alibaba PuHuiTi" panose="00020600040101010101" pitchFamily="18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当抽取到最后一个数据的时候，两个按钮同时</a:t>
            </a:r>
            <a:r>
              <a:rPr lang="zh-CN" altLang="en-US" dirty="0" smtClean="0"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禁用（写点开始里面，只剩最后一个数据不用抽了）</a:t>
            </a:r>
            <a:endParaRPr lang="en-US" altLang="zh-CN" dirty="0">
              <a:latin typeface="Alibaba PuHuiTi" panose="00020600040101010101" pitchFamily="18" charset="-122"/>
              <a:ea typeface="Alibaba PuHuiTi" panose="00020600040101010101" pitchFamily="18" charset="-122"/>
              <a:cs typeface="Alibaba PuHuiTi" panose="00020600040101010101" pitchFamily="18" charset="-122"/>
            </a:endParaRPr>
          </a:p>
          <a:p>
            <a:r>
              <a:rPr lang="zh-CN" altLang="en-US" dirty="0"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核心：利用定时器快速展示，停止定时器结束展示</a:t>
            </a:r>
            <a:endParaRPr lang="en-US" altLang="zh-CN" dirty="0">
              <a:latin typeface="Alibaba PuHuiTi" panose="00020600040101010101" pitchFamily="18" charset="-122"/>
              <a:ea typeface="Alibaba PuHuiTi" panose="00020600040101010101" pitchFamily="18" charset="-122"/>
              <a:cs typeface="Alibaba PuHuiTi" panose="00020600040101010101" pitchFamily="18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5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事件监听（绑定）</a:t>
            </a:r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事件监听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拓展阅读</a:t>
            </a:r>
            <a:r>
              <a:rPr lang="en-US" altLang="zh-CN" dirty="0" smtClean="0">
                <a:solidFill>
                  <a:srgbClr val="C00000"/>
                </a:solidFill>
              </a:rPr>
              <a:t>-</a:t>
            </a:r>
            <a:r>
              <a:rPr lang="zh-CN" altLang="en-US" dirty="0" smtClean="0">
                <a:solidFill>
                  <a:srgbClr val="C00000"/>
                </a:solidFill>
              </a:rPr>
              <a:t>事件监听版本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400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1.2 </a:t>
            </a:r>
            <a:r>
              <a:rPr kumimoji="1" lang="zh-CN" altLang="en-US" dirty="0" smtClean="0"/>
              <a:t>事件</a:t>
            </a:r>
            <a:r>
              <a:rPr kumimoji="1" lang="zh-CN" altLang="en-US" dirty="0"/>
              <a:t>监听</a:t>
            </a:r>
            <a:r>
              <a:rPr kumimoji="1" lang="zh-CN" altLang="en-US" dirty="0" smtClean="0"/>
              <a:t>版本</a:t>
            </a:r>
            <a:endParaRPr kumimoji="1" lang="zh-CN" altLang="en-US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76225" indent="-276225"/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 L0 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事件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源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.on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 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function</a:t>
            </a:r>
            <a:r>
              <a:rPr lang="en-US" altLang="zh-CN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 { }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76225" indent="-276225"/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 L2  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源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addEventListener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事件， 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事件处理函数</a:t>
            </a:r>
            <a:r>
              <a:rPr lang="en-US" altLang="zh-CN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marL="276225" indent="-276225"/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区别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</a:p>
          <a:p>
            <a:pPr marL="360363" lvl="1" indent="0">
              <a:buNone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on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方式会被覆盖，</a:t>
            </a:r>
            <a:r>
              <a:rPr lang="en-US" altLang="zh-CN" sz="160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addEventListener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方式可绑定多次，拥有事件更多特性，推荐使用</a:t>
            </a:r>
          </a:p>
        </p:txBody>
      </p:sp>
    </p:spTree>
    <p:extLst>
      <p:ext uri="{BB962C8B-B14F-4D97-AF65-F5344CB8AC3E}">
        <p14:creationId xmlns:p14="http://schemas.microsoft.com/office/powerpoint/2010/main" val="109199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1.2 </a:t>
            </a:r>
            <a:r>
              <a:rPr kumimoji="1" lang="zh-CN" altLang="en-US" dirty="0" smtClean="0"/>
              <a:t>事件</a:t>
            </a:r>
            <a:r>
              <a:rPr kumimoji="1" lang="zh-CN" altLang="en-US" dirty="0"/>
              <a:t>监听</a:t>
            </a:r>
            <a:r>
              <a:rPr kumimoji="1" lang="zh-CN" altLang="en-US" dirty="0" smtClean="0"/>
              <a:t>版本</a:t>
            </a:r>
            <a:endParaRPr kumimoji="1" lang="zh-CN" altLang="en-US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76225" indent="-276225"/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发展史：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44888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 L0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：是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的发展的第一个版本；  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level</a:t>
            </a:r>
          </a:p>
          <a:p>
            <a:pPr marL="644888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 L1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级别</a:t>
            </a:r>
            <a:r>
              <a:rPr lang="en-US" altLang="zh-CN" sz="16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 </a:t>
            </a:r>
            <a:r>
              <a:rPr lang="zh-CN" altLang="en-US" sz="16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于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1998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年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月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日成为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W3C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推荐标准</a:t>
            </a:r>
          </a:p>
          <a:p>
            <a:pPr marL="644888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 L2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：使用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addEventListener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注册事件</a:t>
            </a:r>
          </a:p>
          <a:p>
            <a:pPr marL="644888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 L3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DOM3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级事件模块在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DOM2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级事件的基础上重新定义了这些事件，也添加了一些新事件</a:t>
            </a:r>
            <a:r>
              <a:rPr lang="zh-CN" altLang="en-US" sz="16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类型</a:t>
            </a:r>
            <a:endParaRPr lang="en-US" altLang="zh-CN" sz="16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953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75667" y="1248066"/>
            <a:ext cx="6300000" cy="38658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事件监听（绑定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事件</a:t>
            </a:r>
            <a:r>
              <a:rPr lang="zh-CN" altLang="en-US" dirty="0" smtClean="0">
                <a:solidFill>
                  <a:srgbClr val="C00000"/>
                </a:solidFill>
              </a:rPr>
              <a:t>类型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/>
              <a:t>事件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zh-CN" altLang="en-US" dirty="0"/>
              <a:t>环境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zh-CN" altLang="en-US" dirty="0"/>
              <a:t>回调函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r>
              <a:rPr lang="zh-CN" altLang="en-US" dirty="0" smtClean="0"/>
              <a:t>综合案例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970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b="0" dirty="0" smtClean="0"/>
              <a:t>. </a:t>
            </a:r>
            <a:r>
              <a:rPr lang="zh-CN" altLang="en-US" b="0" dirty="0" smtClean="0"/>
              <a:t>事件类型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0759FC2-2FC6-2F47-8824-8C508A3EEAE6}"/>
              </a:ext>
            </a:extLst>
          </p:cNvPr>
          <p:cNvSpPr/>
          <p:nvPr/>
        </p:nvSpPr>
        <p:spPr>
          <a:xfrm>
            <a:off x="1281190" y="1858236"/>
            <a:ext cx="1612201" cy="1612201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鼠标事件</a:t>
            </a:r>
            <a:endParaRPr lang="zh-CN" altLang="en-US" sz="2800" b="1" dirty="0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Bebas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347982B-22F3-5A4A-8B95-98317E971DD7}"/>
              </a:ext>
            </a:extLst>
          </p:cNvPr>
          <p:cNvSpPr/>
          <p:nvPr/>
        </p:nvSpPr>
        <p:spPr>
          <a:xfrm>
            <a:off x="4179750" y="1858236"/>
            <a:ext cx="1612201" cy="1612201"/>
          </a:xfrm>
          <a:prstGeom prst="ellipse">
            <a:avLst/>
          </a:prstGeom>
          <a:solidFill>
            <a:srgbClr val="49504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焦点事件</a:t>
            </a:r>
            <a:endParaRPr lang="zh-CN" altLang="en-US" sz="2800" b="1" dirty="0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Bebas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2A09BCA-B604-DB4E-A7BC-2D1D46CBD44C}"/>
              </a:ext>
            </a:extLst>
          </p:cNvPr>
          <p:cNvSpPr/>
          <p:nvPr/>
        </p:nvSpPr>
        <p:spPr>
          <a:xfrm>
            <a:off x="7078310" y="1855711"/>
            <a:ext cx="1612201" cy="1612201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键盘事件</a:t>
            </a:r>
            <a:endParaRPr lang="zh-CN" altLang="en-US" sz="2800" b="1" dirty="0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Beba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3DFC903-87EB-D643-B790-CDA95E0BFB58}"/>
              </a:ext>
            </a:extLst>
          </p:cNvPr>
          <p:cNvSpPr/>
          <p:nvPr/>
        </p:nvSpPr>
        <p:spPr>
          <a:xfrm>
            <a:off x="1034697" y="3773291"/>
            <a:ext cx="2102967" cy="546230"/>
          </a:xfrm>
          <a:prstGeom prst="rect">
            <a:avLst/>
          </a:prstGeom>
          <a:solidFill>
            <a:srgbClr val="AD2B2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鼠标触发</a:t>
            </a:r>
            <a:endParaRPr lang="zh-CN" altLang="en-US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9603BE6-B9B2-2D48-8B4E-0B24D29D64D1}"/>
              </a:ext>
            </a:extLst>
          </p:cNvPr>
          <p:cNvSpPr/>
          <p:nvPr/>
        </p:nvSpPr>
        <p:spPr>
          <a:xfrm>
            <a:off x="3933257" y="3773291"/>
            <a:ext cx="2105188" cy="546230"/>
          </a:xfrm>
          <a:prstGeom prst="rect">
            <a:avLst/>
          </a:prstGeom>
          <a:solidFill>
            <a:srgbClr val="49504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表单获得光标</a:t>
            </a:r>
            <a:endParaRPr lang="zh-CN" altLang="en-US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EFA452C-DDD2-AD40-8706-FD1214F5244D}"/>
              </a:ext>
            </a:extLst>
          </p:cNvPr>
          <p:cNvSpPr/>
          <p:nvPr/>
        </p:nvSpPr>
        <p:spPr>
          <a:xfrm>
            <a:off x="6831817" y="3770766"/>
            <a:ext cx="2105188" cy="546230"/>
          </a:xfrm>
          <a:prstGeom prst="rect">
            <a:avLst/>
          </a:prstGeom>
          <a:solidFill>
            <a:srgbClr val="AD2B2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键盘触发</a:t>
            </a:r>
            <a:endParaRPr lang="zh-CN" altLang="en-US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  <p:sp>
        <p:nvSpPr>
          <p:cNvPr id="12" name="TextBox 16">
            <a:extLst>
              <a:ext uri="{FF2B5EF4-FFF2-40B4-BE49-F238E27FC236}">
                <a16:creationId xmlns:a16="http://schemas.microsoft.com/office/drawing/2014/main" id="{2CC58F37-4118-2D48-9E6D-E938CB19044E}"/>
              </a:ext>
            </a:extLst>
          </p:cNvPr>
          <p:cNvSpPr txBox="1"/>
          <p:nvPr/>
        </p:nvSpPr>
        <p:spPr>
          <a:xfrm>
            <a:off x="957045" y="4403707"/>
            <a:ext cx="2273959" cy="1061829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c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lick  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鼠标点击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m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ouseenter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鼠标经过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mouseleave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 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鼠标离开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  <p:sp>
        <p:nvSpPr>
          <p:cNvPr id="13" name="TextBox 17">
            <a:extLst>
              <a:ext uri="{FF2B5EF4-FFF2-40B4-BE49-F238E27FC236}">
                <a16:creationId xmlns:a16="http://schemas.microsoft.com/office/drawing/2014/main" id="{7C3645BD-8961-B441-8FB6-BE11A1C39B30}"/>
              </a:ext>
            </a:extLst>
          </p:cNvPr>
          <p:cNvSpPr txBox="1"/>
          <p:nvPr/>
        </p:nvSpPr>
        <p:spPr>
          <a:xfrm>
            <a:off x="3862411" y="4403707"/>
            <a:ext cx="2273959" cy="738664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focus   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获得焦点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b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lur      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失去焦点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  <p:sp>
        <p:nvSpPr>
          <p:cNvPr id="14" name="TextBox 18">
            <a:extLst>
              <a:ext uri="{FF2B5EF4-FFF2-40B4-BE49-F238E27FC236}">
                <a16:creationId xmlns:a16="http://schemas.microsoft.com/office/drawing/2014/main" id="{2DC4E889-5BC9-2142-860D-10295F36134C}"/>
              </a:ext>
            </a:extLst>
          </p:cNvPr>
          <p:cNvSpPr txBox="1"/>
          <p:nvPr/>
        </p:nvSpPr>
        <p:spPr>
          <a:xfrm>
            <a:off x="6765413" y="4401182"/>
            <a:ext cx="256322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Keydown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键盘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按下触发</a:t>
            </a:r>
          </a:p>
          <a:p>
            <a:pPr algn="just">
              <a:lnSpc>
                <a:spcPct val="150000"/>
              </a:lnSpc>
            </a:pP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Keyup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      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键盘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抬起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触发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B347982B-22F3-5A4A-8B95-98317E971DD7}"/>
              </a:ext>
            </a:extLst>
          </p:cNvPr>
          <p:cNvSpPr/>
          <p:nvPr/>
        </p:nvSpPr>
        <p:spPr>
          <a:xfrm>
            <a:off x="9808896" y="1855711"/>
            <a:ext cx="1612201" cy="1612201"/>
          </a:xfrm>
          <a:prstGeom prst="ellipse">
            <a:avLst/>
          </a:prstGeom>
          <a:solidFill>
            <a:srgbClr val="49504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文本事件</a:t>
            </a:r>
            <a:endParaRPr lang="zh-CN" altLang="en-US" sz="2800" b="1" dirty="0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Bebas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9603BE6-B9B2-2D48-8B4E-0B24D29D64D1}"/>
              </a:ext>
            </a:extLst>
          </p:cNvPr>
          <p:cNvSpPr/>
          <p:nvPr/>
        </p:nvSpPr>
        <p:spPr>
          <a:xfrm>
            <a:off x="9562403" y="3770766"/>
            <a:ext cx="2105188" cy="546230"/>
          </a:xfrm>
          <a:prstGeom prst="rect">
            <a:avLst/>
          </a:prstGeom>
          <a:solidFill>
            <a:srgbClr val="49504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表单输入触发</a:t>
            </a:r>
            <a:endParaRPr lang="zh-CN" altLang="en-US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7C3645BD-8961-B441-8FB6-BE11A1C39B30}"/>
              </a:ext>
            </a:extLst>
          </p:cNvPr>
          <p:cNvSpPr txBox="1"/>
          <p:nvPr/>
        </p:nvSpPr>
        <p:spPr>
          <a:xfrm>
            <a:off x="9491557" y="4401182"/>
            <a:ext cx="2273959" cy="42710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i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nput   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用户输入事件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</p:spTree>
    <p:extLst>
      <p:ext uri="{BB962C8B-B14F-4D97-AF65-F5344CB8AC3E}">
        <p14:creationId xmlns:p14="http://schemas.microsoft.com/office/powerpoint/2010/main" val="163247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轮播图点击切换</a:t>
            </a:r>
            <a:endParaRPr lang="zh-CN" altLang="en-US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当点击左右的按钮，可以切换轮播图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：右侧按钮点击，变量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++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，如果大于等于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8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，则复原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0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：左侧按钮点击，变量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--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，如果小于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0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，则复原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最后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一张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③：鼠标经过暂停定时器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④：鼠标离开开启定时器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327" y="857906"/>
            <a:ext cx="4464430" cy="3184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58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b="0" dirty="0" smtClean="0"/>
              <a:t>. </a:t>
            </a:r>
            <a:r>
              <a:rPr lang="zh-CN" altLang="en-US" b="0" dirty="0" smtClean="0"/>
              <a:t>事件类型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0759FC2-2FC6-2F47-8824-8C508A3EEAE6}"/>
              </a:ext>
            </a:extLst>
          </p:cNvPr>
          <p:cNvSpPr/>
          <p:nvPr/>
        </p:nvSpPr>
        <p:spPr>
          <a:xfrm>
            <a:off x="1281190" y="1858236"/>
            <a:ext cx="1612201" cy="1612201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鼠标事件</a:t>
            </a:r>
            <a:endParaRPr lang="zh-CN" altLang="en-US" sz="2800" b="1" dirty="0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Bebas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347982B-22F3-5A4A-8B95-98317E971DD7}"/>
              </a:ext>
            </a:extLst>
          </p:cNvPr>
          <p:cNvSpPr/>
          <p:nvPr/>
        </p:nvSpPr>
        <p:spPr>
          <a:xfrm>
            <a:off x="4179750" y="1858236"/>
            <a:ext cx="1612201" cy="1612201"/>
          </a:xfrm>
          <a:prstGeom prst="ellipse">
            <a:avLst/>
          </a:prstGeom>
          <a:solidFill>
            <a:srgbClr val="49504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焦点事件</a:t>
            </a:r>
            <a:endParaRPr lang="zh-CN" altLang="en-US" sz="2800" b="1" dirty="0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Bebas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2A09BCA-B604-DB4E-A7BC-2D1D46CBD44C}"/>
              </a:ext>
            </a:extLst>
          </p:cNvPr>
          <p:cNvSpPr/>
          <p:nvPr/>
        </p:nvSpPr>
        <p:spPr>
          <a:xfrm>
            <a:off x="7078310" y="1855711"/>
            <a:ext cx="1612201" cy="1612201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键盘事件</a:t>
            </a:r>
            <a:endParaRPr lang="zh-CN" altLang="en-US" sz="2800" b="1" dirty="0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Beba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3DFC903-87EB-D643-B790-CDA95E0BFB58}"/>
              </a:ext>
            </a:extLst>
          </p:cNvPr>
          <p:cNvSpPr/>
          <p:nvPr/>
        </p:nvSpPr>
        <p:spPr>
          <a:xfrm>
            <a:off x="1034697" y="3773291"/>
            <a:ext cx="2102967" cy="546230"/>
          </a:xfrm>
          <a:prstGeom prst="rect">
            <a:avLst/>
          </a:prstGeom>
          <a:solidFill>
            <a:srgbClr val="AD2B2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鼠标触发</a:t>
            </a:r>
            <a:endParaRPr lang="zh-CN" altLang="en-US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9603BE6-B9B2-2D48-8B4E-0B24D29D64D1}"/>
              </a:ext>
            </a:extLst>
          </p:cNvPr>
          <p:cNvSpPr/>
          <p:nvPr/>
        </p:nvSpPr>
        <p:spPr>
          <a:xfrm>
            <a:off x="3933257" y="3773291"/>
            <a:ext cx="2105188" cy="546230"/>
          </a:xfrm>
          <a:prstGeom prst="rect">
            <a:avLst/>
          </a:prstGeom>
          <a:solidFill>
            <a:srgbClr val="49504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表单获得光标</a:t>
            </a:r>
            <a:endParaRPr lang="zh-CN" altLang="en-US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EFA452C-DDD2-AD40-8706-FD1214F5244D}"/>
              </a:ext>
            </a:extLst>
          </p:cNvPr>
          <p:cNvSpPr/>
          <p:nvPr/>
        </p:nvSpPr>
        <p:spPr>
          <a:xfrm>
            <a:off x="6831817" y="3770766"/>
            <a:ext cx="2105188" cy="546230"/>
          </a:xfrm>
          <a:prstGeom prst="rect">
            <a:avLst/>
          </a:prstGeom>
          <a:solidFill>
            <a:srgbClr val="AD2B2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键盘触发</a:t>
            </a:r>
            <a:endParaRPr lang="zh-CN" altLang="en-US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  <p:sp>
        <p:nvSpPr>
          <p:cNvPr id="12" name="TextBox 16">
            <a:extLst>
              <a:ext uri="{FF2B5EF4-FFF2-40B4-BE49-F238E27FC236}">
                <a16:creationId xmlns:a16="http://schemas.microsoft.com/office/drawing/2014/main" id="{2CC58F37-4118-2D48-9E6D-E938CB19044E}"/>
              </a:ext>
            </a:extLst>
          </p:cNvPr>
          <p:cNvSpPr txBox="1"/>
          <p:nvPr/>
        </p:nvSpPr>
        <p:spPr>
          <a:xfrm>
            <a:off x="957045" y="4403707"/>
            <a:ext cx="2273959" cy="1061829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c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lick  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鼠标点击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m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ouseenter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鼠标经过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mouseleave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 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鼠标离开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  <p:sp>
        <p:nvSpPr>
          <p:cNvPr id="13" name="TextBox 17">
            <a:extLst>
              <a:ext uri="{FF2B5EF4-FFF2-40B4-BE49-F238E27FC236}">
                <a16:creationId xmlns:a16="http://schemas.microsoft.com/office/drawing/2014/main" id="{7C3645BD-8961-B441-8FB6-BE11A1C39B30}"/>
              </a:ext>
            </a:extLst>
          </p:cNvPr>
          <p:cNvSpPr txBox="1"/>
          <p:nvPr/>
        </p:nvSpPr>
        <p:spPr>
          <a:xfrm>
            <a:off x="3862411" y="4403707"/>
            <a:ext cx="2273959" cy="738664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focus   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获得焦点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b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lur      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失去焦点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  <p:sp>
        <p:nvSpPr>
          <p:cNvPr id="14" name="TextBox 18">
            <a:extLst>
              <a:ext uri="{FF2B5EF4-FFF2-40B4-BE49-F238E27FC236}">
                <a16:creationId xmlns:a16="http://schemas.microsoft.com/office/drawing/2014/main" id="{2DC4E889-5BC9-2142-860D-10295F36134C}"/>
              </a:ext>
            </a:extLst>
          </p:cNvPr>
          <p:cNvSpPr txBox="1"/>
          <p:nvPr/>
        </p:nvSpPr>
        <p:spPr>
          <a:xfrm>
            <a:off x="6765413" y="4401182"/>
            <a:ext cx="256322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Keydown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键盘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按下触发</a:t>
            </a:r>
          </a:p>
          <a:p>
            <a:pPr algn="just">
              <a:lnSpc>
                <a:spcPct val="150000"/>
              </a:lnSpc>
            </a:pP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Keyup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      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键盘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抬起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触发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B347982B-22F3-5A4A-8B95-98317E971DD7}"/>
              </a:ext>
            </a:extLst>
          </p:cNvPr>
          <p:cNvSpPr/>
          <p:nvPr/>
        </p:nvSpPr>
        <p:spPr>
          <a:xfrm>
            <a:off x="9808896" y="1855711"/>
            <a:ext cx="1612201" cy="1612201"/>
          </a:xfrm>
          <a:prstGeom prst="ellipse">
            <a:avLst/>
          </a:prstGeom>
          <a:solidFill>
            <a:srgbClr val="49504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文本事件</a:t>
            </a:r>
            <a:endParaRPr lang="zh-CN" altLang="en-US" sz="2800" b="1" dirty="0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Bebas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9603BE6-B9B2-2D48-8B4E-0B24D29D64D1}"/>
              </a:ext>
            </a:extLst>
          </p:cNvPr>
          <p:cNvSpPr/>
          <p:nvPr/>
        </p:nvSpPr>
        <p:spPr>
          <a:xfrm>
            <a:off x="9562403" y="3770766"/>
            <a:ext cx="2105188" cy="546230"/>
          </a:xfrm>
          <a:prstGeom prst="rect">
            <a:avLst/>
          </a:prstGeom>
          <a:solidFill>
            <a:srgbClr val="49504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表单输入触发</a:t>
            </a:r>
            <a:endParaRPr lang="zh-CN" altLang="en-US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7C3645BD-8961-B441-8FB6-BE11A1C39B30}"/>
              </a:ext>
            </a:extLst>
          </p:cNvPr>
          <p:cNvSpPr txBox="1"/>
          <p:nvPr/>
        </p:nvSpPr>
        <p:spPr>
          <a:xfrm>
            <a:off x="9491557" y="4401182"/>
            <a:ext cx="2273959" cy="42710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i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nput   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用户输入事件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</p:spTree>
    <p:extLst>
      <p:ext uri="{BB962C8B-B14F-4D97-AF65-F5344CB8AC3E}">
        <p14:creationId xmlns:p14="http://schemas.microsoft.com/office/powerpoint/2010/main" val="212437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小米搜索框案例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需求：当表单得到焦点，显示下拉菜单，失去焦点隐藏下来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菜单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①：开始下拉菜单要进行隐藏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②：表单获得焦点 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focus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，则显示下拉菜单，并且文本框变色（添加类）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③：表单失去焦点，反向操作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127" y="1159668"/>
            <a:ext cx="2676190" cy="2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54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5F2403-DAC9-454A-9779-7331986EC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6"/>
            <a:ext cx="6298881" cy="3424978"/>
          </a:xfrm>
        </p:spPr>
        <p:txBody>
          <a:bodyPr/>
          <a:lstStyle/>
          <a:p>
            <a:r>
              <a:rPr lang="zh-CN" altLang="en-US" dirty="0"/>
              <a:t>掌握事件绑定处理和事件对象，完成常见网页交互</a:t>
            </a:r>
          </a:p>
        </p:txBody>
      </p:sp>
    </p:spTree>
    <p:extLst>
      <p:ext uri="{BB962C8B-B14F-4D97-AF65-F5344CB8AC3E}">
        <p14:creationId xmlns:p14="http://schemas.microsoft.com/office/powerpoint/2010/main" val="282924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b="0" dirty="0" smtClean="0"/>
              <a:t>. </a:t>
            </a:r>
            <a:r>
              <a:rPr lang="zh-CN" altLang="en-US" b="0" dirty="0" smtClean="0"/>
              <a:t>事件类型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0759FC2-2FC6-2F47-8824-8C508A3EEAE6}"/>
              </a:ext>
            </a:extLst>
          </p:cNvPr>
          <p:cNvSpPr/>
          <p:nvPr/>
        </p:nvSpPr>
        <p:spPr>
          <a:xfrm>
            <a:off x="1281190" y="1858236"/>
            <a:ext cx="1612201" cy="1612201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鼠标事件</a:t>
            </a:r>
            <a:endParaRPr lang="zh-CN" altLang="en-US" sz="2800" b="1" dirty="0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Bebas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347982B-22F3-5A4A-8B95-98317E971DD7}"/>
              </a:ext>
            </a:extLst>
          </p:cNvPr>
          <p:cNvSpPr/>
          <p:nvPr/>
        </p:nvSpPr>
        <p:spPr>
          <a:xfrm>
            <a:off x="4179750" y="1858236"/>
            <a:ext cx="1612201" cy="1612201"/>
          </a:xfrm>
          <a:prstGeom prst="ellipse">
            <a:avLst/>
          </a:prstGeom>
          <a:solidFill>
            <a:srgbClr val="49504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焦点事件</a:t>
            </a:r>
            <a:endParaRPr lang="zh-CN" altLang="en-US" sz="2800" b="1" dirty="0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Bebas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2A09BCA-B604-DB4E-A7BC-2D1D46CBD44C}"/>
              </a:ext>
            </a:extLst>
          </p:cNvPr>
          <p:cNvSpPr/>
          <p:nvPr/>
        </p:nvSpPr>
        <p:spPr>
          <a:xfrm>
            <a:off x="7078310" y="1855711"/>
            <a:ext cx="1612201" cy="1612201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键盘事件</a:t>
            </a:r>
            <a:endParaRPr lang="zh-CN" altLang="en-US" sz="2800" b="1" dirty="0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Beba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3DFC903-87EB-D643-B790-CDA95E0BFB58}"/>
              </a:ext>
            </a:extLst>
          </p:cNvPr>
          <p:cNvSpPr/>
          <p:nvPr/>
        </p:nvSpPr>
        <p:spPr>
          <a:xfrm>
            <a:off x="1034697" y="3773291"/>
            <a:ext cx="2102967" cy="546230"/>
          </a:xfrm>
          <a:prstGeom prst="rect">
            <a:avLst/>
          </a:prstGeom>
          <a:solidFill>
            <a:srgbClr val="AD2B2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鼠标触发</a:t>
            </a:r>
            <a:endParaRPr lang="zh-CN" altLang="en-US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9603BE6-B9B2-2D48-8B4E-0B24D29D64D1}"/>
              </a:ext>
            </a:extLst>
          </p:cNvPr>
          <p:cNvSpPr/>
          <p:nvPr/>
        </p:nvSpPr>
        <p:spPr>
          <a:xfrm>
            <a:off x="3933257" y="3773291"/>
            <a:ext cx="2105188" cy="546230"/>
          </a:xfrm>
          <a:prstGeom prst="rect">
            <a:avLst/>
          </a:prstGeom>
          <a:solidFill>
            <a:srgbClr val="49504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表单获得光标</a:t>
            </a:r>
            <a:endParaRPr lang="zh-CN" altLang="en-US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EFA452C-DDD2-AD40-8706-FD1214F5244D}"/>
              </a:ext>
            </a:extLst>
          </p:cNvPr>
          <p:cNvSpPr/>
          <p:nvPr/>
        </p:nvSpPr>
        <p:spPr>
          <a:xfrm>
            <a:off x="6831817" y="3770766"/>
            <a:ext cx="2105188" cy="546230"/>
          </a:xfrm>
          <a:prstGeom prst="rect">
            <a:avLst/>
          </a:prstGeom>
          <a:solidFill>
            <a:srgbClr val="AD2B2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键盘触发</a:t>
            </a:r>
            <a:endParaRPr lang="zh-CN" altLang="en-US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  <p:sp>
        <p:nvSpPr>
          <p:cNvPr id="12" name="TextBox 16">
            <a:extLst>
              <a:ext uri="{FF2B5EF4-FFF2-40B4-BE49-F238E27FC236}">
                <a16:creationId xmlns:a16="http://schemas.microsoft.com/office/drawing/2014/main" id="{2CC58F37-4118-2D48-9E6D-E938CB19044E}"/>
              </a:ext>
            </a:extLst>
          </p:cNvPr>
          <p:cNvSpPr txBox="1"/>
          <p:nvPr/>
        </p:nvSpPr>
        <p:spPr>
          <a:xfrm>
            <a:off x="957045" y="4403707"/>
            <a:ext cx="2273959" cy="1061829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c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lick  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鼠标点击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m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ouseenter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鼠标经过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mouseleave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 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鼠标离开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  <p:sp>
        <p:nvSpPr>
          <p:cNvPr id="13" name="TextBox 17">
            <a:extLst>
              <a:ext uri="{FF2B5EF4-FFF2-40B4-BE49-F238E27FC236}">
                <a16:creationId xmlns:a16="http://schemas.microsoft.com/office/drawing/2014/main" id="{7C3645BD-8961-B441-8FB6-BE11A1C39B30}"/>
              </a:ext>
            </a:extLst>
          </p:cNvPr>
          <p:cNvSpPr txBox="1"/>
          <p:nvPr/>
        </p:nvSpPr>
        <p:spPr>
          <a:xfrm>
            <a:off x="3862411" y="4403707"/>
            <a:ext cx="2273959" cy="738664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focus   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获得焦点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b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lur      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失去焦点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  <p:sp>
        <p:nvSpPr>
          <p:cNvPr id="14" name="TextBox 18">
            <a:extLst>
              <a:ext uri="{FF2B5EF4-FFF2-40B4-BE49-F238E27FC236}">
                <a16:creationId xmlns:a16="http://schemas.microsoft.com/office/drawing/2014/main" id="{2DC4E889-5BC9-2142-860D-10295F36134C}"/>
              </a:ext>
            </a:extLst>
          </p:cNvPr>
          <p:cNvSpPr txBox="1"/>
          <p:nvPr/>
        </p:nvSpPr>
        <p:spPr>
          <a:xfrm>
            <a:off x="6765413" y="4401182"/>
            <a:ext cx="256322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Keydown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键盘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按下触发</a:t>
            </a:r>
          </a:p>
          <a:p>
            <a:pPr algn="just">
              <a:lnSpc>
                <a:spcPct val="150000"/>
              </a:lnSpc>
            </a:pP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Keyup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      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键盘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抬起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触发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B347982B-22F3-5A4A-8B95-98317E971DD7}"/>
              </a:ext>
            </a:extLst>
          </p:cNvPr>
          <p:cNvSpPr/>
          <p:nvPr/>
        </p:nvSpPr>
        <p:spPr>
          <a:xfrm>
            <a:off x="9808896" y="1855711"/>
            <a:ext cx="1612201" cy="1612201"/>
          </a:xfrm>
          <a:prstGeom prst="ellipse">
            <a:avLst/>
          </a:prstGeom>
          <a:solidFill>
            <a:srgbClr val="49504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文本事件</a:t>
            </a:r>
            <a:endParaRPr lang="zh-CN" altLang="en-US" sz="2800" b="1" dirty="0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Bebas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9603BE6-B9B2-2D48-8B4E-0B24D29D64D1}"/>
              </a:ext>
            </a:extLst>
          </p:cNvPr>
          <p:cNvSpPr/>
          <p:nvPr/>
        </p:nvSpPr>
        <p:spPr>
          <a:xfrm>
            <a:off x="9562403" y="3770766"/>
            <a:ext cx="2105188" cy="546230"/>
          </a:xfrm>
          <a:prstGeom prst="rect">
            <a:avLst/>
          </a:prstGeom>
          <a:solidFill>
            <a:srgbClr val="49504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表单输入触发</a:t>
            </a:r>
            <a:endParaRPr lang="zh-CN" altLang="en-US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7C3645BD-8961-B441-8FB6-BE11A1C39B30}"/>
              </a:ext>
            </a:extLst>
          </p:cNvPr>
          <p:cNvSpPr txBox="1"/>
          <p:nvPr/>
        </p:nvSpPr>
        <p:spPr>
          <a:xfrm>
            <a:off x="9491557" y="4401182"/>
            <a:ext cx="2273959" cy="42710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i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nput   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用户输入事件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</p:spTree>
    <p:extLst>
      <p:ext uri="{BB962C8B-B14F-4D97-AF65-F5344CB8AC3E}">
        <p14:creationId xmlns:p14="http://schemas.microsoft.com/office/powerpoint/2010/main" val="288295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评论字数统计</a:t>
            </a:r>
            <a:endParaRPr lang="zh-CN" altLang="en-US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需求：用户输入文字，可以计算用户输入的字数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①：判断用输入事件  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input</a:t>
            </a: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②：不断取得文本框里面的字符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长度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 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文本域</a:t>
            </a:r>
            <a:r>
              <a:rPr lang="en-US" altLang="zh-CN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.</a:t>
            </a:r>
            <a:r>
              <a:rPr lang="en-US" altLang="zh-CN" dirty="0" err="1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value.length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③：把获得数字给下面文本框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450" y="4111333"/>
            <a:ext cx="73247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496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75667" y="1248066"/>
            <a:ext cx="6300000" cy="38658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事件监听（绑定</a:t>
            </a:r>
            <a:r>
              <a:rPr lang="zh-CN" altLang="en-US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en-US" altLang="zh-CN" dirty="0" smtClean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</a:t>
            </a:r>
            <a:r>
              <a:rPr lang="zh-CN" altLang="en-US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类型</a:t>
            </a:r>
            <a:endParaRPr lang="en-US" altLang="zh-CN" dirty="0" smtClean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</a:t>
            </a:r>
            <a:r>
              <a:rPr lang="zh-CN" altLang="en-US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endParaRPr lang="en-US" altLang="zh-CN" dirty="0" smtClean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环境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回调函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综合案例</a:t>
            </a:r>
            <a:endParaRPr kumimoji="1"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314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事件对象</a:t>
            </a:r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获取事件</a:t>
            </a:r>
            <a:r>
              <a:rPr lang="zh-CN" altLang="en-US" dirty="0" smtClean="0">
                <a:solidFill>
                  <a:srgbClr val="C00000"/>
                </a:solidFill>
              </a:rPr>
              <a:t>对象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 smtClean="0"/>
              <a:t>事件对象常用属性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322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FBB0920-6D9D-F64A-8DF1-0FAD1748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3.1 </a:t>
            </a:r>
            <a:r>
              <a:rPr lang="zh-CN" altLang="en-US" b="0" dirty="0" smtClean="0"/>
              <a:t>获取事件对象</a:t>
            </a:r>
            <a:endParaRPr kumimoji="1" lang="zh-CN" altLang="en-US" b="0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6E07C2C-4479-B942-9061-4B40916ECA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8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目标：能说出什么是事件</a:t>
            </a:r>
            <a:r>
              <a:rPr lang="zh-CN" altLang="en-US" sz="1800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endParaRPr lang="en-US" altLang="zh-CN" sz="1800" dirty="0" smtClean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/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对象是什么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也是个对象，这个对象里有事件触发时的相关信息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例如：鼠标点击事件中，事件对象就存了鼠标点在哪个位置等信息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/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使用场景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可以判断用户按下哪个键，比如按下回车键可以发布新闻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可以判断鼠标点击了哪个元素，从而做相应的操作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sz="1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kumimoji="1" lang="zh-CN" altLang="en-US" sz="1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898" y="1295585"/>
            <a:ext cx="5468916" cy="10312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103" y="4537373"/>
            <a:ext cx="7637253" cy="201841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96287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FBB0920-6D9D-F64A-8DF1-0FAD1748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3.1 </a:t>
            </a:r>
            <a:r>
              <a:rPr lang="zh-CN" altLang="en-US" b="0" dirty="0" smtClean="0"/>
              <a:t>获取事件对象</a:t>
            </a:r>
            <a:endParaRPr kumimoji="1" lang="zh-CN" altLang="en-US" b="0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6E07C2C-4479-B942-9061-4B40916ECA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/>
            <a:r>
              <a:rPr lang="zh-CN" altLang="en-US" sz="18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语法：如何</a:t>
            </a:r>
            <a:r>
              <a:rPr lang="zh-CN" altLang="en-US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endParaRPr lang="en-US" altLang="zh-CN" sz="1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在事件绑定的回调函数的第一个参数就是事件对象</a:t>
            </a:r>
            <a:endParaRPr lang="en-US" altLang="zh-CN" sz="1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一般命名为</a:t>
            </a:r>
            <a:r>
              <a:rPr lang="en-US" altLang="zh-CN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event</a:t>
            </a:r>
            <a:r>
              <a:rPr lang="zh-CN" altLang="en-US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8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ev</a:t>
            </a:r>
            <a:r>
              <a:rPr lang="zh-CN" altLang="en-US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</a:t>
            </a:r>
          </a:p>
          <a:p>
            <a:endParaRPr lang="zh-CN" altLang="en-US" sz="1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kumimoji="1" lang="zh-CN" altLang="en-US" sz="1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34" y="3198759"/>
            <a:ext cx="6961905" cy="10857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7" name="直接箭头连接符 6"/>
          <p:cNvCxnSpPr/>
          <p:nvPr/>
        </p:nvCxnSpPr>
        <p:spPr>
          <a:xfrm flipH="1">
            <a:off x="7011378" y="3116874"/>
            <a:ext cx="1916722" cy="454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8928100" y="2833668"/>
            <a:ext cx="1397977" cy="49463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事件对象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633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760000" cy="286342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事件对象是什么？</a:t>
            </a:r>
            <a:endParaRPr lang="en-US" altLang="zh-CN" dirty="0" smtClean="0"/>
          </a:p>
          <a:p>
            <a:pPr marL="805180" lvl="1" indent="-268605"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也是个对象，这个对象里有事件触发时的相关信息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事件对象在哪里？</a:t>
            </a:r>
            <a:endParaRPr lang="en-US" altLang="zh-CN" dirty="0"/>
          </a:p>
          <a:p>
            <a:pPr marL="805180" lvl="1" indent="-268605"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在事件绑定的回调函数的第一个参数就是事件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137" y="4326467"/>
            <a:ext cx="6961905" cy="10857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4157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事件对象</a:t>
            </a:r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获取事件</a:t>
            </a:r>
            <a:r>
              <a:rPr lang="zh-CN" altLang="en-US" dirty="0" smtClean="0">
                <a:solidFill>
                  <a:schemeClr val="tx1"/>
                </a:solidFill>
              </a:rPr>
              <a:t>对象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事件对象常用属性</a:t>
            </a:r>
            <a:endParaRPr lang="zh-CN" altLang="en-US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865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FBB0920-6D9D-F64A-8DF1-0FAD1748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3.2 </a:t>
            </a:r>
            <a:r>
              <a:rPr lang="zh-CN" altLang="en-US" b="0" dirty="0" smtClean="0"/>
              <a:t>获取事件对象</a:t>
            </a:r>
            <a:endParaRPr kumimoji="1" lang="zh-CN" altLang="en-US" b="0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6E07C2C-4479-B942-9061-4B40916ECA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目标：能够使用常见事件对象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</a:t>
            </a:r>
            <a:endParaRPr lang="en-US" altLang="zh-CN" sz="18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/>
            <a:r>
              <a:rPr lang="zh-CN" altLang="en-US" sz="18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部分</a:t>
            </a:r>
            <a:r>
              <a:rPr lang="zh-CN" altLang="en-US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常用属性</a:t>
            </a:r>
            <a:endParaRPr lang="en-US" altLang="zh-CN" sz="1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type</a:t>
            </a:r>
          </a:p>
          <a:p>
            <a:pPr marL="1355090" lvl="2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获取当前的事件类型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clientX</a:t>
            </a:r>
            <a:r>
              <a:rPr lang="en-US" altLang="zh-CN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</a:t>
            </a:r>
            <a:r>
              <a:rPr lang="en-US" altLang="zh-CN" sz="18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clientY</a:t>
            </a:r>
            <a:endParaRPr lang="en-US" altLang="zh-CN" sz="1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355090" lvl="2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获取光标相对于浏览器可见窗口左上角的位置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offsetX</a:t>
            </a:r>
            <a:r>
              <a:rPr lang="en-US" altLang="zh-CN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</a:t>
            </a:r>
            <a:r>
              <a:rPr lang="en-US" altLang="zh-CN" sz="18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offsetY</a:t>
            </a:r>
            <a:endParaRPr lang="en-US" altLang="zh-CN" sz="1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355090" lvl="2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获取光标相对于当前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元素左上角的位置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</a:t>
            </a:r>
          </a:p>
          <a:p>
            <a:pPr marL="1355090" lvl="2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用户按下的键盘键的值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355090" lvl="2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现在不提倡使用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keyCode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kumimoji="1" lang="zh-CN" altLang="en-US" sz="1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679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评论回车发布</a:t>
            </a:r>
            <a:endParaRPr lang="zh-CN" altLang="en-US" dirty="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需求：按下回车键盘，可以发布信息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①：用到按下键盘事件 </a:t>
            </a:r>
            <a:r>
              <a:rPr lang="en-US" altLang="zh-CN" dirty="0" err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keydown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或者 </a:t>
            </a:r>
            <a:r>
              <a:rPr lang="en-US" altLang="zh-CN" dirty="0" err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keyup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都可以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②：如果用户按下的是回车键盘，则发布信息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让留言信息模块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显示</a:t>
            </a:r>
            <a:r>
              <a:rPr lang="zh-CN" altLang="en-US" dirty="0" smtClean="0"/>
              <a:t>，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把拿到的数据渲染到对应标签内部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934" y="4312200"/>
            <a:ext cx="77724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95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3865800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事件监听（绑定</a:t>
            </a:r>
            <a:r>
              <a:rPr lang="zh-CN" altLang="en-US" dirty="0" smtClean="0">
                <a:solidFill>
                  <a:srgbClr val="C00000"/>
                </a:solidFill>
              </a:rPr>
              <a:t>）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/>
              <a:t>事件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r>
              <a:rPr lang="zh-CN" altLang="en-US" dirty="0"/>
              <a:t>事件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zh-CN" altLang="en-US" dirty="0"/>
              <a:t>环境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zh-CN" altLang="en-US" dirty="0"/>
              <a:t>回调函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r>
              <a:rPr lang="zh-CN" altLang="en-US" dirty="0" smtClean="0"/>
              <a:t>综合案例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600" y="3334645"/>
            <a:ext cx="5283200" cy="323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75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75667" y="1248066"/>
            <a:ext cx="6300000" cy="38658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事件监听（绑定</a:t>
            </a:r>
            <a:r>
              <a:rPr lang="zh-CN" altLang="en-US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en-US" altLang="zh-CN" dirty="0" smtClean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</a:t>
            </a:r>
            <a:r>
              <a:rPr lang="zh-CN" altLang="en-US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类型</a:t>
            </a:r>
            <a:endParaRPr lang="en-US" altLang="zh-CN" dirty="0" smtClean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</a:t>
            </a:r>
            <a:r>
              <a:rPr lang="zh-CN" altLang="en-US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endParaRPr lang="en-US" altLang="zh-CN" dirty="0" smtClean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环境</a:t>
            </a:r>
            <a:r>
              <a:rPr lang="zh-CN" altLang="en-US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endParaRPr lang="en-US" altLang="zh-CN" dirty="0" smtClean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回调函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综合案例</a:t>
            </a:r>
            <a:endParaRPr kumimoji="1"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651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7640" y="2677478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rgbClr val="AD2B26"/>
                </a:solidFill>
              </a:rPr>
              <a:t>环境</a:t>
            </a:r>
            <a:r>
              <a:rPr lang="zh-CN" altLang="en-US" dirty="0">
                <a:solidFill>
                  <a:srgbClr val="AD2B26"/>
                </a:solidFill>
              </a:rPr>
              <a:t>对象</a:t>
            </a:r>
            <a:endParaRPr lang="en-US" altLang="zh-CN" dirty="0">
              <a:solidFill>
                <a:srgbClr val="AD2B26"/>
              </a:solidFill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726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FBB0920-6D9D-F64A-8DF1-0FAD1748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3</a:t>
            </a:r>
            <a:r>
              <a:rPr lang="en-US" altLang="zh-CN" b="0" dirty="0" smtClean="0"/>
              <a:t>. </a:t>
            </a:r>
            <a:r>
              <a:rPr lang="zh-CN" altLang="en-US" b="0" dirty="0" smtClean="0"/>
              <a:t>环境对象</a:t>
            </a:r>
            <a:endParaRPr kumimoji="1" lang="zh-CN" altLang="en-US" b="0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6E07C2C-4479-B942-9061-4B40916ECA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目标：能够分析判断函数运行在不同环境中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所指代的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对象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环境对象：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指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的是函数内部特殊的</a:t>
            </a:r>
            <a:r>
              <a:rPr lang="zh-CN" altLang="en-US" b="1" dirty="0">
                <a:solidFill>
                  <a:srgbClr val="C00000"/>
                </a:solidFill>
              </a:rPr>
              <a:t>变量 </a:t>
            </a:r>
            <a:r>
              <a:rPr lang="en-US" altLang="zh-CN" b="1" dirty="0">
                <a:solidFill>
                  <a:srgbClr val="C00000"/>
                </a:solidFill>
              </a:rPr>
              <a:t>this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，它代表着当前函数运行时所处的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环境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作用：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弄清楚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的指向，可以让我们代码更简洁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函数的调用方式不同，</a:t>
            </a:r>
            <a:r>
              <a:rPr lang="en-US" altLang="zh-CN" dirty="0"/>
              <a:t>this </a:t>
            </a:r>
            <a:r>
              <a:rPr lang="zh-CN" altLang="en-US" dirty="0"/>
              <a:t>指代的对象也不同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谁调用， </a:t>
            </a:r>
            <a:r>
              <a:rPr lang="en-US" altLang="zh-CN" dirty="0">
                <a:solidFill>
                  <a:srgbClr val="C00000"/>
                </a:solidFill>
              </a:rPr>
              <a:t>this </a:t>
            </a:r>
            <a:r>
              <a:rPr lang="zh-CN" altLang="en-US" dirty="0">
                <a:solidFill>
                  <a:srgbClr val="C00000"/>
                </a:solidFill>
              </a:rPr>
              <a:t>就是谁</a:t>
            </a:r>
            <a:r>
              <a:rPr lang="en-US" altLang="zh-CN" dirty="0">
                <a:solidFill>
                  <a:srgbClr val="C00000"/>
                </a:solidFill>
              </a:rPr>
              <a:t>】 </a:t>
            </a:r>
            <a:r>
              <a:rPr lang="zh-CN" altLang="en-US" dirty="0"/>
              <a:t>是判断 </a:t>
            </a:r>
            <a:r>
              <a:rPr lang="en-US" altLang="zh-CN" dirty="0"/>
              <a:t>this </a:t>
            </a:r>
            <a:r>
              <a:rPr lang="zh-CN" altLang="en-US" dirty="0"/>
              <a:t>指向的粗略规则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直接调用函数，其实相当于是 </a:t>
            </a:r>
            <a:r>
              <a:rPr lang="en-US" altLang="zh-CN" dirty="0"/>
              <a:t>window.</a:t>
            </a:r>
            <a:r>
              <a:rPr lang="zh-CN" altLang="en-US" dirty="0"/>
              <a:t>函数，所以 </a:t>
            </a:r>
            <a:r>
              <a:rPr lang="en-US" altLang="zh-CN" dirty="0"/>
              <a:t>this </a:t>
            </a:r>
            <a:r>
              <a:rPr lang="zh-CN" altLang="en-US" dirty="0"/>
              <a:t>指代 </a:t>
            </a:r>
            <a:r>
              <a:rPr lang="en-US" altLang="zh-CN" dirty="0"/>
              <a:t>window</a:t>
            </a:r>
          </a:p>
          <a:p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084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760000" cy="286342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环境对象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是什么？</a:t>
            </a:r>
            <a:endParaRPr lang="en-US" altLang="zh-CN" dirty="0" smtClean="0"/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它代表着当前函数运行时所处的环境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判断 </a:t>
            </a:r>
            <a:r>
              <a:rPr lang="en-US" altLang="zh-CN" dirty="0"/>
              <a:t>this </a:t>
            </a:r>
            <a:r>
              <a:rPr lang="zh-CN" altLang="en-US" dirty="0"/>
              <a:t>指向的粗略</a:t>
            </a:r>
            <a:r>
              <a:rPr lang="zh-CN" altLang="en-US" dirty="0" smtClean="0"/>
              <a:t>规则是什么？</a:t>
            </a:r>
            <a:endParaRPr lang="en-US" altLang="zh-CN" dirty="0"/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C00000"/>
                </a:solidFill>
              </a:rPr>
              <a:t>【</a:t>
            </a:r>
            <a:r>
              <a:rPr lang="zh-CN" altLang="en-US" sz="1600" dirty="0">
                <a:solidFill>
                  <a:srgbClr val="C00000"/>
                </a:solidFill>
              </a:rPr>
              <a:t>谁调用， </a:t>
            </a:r>
            <a:r>
              <a:rPr lang="en-US" altLang="zh-CN" sz="1600" dirty="0">
                <a:solidFill>
                  <a:srgbClr val="C00000"/>
                </a:solidFill>
              </a:rPr>
              <a:t>this </a:t>
            </a:r>
            <a:r>
              <a:rPr lang="zh-CN" altLang="en-US" sz="1600" dirty="0">
                <a:solidFill>
                  <a:srgbClr val="C00000"/>
                </a:solidFill>
              </a:rPr>
              <a:t>就是谁</a:t>
            </a:r>
            <a:r>
              <a:rPr lang="en-US" altLang="zh-CN" sz="1600" dirty="0">
                <a:solidFill>
                  <a:srgbClr val="C00000"/>
                </a:solidFill>
              </a:rPr>
              <a:t>】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78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75667" y="1248066"/>
            <a:ext cx="6300000" cy="38658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事件监听（绑定</a:t>
            </a:r>
            <a:r>
              <a:rPr lang="zh-CN" altLang="en-US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en-US" altLang="zh-CN" dirty="0" smtClean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</a:t>
            </a:r>
            <a:r>
              <a:rPr lang="zh-CN" altLang="en-US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类型</a:t>
            </a:r>
            <a:endParaRPr lang="en-US" altLang="zh-CN" dirty="0" smtClean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</a:t>
            </a:r>
            <a:r>
              <a:rPr lang="zh-CN" altLang="en-US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endParaRPr lang="en-US" altLang="zh-CN" dirty="0" smtClean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环境</a:t>
            </a:r>
            <a:r>
              <a:rPr lang="zh-CN" altLang="en-US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endParaRPr lang="en-US" altLang="zh-CN" dirty="0" smtClean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回调函</a:t>
            </a:r>
            <a:r>
              <a:rPr lang="zh-CN" altLang="en-US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</a:t>
            </a:r>
            <a:endParaRPr lang="en-US" altLang="zh-CN" dirty="0" smtClean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综合案例</a:t>
            </a:r>
            <a:endParaRPr kumimoji="1"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260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7640" y="2677478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AD2B26"/>
                </a:solidFill>
              </a:rPr>
              <a:t>回</a:t>
            </a:r>
            <a:r>
              <a:rPr lang="zh-CN" altLang="en-US" dirty="0" smtClean="0">
                <a:solidFill>
                  <a:srgbClr val="AD2B26"/>
                </a:solidFill>
              </a:rPr>
              <a:t>调函数</a:t>
            </a:r>
            <a:endParaRPr lang="en-US" altLang="zh-CN" dirty="0">
              <a:solidFill>
                <a:srgbClr val="AD2B26"/>
              </a:solidFill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265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FBB0920-6D9D-F64A-8DF1-0FAD1748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b="0" dirty="0" smtClean="0"/>
              <a:t>. </a:t>
            </a:r>
            <a:r>
              <a:rPr lang="zh-CN" altLang="en-US" dirty="0"/>
              <a:t>回调</a:t>
            </a:r>
            <a:r>
              <a:rPr lang="zh-CN" altLang="en-US" b="0" dirty="0" smtClean="0"/>
              <a:t>函数</a:t>
            </a:r>
            <a:endParaRPr kumimoji="1" lang="zh-CN" altLang="en-US" b="0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6E07C2C-4479-B942-9061-4B40916ECA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800" dirty="0">
                <a:solidFill>
                  <a:schemeClr val="tx1"/>
                </a:solidFill>
              </a:rPr>
              <a:t>目标：能够说出什么是回调函</a:t>
            </a:r>
            <a:r>
              <a:rPr lang="zh-CN" altLang="en-US" sz="1800" dirty="0" smtClean="0">
                <a:solidFill>
                  <a:schemeClr val="tx1"/>
                </a:solidFill>
              </a:rPr>
              <a:t>数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如果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将函数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做为参数传递给函数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时，我们称函数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为</a:t>
            </a:r>
            <a:r>
              <a:rPr lang="zh-CN" altLang="en-US" dirty="0">
                <a:solidFill>
                  <a:srgbClr val="C00000"/>
                </a:solidFill>
              </a:rPr>
              <a:t>回调函</a:t>
            </a:r>
            <a:r>
              <a:rPr lang="zh-CN" altLang="en-US" dirty="0" smtClean="0">
                <a:solidFill>
                  <a:srgbClr val="C00000"/>
                </a:solidFill>
              </a:rPr>
              <a:t>数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简单理解： 当一个函数当做参数来传递给另外一个函数的时候，这个函数就是</a:t>
            </a:r>
            <a:r>
              <a:rPr lang="zh-CN" altLang="en-US" dirty="0" smtClean="0">
                <a:solidFill>
                  <a:srgbClr val="C00000"/>
                </a:solidFill>
              </a:rPr>
              <a:t>回调函数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常见的使用场景：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3596240"/>
            <a:ext cx="5714286" cy="17809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566" y="4930838"/>
            <a:ext cx="6285714" cy="14761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5582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B6E07C2C-4479-B942-9061-4B40916ECA58}"/>
              </a:ext>
            </a:extLst>
          </p:cNvPr>
          <p:cNvSpPr txBox="1">
            <a:spLocks/>
          </p:cNvSpPr>
          <p:nvPr/>
        </p:nvSpPr>
        <p:spPr>
          <a:xfrm>
            <a:off x="4844578" y="2201333"/>
            <a:ext cx="6607436" cy="2345267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回调函数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4863" lvl="1" indent="-268288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把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函数当做另外一个函数的参数传递，这个函数就叫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回调函</a:t>
            </a:r>
            <a:r>
              <a:rPr lang="zh-CN" altLang="en-US" sz="1600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</a:t>
            </a:r>
            <a:endParaRPr lang="en-US" altLang="zh-CN" sz="1600" dirty="0" smtClean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4863" lvl="1" indent="-268288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回调函数本质还是函数，只不过把它当成参数使用</a:t>
            </a:r>
          </a:p>
          <a:p>
            <a:pPr marL="804863" lvl="1" indent="-268288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使用匿名函数做为回调函数比较常见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4863" lvl="1" indent="-268288">
              <a:buFont typeface="Wingdings" panose="05000000000000000000" pitchFamily="2" charset="2"/>
              <a:buChar char="Ø"/>
            </a:pPr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kumimoji="1"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509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75667" y="1248066"/>
            <a:ext cx="6300000" cy="38658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事件监听（绑定</a:t>
            </a:r>
            <a:r>
              <a:rPr lang="zh-CN" altLang="en-US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en-US" altLang="zh-CN" dirty="0" smtClean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</a:t>
            </a:r>
            <a:r>
              <a:rPr lang="zh-CN" altLang="en-US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类型</a:t>
            </a:r>
            <a:endParaRPr lang="en-US" altLang="zh-CN" dirty="0" smtClean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</a:t>
            </a:r>
            <a:r>
              <a:rPr lang="zh-CN" altLang="en-US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endParaRPr lang="en-US" altLang="zh-CN" dirty="0" smtClean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环境</a:t>
            </a:r>
            <a:r>
              <a:rPr lang="zh-CN" altLang="en-US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endParaRPr lang="en-US" altLang="zh-CN" dirty="0" smtClean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回调函</a:t>
            </a:r>
            <a:r>
              <a:rPr lang="zh-CN" altLang="en-US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</a:t>
            </a:r>
            <a:endParaRPr lang="en-US" altLang="zh-CN" dirty="0" smtClean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综合案例</a:t>
            </a:r>
            <a:endParaRPr kumimoji="1" lang="zh-CN" altLang="en-US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269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Tab</a:t>
            </a:r>
            <a:r>
              <a:rPr lang="zh-CN" altLang="en-US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栏</a:t>
            </a:r>
            <a:r>
              <a:rPr lang="zh-CN" altLang="en-US" dirty="0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切换</a:t>
            </a:r>
            <a:endParaRPr lang="zh-CN" altLang="en-US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：鼠标经过不同的选项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卡，底部可以显示 不同的内容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450" y="2291732"/>
            <a:ext cx="587692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15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事件监听（绑定）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事件监听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 smtClean="0"/>
              <a:t>拓展阅读</a:t>
            </a:r>
            <a:r>
              <a:rPr lang="en-US" altLang="zh-CN" dirty="0" smtClean="0"/>
              <a:t>-</a:t>
            </a:r>
            <a:r>
              <a:rPr lang="zh-CN" altLang="en-US" dirty="0" smtClean="0"/>
              <a:t>事件监听版本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584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Tab</a:t>
            </a:r>
            <a:r>
              <a:rPr lang="zh-CN" altLang="en-US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栏</a:t>
            </a:r>
            <a:r>
              <a:rPr lang="zh-CN" altLang="en-US" dirty="0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切换</a:t>
            </a:r>
            <a:endParaRPr lang="zh-CN" altLang="en-US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：主要核心是类的切换， 设定一个</a:t>
            </a:r>
            <a:r>
              <a:rPr lang="zh-CN" altLang="en-US" dirty="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当前类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，可以让当前元素高亮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②：鼠标经过当前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选项卡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，先移除其余元素身上的当前类，而只给当前元素添加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类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</a:t>
            </a:r>
            <a:endParaRPr lang="en-US" altLang="zh-CN" dirty="0" smtClean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kumimoji="1" lang="zh-CN" altLang="en-US" dirty="0" smtClean="0">
                <a:ea typeface="Alibaba PuHuiTi R" pitchFamily="18" charset="-122"/>
              </a:rPr>
              <a:t>③：注意，</a:t>
            </a:r>
            <a:r>
              <a:rPr kumimoji="1" lang="zh-CN" altLang="en-US" dirty="0" smtClean="0">
                <a:solidFill>
                  <a:srgbClr val="C00000"/>
                </a:solidFill>
                <a:ea typeface="Alibaba PuHuiTi R" pitchFamily="18" charset="-122"/>
              </a:rPr>
              <a:t>当前类只能有一个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599" y="3432874"/>
            <a:ext cx="4829642" cy="295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64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63828-504B-4614-9DA1-BADB6DF2C1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6383" y="1363133"/>
            <a:ext cx="7310950" cy="4708800"/>
          </a:xfrm>
        </p:spPr>
        <p:txBody>
          <a:bodyPr/>
          <a:lstStyle/>
          <a:p>
            <a:r>
              <a:rPr lang="zh-CN" altLang="en-US" dirty="0" smtClean="0"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整理今天笔记，</a:t>
            </a:r>
            <a:r>
              <a:rPr lang="en-US" altLang="zh-CN" dirty="0" smtClean="0"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md</a:t>
            </a:r>
            <a:r>
              <a:rPr lang="zh-CN" altLang="en-US" dirty="0" smtClean="0"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或者</a:t>
            </a:r>
            <a:r>
              <a:rPr lang="en-US" altLang="zh-CN" dirty="0" err="1" smtClean="0"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Xmind</a:t>
            </a:r>
            <a:r>
              <a:rPr lang="zh-CN" altLang="en-US" dirty="0" smtClean="0"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都可以</a:t>
            </a:r>
            <a:endParaRPr lang="en-US" altLang="zh-CN" dirty="0" smtClean="0">
              <a:latin typeface="Alibaba PuHuiTi" panose="00020600040101010101" pitchFamily="18" charset="-122"/>
              <a:ea typeface="Alibaba PuHuiTi" panose="00020600040101010101" pitchFamily="18" charset="-122"/>
              <a:cs typeface="Alibaba PuHuiTi" panose="00020600040101010101" pitchFamily="18" charset="-122"/>
            </a:endParaRPr>
          </a:p>
          <a:p>
            <a:r>
              <a:rPr lang="zh-CN" altLang="en-US" dirty="0" smtClean="0"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开始做测试题：  </a:t>
            </a:r>
            <a:r>
              <a:rPr lang="en-US" altLang="zh-CN" dirty="0" smtClean="0"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PC</a:t>
            </a:r>
            <a:r>
              <a:rPr lang="zh-CN" altLang="en-US" dirty="0" smtClean="0"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地址：</a:t>
            </a:r>
            <a:r>
              <a:rPr lang="en-US" altLang="zh-CN" dirty="0"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https://ks.wjx.top/vj/PqGxVQT.aspx</a:t>
            </a:r>
            <a:endParaRPr lang="en-US" altLang="zh-CN" dirty="0" smtClean="0">
              <a:latin typeface="Alibaba PuHuiTi" panose="00020600040101010101" pitchFamily="18" charset="-122"/>
              <a:ea typeface="Alibaba PuHuiTi" panose="00020600040101010101" pitchFamily="18" charset="-122"/>
              <a:cs typeface="Alibaba PuHuiTi" panose="00020600040101010101" pitchFamily="18" charset="-122"/>
            </a:endParaRPr>
          </a:p>
          <a:p>
            <a:r>
              <a:rPr lang="zh-CN" altLang="en-US" dirty="0" smtClean="0"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练习 、随机点名案例、评论发布案例</a:t>
            </a:r>
            <a:endParaRPr lang="en-US" altLang="zh-CN" dirty="0" smtClean="0">
              <a:latin typeface="Alibaba PuHuiTi" panose="00020600040101010101" pitchFamily="18" charset="-122"/>
              <a:ea typeface="Alibaba PuHuiTi" panose="00020600040101010101" pitchFamily="18" charset="-122"/>
              <a:cs typeface="Alibaba PuHuiTi" panose="00020600040101010101" pitchFamily="18" charset="-122"/>
            </a:endParaRPr>
          </a:p>
          <a:p>
            <a:r>
              <a:rPr lang="zh-CN" altLang="en-US" dirty="0" smtClean="0"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练习</a:t>
            </a:r>
            <a:r>
              <a:rPr lang="en-US" altLang="zh-CN" dirty="0" smtClean="0"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tab</a:t>
            </a:r>
            <a:r>
              <a:rPr lang="zh-CN" altLang="en-US" dirty="0" smtClean="0"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栏</a:t>
            </a:r>
            <a:r>
              <a:rPr lang="zh-CN" altLang="en-US" smtClean="0"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切换案例 三遍</a:t>
            </a:r>
            <a:endParaRPr lang="en-US" altLang="zh-CN" dirty="0" smtClean="0">
              <a:latin typeface="Alibaba PuHuiTi" panose="00020600040101010101" pitchFamily="18" charset="-122"/>
              <a:ea typeface="Alibaba PuHuiTi" panose="00020600040101010101" pitchFamily="18" charset="-122"/>
              <a:cs typeface="Alibaba PuHuiTi" panose="00020600040101010101" pitchFamily="18" charset="-122"/>
            </a:endParaRPr>
          </a:p>
          <a:p>
            <a:r>
              <a:rPr lang="zh-CN" altLang="en-US" dirty="0">
                <a:latin typeface="Alibaba PuHuiTi" panose="00020600040101010101" pitchFamily="18" charset="-122"/>
                <a:ea typeface="Alibaba PuHuiTi" panose="00020600040101010101" pitchFamily="18" charset="-122"/>
                <a:cs typeface="Alibaba PuHuiTi" panose="00020600040101010101" pitchFamily="18" charset="-122"/>
              </a:rPr>
              <a:t>作业</a:t>
            </a:r>
            <a:endParaRPr lang="en-US" altLang="zh-CN" dirty="0" smtClean="0">
              <a:latin typeface="Alibaba PuHuiTi" panose="00020600040101010101" pitchFamily="18" charset="-122"/>
              <a:ea typeface="Alibaba PuHuiTi" panose="00020600040101010101" pitchFamily="18" charset="-122"/>
              <a:cs typeface="Alibaba PuHuiTi" panose="00020600040101010101" pitchFamily="18" charset="-122"/>
            </a:endParaRPr>
          </a:p>
          <a:p>
            <a:endParaRPr lang="en-US" altLang="zh-CN" dirty="0">
              <a:latin typeface="Alibaba PuHuiTi" panose="00020600040101010101" pitchFamily="18" charset="-122"/>
              <a:ea typeface="Alibaba PuHuiTi" panose="00020600040101010101" pitchFamily="18" charset="-122"/>
              <a:cs typeface="Alibaba PuHuiTi" panose="00020600040101010101" pitchFamily="18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11323" y="5565035"/>
            <a:ext cx="480131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今天多一份拼搏，明日多一份欢笑</a:t>
            </a:r>
            <a:endParaRPr lang="zh-CN" altLang="en-US" sz="2400" b="0" cap="none" spc="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698" y="4148665"/>
            <a:ext cx="2328333" cy="232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59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FBB0920-6D9D-F64A-8DF1-0FAD1748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1.1 </a:t>
            </a:r>
            <a:r>
              <a:rPr lang="zh-CN" altLang="en-US" b="0" dirty="0" smtClean="0"/>
              <a:t>事件监听</a:t>
            </a:r>
            <a:endParaRPr kumimoji="1" lang="zh-CN" altLang="en-US" b="0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目标：能够给 </a:t>
            </a:r>
            <a:r>
              <a:rPr lang="en-US" altLang="zh-CN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</a:t>
            </a:r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元素添加事件</a:t>
            </a:r>
            <a:r>
              <a:rPr lang="zh-CN" altLang="en-US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监听</a:t>
            </a:r>
            <a:endParaRPr lang="en-US" altLang="zh-CN" dirty="0" smtClean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什么是事件？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60363" lvl="1" indent="0">
              <a:lnSpc>
                <a:spcPct val="150000"/>
              </a:lnSpc>
              <a:buNone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是在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编程时系统内发生的</a:t>
            </a: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动作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或者发生的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事情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60363" lvl="1" indent="0">
              <a:lnSpc>
                <a:spcPct val="150000"/>
              </a:lnSpc>
              <a:buNone/>
            </a:pP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比如用户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在网页上</a:t>
            </a: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单击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一个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按钮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b="1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什么是事件监听？</a:t>
            </a:r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就是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让程序检测是否有事件产生，一旦有事件触发，就立即调用一个函数做出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响应，也称为 绑定事件或者注册事件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比如鼠标经过显示下拉菜单，比如点击可以播放轮播图等等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935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FBB0920-6D9D-F64A-8DF1-0FAD1748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1.1 </a:t>
            </a:r>
            <a:r>
              <a:rPr lang="zh-CN" altLang="en-US" b="0" dirty="0" smtClean="0"/>
              <a:t>事件监听</a:t>
            </a:r>
            <a:endParaRPr kumimoji="1" lang="zh-CN" altLang="en-US" b="0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语法：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事件监听三要素：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</a:t>
            </a:r>
            <a:r>
              <a:rPr lang="zh-CN" altLang="en-US" b="1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源：  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那个</a:t>
            </a:r>
            <a:r>
              <a:rPr lang="en-US" altLang="zh-CN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元素被事件触发了，要获取</a:t>
            </a:r>
            <a:r>
              <a:rPr lang="en-US" altLang="zh-CN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元素   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事件类型： 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用什么方式触发，比如鼠标单击 </a:t>
            </a:r>
            <a:r>
              <a:rPr lang="en-US" altLang="zh-CN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click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、鼠标经过 </a:t>
            </a:r>
            <a:r>
              <a:rPr lang="en-US" altLang="zh-CN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mouseover</a:t>
            </a:r>
            <a:r>
              <a:rPr lang="en-US" altLang="zh-CN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等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事件调用的函数： 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要做什么事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181" y="2202971"/>
            <a:ext cx="7895238" cy="8095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0790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FBB0920-6D9D-F64A-8DF1-0FAD1748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事件监听</a:t>
            </a:r>
            <a:endParaRPr kumimoji="1" lang="zh-CN" altLang="en-US" b="0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CD4F5C4-E20C-EF4A-B721-6AC74D405C36}"/>
              </a:ext>
            </a:extLst>
          </p:cNvPr>
          <p:cNvSpPr/>
          <p:nvPr/>
        </p:nvSpPr>
        <p:spPr>
          <a:xfrm>
            <a:off x="873220" y="1981037"/>
            <a:ext cx="10056447" cy="3608713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F8BBFE-B65F-CC4F-9023-C3CF0547F4A4}"/>
              </a:ext>
            </a:extLst>
          </p:cNvPr>
          <p:cNvSpPr/>
          <p:nvPr/>
        </p:nvSpPr>
        <p:spPr>
          <a:xfrm>
            <a:off x="710880" y="2217509"/>
            <a:ext cx="1053296" cy="300942"/>
          </a:xfrm>
          <a:prstGeom prst="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举例说明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6B4F4DC-F099-2847-B0A0-FBFDC4BCF58B}"/>
              </a:ext>
            </a:extLst>
          </p:cNvPr>
          <p:cNvSpPr/>
          <p:nvPr/>
        </p:nvSpPr>
        <p:spPr>
          <a:xfrm>
            <a:off x="7037204" y="2810082"/>
            <a:ext cx="2971074" cy="2112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71717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注意：</a:t>
            </a:r>
            <a:endParaRPr lang="en-US" altLang="zh-CN" sz="1400" dirty="0" smtClean="0">
              <a:solidFill>
                <a:srgbClr val="71717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dirty="0" smtClean="0">
                <a:solidFill>
                  <a:srgbClr val="71717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事件类型要</a:t>
            </a:r>
            <a:r>
              <a:rPr lang="zh-CN" altLang="en-US" sz="1400" dirty="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加引号</a:t>
            </a:r>
            <a:endParaRPr lang="en-US" altLang="zh-CN" sz="1400" dirty="0" smtClean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dirty="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函数是点击之后再去执行，每次点击都会执行一次</a:t>
            </a:r>
            <a:endParaRPr lang="en-US" altLang="zh-CN" sz="1400" dirty="0" smtClean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364" y="2754923"/>
            <a:ext cx="5473763" cy="22454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300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什么</a:t>
            </a:r>
            <a:r>
              <a:rPr lang="zh-CN" altLang="en-US" dirty="0"/>
              <a:t>是事件监听？</a:t>
            </a:r>
            <a:endParaRPr lang="en-US" altLang="zh-CN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就是让程序检测是否有事件产生，一旦有事件触发，就立即调用一个函数做出响应，也称为 注册事件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事件监听三要素是什么？</a:t>
            </a:r>
            <a:endParaRPr lang="en-US" altLang="zh-CN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源 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谁被触发了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类型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用什么方式触发，点击还是鼠标经过等</a:t>
            </a:r>
            <a:r>
              <a:rPr lang="en-US" altLang="zh-CN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事件处理程序  （要做什么事情）</a:t>
            </a:r>
            <a:endParaRPr lang="en-US" altLang="zh-CN" sz="1600" b="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181" y="5479571"/>
            <a:ext cx="7895238" cy="8095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5777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京</a:t>
            </a:r>
            <a:r>
              <a:rPr lang="zh-CN" altLang="en-US" dirty="0" smtClean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东点击关闭顶部广告</a:t>
            </a:r>
            <a:endParaRPr lang="zh-CN" altLang="en-US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需求：点击关闭之后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顶部</a:t>
            </a:r>
            <a:r>
              <a:rPr lang="zh-CN" altLang="en-US" dirty="0" smtClean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关闭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①：点击的是关闭按钮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②：关闭的是父盒子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核心：利用样式的显示和隐藏完成， </a:t>
            </a:r>
            <a:r>
              <a:rPr lang="en-US" altLang="zh-CN" dirty="0" err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display:none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隐藏元素 </a:t>
            </a:r>
            <a:r>
              <a:rPr lang="en-US" altLang="zh-CN" dirty="0" err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display:block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显示元素 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kumimoji="1" lang="en-US" altLang="zh-CN" dirty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81" y="4472047"/>
            <a:ext cx="11828571" cy="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37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28882</TotalTime>
  <Words>1617</Words>
  <Application>Microsoft Office PowerPoint</Application>
  <PresentationFormat>宽屏</PresentationFormat>
  <Paragraphs>252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42</vt:i4>
      </vt:variant>
    </vt:vector>
  </HeadingPairs>
  <TitlesOfParts>
    <vt:vector size="63" baseType="lpstr">
      <vt:lpstr>Alibaba PuHuiTi</vt:lpstr>
      <vt:lpstr>Alibaba PuHuiTi B</vt:lpstr>
      <vt:lpstr>Alibaba PuHuiTi M</vt:lpstr>
      <vt:lpstr>Alibaba PuHuiTi Medium</vt:lpstr>
      <vt:lpstr>Alibaba PuHuiTi R</vt:lpstr>
      <vt:lpstr>Bebas</vt:lpstr>
      <vt:lpstr>阿里巴巴普惠体</vt:lpstr>
      <vt:lpstr>等线</vt:lpstr>
      <vt:lpstr>黑体</vt:lpstr>
      <vt:lpstr>STKaiti</vt:lpstr>
      <vt:lpstr>STKaiti</vt:lpstr>
      <vt:lpstr>宋体</vt:lpstr>
      <vt:lpstr>微软雅黑</vt:lpstr>
      <vt:lpstr>Arial</vt:lpstr>
      <vt:lpstr>Calibri</vt:lpstr>
      <vt:lpstr>Segoe UI</vt:lpstr>
      <vt:lpstr>Verdana</vt:lpstr>
      <vt:lpstr>Wingdings</vt:lpstr>
      <vt:lpstr>封面</vt:lpstr>
      <vt:lpstr>正文设计方案</vt:lpstr>
      <vt:lpstr>5_结束页设计方案</vt:lpstr>
      <vt:lpstr>Web APIs 第二天</vt:lpstr>
      <vt:lpstr>PowerPoint 演示文稿</vt:lpstr>
      <vt:lpstr>PowerPoint 演示文稿</vt:lpstr>
      <vt:lpstr>事件监听（绑定）</vt:lpstr>
      <vt:lpstr>1.1 事件监听</vt:lpstr>
      <vt:lpstr>1.1 事件监听</vt:lpstr>
      <vt:lpstr>1.1 事件监听</vt:lpstr>
      <vt:lpstr>PowerPoint 演示文稿</vt:lpstr>
      <vt:lpstr>PowerPoint 演示文稿</vt:lpstr>
      <vt:lpstr>PowerPoint 演示文稿</vt:lpstr>
      <vt:lpstr>PowerPoint 演示文稿</vt:lpstr>
      <vt:lpstr>事件监听（绑定）</vt:lpstr>
      <vt:lpstr>1.2 事件监听版本</vt:lpstr>
      <vt:lpstr>1.2 事件监听版本</vt:lpstr>
      <vt:lpstr>PowerPoint 演示文稿</vt:lpstr>
      <vt:lpstr>2. 事件类型</vt:lpstr>
      <vt:lpstr>PowerPoint 演示文稿</vt:lpstr>
      <vt:lpstr>2. 事件类型</vt:lpstr>
      <vt:lpstr>PowerPoint 演示文稿</vt:lpstr>
      <vt:lpstr>2. 事件类型</vt:lpstr>
      <vt:lpstr>PowerPoint 演示文稿</vt:lpstr>
      <vt:lpstr>PowerPoint 演示文稿</vt:lpstr>
      <vt:lpstr>事件对象</vt:lpstr>
      <vt:lpstr>3.1 获取事件对象</vt:lpstr>
      <vt:lpstr>3.1 获取事件对象</vt:lpstr>
      <vt:lpstr>PowerPoint 演示文稿</vt:lpstr>
      <vt:lpstr>事件对象</vt:lpstr>
      <vt:lpstr>3.2 获取事件对象</vt:lpstr>
      <vt:lpstr>PowerPoint 演示文稿</vt:lpstr>
      <vt:lpstr>PowerPoint 演示文稿</vt:lpstr>
      <vt:lpstr>环境对象</vt:lpstr>
      <vt:lpstr>3. 环境对象</vt:lpstr>
      <vt:lpstr>PowerPoint 演示文稿</vt:lpstr>
      <vt:lpstr>PowerPoint 演示文稿</vt:lpstr>
      <vt:lpstr>回调函数</vt:lpstr>
      <vt:lpstr>5. 回调函数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andy</cp:lastModifiedBy>
  <cp:revision>3764</cp:revision>
  <dcterms:created xsi:type="dcterms:W3CDTF">2020-03-31T02:23:27Z</dcterms:created>
  <dcterms:modified xsi:type="dcterms:W3CDTF">2022-03-29T11:22:43Z</dcterms:modified>
</cp:coreProperties>
</file>