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8" r:id="rId2"/>
    <p:sldMasterId id="2147483672" r:id="rId3"/>
  </p:sldMasterIdLst>
  <p:notesMasterIdLst>
    <p:notesMasterId r:id="rId66"/>
  </p:notesMasterIdLst>
  <p:handoutMasterIdLst>
    <p:handoutMasterId r:id="rId67"/>
  </p:handoutMasterIdLst>
  <p:sldIdLst>
    <p:sldId id="533" r:id="rId4"/>
    <p:sldId id="535" r:id="rId5"/>
    <p:sldId id="534" r:id="rId6"/>
    <p:sldId id="536" r:id="rId7"/>
    <p:sldId id="537" r:id="rId8"/>
    <p:sldId id="538" r:id="rId9"/>
    <p:sldId id="539" r:id="rId10"/>
    <p:sldId id="542" r:id="rId11"/>
    <p:sldId id="540" r:id="rId12"/>
    <p:sldId id="543" r:id="rId13"/>
    <p:sldId id="544" r:id="rId14"/>
    <p:sldId id="545" r:id="rId15"/>
    <p:sldId id="546" r:id="rId16"/>
    <p:sldId id="547" r:id="rId17"/>
    <p:sldId id="548" r:id="rId18"/>
    <p:sldId id="550" r:id="rId19"/>
    <p:sldId id="549" r:id="rId20"/>
    <p:sldId id="551" r:id="rId21"/>
    <p:sldId id="552" r:id="rId22"/>
    <p:sldId id="553" r:id="rId23"/>
    <p:sldId id="554" r:id="rId24"/>
    <p:sldId id="555" r:id="rId25"/>
    <p:sldId id="556" r:id="rId26"/>
    <p:sldId id="557" r:id="rId27"/>
    <p:sldId id="558" r:id="rId28"/>
    <p:sldId id="559" r:id="rId29"/>
    <p:sldId id="560" r:id="rId30"/>
    <p:sldId id="561" r:id="rId31"/>
    <p:sldId id="562" r:id="rId32"/>
    <p:sldId id="578" r:id="rId33"/>
    <p:sldId id="579" r:id="rId34"/>
    <p:sldId id="567" r:id="rId35"/>
    <p:sldId id="580" r:id="rId36"/>
    <p:sldId id="568" r:id="rId37"/>
    <p:sldId id="581" r:id="rId38"/>
    <p:sldId id="583" r:id="rId39"/>
    <p:sldId id="582" r:id="rId40"/>
    <p:sldId id="584" r:id="rId41"/>
    <p:sldId id="585" r:id="rId42"/>
    <p:sldId id="570" r:id="rId43"/>
    <p:sldId id="586" r:id="rId44"/>
    <p:sldId id="587" r:id="rId45"/>
    <p:sldId id="588" r:id="rId46"/>
    <p:sldId id="589" r:id="rId47"/>
    <p:sldId id="573" r:id="rId48"/>
    <p:sldId id="590" r:id="rId49"/>
    <p:sldId id="596" r:id="rId50"/>
    <p:sldId id="574" r:id="rId51"/>
    <p:sldId id="598" r:id="rId52"/>
    <p:sldId id="594" r:id="rId53"/>
    <p:sldId id="595" r:id="rId54"/>
    <p:sldId id="599" r:id="rId55"/>
    <p:sldId id="600" r:id="rId56"/>
    <p:sldId id="607" r:id="rId57"/>
    <p:sldId id="608" r:id="rId58"/>
    <p:sldId id="601" r:id="rId59"/>
    <p:sldId id="602" r:id="rId60"/>
    <p:sldId id="604" r:id="rId61"/>
    <p:sldId id="605" r:id="rId62"/>
    <p:sldId id="606" r:id="rId63"/>
    <p:sldId id="593" r:id="rId64"/>
    <p:sldId id="264" r:id="rId6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B70004"/>
    <a:srgbClr val="AD2A26"/>
    <a:srgbClr val="4C5252"/>
    <a:srgbClr val="FFFFE4"/>
    <a:srgbClr val="F9F9F9"/>
    <a:srgbClr val="8A8A8A"/>
    <a:srgbClr val="48504F"/>
    <a:srgbClr val="B60206"/>
    <a:srgbClr val="49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5852" autoAdjust="0"/>
  </p:normalViewPr>
  <p:slideViewPr>
    <p:cSldViewPr snapToGrid="0">
      <p:cViewPr varScale="1">
        <p:scale>
          <a:sx n="113" d="100"/>
          <a:sy n="113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2022/4/21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27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25A22B-26E8-D04A-819D-CC74C31FFCF3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4" name="矩形 22">
            <a:extLst>
              <a:ext uri="{FF2B5EF4-FFF2-40B4-BE49-F238E27FC236}">
                <a16:creationId xmlns:a16="http://schemas.microsoft.com/office/drawing/2014/main" id="{8F31DED0-AD8A-7042-9053-A97E6832D1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5CCA9D-FB75-9B41-B37C-0D18AC324F38}"/>
              </a:ext>
            </a:extLst>
          </p:cNvPr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D83D978-B2C5-414E-890D-8CB7A7B2AE6A}"/>
                </a:ext>
              </a:extLst>
            </p:cNvPr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3F7406-3DFB-D34E-B041-094BBE2B6623}"/>
                </a:ext>
              </a:extLst>
            </p:cNvPr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>
              <a:extLst>
                <a:ext uri="{FF2B5EF4-FFF2-40B4-BE49-F238E27FC236}">
                  <a16:creationId xmlns:a16="http://schemas.microsoft.com/office/drawing/2014/main" id="{D4FD31C8-36C2-404E-931B-C213DF1E45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3A3283D7-BC01-1E48-980E-6D10664F129E}"/>
                </a:ext>
              </a:extLst>
            </p:cNvPr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CFAB2163-27D6-E341-B8FD-53AD0A17FE01}"/>
                </a:ext>
              </a:extLst>
            </p:cNvPr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5244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761793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76301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703826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4/21/2022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28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E0CF0B1-7E75-B54E-8359-562E4E6644C7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5BC8A4-50BE-9447-B0D9-0A685998A9E4}"/>
              </a:ext>
            </a:extLst>
          </p:cNvPr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C11AFD-584A-6F48-BEBA-E1A36CCE1746}"/>
              </a:ext>
            </a:extLst>
          </p:cNvPr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1CD556B1-7AB9-B742-A72E-038A2408768E}"/>
              </a:ext>
            </a:extLst>
          </p:cNvPr>
          <p:cNvCxnSpPr>
            <a:cxnSpLocks/>
          </p:cNvCxnSpPr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>
            <a:extLst>
              <a:ext uri="{FF2B5EF4-FFF2-40B4-BE49-F238E27FC236}">
                <a16:creationId xmlns:a16="http://schemas.microsoft.com/office/drawing/2014/main" id="{2CEECEAF-BAB2-E14D-86C4-B8ECDB4D5F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25A22B-26E8-D04A-819D-CC74C31FFCF3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4" name="矩形 22">
            <a:extLst>
              <a:ext uri="{FF2B5EF4-FFF2-40B4-BE49-F238E27FC236}">
                <a16:creationId xmlns:a16="http://schemas.microsoft.com/office/drawing/2014/main" id="{8F31DED0-AD8A-7042-9053-A97E6832D1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5CCA9D-FB75-9B41-B37C-0D18AC324F38}"/>
              </a:ext>
            </a:extLst>
          </p:cNvPr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D83D978-B2C5-414E-890D-8CB7A7B2AE6A}"/>
                </a:ext>
              </a:extLst>
            </p:cNvPr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3F7406-3DFB-D34E-B041-094BBE2B6623}"/>
                </a:ext>
              </a:extLst>
            </p:cNvPr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>
              <a:extLst>
                <a:ext uri="{FF2B5EF4-FFF2-40B4-BE49-F238E27FC236}">
                  <a16:creationId xmlns:a16="http://schemas.microsoft.com/office/drawing/2014/main" id="{D4FD31C8-36C2-404E-931B-C213DF1E45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3A3283D7-BC01-1E48-980E-6D10664F129E}"/>
                </a:ext>
              </a:extLst>
            </p:cNvPr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CFAB2163-27D6-E341-B8FD-53AD0A17FE01}"/>
                </a:ext>
              </a:extLst>
            </p:cNvPr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D2EE3C4-1644-754F-AFBD-C2CAD065D382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FFB97071-E9EF-F540-836F-BCA09B1E61EF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>
            <a:extLst>
              <a:ext uri="{FF2B5EF4-FFF2-40B4-BE49-F238E27FC236}">
                <a16:creationId xmlns:a16="http://schemas.microsoft.com/office/drawing/2014/main" id="{03FB8210-AFA4-3245-80E3-01EA48AAFAB9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100D428-EF14-894C-AEBB-5CB6F6697F5B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1588706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535986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5764056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9151302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40218402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6424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57157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09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17843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27580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0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23552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5" r:id="rId2"/>
    <p:sldLayoutId id="2147483717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7" r:id="rId11"/>
    <p:sldLayoutId id="2147483734" r:id="rId12"/>
    <p:sldLayoutId id="2147483735" r:id="rId13"/>
    <p:sldLayoutId id="2147483740" r:id="rId14"/>
    <p:sldLayoutId id="2147483742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67" r:id="rId2"/>
    <p:sldLayoutId id="2147483699" r:id="rId3"/>
    <p:sldLayoutId id="2147483701" r:id="rId4"/>
    <p:sldLayoutId id="2147483671" r:id="rId5"/>
    <p:sldLayoutId id="2147483670" r:id="rId6"/>
    <p:sldLayoutId id="2147483683" r:id="rId7"/>
    <p:sldLayoutId id="2147483678" r:id="rId8"/>
    <p:sldLayoutId id="2147483679" r:id="rId9"/>
    <p:sldLayoutId id="2147483680" r:id="rId10"/>
    <p:sldLayoutId id="2147483677" r:id="rId11"/>
    <p:sldLayoutId id="2147483702" r:id="rId12"/>
    <p:sldLayoutId id="2147483703" r:id="rId13"/>
    <p:sldLayoutId id="2147483709" r:id="rId14"/>
    <p:sldLayoutId id="2147483704" r:id="rId15"/>
    <p:sldLayoutId id="2147483681" r:id="rId16"/>
    <p:sldLayoutId id="2147483693" r:id="rId17"/>
    <p:sldLayoutId id="2147483710" r:id="rId18"/>
    <p:sldLayoutId id="2147483706" r:id="rId19"/>
    <p:sldLayoutId id="2147483731" r:id="rId20"/>
    <p:sldLayoutId id="2147483737" r:id="rId21"/>
    <p:sldLayoutId id="2147483738" r:id="rId22"/>
    <p:sldLayoutId id="2147483743" r:id="rId2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todomvc.com/examples/vanilla-es6/" TargetMode="External"/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 dirty="0" smtClean="0"/>
              <a:t>Web APIs</a:t>
            </a:r>
            <a:r>
              <a:rPr kumimoji="1" lang="zh-CN" altLang="en-US" sz="5400" dirty="0" smtClean="0"/>
              <a:t> 第</a:t>
            </a:r>
            <a:r>
              <a:rPr kumimoji="1" lang="zh-CN" altLang="en-US" sz="5400" dirty="0"/>
              <a:t>五</a:t>
            </a:r>
            <a:r>
              <a:rPr kumimoji="1" lang="zh-CN" altLang="en-US" sz="5400" dirty="0" smtClean="0"/>
              <a:t>天</a:t>
            </a:r>
            <a:endParaRPr kumimoji="1" lang="zh-CN" altLang="en-US" sz="54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Bom</a:t>
            </a:r>
            <a:r>
              <a:rPr lang="zh-CN" altLang="en-US" dirty="0"/>
              <a:t>操作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2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对象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BOM(</a:t>
            </a:r>
            <a:r>
              <a:rPr lang="zh-CN" altLang="en-US" dirty="0" smtClean="0">
                <a:solidFill>
                  <a:schemeClr val="tx1"/>
                </a:solidFill>
              </a:rPr>
              <a:t>浏览器对象模型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定时器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延时函数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JS</a:t>
            </a:r>
            <a:r>
              <a:rPr lang="zh-CN" altLang="en-US" dirty="0">
                <a:solidFill>
                  <a:srgbClr val="C00000"/>
                </a:solidFill>
              </a:rPr>
              <a:t>执行机制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location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navigator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err="1"/>
              <a:t>histroy</a:t>
            </a:r>
            <a:r>
              <a:rPr lang="zh-CN" altLang="en-US" dirty="0"/>
              <a:t>对象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2900361" y="6032304"/>
            <a:ext cx="7922970" cy="5171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目标</a:t>
            </a:r>
            <a:r>
              <a:rPr lang="zh-CN" altLang="en-US" dirty="0"/>
              <a:t>：学习 </a:t>
            </a:r>
            <a:r>
              <a:rPr lang="en-US" altLang="zh-CN" dirty="0"/>
              <a:t>window </a:t>
            </a:r>
            <a:r>
              <a:rPr lang="zh-CN" altLang="en-US" dirty="0"/>
              <a:t>对象</a:t>
            </a:r>
            <a:r>
              <a:rPr lang="zh-CN" altLang="en-US" dirty="0" smtClean="0"/>
              <a:t>的常见属性，知道</a:t>
            </a:r>
            <a:r>
              <a:rPr lang="zh-CN" altLang="en-US" dirty="0"/>
              <a:t>各个 </a:t>
            </a:r>
            <a:r>
              <a:rPr lang="en-US" altLang="zh-CN" dirty="0"/>
              <a:t>BOM </a:t>
            </a:r>
            <a:r>
              <a:rPr lang="zh-CN" altLang="en-US" dirty="0"/>
              <a:t>对象的功能含义</a:t>
            </a:r>
          </a:p>
        </p:txBody>
      </p:sp>
    </p:spTree>
    <p:extLst>
      <p:ext uri="{BB962C8B-B14F-4D97-AF65-F5344CB8AC3E}">
        <p14:creationId xmlns:p14="http://schemas.microsoft.com/office/powerpoint/2010/main" val="255578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经典面试题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36575" lvl="1" indent="0">
              <a:buNone/>
            </a:pP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4863" lvl="1" indent="-268288">
              <a:buFont typeface="Wingdings" panose="05000000000000000000" pitchFamily="2" charset="2"/>
              <a:buChar char="Ø"/>
            </a:pP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4863" lvl="1" indent="-268288">
              <a:buFont typeface="Wingdings" panose="05000000000000000000" pitchFamily="2" charset="2"/>
              <a:buChar char="Ø"/>
            </a:pP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4863" lvl="1" indent="-268288">
              <a:buFont typeface="Wingdings" panose="05000000000000000000" pitchFamily="2" charset="2"/>
              <a:buChar char="Ø"/>
            </a:pP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4863" lvl="1" indent="-268288">
              <a:buFont typeface="Wingdings" panose="05000000000000000000" pitchFamily="2" charset="2"/>
              <a:buChar char="Ø"/>
            </a:pP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4863" lvl="1" indent="-268288">
              <a:buFont typeface="Wingdings" panose="05000000000000000000" pitchFamily="2" charset="2"/>
              <a:buChar char="Ø"/>
            </a:pP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indent="-454000"/>
            <a:endParaRPr lang="en-US" altLang="zh-CN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31" y="1932270"/>
            <a:ext cx="4866667" cy="2571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441" y="1932270"/>
            <a:ext cx="4933333" cy="2638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832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/>
        </p:nvSpPr>
        <p:spPr>
          <a:xfrm>
            <a:off x="1056640" y="1908387"/>
            <a:ext cx="8764693" cy="1315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内容占位符 3"/>
          <p:cNvSpPr>
            <a:spLocks noGrp="1"/>
          </p:cNvSpPr>
          <p:nvPr>
            <p:ph type="body" sz="quarter" idx="11"/>
          </p:nvPr>
        </p:nvSpPr>
        <p:spPr>
          <a:xfrm>
            <a:off x="890537" y="1852854"/>
            <a:ext cx="10720800" cy="4550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sz="1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 </a:t>
            </a:r>
            <a:r>
              <a:rPr lang="zh-CN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语言的一大特点就是</a:t>
            </a:r>
            <a:r>
              <a:rPr lang="zh-CN" altLang="en-US" sz="1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单线程</a:t>
            </a:r>
            <a:r>
              <a:rPr lang="zh-CN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，也就是说，</a:t>
            </a:r>
            <a:r>
              <a:rPr lang="zh-CN" altLang="en-US" sz="1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同一个时间只能做一件事</a:t>
            </a:r>
            <a:r>
              <a:rPr lang="zh-CN" altLang="en-US" sz="18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800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</a:t>
            </a:r>
            <a:r>
              <a:rPr lang="zh-CN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是因为 Javascript 这门脚本语言诞生的使命所致</a:t>
            </a:r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——</a:t>
            </a:r>
            <a:r>
              <a:rPr lang="zh-CN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 是为处理页面中用户的交互，以及操作 DOM 而诞生的。比如我们对某个 </a:t>
            </a:r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</a:t>
            </a:r>
            <a:r>
              <a:rPr lang="zh-CN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元素进行添加和删除操作，不能同时进行。 应该先进行添加，之后再删除。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单线程就意味着，所有任务需要排队，前一个任务结束，才会执行后一个任务。这样所导致的问题是： 如果 JS 执行的时间过长，这样就会造成页面的渲染不连贯，导致页面渲染加载阻塞的感觉。</a:t>
            </a:r>
          </a:p>
          <a:p>
            <a:endParaRPr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1037179" y="3298700"/>
            <a:ext cx="8764693" cy="1658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863280" y="11546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dirty="0" smtClean="0">
                <a:sym typeface="+mn-ea"/>
              </a:rPr>
              <a:t>1.3 </a:t>
            </a:r>
            <a:r>
              <a:rPr lang="en-US" altLang="zh-CN" dirty="0">
                <a:sym typeface="+mn-ea"/>
              </a:rPr>
              <a:t>JS </a:t>
            </a:r>
            <a:r>
              <a:rPr lang="zh-CN" altLang="en-US" dirty="0">
                <a:sym typeface="+mn-ea"/>
              </a:rPr>
              <a:t>执行机制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788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为了解决这个问题，利用多核 CPU 的计算能力，HTML5 提出 Web Worker 标准，允许 JavaScript 脚本创建多个线程。于是，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 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中出现了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同步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异步。</a:t>
            </a:r>
          </a:p>
        </p:txBody>
      </p:sp>
      <p:sp>
        <p:nvSpPr>
          <p:cNvPr id="2" name="内容占位符 3"/>
          <p:cNvSpPr>
            <a:spLocks noGrp="1"/>
          </p:cNvSpPr>
          <p:nvPr/>
        </p:nvSpPr>
        <p:spPr>
          <a:xfrm>
            <a:off x="1131147" y="3052077"/>
            <a:ext cx="8690163" cy="537791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7" dirty="0"/>
              <a:t>同步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1131147" y="3430599"/>
            <a:ext cx="8707967" cy="67958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前一个任务结束后再执行后一个任务，程序的执行顺序与任务的排列顺序是一致的、同步的</a:t>
            </a:r>
            <a: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。比如做饭的同步做法：我们要烧水煮饭，等水开了（</a:t>
            </a:r>
            <a:r>
              <a:rPr lang="en-US" altLang="zh-CN" sz="160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</a:t>
            </a:r>
            <a: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分钟之后），再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去切菜，炒菜。</a:t>
            </a:r>
          </a:p>
        </p:txBody>
      </p:sp>
      <p:sp>
        <p:nvSpPr>
          <p:cNvPr id="4" name="内容占位符 3"/>
          <p:cNvSpPr>
            <a:spLocks noGrp="1"/>
          </p:cNvSpPr>
          <p:nvPr/>
        </p:nvSpPr>
        <p:spPr>
          <a:xfrm>
            <a:off x="1131147" y="4292441"/>
            <a:ext cx="8690163" cy="49529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7"/>
              <a:t>异步</a:t>
            </a:r>
            <a:endParaRPr lang="zh-CN" altLang="en-US" sz="1867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1113343" y="4787738"/>
            <a:ext cx="8707967" cy="9052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你在做一件事情时，因为这件事情会花费很长</a:t>
            </a:r>
            <a: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时间，在做这件事的同时，你还可以去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</a:t>
            </a:r>
            <a: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其他事情。比如做饭的异步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做法</a:t>
            </a:r>
            <a: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，我们在烧水的同时，利用这</a:t>
            </a:r>
            <a:r>
              <a:rPr lang="en-US" altLang="zh-CN" sz="160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</a:t>
            </a:r>
            <a: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分钟，去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切菜，</a:t>
            </a:r>
            <a:r>
              <a:rPr lang="zh-CN" altLang="en-US" sz="160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炒菜。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1131147" y="5692960"/>
            <a:ext cx="8707967" cy="5379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rgbClr val="C00000"/>
                </a:solidFill>
              </a:rPr>
              <a:t>他们的本质区别： 这条流水线上各个流程的执行顺序不同。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1.3 JS </a:t>
            </a:r>
            <a:r>
              <a:rPr lang="zh-CN" altLang="en-US" dirty="0">
                <a:sym typeface="+mn-ea"/>
              </a:rPr>
              <a:t>执行</a:t>
            </a:r>
            <a:r>
              <a:rPr lang="zh-CN" altLang="en-US" dirty="0" smtClean="0">
                <a:sym typeface="+mn-ea"/>
              </a:rPr>
              <a:t>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232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3"/>
          <p:cNvSpPr>
            <a:spLocks noGrp="1"/>
          </p:cNvSpPr>
          <p:nvPr/>
        </p:nvSpPr>
        <p:spPr>
          <a:xfrm>
            <a:off x="1166731" y="1908401"/>
            <a:ext cx="3891439" cy="72207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7" dirty="0"/>
              <a:t>同步任务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1166708" y="2398548"/>
            <a:ext cx="4908777" cy="635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同步任务都在主线程上执行，形成一个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执行栈。</a:t>
            </a:r>
          </a:p>
        </p:txBody>
      </p:sp>
      <p:sp>
        <p:nvSpPr>
          <p:cNvPr id="4" name="内容占位符 3"/>
          <p:cNvSpPr>
            <a:spLocks noGrp="1"/>
          </p:cNvSpPr>
          <p:nvPr/>
        </p:nvSpPr>
        <p:spPr>
          <a:xfrm>
            <a:off x="1184511" y="3020921"/>
            <a:ext cx="3873659" cy="72207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7"/>
              <a:t>异步任务</a:t>
            </a:r>
            <a:endParaRPr lang="zh-CN" altLang="en-US" sz="1867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1176021" y="3523827"/>
            <a:ext cx="6379321" cy="30962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 的异步是通过回调函数实现的。</a:t>
            </a:r>
          </a:p>
          <a:p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一般而言，异步任务有以下三种类型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1、普通事件，如 click、resize 等</a:t>
            </a:r>
          </a:p>
          <a:p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2、资源加载，如 load、error 等</a:t>
            </a:r>
          </a:p>
          <a:p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3、定时器，包括 setInterval、setTimeout 等</a:t>
            </a:r>
          </a:p>
          <a:p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异步任务</a:t>
            </a:r>
            <a:r>
              <a:rPr lang="zh-CN" altLang="en-US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相关添加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任务队列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中（任务队列也称为消息队列）。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784573" y="1915026"/>
            <a:ext cx="1827963" cy="19868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333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84575" y="2160157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console.log(1)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797699" y="3174698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console.log(2)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759795" y="2667428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setTimeout(fn,0)</a:t>
            </a:r>
          </a:p>
        </p:txBody>
      </p:sp>
      <p:sp>
        <p:nvSpPr>
          <p:cNvPr id="13" name="流程图: 过程 12"/>
          <p:cNvSpPr/>
          <p:nvPr/>
        </p:nvSpPr>
        <p:spPr>
          <a:xfrm>
            <a:off x="7898198" y="1191973"/>
            <a:ext cx="1565487" cy="513927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执行栈</a:t>
            </a:r>
          </a:p>
        </p:txBody>
      </p:sp>
      <p:sp>
        <p:nvSpPr>
          <p:cNvPr id="14" name="矩形 13"/>
          <p:cNvSpPr/>
          <p:nvPr/>
        </p:nvSpPr>
        <p:spPr>
          <a:xfrm>
            <a:off x="7646782" y="5450027"/>
            <a:ext cx="2117825" cy="64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fn</a:t>
            </a:r>
          </a:p>
        </p:txBody>
      </p:sp>
      <p:sp>
        <p:nvSpPr>
          <p:cNvPr id="15" name="流程图: 过程 14"/>
          <p:cNvSpPr/>
          <p:nvPr/>
        </p:nvSpPr>
        <p:spPr>
          <a:xfrm>
            <a:off x="7894642" y="4804478"/>
            <a:ext cx="1565487" cy="513927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任务队列</a:t>
            </a:r>
          </a:p>
        </p:txBody>
      </p:sp>
      <p:sp>
        <p:nvSpPr>
          <p:cNvPr id="17" name="标题 7"/>
          <p:cNvSpPr>
            <a:spLocks noGrp="1"/>
          </p:cNvSpPr>
          <p:nvPr>
            <p:ph type="title"/>
          </p:nvPr>
        </p:nvSpPr>
        <p:spPr>
          <a:xfrm>
            <a:off x="710880" y="1002233"/>
            <a:ext cx="10748057" cy="51719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1.3 JS </a:t>
            </a:r>
            <a:r>
              <a:rPr lang="zh-CN" altLang="en-US" dirty="0">
                <a:sym typeface="+mn-ea"/>
              </a:rPr>
              <a:t>执行</a:t>
            </a:r>
            <a:r>
              <a:rPr lang="zh-CN" altLang="en-US" dirty="0" smtClean="0">
                <a:sym typeface="+mn-ea"/>
              </a:rPr>
              <a:t>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489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 animBg="1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/>
        </p:nvSpPr>
        <p:spPr>
          <a:xfrm>
            <a:off x="1056639" y="1908387"/>
            <a:ext cx="9772227" cy="1799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先执行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执行栈中的同步任务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  <a:p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异步</a:t>
            </a:r>
            <a:r>
              <a:rPr lang="zh-CN" altLang="en-US" sz="1400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任务放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入任务队列中。</a:t>
            </a:r>
            <a:endParaRPr lang="zh-CN" altLang="en-US" sz="1400" dirty="0">
              <a:solidFill>
                <a:prstClr val="black">
                  <a:lumMod val="85000"/>
                  <a:lumOff val="1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en-US" altLang="zh-CN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一旦执行栈中的所有同步任务执行完毕，系统就会按次序读取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任务</a:t>
            </a:r>
            <a:r>
              <a:rPr lang="en-US" altLang="zh-CN" sz="14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队列</a:t>
            </a:r>
            <a:r>
              <a:rPr lang="en-US" altLang="zh-CN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中的异步任务，于是被读取的异步任务结束等待状态，进入执行栈，开始执行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</p:txBody>
      </p:sp>
      <p:sp>
        <p:nvSpPr>
          <p:cNvPr id="2" name="左弧形箭头 1"/>
          <p:cNvSpPr/>
          <p:nvPr/>
        </p:nvSpPr>
        <p:spPr>
          <a:xfrm>
            <a:off x="4878322" y="4929171"/>
            <a:ext cx="453813" cy="706120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" name="右弧形箭头 2"/>
          <p:cNvSpPr/>
          <p:nvPr/>
        </p:nvSpPr>
        <p:spPr>
          <a:xfrm>
            <a:off x="5824049" y="4910544"/>
            <a:ext cx="368300" cy="706120"/>
          </a:xfrm>
          <a:prstGeom prst="curved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62535" y="506209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事件循环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200138" y="625209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主车道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989969" y="62672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应急车道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592553" y="5969970"/>
            <a:ext cx="0" cy="282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444796" y="5062098"/>
            <a:ext cx="0" cy="1058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2753610" y="4344724"/>
            <a:ext cx="1732281" cy="16252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333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698458" y="4448790"/>
            <a:ext cx="1833506" cy="1419449"/>
            <a:chOff x="2023842" y="3336592"/>
            <a:chExt cx="1375129" cy="1064587"/>
          </a:xfrm>
        </p:grpSpPr>
        <p:sp>
          <p:nvSpPr>
            <p:cNvPr id="22" name="文本框 21"/>
            <p:cNvSpPr txBox="1"/>
            <p:nvPr/>
          </p:nvSpPr>
          <p:spPr>
            <a:xfrm>
              <a:off x="2065208" y="3336592"/>
              <a:ext cx="1266212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console.log(1)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075051" y="4054930"/>
              <a:ext cx="132392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console.log(2</a:t>
              </a:r>
              <a:r>
                <a:rPr lang="en-US" altLang="zh-CN" sz="240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023842" y="3717045"/>
              <a:ext cx="13854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流程图: 过程 24"/>
          <p:cNvSpPr/>
          <p:nvPr/>
        </p:nvSpPr>
        <p:spPr>
          <a:xfrm>
            <a:off x="2837006" y="3621670"/>
            <a:ext cx="1565487" cy="513927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执行栈</a:t>
            </a:r>
          </a:p>
        </p:txBody>
      </p:sp>
      <p:sp>
        <p:nvSpPr>
          <p:cNvPr id="26" name="矩形 25"/>
          <p:cNvSpPr/>
          <p:nvPr/>
        </p:nvSpPr>
        <p:spPr>
          <a:xfrm>
            <a:off x="6413241" y="4309167"/>
            <a:ext cx="2117825" cy="64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altLang="zh-CN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(fn,0</a:t>
            </a: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7" name="流程图: 过程 26"/>
          <p:cNvSpPr/>
          <p:nvPr/>
        </p:nvSpPr>
        <p:spPr>
          <a:xfrm>
            <a:off x="6661101" y="3616550"/>
            <a:ext cx="1565487" cy="513927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任务队列</a:t>
            </a:r>
          </a:p>
        </p:txBody>
      </p:sp>
      <p:sp>
        <p:nvSpPr>
          <p:cNvPr id="29" name="标题 7"/>
          <p:cNvSpPr txBox="1">
            <a:spLocks/>
          </p:cNvSpPr>
          <p:nvPr/>
        </p:nvSpPr>
        <p:spPr>
          <a:xfrm>
            <a:off x="863280" y="11546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dirty="0" smtClean="0">
                <a:sym typeface="+mn-ea"/>
              </a:rPr>
              <a:t>1.3 JS </a:t>
            </a:r>
            <a:r>
              <a:rPr lang="zh-CN" altLang="en-US" dirty="0" smtClean="0">
                <a:sym typeface="+mn-ea"/>
              </a:rPr>
              <a:t>执行机制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117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17" grpId="0"/>
      <p:bldP spid="18" grpId="0"/>
      <p:bldP spid="21" grpId="0" animBg="1"/>
      <p:bldP spid="25" grpId="0" animBg="1"/>
      <p:bldP spid="26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zhix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89" y="1692921"/>
            <a:ext cx="8175355" cy="3780553"/>
          </a:xfrm>
          <a:prstGeom prst="rect">
            <a:avLst/>
          </a:prstGeom>
        </p:spPr>
      </p:pic>
      <p:sp>
        <p:nvSpPr>
          <p:cNvPr id="21" name="内容占位符 5"/>
          <p:cNvSpPr>
            <a:spLocks noGrp="1"/>
          </p:cNvSpPr>
          <p:nvPr/>
        </p:nvSpPr>
        <p:spPr>
          <a:xfrm>
            <a:off x="959113" y="5828030"/>
            <a:ext cx="10645140" cy="5647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4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由于主线程不断的重复获得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任务</a:t>
            </a:r>
            <a:r>
              <a:rPr sz="14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、执行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任务</a:t>
            </a:r>
            <a:r>
              <a:rPr sz="14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、再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</a:t>
            </a:r>
            <a:r>
              <a:rPr sz="14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取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任务</a:t>
            </a:r>
            <a:r>
              <a:rPr sz="14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再执行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所以这种机制被称为</a:t>
            </a:r>
            <a:r>
              <a:rPr sz="14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事件循环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event loop</a:t>
            </a:r>
            <a:r>
              <a:rPr lang="zh-CN" altLang="en-US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</a:t>
            </a:r>
            <a:endParaRPr lang="zh-CN" altLang="en-US" sz="1400" dirty="0">
              <a:solidFill>
                <a:prstClr val="black">
                  <a:lumMod val="85000"/>
                  <a:lumOff val="1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标题 7"/>
          <p:cNvSpPr txBox="1">
            <a:spLocks/>
          </p:cNvSpPr>
          <p:nvPr/>
        </p:nvSpPr>
        <p:spPr>
          <a:xfrm>
            <a:off x="863280" y="11546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dirty="0" smtClean="0">
                <a:sym typeface="+mn-ea"/>
              </a:rPr>
              <a:t>1.3 JS </a:t>
            </a:r>
            <a:r>
              <a:rPr lang="zh-CN" altLang="en-US" dirty="0" smtClean="0">
                <a:sym typeface="+mn-ea"/>
              </a:rPr>
              <a:t>执行机制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175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68031" y="1976002"/>
            <a:ext cx="7319169" cy="292749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console.log(1)</a:t>
            </a:r>
          </a:p>
          <a:p>
            <a:endParaRPr lang="en-US" altLang="zh-CN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  </a:t>
            </a:r>
            <a:r>
              <a:rPr lang="en-US" altLang="zh-CN" sz="16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document.addEventListener</a:t>
            </a:r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('click', function () {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      console.log(4)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  </a:t>
            </a:r>
            <a:r>
              <a:rPr lang="en-US" altLang="zh-CN" sz="1600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})</a:t>
            </a:r>
          </a:p>
          <a:p>
            <a:endParaRPr lang="en-US" altLang="zh-CN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  console.log(2</a:t>
            </a:r>
            <a:r>
              <a:rPr lang="en-US" altLang="zh-CN" sz="1600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endParaRPr lang="en-US" altLang="zh-CN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  </a:t>
            </a:r>
            <a:r>
              <a:rPr lang="en-US" altLang="zh-CN" sz="16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setTimeout</a:t>
            </a:r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(function () {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      console.log(3)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       }, 3000)</a:t>
            </a:r>
          </a:p>
        </p:txBody>
      </p:sp>
    </p:spTree>
    <p:extLst>
      <p:ext uri="{BB962C8B-B14F-4D97-AF65-F5344CB8AC3E}">
        <p14:creationId xmlns:p14="http://schemas.microsoft.com/office/powerpoint/2010/main" val="2674316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对象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BOM(</a:t>
            </a:r>
            <a:r>
              <a:rPr lang="zh-CN" altLang="en-US" dirty="0" smtClean="0">
                <a:solidFill>
                  <a:schemeClr val="tx1"/>
                </a:solidFill>
              </a:rPr>
              <a:t>浏览器对象模型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定时器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延时函数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JS</a:t>
            </a:r>
            <a:r>
              <a:rPr lang="zh-CN" altLang="en-US" dirty="0">
                <a:solidFill>
                  <a:schemeClr val="tx1"/>
                </a:solidFill>
              </a:rPr>
              <a:t>执行机制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location</a:t>
            </a:r>
            <a:r>
              <a:rPr lang="zh-CN" altLang="en-US" dirty="0" smtClean="0">
                <a:solidFill>
                  <a:srgbClr val="C00000"/>
                </a:solidFill>
              </a:rPr>
              <a:t>对象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navigator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err="1"/>
              <a:t>histroy</a:t>
            </a:r>
            <a:r>
              <a:rPr lang="zh-CN" altLang="en-US" dirty="0"/>
              <a:t>对象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2900361" y="6032304"/>
            <a:ext cx="7922970" cy="5171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目标</a:t>
            </a:r>
            <a:r>
              <a:rPr lang="zh-CN" altLang="en-US" dirty="0"/>
              <a:t>：学习 </a:t>
            </a:r>
            <a:r>
              <a:rPr lang="en-US" altLang="zh-CN" dirty="0"/>
              <a:t>window </a:t>
            </a:r>
            <a:r>
              <a:rPr lang="zh-CN" altLang="en-US" dirty="0"/>
              <a:t>对象</a:t>
            </a:r>
            <a:r>
              <a:rPr lang="zh-CN" altLang="en-US" dirty="0" smtClean="0"/>
              <a:t>的常见属性，知道</a:t>
            </a:r>
            <a:r>
              <a:rPr lang="zh-CN" altLang="en-US" dirty="0"/>
              <a:t>各个 </a:t>
            </a:r>
            <a:r>
              <a:rPr lang="en-US" altLang="zh-CN" dirty="0"/>
              <a:t>BOM </a:t>
            </a:r>
            <a:r>
              <a:rPr lang="zh-CN" altLang="en-US" dirty="0"/>
              <a:t>对象的功能含义</a:t>
            </a:r>
          </a:p>
        </p:txBody>
      </p:sp>
    </p:spTree>
    <p:extLst>
      <p:ext uri="{BB962C8B-B14F-4D97-AF65-F5344CB8AC3E}">
        <p14:creationId xmlns:p14="http://schemas.microsoft.com/office/powerpoint/2010/main" val="38252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location</a:t>
            </a:r>
            <a:r>
              <a:rPr lang="zh-CN" altLang="en-US" dirty="0"/>
              <a:t>对象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location </a:t>
            </a:r>
            <a:r>
              <a:rPr lang="zh-CN" altLang="en-US" dirty="0"/>
              <a:t>的数据类型是对象，它拆分并保存了 </a:t>
            </a:r>
            <a:r>
              <a:rPr lang="en-US" altLang="zh-CN" dirty="0"/>
              <a:t>URL </a:t>
            </a:r>
            <a:r>
              <a:rPr lang="zh-CN" altLang="en-US" dirty="0"/>
              <a:t>地址的各个</a:t>
            </a:r>
            <a:r>
              <a:rPr lang="zh-CN" altLang="en-US" dirty="0" smtClean="0"/>
              <a:t>组成部分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常用属性和方法：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/>
              <a:t>href</a:t>
            </a:r>
            <a:r>
              <a:rPr lang="en-US" altLang="zh-CN" b="1" dirty="0"/>
              <a:t> </a:t>
            </a:r>
            <a:r>
              <a:rPr lang="zh-CN" altLang="en-US" dirty="0" smtClean="0"/>
              <a:t>属性</a:t>
            </a:r>
            <a:r>
              <a:rPr lang="zh-CN" altLang="en-US" dirty="0"/>
              <a:t>获取完整的 </a:t>
            </a:r>
            <a:r>
              <a:rPr lang="en-US" altLang="zh-CN" dirty="0"/>
              <a:t>URL </a:t>
            </a:r>
            <a:r>
              <a:rPr lang="zh-CN" altLang="en-US" dirty="0"/>
              <a:t>地址，对其赋值时用于地址的跳</a:t>
            </a:r>
            <a:r>
              <a:rPr lang="zh-CN" altLang="en-US" dirty="0" smtClean="0"/>
              <a:t>转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search </a:t>
            </a:r>
            <a:r>
              <a:rPr lang="zh-CN" altLang="en-US" dirty="0"/>
              <a:t>属性获取地址中携带的参数，符号 ？后面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hash</a:t>
            </a:r>
            <a:r>
              <a:rPr lang="en-US" altLang="zh-CN" dirty="0"/>
              <a:t> </a:t>
            </a:r>
            <a:r>
              <a:rPr lang="zh-CN" altLang="en-US" dirty="0"/>
              <a:t>属性获取地址中的啥希值，符号 </a:t>
            </a:r>
            <a:r>
              <a:rPr lang="en-US" altLang="zh-CN" dirty="0"/>
              <a:t># </a:t>
            </a:r>
            <a:r>
              <a:rPr lang="zh-CN" altLang="en-US" dirty="0"/>
              <a:t>后面部分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reload </a:t>
            </a:r>
            <a:r>
              <a:rPr lang="zh-CN" altLang="en-US" dirty="0"/>
              <a:t>方法用来刷新当前页面，传入参数 </a:t>
            </a:r>
            <a:r>
              <a:rPr lang="en-US" altLang="zh-CN" dirty="0"/>
              <a:t>true </a:t>
            </a:r>
            <a:r>
              <a:rPr lang="zh-CN" altLang="en-US" dirty="0"/>
              <a:t>时表示强制刷新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4987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5358" y="664422"/>
            <a:ext cx="7011775" cy="4322445"/>
          </a:xfrm>
        </p:spPr>
        <p:txBody>
          <a:bodyPr/>
          <a:lstStyle/>
          <a:p>
            <a:r>
              <a:rPr lang="zh-CN" altLang="en-US" dirty="0"/>
              <a:t>依托 </a:t>
            </a:r>
            <a:r>
              <a:rPr lang="en-US" altLang="zh-CN" dirty="0"/>
              <a:t>BOM </a:t>
            </a:r>
            <a:r>
              <a:rPr lang="zh-CN" altLang="en-US" dirty="0"/>
              <a:t>对象实现对历史、地址</a:t>
            </a:r>
            <a:r>
              <a:rPr lang="zh-CN" altLang="en-US" dirty="0" smtClean="0"/>
              <a:t>、浏览器</a:t>
            </a:r>
            <a:r>
              <a:rPr lang="zh-CN" altLang="en-US" dirty="0"/>
              <a:t>信息的操作或</a:t>
            </a:r>
            <a:r>
              <a:rPr lang="zh-CN" altLang="en-US" dirty="0" smtClean="0"/>
              <a:t>获取</a:t>
            </a:r>
            <a:endParaRPr lang="en-US" altLang="zh-CN" dirty="0" smtClean="0"/>
          </a:p>
          <a:p>
            <a:r>
              <a:rPr lang="zh-CN" altLang="en-US" dirty="0" smtClean="0"/>
              <a:t>具备</a:t>
            </a:r>
            <a:r>
              <a:rPr lang="zh-CN" altLang="en-US" dirty="0"/>
              <a:t>利用本地存储</a:t>
            </a:r>
            <a:r>
              <a:rPr lang="zh-CN" altLang="en-US" dirty="0" smtClean="0"/>
              <a:t>实现学生信息表案例的</a:t>
            </a:r>
            <a:r>
              <a:rPr lang="zh-CN" altLang="en-US" dirty="0"/>
              <a:t>能力</a:t>
            </a:r>
          </a:p>
        </p:txBody>
      </p:sp>
    </p:spTree>
    <p:extLst>
      <p:ext uri="{BB962C8B-B14F-4D97-AF65-F5344CB8AC3E}">
        <p14:creationId xmlns:p14="http://schemas.microsoft.com/office/powerpoint/2010/main" val="284083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、</a:t>
            </a:r>
            <a:r>
              <a:rPr lang="en-US" altLang="zh-CN" dirty="0"/>
              <a:t>Window</a:t>
            </a:r>
            <a:r>
              <a:rPr lang="zh-CN" altLang="en-US" dirty="0"/>
              <a:t>对象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location </a:t>
            </a:r>
            <a:r>
              <a:rPr lang="zh-CN" altLang="en-US" dirty="0"/>
              <a:t>的数据类型是对象，它拆分并保存了 </a:t>
            </a:r>
            <a:r>
              <a:rPr lang="en-US" altLang="zh-CN" dirty="0"/>
              <a:t>URL </a:t>
            </a:r>
            <a:r>
              <a:rPr lang="zh-CN" altLang="en-US" dirty="0"/>
              <a:t>地址的各个</a:t>
            </a:r>
            <a:r>
              <a:rPr lang="zh-CN" altLang="en-US" dirty="0" smtClean="0"/>
              <a:t>组成部分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常用属性和方法：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href</a:t>
            </a:r>
            <a:r>
              <a:rPr lang="en-US" altLang="zh-CN" dirty="0"/>
              <a:t> </a:t>
            </a:r>
            <a:r>
              <a:rPr lang="zh-CN" altLang="en-US" dirty="0"/>
              <a:t>属性获取完整的 </a:t>
            </a:r>
            <a:r>
              <a:rPr lang="en-US" altLang="zh-CN" dirty="0"/>
              <a:t>URL </a:t>
            </a:r>
            <a:r>
              <a:rPr lang="zh-CN" altLang="en-US" dirty="0"/>
              <a:t>地址，对其赋值时用于地址的跳</a:t>
            </a:r>
            <a:r>
              <a:rPr lang="zh-CN" altLang="en-US" dirty="0" smtClean="0"/>
              <a:t>转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34" y="3212413"/>
            <a:ext cx="4945979" cy="14603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678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5</a:t>
            </a: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秒钟之后跳转的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页面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需求：用户点击可以跳转，如果不点击，则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5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秒之后自动跳转，要求里面有秒数倒计时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①：目标元素是链接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②：利用定时器设置数字倒计时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③：时间到了，自动跳转到新的页面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50" y="4200479"/>
            <a:ext cx="3647619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1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location</a:t>
            </a:r>
            <a:r>
              <a:rPr lang="zh-CN" altLang="en-US" dirty="0"/>
              <a:t>对象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location </a:t>
            </a:r>
            <a:r>
              <a:rPr lang="zh-CN" altLang="en-US" dirty="0"/>
              <a:t>的数据类型是对象，它拆分并保存了 </a:t>
            </a:r>
            <a:r>
              <a:rPr lang="en-US" altLang="zh-CN" dirty="0"/>
              <a:t>URL </a:t>
            </a:r>
            <a:r>
              <a:rPr lang="zh-CN" altLang="en-US" dirty="0"/>
              <a:t>地址的各个</a:t>
            </a:r>
            <a:r>
              <a:rPr lang="zh-CN" altLang="en-US" dirty="0" smtClean="0"/>
              <a:t>组成部分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常用属性和方法：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search </a:t>
            </a:r>
            <a:r>
              <a:rPr lang="zh-CN" altLang="en-US" dirty="0"/>
              <a:t>属性获取地址中携带的参数，符号 ？后面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41" y="3034051"/>
            <a:ext cx="5161905" cy="9238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9525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location</a:t>
            </a:r>
            <a:r>
              <a:rPr lang="zh-CN" altLang="en-US" dirty="0"/>
              <a:t>对象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location </a:t>
            </a:r>
            <a:r>
              <a:rPr lang="zh-CN" altLang="en-US" dirty="0"/>
              <a:t>的数据类型是对象，它拆分并保存了 </a:t>
            </a:r>
            <a:r>
              <a:rPr lang="en-US" altLang="zh-CN" dirty="0"/>
              <a:t>URL </a:t>
            </a:r>
            <a:r>
              <a:rPr lang="zh-CN" altLang="en-US" dirty="0"/>
              <a:t>地址的各个</a:t>
            </a:r>
            <a:r>
              <a:rPr lang="zh-CN" altLang="en-US" dirty="0" smtClean="0"/>
              <a:t>组成部分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常用属性和方法：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hash </a:t>
            </a:r>
            <a:r>
              <a:rPr lang="zh-CN" altLang="en-US" dirty="0"/>
              <a:t>属性获取地址中</a:t>
            </a:r>
            <a:r>
              <a:rPr lang="zh-CN" altLang="en-US" dirty="0" smtClean="0"/>
              <a:t>的</a:t>
            </a:r>
            <a:r>
              <a:rPr lang="zh-CN" altLang="en-US" dirty="0"/>
              <a:t>哈希</a:t>
            </a:r>
            <a:r>
              <a:rPr lang="zh-CN" altLang="en-US" dirty="0" smtClean="0"/>
              <a:t>值</a:t>
            </a:r>
            <a:r>
              <a:rPr lang="zh-CN" altLang="en-US" dirty="0"/>
              <a:t>，符号 </a:t>
            </a:r>
            <a:r>
              <a:rPr lang="en-US" altLang="zh-CN" dirty="0"/>
              <a:t># </a:t>
            </a:r>
            <a:r>
              <a:rPr lang="zh-CN" altLang="en-US" dirty="0"/>
              <a:t>后面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后期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路由的铺垫，经常用于不刷新页面，显示不同页面，比如 网易云音乐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73" y="3158302"/>
            <a:ext cx="4704762" cy="523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9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location</a:t>
            </a:r>
            <a:r>
              <a:rPr lang="zh-CN" altLang="en-US" dirty="0"/>
              <a:t>对象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location </a:t>
            </a:r>
            <a:r>
              <a:rPr lang="zh-CN" altLang="en-US" dirty="0"/>
              <a:t>的数据类型是对象，它拆分并保存了 </a:t>
            </a:r>
            <a:r>
              <a:rPr lang="en-US" altLang="zh-CN" dirty="0"/>
              <a:t>URL </a:t>
            </a:r>
            <a:r>
              <a:rPr lang="zh-CN" altLang="en-US" dirty="0"/>
              <a:t>地址的各个</a:t>
            </a:r>
            <a:r>
              <a:rPr lang="zh-CN" altLang="en-US" dirty="0" smtClean="0"/>
              <a:t>组成部分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常用属性和方法：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reload </a:t>
            </a:r>
            <a:r>
              <a:rPr lang="zh-CN" altLang="en-US" dirty="0"/>
              <a:t>方法用来刷新当前页面，传入参数 </a:t>
            </a:r>
            <a:r>
              <a:rPr lang="en-US" altLang="zh-CN" dirty="0"/>
              <a:t>true </a:t>
            </a:r>
            <a:r>
              <a:rPr lang="zh-CN" altLang="en-US" dirty="0"/>
              <a:t>时表示强制刷新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86" y="3078855"/>
            <a:ext cx="6348990" cy="24932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871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4983" y="1386840"/>
            <a:ext cx="6853749" cy="47088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err="1" smtClean="0">
                <a:solidFill>
                  <a:srgbClr val="C00000"/>
                </a:solidFill>
              </a:rPr>
              <a:t>location.href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属性获取</a:t>
            </a:r>
            <a:r>
              <a:rPr lang="zh-CN" altLang="en-US" sz="1600" dirty="0"/>
              <a:t>完整的 </a:t>
            </a:r>
            <a:r>
              <a:rPr lang="en-US" altLang="zh-CN" sz="1600" dirty="0"/>
              <a:t>URL </a:t>
            </a:r>
            <a:r>
              <a:rPr lang="zh-CN" altLang="en-US" sz="1600" dirty="0"/>
              <a:t>地址，对其赋值时用于地址的跳转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search </a:t>
            </a:r>
            <a:r>
              <a:rPr lang="zh-CN" altLang="en-US" sz="1600" dirty="0"/>
              <a:t>属性获取地址中携带的参数，符号 ？后面部分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hash </a:t>
            </a:r>
            <a:r>
              <a:rPr lang="zh-CN" altLang="en-US" sz="1600" dirty="0"/>
              <a:t>属性获取地址中的啥希值，符号 </a:t>
            </a:r>
            <a:r>
              <a:rPr lang="en-US" altLang="zh-CN" sz="1600" dirty="0"/>
              <a:t># </a:t>
            </a:r>
            <a:r>
              <a:rPr lang="zh-CN" altLang="en-US" sz="1600" dirty="0"/>
              <a:t>后面部分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reload </a:t>
            </a:r>
            <a:r>
              <a:rPr lang="zh-CN" altLang="en-US" sz="1600" dirty="0"/>
              <a:t>方法用来刷新当前页面，传入参数 </a:t>
            </a:r>
            <a:r>
              <a:rPr lang="en-US" altLang="zh-CN" sz="1600" dirty="0"/>
              <a:t>true </a:t>
            </a:r>
            <a:r>
              <a:rPr lang="zh-CN" altLang="en-US" sz="1600" dirty="0"/>
              <a:t>时表示强制刷新</a:t>
            </a:r>
            <a:endParaRPr lang="en-US" altLang="zh-CN" sz="1600" dirty="0"/>
          </a:p>
          <a:p>
            <a:pPr marL="536575" lvl="1">
              <a:lnSpc>
                <a:spcPct val="150000"/>
              </a:lnSpc>
            </a:pPr>
            <a:endParaRPr lang="en-US" altLang="zh-CN" sz="1600" b="0" dirty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169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对象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BOM(</a:t>
            </a:r>
            <a:r>
              <a:rPr lang="zh-CN" altLang="en-US" dirty="0" smtClean="0">
                <a:solidFill>
                  <a:schemeClr val="tx1"/>
                </a:solidFill>
              </a:rPr>
              <a:t>浏览器对象模型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定时器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延时函数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JS</a:t>
            </a:r>
            <a:r>
              <a:rPr lang="zh-CN" altLang="en-US" dirty="0">
                <a:solidFill>
                  <a:schemeClr val="tx1"/>
                </a:solidFill>
              </a:rPr>
              <a:t>执行机制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location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navigator</a:t>
            </a:r>
            <a:r>
              <a:rPr lang="zh-CN" altLang="en-US" dirty="0" smtClean="0">
                <a:solidFill>
                  <a:srgbClr val="C00000"/>
                </a:solidFill>
              </a:rPr>
              <a:t>对象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err="1"/>
              <a:t>histroy</a:t>
            </a:r>
            <a:r>
              <a:rPr lang="zh-CN" altLang="en-US" dirty="0"/>
              <a:t>对象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2900361" y="6032304"/>
            <a:ext cx="7922970" cy="5171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目标</a:t>
            </a:r>
            <a:r>
              <a:rPr lang="zh-CN" altLang="en-US" dirty="0"/>
              <a:t>：学习 </a:t>
            </a:r>
            <a:r>
              <a:rPr lang="en-US" altLang="zh-CN" dirty="0"/>
              <a:t>window </a:t>
            </a:r>
            <a:r>
              <a:rPr lang="zh-CN" altLang="en-US" dirty="0"/>
              <a:t>对象</a:t>
            </a:r>
            <a:r>
              <a:rPr lang="zh-CN" altLang="en-US" dirty="0" smtClean="0"/>
              <a:t>的常见属性，知道</a:t>
            </a:r>
            <a:r>
              <a:rPr lang="zh-CN" altLang="en-US" dirty="0"/>
              <a:t>各个 </a:t>
            </a:r>
            <a:r>
              <a:rPr lang="en-US" altLang="zh-CN" dirty="0"/>
              <a:t>BOM </a:t>
            </a:r>
            <a:r>
              <a:rPr lang="zh-CN" altLang="en-US" dirty="0"/>
              <a:t>对象的功能含义</a:t>
            </a:r>
          </a:p>
        </p:txBody>
      </p:sp>
    </p:spTree>
    <p:extLst>
      <p:ext uri="{BB962C8B-B14F-4D97-AF65-F5344CB8AC3E}">
        <p14:creationId xmlns:p14="http://schemas.microsoft.com/office/powerpoint/2010/main" val="283414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navigator</a:t>
            </a:r>
            <a:r>
              <a:rPr lang="zh-CN" altLang="en-US" dirty="0"/>
              <a:t>对象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navigator</a:t>
            </a:r>
            <a:r>
              <a:rPr lang="zh-CN" altLang="en-US" dirty="0"/>
              <a:t>的数据类型是对象，该对象下记录了浏览器自身的相关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常用属性和方法：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通过 </a:t>
            </a:r>
            <a:r>
              <a:rPr lang="en-US" altLang="zh-CN" dirty="0" err="1"/>
              <a:t>userAgent</a:t>
            </a:r>
            <a:r>
              <a:rPr lang="en-US" altLang="zh-CN" dirty="0"/>
              <a:t> </a:t>
            </a:r>
            <a:r>
              <a:rPr lang="zh-CN" altLang="en-US" dirty="0"/>
              <a:t>检测浏览器的版本及</a:t>
            </a:r>
            <a:r>
              <a:rPr lang="zh-CN" altLang="en-US" dirty="0" smtClean="0"/>
              <a:t>平台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957865" y="3019357"/>
            <a:ext cx="8174567" cy="292749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 </a:t>
            </a:r>
            <a:r>
              <a:rPr lang="zh-CN" altLang="en-US" sz="1400" dirty="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      </a:t>
            </a:r>
            <a:r>
              <a:rPr lang="en-US" altLang="zh-CN" sz="1400" i="1" dirty="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//</a:t>
            </a:r>
            <a:r>
              <a:rPr lang="en-US" altLang="zh-CN" sz="1400" i="1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 </a:t>
            </a:r>
            <a:r>
              <a:rPr lang="zh-CN" altLang="en-US" sz="1400" i="1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检测 </a:t>
            </a:r>
            <a:r>
              <a:rPr lang="en-US" altLang="zh-CN" sz="1400" i="1" dirty="0" err="1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userAgent</a:t>
            </a:r>
            <a:r>
              <a:rPr lang="zh-CN" altLang="en-US" sz="1400" i="1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（浏览器信息）</a:t>
            </a:r>
            <a:endParaRPr lang="zh-CN" altLang="en-US" sz="1400" dirty="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  <a:cs typeface="阿里巴巴普惠体" panose="00020600040101010101" pitchFamily="18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        </a:t>
            </a:r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!(function () {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            </a:t>
            </a:r>
            <a:r>
              <a:rPr lang="en-US" altLang="zh-CN" sz="1400" dirty="0" err="1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const</a:t>
            </a:r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 </a:t>
            </a:r>
            <a:r>
              <a:rPr lang="en-US" altLang="zh-CN" sz="1400" dirty="0" err="1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userAgent</a:t>
            </a:r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 = </a:t>
            </a:r>
            <a:r>
              <a:rPr lang="en-US" altLang="zh-CN" sz="1400" dirty="0" err="1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navigator.userAgent</a:t>
            </a:r>
            <a:endParaRPr lang="en-US" altLang="zh-CN" sz="1400" dirty="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            </a:t>
            </a:r>
            <a:r>
              <a:rPr lang="en-US" altLang="zh-CN" sz="1400" i="1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// </a:t>
            </a:r>
            <a:r>
              <a:rPr lang="zh-CN" altLang="en-US" sz="1400" i="1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验证是否为</a:t>
            </a:r>
            <a:r>
              <a:rPr lang="en-US" altLang="zh-CN" sz="1400" i="1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Android</a:t>
            </a:r>
            <a:r>
              <a:rPr lang="zh-CN" altLang="en-US" sz="1400" i="1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或</a:t>
            </a:r>
            <a:r>
              <a:rPr lang="en-US" altLang="zh-CN" sz="1400" i="1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iPhone</a:t>
            </a:r>
            <a:endParaRPr lang="en-US" altLang="zh-CN" sz="1400" dirty="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            </a:t>
            </a:r>
            <a:r>
              <a:rPr lang="en-US" altLang="zh-CN" sz="1400" dirty="0" err="1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const</a:t>
            </a:r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 android = </a:t>
            </a:r>
            <a:r>
              <a:rPr lang="en-US" altLang="zh-CN" sz="1400" dirty="0" err="1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userAgent.match</a:t>
            </a:r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(/(Android);?[\s\/]+([\d.]+)?/)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            </a:t>
            </a:r>
            <a:r>
              <a:rPr lang="en-US" altLang="zh-CN" sz="1400" dirty="0" err="1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const</a:t>
            </a:r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 </a:t>
            </a:r>
            <a:r>
              <a:rPr lang="en-US" altLang="zh-CN" sz="1400" dirty="0" err="1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iphone</a:t>
            </a:r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 = </a:t>
            </a:r>
            <a:r>
              <a:rPr lang="en-US" altLang="zh-CN" sz="1400" dirty="0" err="1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userAgent.match</a:t>
            </a:r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(/(iPhone\</a:t>
            </a:r>
            <a:r>
              <a:rPr lang="en-US" altLang="zh-CN" sz="1400" dirty="0" err="1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sOS</a:t>
            </a:r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)\s([\d_]+)/)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/>
            </a:r>
            <a:b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</a:br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            </a:t>
            </a:r>
            <a:r>
              <a:rPr lang="en-US" altLang="zh-CN" sz="1400" i="1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// </a:t>
            </a:r>
            <a:r>
              <a:rPr lang="zh-CN" altLang="en-US" sz="1400" i="1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如果是</a:t>
            </a:r>
            <a:r>
              <a:rPr lang="en-US" altLang="zh-CN" sz="1400" i="1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Android</a:t>
            </a:r>
            <a:r>
              <a:rPr lang="zh-CN" altLang="en-US" sz="1400" i="1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或</a:t>
            </a:r>
            <a:r>
              <a:rPr lang="en-US" altLang="zh-CN" sz="1400" i="1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iPhone</a:t>
            </a:r>
            <a:r>
              <a:rPr lang="zh-CN" altLang="en-US" sz="1400" i="1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，则跳转至移动站点</a:t>
            </a:r>
            <a:endParaRPr lang="zh-CN" altLang="en-US" sz="1400" dirty="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  <a:cs typeface="阿里巴巴普惠体" panose="00020600040101010101" pitchFamily="18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            </a:t>
            </a:r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if (android || </a:t>
            </a:r>
            <a:r>
              <a:rPr lang="en-US" altLang="zh-CN" sz="1400" dirty="0" err="1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iphone</a:t>
            </a:r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) {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                </a:t>
            </a:r>
            <a:r>
              <a:rPr lang="en-US" altLang="zh-CN" sz="1400" dirty="0" err="1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location.href</a:t>
            </a:r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 = 'http://m.itcast.cn'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            </a:t>
            </a:r>
            <a:r>
              <a:rPr lang="en-US" altLang="zh-CN" sz="1400" dirty="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}</a:t>
            </a:r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/>
            </a:r>
            <a:b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</a:br>
            <a:r>
              <a:rPr lang="en-US" altLang="zh-CN" sz="1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阿里巴巴普惠体" panose="00020600040101010101" pitchFamily="18" charset="-122"/>
              </a:rPr>
              <a:t>        })()</a:t>
            </a:r>
          </a:p>
        </p:txBody>
      </p:sp>
    </p:spTree>
    <p:extLst>
      <p:ext uri="{BB962C8B-B14F-4D97-AF65-F5344CB8AC3E}">
        <p14:creationId xmlns:p14="http://schemas.microsoft.com/office/powerpoint/2010/main" val="313146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对象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BOM(</a:t>
            </a:r>
            <a:r>
              <a:rPr lang="zh-CN" altLang="en-US" dirty="0" smtClean="0">
                <a:solidFill>
                  <a:schemeClr val="tx1"/>
                </a:solidFill>
              </a:rPr>
              <a:t>浏览器对象模型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定时器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延时函数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JS</a:t>
            </a:r>
            <a:r>
              <a:rPr lang="zh-CN" altLang="en-US" dirty="0">
                <a:solidFill>
                  <a:schemeClr val="tx1"/>
                </a:solidFill>
              </a:rPr>
              <a:t>执行机制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location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navigator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>
                <a:solidFill>
                  <a:srgbClr val="C00000"/>
                </a:solidFill>
              </a:rPr>
              <a:t>histroy</a:t>
            </a:r>
            <a:r>
              <a:rPr lang="zh-CN" altLang="en-US" dirty="0">
                <a:solidFill>
                  <a:srgbClr val="C00000"/>
                </a:solidFill>
              </a:rPr>
              <a:t>对象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2900361" y="6032304"/>
            <a:ext cx="7922970" cy="5171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目标</a:t>
            </a:r>
            <a:r>
              <a:rPr lang="zh-CN" altLang="en-US" dirty="0"/>
              <a:t>：学习 </a:t>
            </a:r>
            <a:r>
              <a:rPr lang="en-US" altLang="zh-CN" dirty="0"/>
              <a:t>window </a:t>
            </a:r>
            <a:r>
              <a:rPr lang="zh-CN" altLang="en-US" dirty="0"/>
              <a:t>对象</a:t>
            </a:r>
            <a:r>
              <a:rPr lang="zh-CN" altLang="en-US" dirty="0" smtClean="0"/>
              <a:t>的常见属性，知道</a:t>
            </a:r>
            <a:r>
              <a:rPr lang="zh-CN" altLang="en-US" dirty="0"/>
              <a:t>各个 </a:t>
            </a:r>
            <a:r>
              <a:rPr lang="en-US" altLang="zh-CN" dirty="0"/>
              <a:t>BOM </a:t>
            </a:r>
            <a:r>
              <a:rPr lang="zh-CN" altLang="en-US" dirty="0"/>
              <a:t>对象的功能含义</a:t>
            </a:r>
          </a:p>
        </p:txBody>
      </p:sp>
    </p:spTree>
    <p:extLst>
      <p:ext uri="{BB962C8B-B14F-4D97-AF65-F5344CB8AC3E}">
        <p14:creationId xmlns:p14="http://schemas.microsoft.com/office/powerpoint/2010/main" val="255042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</a:t>
            </a:r>
            <a:r>
              <a:rPr lang="en-US" altLang="zh-CN" dirty="0" err="1"/>
              <a:t>histroy</a:t>
            </a:r>
            <a:r>
              <a:rPr lang="zh-CN" altLang="en-US" dirty="0"/>
              <a:t>对象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en-US" altLang="zh-CN" dirty="0"/>
              <a:t>history </a:t>
            </a:r>
            <a:r>
              <a:rPr lang="zh-CN" altLang="en-US" dirty="0"/>
              <a:t>的数据类型是对象</a:t>
            </a:r>
            <a:r>
              <a:rPr lang="zh-CN" altLang="en-US" dirty="0" smtClean="0"/>
              <a:t>，主要管理历史记录， 该</a:t>
            </a:r>
            <a:r>
              <a:rPr lang="zh-CN" altLang="en-US" dirty="0"/>
              <a:t>对象与浏览器地址栏的操作相对应，如前进、后退、历史记录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常用属性和方法：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图片 6" descr="YBIO${)M4JIPJPUQ$E4$]W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71" y="2618935"/>
            <a:ext cx="8490438" cy="1718978"/>
          </a:xfrm>
          <a:prstGeom prst="rect">
            <a:avLst/>
          </a:prstGeom>
        </p:spPr>
      </p:pic>
      <p:sp>
        <p:nvSpPr>
          <p:cNvPr id="8" name="内容占位符 5"/>
          <p:cNvSpPr>
            <a:spLocks noGrp="1"/>
          </p:cNvSpPr>
          <p:nvPr/>
        </p:nvSpPr>
        <p:spPr>
          <a:xfrm>
            <a:off x="803031" y="4489198"/>
            <a:ext cx="7452946" cy="641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noProof="0" dirty="0" smtClean="0">
                <a:ln>
                  <a:noFill/>
                </a:ln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history </a:t>
            </a:r>
            <a:r>
              <a:rPr lang="zh-CN" altLang="en-US" sz="1400" noProof="0" dirty="0" smtClean="0">
                <a:ln>
                  <a:noFill/>
                </a:ln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对象一般在实际</a:t>
            </a:r>
            <a:r>
              <a:rPr lang="zh-CN" altLang="en-US" sz="1400" noProof="0" dirty="0">
                <a:ln>
                  <a:noFill/>
                </a:ln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开发中比较少用，但是会在</a:t>
            </a:r>
            <a:r>
              <a:rPr lang="zh-CN" altLang="en-US" sz="1400" noProof="0" dirty="0" smtClean="0">
                <a:ln>
                  <a:noFill/>
                </a:ln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一些 </a:t>
            </a:r>
            <a:r>
              <a:rPr lang="en-US" altLang="zh-CN" sz="1400" noProof="0" dirty="0" smtClean="0">
                <a:ln>
                  <a:noFill/>
                </a:ln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OA </a:t>
            </a:r>
            <a:r>
              <a:rPr lang="zh-CN" altLang="en-US" sz="1400" noProof="0" dirty="0" smtClean="0">
                <a:ln>
                  <a:noFill/>
                </a:ln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办公</a:t>
            </a:r>
            <a:r>
              <a:rPr lang="zh-CN" altLang="en-US" sz="1400" noProof="0" dirty="0">
                <a:ln>
                  <a:noFill/>
                </a:ln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系统中</a:t>
            </a:r>
            <a:r>
              <a:rPr lang="zh-CN" altLang="en-US" sz="1400" noProof="0" dirty="0" smtClean="0">
                <a:ln>
                  <a:noFill/>
                </a:ln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见到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en-US" sz="1400" noProof="0" dirty="0">
              <a:ln>
                <a:noFill/>
              </a:ln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71" y="4976111"/>
            <a:ext cx="6710638" cy="167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1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69646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Window</a:t>
            </a:r>
            <a:r>
              <a:rPr lang="zh-CN" altLang="en-US" dirty="0" smtClean="0">
                <a:solidFill>
                  <a:srgbClr val="C00000"/>
                </a:solidFill>
              </a:rPr>
              <a:t>对象</a:t>
            </a:r>
            <a:endParaRPr lang="en-US" altLang="zh-CN" dirty="0" smtClean="0"/>
          </a:p>
          <a:p>
            <a:r>
              <a:rPr lang="zh-CN" altLang="en-US" dirty="0" smtClean="0"/>
              <a:t>本地存储</a:t>
            </a:r>
            <a:endParaRPr lang="en-US" altLang="zh-CN" dirty="0" smtClean="0"/>
          </a:p>
          <a:p>
            <a:r>
              <a:rPr lang="zh-CN" altLang="en-US" dirty="0" smtClean="0"/>
              <a:t>综合案例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629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6118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Window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本地存储</a:t>
            </a:r>
            <a:endParaRPr lang="en-US" altLang="zh-CN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综合案例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2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本地存储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本地存储介绍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本地存储分类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存储复杂数据类型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2900361" y="6032304"/>
            <a:ext cx="7922970" cy="5171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目标</a:t>
            </a:r>
            <a:r>
              <a:rPr lang="zh-CN" altLang="en-US" dirty="0"/>
              <a:t>：学习 </a:t>
            </a:r>
            <a:r>
              <a:rPr lang="en-US" altLang="zh-CN" dirty="0"/>
              <a:t>window </a:t>
            </a:r>
            <a:r>
              <a:rPr lang="zh-CN" altLang="en-US" dirty="0"/>
              <a:t>对象</a:t>
            </a:r>
            <a:r>
              <a:rPr lang="zh-CN" altLang="en-US" dirty="0" smtClean="0"/>
              <a:t>的常见属性，知道</a:t>
            </a:r>
            <a:r>
              <a:rPr lang="zh-CN" altLang="en-US" dirty="0"/>
              <a:t>各个 </a:t>
            </a:r>
            <a:r>
              <a:rPr lang="en-US" altLang="zh-CN" dirty="0"/>
              <a:t>BOM </a:t>
            </a:r>
            <a:r>
              <a:rPr lang="zh-CN" altLang="en-US" dirty="0"/>
              <a:t>对象的功能含义</a:t>
            </a:r>
          </a:p>
        </p:txBody>
      </p:sp>
    </p:spTree>
    <p:extLst>
      <p:ext uri="{BB962C8B-B14F-4D97-AF65-F5344CB8AC3E}">
        <p14:creationId xmlns:p14="http://schemas.microsoft.com/office/powerpoint/2010/main" val="94283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/>
              <a:t>本地存储介绍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以前我们页面写的数据一刷新页面就没有了，是不是？</a:t>
            </a:r>
            <a:endParaRPr lang="en-US" altLang="zh-CN" dirty="0" smtClean="0"/>
          </a:p>
          <a:p>
            <a:r>
              <a:rPr lang="zh-CN" altLang="en-US" dirty="0" smtClean="0"/>
              <a:t>随着</a:t>
            </a:r>
            <a:r>
              <a:rPr lang="zh-CN" altLang="en-US" dirty="0"/>
              <a:t>互联网的快速发展，基于网页的应用越来越普遍，同时也变的越来越复杂，为了满足各种各样的需求，会经常性在本地存储大量的数据，</a:t>
            </a:r>
            <a:r>
              <a:rPr lang="en-US" altLang="zh-CN" dirty="0"/>
              <a:t>HTML5</a:t>
            </a:r>
            <a:r>
              <a:rPr lang="zh-CN" altLang="en-US" dirty="0"/>
              <a:t>规范提出了相关解决方案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1</a:t>
            </a:r>
            <a:r>
              <a:rPr lang="zh-CN" altLang="en-US" dirty="0"/>
              <a:t>、数据存储在</a:t>
            </a:r>
            <a:r>
              <a:rPr lang="zh-CN" altLang="en-US" dirty="0">
                <a:solidFill>
                  <a:srgbClr val="C00000"/>
                </a:solidFill>
              </a:rPr>
              <a:t>用户浏览器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、设置、读取方便、甚至页面刷新不丢失数据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、容量较大，</a:t>
            </a:r>
            <a:r>
              <a:rPr lang="en-US" altLang="zh-CN" dirty="0" err="1" smtClean="0"/>
              <a:t>sessionStorage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localStorage</a:t>
            </a:r>
            <a:r>
              <a:rPr lang="zh-CN" altLang="en-US" dirty="0" smtClean="0"/>
              <a:t>约</a:t>
            </a:r>
            <a:r>
              <a:rPr lang="en-US" altLang="zh-CN" dirty="0"/>
              <a:t> </a:t>
            </a:r>
            <a:r>
              <a:rPr lang="en-US" altLang="zh-CN" dirty="0" smtClean="0"/>
              <a:t>5M </a:t>
            </a:r>
            <a:r>
              <a:rPr lang="zh-CN" altLang="en-US" dirty="0" smtClean="0"/>
              <a:t>左右</a:t>
            </a:r>
            <a:endParaRPr lang="en-US" altLang="zh-CN" dirty="0" smtClean="0"/>
          </a:p>
          <a:p>
            <a:r>
              <a:rPr lang="zh-CN" altLang="en-US" dirty="0" smtClean="0"/>
              <a:t>常见的使用场景：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https://todomvc.com/examples/vanilla-es6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页面刷新数据不丢失</a:t>
            </a:r>
            <a:endParaRPr lang="en-US" altLang="zh-CN" dirty="0"/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391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本地存储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本地存储介绍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本地存储分类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存储复杂数据类型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01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本地存储分类</a:t>
            </a:r>
            <a:r>
              <a:rPr lang="en-US" altLang="zh-CN" dirty="0"/>
              <a:t>- </a:t>
            </a:r>
            <a:r>
              <a:rPr lang="en-US" altLang="zh-CN" dirty="0" err="1" smtClean="0"/>
              <a:t>localStorage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 能够使用</a:t>
            </a:r>
            <a:r>
              <a:rPr lang="en-US" altLang="zh-CN" dirty="0" err="1"/>
              <a:t>localStorage</a:t>
            </a:r>
            <a:r>
              <a:rPr lang="en-US" altLang="zh-CN" dirty="0"/>
              <a:t> </a:t>
            </a:r>
            <a:r>
              <a:rPr lang="zh-CN" altLang="en-US" dirty="0" smtClean="0"/>
              <a:t>把数据存储的浏览器中</a:t>
            </a:r>
            <a:endParaRPr lang="en-US" altLang="zh-CN" dirty="0" smtClean="0"/>
          </a:p>
          <a:p>
            <a:r>
              <a:rPr lang="zh-CN" altLang="en-US" b="1" dirty="0" smtClean="0"/>
              <a:t>作用</a:t>
            </a:r>
            <a:r>
              <a:rPr lang="en-US" altLang="zh-CN" b="1" dirty="0"/>
              <a:t>: </a:t>
            </a:r>
            <a:r>
              <a:rPr lang="zh-CN" altLang="en-US" dirty="0"/>
              <a:t>可以将数据永久存储在本地</a:t>
            </a:r>
            <a:r>
              <a:rPr lang="en-US" altLang="zh-CN" dirty="0"/>
              <a:t>(</a:t>
            </a:r>
            <a:r>
              <a:rPr lang="zh-CN" altLang="en-US" dirty="0"/>
              <a:t>用户的电脑</a:t>
            </a:r>
            <a:r>
              <a:rPr lang="en-US" altLang="zh-CN" dirty="0"/>
              <a:t>), </a:t>
            </a:r>
            <a:r>
              <a:rPr lang="zh-CN" altLang="en-US" dirty="0"/>
              <a:t>除非手动</a:t>
            </a:r>
            <a:r>
              <a:rPr lang="zh-CN" altLang="en-US" dirty="0" smtClean="0"/>
              <a:t>删除，否则</a:t>
            </a:r>
            <a:r>
              <a:rPr lang="zh-CN" altLang="en-US" dirty="0"/>
              <a:t>关闭页面也会存在</a:t>
            </a:r>
          </a:p>
          <a:p>
            <a:r>
              <a:rPr lang="zh-CN" altLang="en-US" b="1" dirty="0" smtClean="0"/>
              <a:t>特性：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可以</a:t>
            </a:r>
            <a:r>
              <a:rPr lang="zh-CN" altLang="en-US" dirty="0"/>
              <a:t>多窗口（页面）共享（同一浏览器可以共享）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以</a:t>
            </a:r>
            <a:r>
              <a:rPr lang="zh-CN" altLang="en-US" dirty="0"/>
              <a:t>键值对的形式存储使用</a:t>
            </a:r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899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本地存储分类</a:t>
            </a:r>
            <a:r>
              <a:rPr lang="en-US" altLang="zh-CN" dirty="0"/>
              <a:t>- </a:t>
            </a:r>
            <a:r>
              <a:rPr lang="en-US" altLang="zh-CN" dirty="0" err="1" smtClean="0"/>
              <a:t>localStorage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语法</a:t>
            </a:r>
            <a:r>
              <a:rPr lang="en-US" altLang="zh-CN" b="1" dirty="0" smtClean="0"/>
              <a:t>: </a:t>
            </a:r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8915" y="2784146"/>
            <a:ext cx="5597417" cy="53689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4647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tx1"/>
                </a:solidFill>
              </a:rPr>
              <a:t>localStorage.setItem</a:t>
            </a:r>
            <a:r>
              <a:rPr lang="en-US" altLang="zh-CN" sz="1600" dirty="0">
                <a:solidFill>
                  <a:schemeClr val="tx1"/>
                </a:solidFill>
              </a:rPr>
              <a:t>(key, value)</a:t>
            </a:r>
            <a:endParaRPr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1048914" y="2264135"/>
            <a:ext cx="8984827" cy="4807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存储数据：</a:t>
            </a:r>
            <a:endParaRPr lang="en-US" altLang="zh-CN" sz="1400" b="1" dirty="0"/>
          </a:p>
        </p:txBody>
      </p:sp>
      <p:sp>
        <p:nvSpPr>
          <p:cNvPr id="7" name="矩形 6"/>
          <p:cNvSpPr/>
          <p:nvPr/>
        </p:nvSpPr>
        <p:spPr>
          <a:xfrm>
            <a:off x="1048915" y="3981091"/>
            <a:ext cx="5597417" cy="53689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4647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tx1"/>
                </a:solidFill>
              </a:rPr>
              <a:t>localStorage.getItem</a:t>
            </a:r>
            <a:r>
              <a:rPr lang="en-US" altLang="zh-CN" sz="1600" dirty="0">
                <a:solidFill>
                  <a:schemeClr val="tx1"/>
                </a:solidFill>
              </a:rPr>
              <a:t>(key)</a:t>
            </a:r>
            <a:endParaRPr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1048914" y="3418049"/>
            <a:ext cx="8984827" cy="4807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/>
              <a:t>获取数据：</a:t>
            </a:r>
            <a:endParaRPr lang="en-US" altLang="zh-CN" sz="1400" b="1"/>
          </a:p>
        </p:txBody>
      </p:sp>
      <p:sp>
        <p:nvSpPr>
          <p:cNvPr id="9" name="矩形 8"/>
          <p:cNvSpPr/>
          <p:nvPr/>
        </p:nvSpPr>
        <p:spPr>
          <a:xfrm>
            <a:off x="1048915" y="5116547"/>
            <a:ext cx="5597417" cy="53689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46470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tx1"/>
                </a:solidFill>
              </a:rPr>
              <a:t>localStorage.removeItem</a:t>
            </a:r>
            <a:r>
              <a:rPr lang="en-US" altLang="zh-CN" sz="1600" dirty="0">
                <a:solidFill>
                  <a:schemeClr val="tx1"/>
                </a:solidFill>
              </a:rPr>
              <a:t>(key)</a:t>
            </a:r>
            <a:endParaRPr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0" name="内容占位符 5"/>
          <p:cNvSpPr>
            <a:spLocks noGrp="1"/>
          </p:cNvSpPr>
          <p:nvPr/>
        </p:nvSpPr>
        <p:spPr>
          <a:xfrm>
            <a:off x="1048914" y="4564050"/>
            <a:ext cx="8984827" cy="4807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/>
              <a:t>删除数据：</a:t>
            </a:r>
            <a:endParaRPr lang="en-US" altLang="zh-CN" sz="1400" b="1"/>
          </a:p>
        </p:txBody>
      </p:sp>
    </p:spTree>
    <p:extLst>
      <p:ext uri="{BB962C8B-B14F-4D97-AF65-F5344CB8AC3E}">
        <p14:creationId xmlns:p14="http://schemas.microsoft.com/office/powerpoint/2010/main" val="22820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本地存储分类</a:t>
            </a:r>
            <a:r>
              <a:rPr lang="en-US" altLang="zh-CN" dirty="0"/>
              <a:t>- </a:t>
            </a:r>
            <a:r>
              <a:rPr lang="en-US" altLang="zh-CN" dirty="0" err="1" smtClean="0"/>
              <a:t>localStorage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/>
              <a:t>浏览器查看本地数据</a:t>
            </a:r>
            <a:r>
              <a:rPr lang="en-US" altLang="zh-CN" b="1" dirty="0" smtClean="0"/>
              <a:t>: </a:t>
            </a:r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12" y="2322897"/>
            <a:ext cx="11316513" cy="308700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398933" y="2251120"/>
            <a:ext cx="1185333" cy="558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56733" y="4477853"/>
            <a:ext cx="1185333" cy="558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937933" y="3064933"/>
            <a:ext cx="7323667" cy="7017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28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本地存储分类</a:t>
            </a:r>
            <a:r>
              <a:rPr lang="en-US" altLang="zh-CN" dirty="0"/>
              <a:t>- </a:t>
            </a:r>
            <a:r>
              <a:rPr lang="en-US" altLang="zh-CN" dirty="0" err="1"/>
              <a:t>sessionStorage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/>
              <a:t>特性：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生命周期</a:t>
            </a:r>
            <a:r>
              <a:rPr lang="zh-CN" altLang="en-US" dirty="0"/>
              <a:t>为关闭浏览器窗口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在</a:t>
            </a:r>
            <a:r>
              <a:rPr lang="zh-CN" altLang="en-US" dirty="0"/>
              <a:t>同一个窗口</a:t>
            </a:r>
            <a:r>
              <a:rPr lang="en-US" altLang="zh-CN" dirty="0"/>
              <a:t>(</a:t>
            </a:r>
            <a:r>
              <a:rPr lang="zh-CN" altLang="en-US" dirty="0"/>
              <a:t>页面</a:t>
            </a:r>
            <a:r>
              <a:rPr lang="en-US" altLang="zh-CN" dirty="0"/>
              <a:t>)</a:t>
            </a:r>
            <a:r>
              <a:rPr lang="zh-CN" altLang="en-US" dirty="0"/>
              <a:t>下数据可以</a:t>
            </a:r>
            <a:r>
              <a:rPr lang="zh-CN" altLang="en-US" dirty="0" smtClean="0"/>
              <a:t>共享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以键值对的形式存储使用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用法跟</a:t>
            </a:r>
            <a:r>
              <a:rPr lang="en-US" altLang="zh-CN" dirty="0" err="1">
                <a:solidFill>
                  <a:schemeClr val="tx1"/>
                </a:solidFill>
              </a:rPr>
              <a:t>localStorage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基本相同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22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3582" y="1717040"/>
            <a:ext cx="8411617" cy="3887894"/>
          </a:xfrm>
        </p:spPr>
        <p:txBody>
          <a:bodyPr/>
          <a:lstStyle/>
          <a:p>
            <a:pPr marL="879475" lvl="1" indent="-342900">
              <a:lnSpc>
                <a:spcPct val="150000"/>
              </a:lnSpc>
              <a:buAutoNum type="arabicPeriod"/>
            </a:pPr>
            <a:r>
              <a:rPr lang="en-US" altLang="zh-CN" sz="16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localStorage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作用是什么？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</a:p>
          <a:p>
            <a:pPr marL="148906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可以将数据永久存储在本地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用户的电脑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), 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除非手动删除，否则关闭页面也会</a:t>
            </a: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存在</a:t>
            </a: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79475" lvl="1" indent="-342900">
              <a:lnSpc>
                <a:spcPct val="150000"/>
              </a:lnSpc>
              <a:buAutoNum type="arabicPeriod"/>
            </a:pP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localStorage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存储，获取，删除的语法是什么？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8906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存储：</a:t>
            </a:r>
            <a:r>
              <a:rPr lang="en-US" altLang="zh-CN" sz="14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localStorage.setItem</a:t>
            </a:r>
            <a:r>
              <a:rPr lang="en-US" altLang="zh-CN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(key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value)</a:t>
            </a: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148906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获取：</a:t>
            </a:r>
            <a:r>
              <a:rPr lang="en-US" altLang="zh-CN" sz="14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localStorage.getItem</a:t>
            </a:r>
            <a:r>
              <a:rPr lang="en-US" altLang="zh-CN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(key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148906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删除：</a:t>
            </a:r>
            <a:r>
              <a:rPr lang="en-US" altLang="zh-CN" sz="14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localStorage.removeItem</a:t>
            </a:r>
            <a:r>
              <a:rPr lang="en-US" altLang="zh-CN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(key</a:t>
            </a:r>
            <a:r>
              <a:rPr lang="en-US" altLang="zh-CN" sz="1400" dirty="0" smtClean="0"/>
              <a:t>)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148906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8906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59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本地存储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本地存储介绍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本地存储分类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存储复杂数据类型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549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对象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69652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BOM(</a:t>
            </a:r>
            <a:r>
              <a:rPr lang="zh-CN" altLang="en-US" dirty="0" smtClean="0">
                <a:solidFill>
                  <a:srgbClr val="C00000"/>
                </a:solidFill>
              </a:rPr>
              <a:t>浏览器对象模型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 smtClean="0"/>
              <a:t>定时器</a:t>
            </a:r>
            <a:r>
              <a:rPr lang="en-US" altLang="zh-CN" dirty="0" smtClean="0"/>
              <a:t>-</a:t>
            </a:r>
            <a:r>
              <a:rPr lang="zh-CN" altLang="en-US" dirty="0" smtClean="0"/>
              <a:t>延时函数</a:t>
            </a:r>
            <a:endParaRPr lang="en-US" altLang="zh-CN" dirty="0" smtClean="0"/>
          </a:p>
          <a:p>
            <a:r>
              <a:rPr lang="en-US" altLang="zh-CN" dirty="0"/>
              <a:t>JS</a:t>
            </a:r>
            <a:r>
              <a:rPr lang="zh-CN" altLang="en-US" dirty="0"/>
              <a:t>执行机制</a:t>
            </a:r>
            <a:endParaRPr lang="en-US" altLang="zh-CN" dirty="0"/>
          </a:p>
          <a:p>
            <a:r>
              <a:rPr lang="en-US" altLang="zh-CN" dirty="0"/>
              <a:t>location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navigator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err="1"/>
              <a:t>histroy</a:t>
            </a:r>
            <a:r>
              <a:rPr lang="zh-CN" altLang="en-US" dirty="0"/>
              <a:t>对象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2900361" y="6032304"/>
            <a:ext cx="7922970" cy="5171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目标</a:t>
            </a:r>
            <a:r>
              <a:rPr lang="zh-CN" altLang="en-US" dirty="0"/>
              <a:t>：学习 </a:t>
            </a:r>
            <a:r>
              <a:rPr lang="en-US" altLang="zh-CN" dirty="0"/>
              <a:t>window </a:t>
            </a:r>
            <a:r>
              <a:rPr lang="zh-CN" altLang="en-US" dirty="0"/>
              <a:t>对象</a:t>
            </a:r>
            <a:r>
              <a:rPr lang="zh-CN" altLang="en-US" dirty="0" smtClean="0"/>
              <a:t>的常见属性，知道</a:t>
            </a:r>
            <a:r>
              <a:rPr lang="zh-CN" altLang="en-US" dirty="0"/>
              <a:t>各个 </a:t>
            </a:r>
            <a:r>
              <a:rPr lang="en-US" altLang="zh-CN" dirty="0"/>
              <a:t>BOM </a:t>
            </a:r>
            <a:r>
              <a:rPr lang="zh-CN" altLang="en-US" dirty="0"/>
              <a:t>对象的功能含义</a:t>
            </a:r>
          </a:p>
        </p:txBody>
      </p:sp>
    </p:spTree>
    <p:extLst>
      <p:ext uri="{BB962C8B-B14F-4D97-AF65-F5344CB8AC3E}">
        <p14:creationId xmlns:p14="http://schemas.microsoft.com/office/powerpoint/2010/main" val="87949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/>
              <a:t>存储复杂数据类型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496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目标： 能够存储复杂数据类型以及取出数据</a:t>
            </a:r>
            <a:endParaRPr lang="en-US" altLang="zh-CN" dirty="0" smtClean="0"/>
          </a:p>
          <a:p>
            <a:r>
              <a:rPr lang="zh-CN" altLang="en-US" dirty="0" smtClean="0"/>
              <a:t>本地</a:t>
            </a:r>
            <a:r>
              <a:rPr lang="zh-CN" altLang="en-US" dirty="0"/>
              <a:t>只能存储字符串</a:t>
            </a:r>
            <a:r>
              <a:rPr lang="en-US" altLang="zh-CN" dirty="0"/>
              <a:t>,</a:t>
            </a:r>
            <a:r>
              <a:rPr lang="zh-CN" altLang="en-US" dirty="0"/>
              <a:t>无法存储复杂数据类型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3" y="2663960"/>
            <a:ext cx="4343500" cy="1569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33" y="4926588"/>
            <a:ext cx="7427749" cy="139801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7553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/>
              <a:t>存储复杂数据类型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4962000"/>
          </a:xfrm>
        </p:spPr>
        <p:txBody>
          <a:bodyPr/>
          <a:lstStyle/>
          <a:p>
            <a:r>
              <a:rPr lang="zh-CN" altLang="en-US" b="1" dirty="0" smtClean="0"/>
              <a:t>解决：</a:t>
            </a:r>
            <a:r>
              <a:rPr lang="zh-CN" altLang="en-US" dirty="0" smtClean="0"/>
              <a:t>需要</a:t>
            </a:r>
            <a:r>
              <a:rPr lang="zh-CN" altLang="en-US" dirty="0"/>
              <a:t>将复杂数据类型转换成</a:t>
            </a:r>
            <a:r>
              <a:rPr lang="en-US" altLang="zh-CN" dirty="0"/>
              <a:t>JSON</a:t>
            </a:r>
            <a:r>
              <a:rPr lang="zh-CN" altLang="en-US" dirty="0"/>
              <a:t>字符串</a:t>
            </a:r>
            <a:r>
              <a:rPr lang="en-US" altLang="zh-CN" dirty="0"/>
              <a:t>,</a:t>
            </a:r>
            <a:r>
              <a:rPr lang="zh-CN" altLang="en-US" dirty="0"/>
              <a:t>在存储到本地</a:t>
            </a:r>
          </a:p>
          <a:p>
            <a:r>
              <a:rPr lang="zh-CN" altLang="en-US" b="1" dirty="0" smtClean="0"/>
              <a:t>语法：</a:t>
            </a:r>
            <a:r>
              <a:rPr lang="en-US" altLang="zh-CN" b="1" dirty="0" err="1" smtClean="0"/>
              <a:t>JSON.stringify</a:t>
            </a:r>
            <a:r>
              <a:rPr lang="en-US" altLang="zh-CN" b="1" dirty="0"/>
              <a:t>(</a:t>
            </a:r>
            <a:r>
              <a:rPr lang="zh-CN" altLang="en-US" b="1" dirty="0"/>
              <a:t>复杂数据类型</a:t>
            </a:r>
            <a:r>
              <a:rPr lang="en-US" altLang="zh-CN" b="1" dirty="0" smtClean="0"/>
              <a:t>)</a:t>
            </a:r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将</a:t>
            </a:r>
            <a:r>
              <a:rPr lang="zh-CN" altLang="en-US" dirty="0"/>
              <a:t>复杂数据转换成</a:t>
            </a:r>
            <a:r>
              <a:rPr lang="en-US" altLang="zh-CN" dirty="0"/>
              <a:t>JSON</a:t>
            </a:r>
            <a:r>
              <a:rPr lang="zh-CN" altLang="en-US" dirty="0" smtClean="0"/>
              <a:t>字符串    </a:t>
            </a:r>
            <a:r>
              <a:rPr lang="zh-CN" altLang="en-US" b="1" dirty="0" smtClean="0">
                <a:solidFill>
                  <a:srgbClr val="C00000"/>
                </a:solidFill>
              </a:rPr>
              <a:t>存储 </a:t>
            </a:r>
            <a:r>
              <a:rPr lang="zh-CN" altLang="en-US" dirty="0" smtClean="0"/>
              <a:t>本地存储中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4" y="2676794"/>
            <a:ext cx="6344967" cy="14888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34" y="5087993"/>
            <a:ext cx="8478670" cy="153698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矩形 5"/>
          <p:cNvSpPr/>
          <p:nvPr/>
        </p:nvSpPr>
        <p:spPr>
          <a:xfrm>
            <a:off x="6553200" y="5938703"/>
            <a:ext cx="2497667" cy="595115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09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/>
              <a:t>存储复杂数据类型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4962000"/>
          </a:xfrm>
        </p:spPr>
        <p:txBody>
          <a:bodyPr/>
          <a:lstStyle/>
          <a:p>
            <a:r>
              <a:rPr lang="zh-CN" altLang="en-US" b="1" dirty="0"/>
              <a:t>问题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因为本地存储里面取出来的是字符串，不是对象，无法直接使用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533" y="2289228"/>
            <a:ext cx="6800000" cy="8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33" y="3930218"/>
            <a:ext cx="4666667" cy="157142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7" name="直接箭头连接符 6"/>
          <p:cNvCxnSpPr/>
          <p:nvPr/>
        </p:nvCxnSpPr>
        <p:spPr>
          <a:xfrm flipH="1">
            <a:off x="4842933" y="4639733"/>
            <a:ext cx="2023534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985000" y="4326467"/>
            <a:ext cx="1320800" cy="55033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字符串</a:t>
            </a:r>
          </a:p>
        </p:txBody>
      </p:sp>
    </p:spTree>
    <p:extLst>
      <p:ext uri="{BB962C8B-B14F-4D97-AF65-F5344CB8AC3E}">
        <p14:creationId xmlns:p14="http://schemas.microsoft.com/office/powerpoint/2010/main" val="328304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/>
              <a:t>存储复杂数据类型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4962000"/>
          </a:xfrm>
        </p:spPr>
        <p:txBody>
          <a:bodyPr/>
          <a:lstStyle/>
          <a:p>
            <a:r>
              <a:rPr lang="zh-CN" altLang="en-US" b="1" dirty="0" smtClean="0"/>
              <a:t>解决：</a:t>
            </a:r>
            <a:r>
              <a:rPr lang="zh-CN" altLang="en-US" dirty="0" smtClean="0"/>
              <a:t>把取出来的字符串转换为对象</a:t>
            </a:r>
            <a:endParaRPr lang="en-US" altLang="zh-CN" dirty="0" smtClean="0"/>
          </a:p>
          <a:p>
            <a:r>
              <a:rPr lang="zh-CN" altLang="en-US" b="1" dirty="0" smtClean="0"/>
              <a:t>语法：</a:t>
            </a:r>
            <a:r>
              <a:rPr lang="en-US" altLang="zh-CN" b="1" dirty="0" err="1" smtClean="0"/>
              <a:t>JSON.parse</a:t>
            </a:r>
            <a:r>
              <a:rPr lang="en-US" altLang="zh-CN" b="1" dirty="0" smtClean="0"/>
              <a:t>(JSON</a:t>
            </a:r>
            <a:r>
              <a:rPr lang="zh-CN" altLang="en-US" b="1" dirty="0"/>
              <a:t>字符串</a:t>
            </a:r>
            <a:r>
              <a:rPr lang="en-US" altLang="zh-CN" b="1" dirty="0" smtClean="0"/>
              <a:t>)</a:t>
            </a:r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将</a:t>
            </a:r>
            <a:r>
              <a:rPr lang="en-US" altLang="zh-CN" dirty="0"/>
              <a:t>JSON</a:t>
            </a:r>
            <a:r>
              <a:rPr lang="zh-CN" altLang="en-US" dirty="0"/>
              <a:t>字符串转换成</a:t>
            </a:r>
            <a:r>
              <a:rPr lang="zh-CN" altLang="en-US" dirty="0" smtClean="0"/>
              <a:t>对象     </a:t>
            </a:r>
            <a:r>
              <a:rPr lang="zh-CN" altLang="en-US" b="1" dirty="0" smtClean="0">
                <a:solidFill>
                  <a:srgbClr val="C00000"/>
                </a:solidFill>
              </a:rPr>
              <a:t>取出 </a:t>
            </a:r>
            <a:r>
              <a:rPr lang="zh-CN" altLang="en-US" dirty="0" smtClean="0"/>
              <a:t>时候使用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86" y="2788882"/>
            <a:ext cx="7704762" cy="9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99" y="4815116"/>
            <a:ext cx="3937733" cy="173808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3662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5864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Window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本地存储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综合案例</a:t>
            </a:r>
            <a:endParaRPr lang="en-US" altLang="zh-CN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126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</a:t>
            </a:r>
            <a:r>
              <a:rPr lang="zh-CN" altLang="en-US" b="1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就业信息表</a:t>
            </a:r>
            <a:endParaRPr lang="zh-CN" altLang="en-US" b="1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需求： 录入学生信息，页面刷新数据不丢失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231" y="2381715"/>
            <a:ext cx="7219048" cy="3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</a:t>
            </a:r>
            <a:r>
              <a:rPr lang="zh-CN" altLang="en-US" b="1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就业信息表</a:t>
            </a:r>
            <a:endParaRPr lang="zh-CN" altLang="en-US" b="1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需求： 录入学生信息，页面刷新数据不丢失</a:t>
            </a:r>
            <a:endParaRPr lang="en-US" altLang="zh-CN" dirty="0" smtClean="0"/>
          </a:p>
          <a:p>
            <a:r>
              <a:rPr lang="zh-CN" altLang="en-US" dirty="0" smtClean="0"/>
              <a:t>模块分析：</a:t>
            </a:r>
            <a:endParaRPr lang="en-US" altLang="zh-CN" dirty="0" smtClean="0"/>
          </a:p>
          <a:p>
            <a:r>
              <a:rPr lang="zh-CN" altLang="en-US" dirty="0" smtClean="0"/>
              <a:t>①：新增模块， 输入学生信息，数据会存储到本地存储中</a:t>
            </a:r>
            <a:endParaRPr lang="en-US" altLang="zh-CN" dirty="0" smtClean="0"/>
          </a:p>
          <a:p>
            <a:r>
              <a:rPr lang="zh-CN" altLang="en-US" dirty="0" smtClean="0"/>
              <a:t>②：渲染模块，数据会渲染到页面中</a:t>
            </a:r>
            <a:endParaRPr lang="en-US" altLang="zh-CN" dirty="0" smtClean="0"/>
          </a:p>
          <a:p>
            <a:r>
              <a:rPr lang="zh-CN" altLang="en-US" dirty="0" smtClean="0"/>
              <a:t>③：删除模块，点击删除按钮，会删除对应的数据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16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</a:t>
            </a:r>
            <a:r>
              <a:rPr lang="zh-CN" altLang="en-US" b="1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就业信息表</a:t>
            </a:r>
            <a:endParaRPr lang="zh-CN" altLang="en-US" b="1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需求： 录入学生信息，页面刷新数据不丢失</a:t>
            </a:r>
            <a:endParaRPr lang="en-US" altLang="zh-CN" dirty="0" smtClean="0"/>
          </a:p>
          <a:p>
            <a:r>
              <a:rPr lang="zh-CN" altLang="en-US" dirty="0"/>
              <a:t>思路</a:t>
            </a:r>
            <a:r>
              <a:rPr lang="zh-CN" altLang="en-US" dirty="0" smtClean="0"/>
              <a:t>分析：</a:t>
            </a:r>
            <a:endParaRPr lang="en-US" altLang="zh-CN" dirty="0" smtClean="0"/>
          </a:p>
          <a:p>
            <a:r>
              <a:rPr lang="zh-CN" altLang="en-US" dirty="0" smtClean="0"/>
              <a:t>①：因为页面刷新不丢失数据，所以可能存在已有数据，所以第一步，我们先找本地存储里面查找是否有数据，</a:t>
            </a:r>
            <a:r>
              <a:rPr lang="zh-CN" altLang="en-US" dirty="0" smtClean="0">
                <a:solidFill>
                  <a:srgbClr val="C00000"/>
                </a:solidFill>
              </a:rPr>
              <a:t>如果有数据先进行渲染页面，如果没有数据，我们放一个空数组，用来存放数据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②</a:t>
            </a:r>
            <a:r>
              <a:rPr lang="zh-CN" altLang="en-US" dirty="0" smtClean="0"/>
              <a:t>：</a:t>
            </a:r>
            <a:r>
              <a:rPr lang="zh-CN" altLang="en-US" dirty="0"/>
              <a:t>渲染模块，数据会渲染到页面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/>
              <a:t>③：</a:t>
            </a:r>
            <a:r>
              <a:rPr lang="zh-CN" altLang="en-US" dirty="0" smtClean="0"/>
              <a:t>新增模块， 输入学生信息，数据会存储到本地存储中，然后渲染页面</a:t>
            </a:r>
            <a:endParaRPr lang="en-US" altLang="zh-CN" dirty="0" smtClean="0"/>
          </a:p>
          <a:p>
            <a:r>
              <a:rPr lang="zh-CN" altLang="en-US" dirty="0" smtClean="0"/>
              <a:t>④：删除模块，点击删除按钮，会删除对应的数据，然后渲染页面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6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学生就业信息</a:t>
            </a:r>
            <a:r>
              <a:rPr lang="zh-CN" altLang="en-US" b="1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表</a:t>
            </a:r>
            <a:endParaRPr lang="zh-CN" altLang="en-US" b="1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289516" y="1622390"/>
            <a:ext cx="10606149" cy="4550400"/>
          </a:xfrm>
        </p:spPr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步骤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需求①：读取本地存储</a:t>
            </a:r>
            <a:r>
              <a:rPr lang="zh-CN" altLang="en-US" b="1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数据</a:t>
            </a:r>
            <a:endParaRPr lang="en-US" altLang="zh-CN" b="1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如果本地存储有数据，则返回 </a:t>
            </a: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JSON.parse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()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之后的对象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如果本地存储没有数据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，则声明一个空的数组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  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340" y="3422038"/>
            <a:ext cx="5778832" cy="319309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9949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学生就业信息</a:t>
            </a:r>
            <a:r>
              <a:rPr lang="zh-CN" altLang="en-US" b="1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表</a:t>
            </a:r>
            <a:endParaRPr lang="zh-CN" altLang="en-US" b="1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289516" y="1622390"/>
            <a:ext cx="10606149" cy="4550400"/>
          </a:xfrm>
        </p:spPr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步骤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b="1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②：渲染模块</a:t>
            </a:r>
            <a:endParaRPr lang="en-US" altLang="zh-CN" b="1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(1) </a:t>
            </a:r>
            <a:r>
              <a:rPr lang="zh-CN" altLang="en-US" dirty="0" smtClean="0"/>
              <a:t>遍历</a:t>
            </a:r>
            <a:r>
              <a:rPr lang="zh-CN" altLang="en-US" dirty="0"/>
              <a:t>数组， </a:t>
            </a:r>
            <a:r>
              <a:rPr lang="en-US" altLang="zh-CN" dirty="0" smtClean="0"/>
              <a:t>td</a:t>
            </a:r>
            <a:r>
              <a:rPr lang="zh-CN" altLang="en-US" dirty="0" smtClean="0"/>
              <a:t>里面</a:t>
            </a:r>
            <a:r>
              <a:rPr lang="zh-CN" altLang="en-US" dirty="0"/>
              <a:t>填写对应</a:t>
            </a:r>
            <a:r>
              <a:rPr lang="en-US" altLang="zh-CN" dirty="0"/>
              <a:t>td</a:t>
            </a:r>
            <a:r>
              <a:rPr lang="zh-CN" altLang="en-US" dirty="0"/>
              <a:t>数据， 并追加给 </a:t>
            </a:r>
            <a:r>
              <a:rPr lang="en-US" altLang="zh-CN" dirty="0" err="1"/>
              <a:t>tbody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(2) </a:t>
            </a:r>
            <a:r>
              <a:rPr lang="zh-CN" altLang="en-US" dirty="0" smtClean="0"/>
              <a:t>尽量减少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操作，所以此处我们不在使用创建节点，追加节点方式（后面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的做法）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11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1.1 BOM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BOM(Browser </a:t>
            </a:r>
            <a:r>
              <a:rPr lang="en-US" altLang="zh-CN" dirty="0"/>
              <a:t>Object Model </a:t>
            </a:r>
            <a:r>
              <a:rPr lang="en-US" altLang="zh-CN" dirty="0" smtClean="0"/>
              <a:t>) </a:t>
            </a:r>
            <a:r>
              <a:rPr lang="zh-CN" altLang="en-US" dirty="0" smtClean="0"/>
              <a:t>是</a:t>
            </a:r>
            <a:r>
              <a:rPr lang="zh-CN" altLang="en-US" dirty="0"/>
              <a:t>浏览器</a:t>
            </a:r>
            <a:r>
              <a:rPr lang="zh-CN" altLang="en-US" dirty="0" smtClean="0"/>
              <a:t>对象模型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/>
          </a:p>
          <a:p>
            <a:pPr marL="285750" indent="-285750"/>
            <a:r>
              <a:rPr lang="en-US" altLang="zh-CN" dirty="0" smtClean="0"/>
              <a:t>window</a:t>
            </a:r>
            <a:r>
              <a:rPr lang="zh-CN" altLang="en-US" dirty="0"/>
              <a:t>对象是一个全局对象，也可以说是</a:t>
            </a:r>
            <a:r>
              <a:rPr lang="en-US" altLang="zh-CN" dirty="0"/>
              <a:t>JavaScript</a:t>
            </a:r>
            <a:r>
              <a:rPr lang="zh-CN" altLang="en-US" dirty="0"/>
              <a:t>中的顶级对象</a:t>
            </a:r>
          </a:p>
          <a:p>
            <a:pPr marL="285750" indent="-285750"/>
            <a:r>
              <a:rPr lang="zh-CN" altLang="en-US" dirty="0" smtClean="0"/>
              <a:t>像</a:t>
            </a:r>
            <a:r>
              <a:rPr lang="en-US" altLang="zh-CN" dirty="0"/>
              <a:t>document</a:t>
            </a:r>
            <a:r>
              <a:rPr lang="zh-CN" altLang="en-US" dirty="0"/>
              <a:t>、</a:t>
            </a:r>
            <a:r>
              <a:rPr lang="en-US" altLang="zh-CN" dirty="0"/>
              <a:t>alert()</a:t>
            </a:r>
            <a:r>
              <a:rPr lang="zh-CN" altLang="en-US" dirty="0"/>
              <a:t>、</a:t>
            </a:r>
            <a:r>
              <a:rPr lang="en-US" altLang="zh-CN" dirty="0"/>
              <a:t>console.log()</a:t>
            </a:r>
            <a:r>
              <a:rPr lang="zh-CN" altLang="en-US" dirty="0"/>
              <a:t>这些都是</a:t>
            </a:r>
            <a:r>
              <a:rPr lang="en-US" altLang="zh-CN" dirty="0"/>
              <a:t>window</a:t>
            </a:r>
            <a:r>
              <a:rPr lang="zh-CN" altLang="en-US" dirty="0"/>
              <a:t>的属性，基本</a:t>
            </a:r>
            <a:r>
              <a:rPr lang="en-US" altLang="zh-CN" dirty="0"/>
              <a:t>BOM</a:t>
            </a:r>
            <a:r>
              <a:rPr lang="zh-CN" altLang="en-US" dirty="0"/>
              <a:t>的属性和方法都是</a:t>
            </a:r>
            <a:r>
              <a:rPr lang="en-US" altLang="zh-CN" dirty="0"/>
              <a:t>window</a:t>
            </a:r>
            <a:r>
              <a:rPr lang="zh-CN" altLang="en-US" dirty="0"/>
              <a:t>的。</a:t>
            </a:r>
          </a:p>
          <a:p>
            <a:pPr marL="285750" indent="-285750"/>
            <a:r>
              <a:rPr lang="zh-CN" altLang="en-US" dirty="0" smtClean="0"/>
              <a:t>所有</a:t>
            </a:r>
            <a:r>
              <a:rPr lang="zh-CN" altLang="en-US" dirty="0"/>
              <a:t>通过</a:t>
            </a:r>
            <a:r>
              <a:rPr lang="en-US" altLang="zh-CN" dirty="0" err="1"/>
              <a:t>var</a:t>
            </a:r>
            <a:r>
              <a:rPr lang="zh-CN" altLang="en-US" dirty="0"/>
              <a:t>定义在全局作用域中的变量、函数都会变成</a:t>
            </a:r>
            <a:r>
              <a:rPr lang="en-US" altLang="zh-CN" dirty="0"/>
              <a:t>window</a:t>
            </a:r>
            <a:r>
              <a:rPr lang="zh-CN" altLang="en-US" dirty="0"/>
              <a:t>对象的属性和方法</a:t>
            </a:r>
          </a:p>
          <a:p>
            <a:pPr marL="285750" indent="-285750"/>
            <a:r>
              <a:rPr lang="en-US" altLang="zh-CN" dirty="0" smtClean="0"/>
              <a:t>window</a:t>
            </a:r>
            <a:r>
              <a:rPr lang="zh-CN" altLang="en-US" dirty="0"/>
              <a:t>对象下的属性和方法调用的时候可以省略</a:t>
            </a:r>
            <a:r>
              <a:rPr lang="en-US" altLang="zh-CN" dirty="0"/>
              <a:t>window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1" y="2126598"/>
            <a:ext cx="6644443" cy="165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1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数组中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方法</a:t>
            </a:r>
            <a:r>
              <a:rPr lang="en-US" altLang="zh-CN" dirty="0"/>
              <a:t>  </a:t>
            </a:r>
            <a:r>
              <a:rPr lang="zh-CN" altLang="en-US" dirty="0">
                <a:solidFill>
                  <a:srgbClr val="262626"/>
                </a:solidFill>
              </a:rPr>
              <a:t>迭代数组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r>
              <a:rPr lang="zh-CN" altLang="en-US" b="1" dirty="0" smtClean="0"/>
              <a:t>作用：</a:t>
            </a:r>
            <a:r>
              <a:rPr lang="en-US" altLang="zh-CN" dirty="0" smtClean="0"/>
              <a:t>map</a:t>
            </a:r>
            <a:r>
              <a:rPr lang="en-US" altLang="zh-CN" dirty="0"/>
              <a:t>  </a:t>
            </a:r>
            <a:r>
              <a:rPr lang="zh-CN" altLang="en-US" dirty="0">
                <a:solidFill>
                  <a:srgbClr val="262626"/>
                </a:solidFill>
              </a:rPr>
              <a:t>迭代</a:t>
            </a:r>
            <a:r>
              <a:rPr lang="zh-CN" altLang="en-US" dirty="0" smtClean="0">
                <a:solidFill>
                  <a:srgbClr val="262626"/>
                </a:solidFill>
              </a:rPr>
              <a:t>数组</a:t>
            </a:r>
            <a:endParaRPr lang="en-US" altLang="zh-CN" dirty="0" smtClean="0"/>
          </a:p>
          <a:p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14" y="2808293"/>
            <a:ext cx="9593153" cy="19740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763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数组中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方法</a:t>
            </a:r>
            <a:r>
              <a:rPr lang="en-US" altLang="zh-CN" dirty="0"/>
              <a:t>  </a:t>
            </a:r>
            <a:r>
              <a:rPr lang="zh-CN" altLang="en-US" dirty="0">
                <a:solidFill>
                  <a:srgbClr val="262626"/>
                </a:solidFill>
              </a:rPr>
              <a:t>迭代数组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r>
              <a:rPr lang="zh-CN" altLang="en-US" b="1" dirty="0" smtClean="0"/>
              <a:t>使用场景：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map </a:t>
            </a:r>
            <a:r>
              <a:rPr lang="zh-CN" altLang="en-US" dirty="0" smtClean="0"/>
              <a:t>可以处理数据，并且</a:t>
            </a:r>
            <a:r>
              <a:rPr lang="zh-CN" altLang="en-US" b="1" dirty="0" smtClean="0">
                <a:solidFill>
                  <a:srgbClr val="C00000"/>
                </a:solidFill>
              </a:rPr>
              <a:t>返回新的数组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210" y="1519423"/>
            <a:ext cx="5261426" cy="10847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34" y="3005222"/>
            <a:ext cx="7744260" cy="21921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3472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数组中</a:t>
            </a:r>
            <a:r>
              <a:rPr lang="en-US" altLang="zh-CN" dirty="0"/>
              <a:t>join</a:t>
            </a:r>
            <a:r>
              <a:rPr lang="zh-CN" altLang="en-US" dirty="0" smtClean="0"/>
              <a:t>方法</a:t>
            </a:r>
            <a:r>
              <a:rPr lang="en-US" altLang="zh-CN" dirty="0"/>
              <a:t>  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r>
              <a:rPr lang="zh-CN" altLang="en-US" b="1" dirty="0" smtClean="0"/>
              <a:t>作用：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        join</a:t>
            </a:r>
            <a:r>
              <a:rPr lang="en-US" altLang="zh-CN" dirty="0"/>
              <a:t>()</a:t>
            </a:r>
            <a:r>
              <a:rPr lang="zh-CN" altLang="en-US" dirty="0"/>
              <a:t> 方法用于把数组中的所有元素转换一个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zh-CN" altLang="en-US" b="1" dirty="0" smtClean="0"/>
              <a:t>参数：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数组元素</a:t>
            </a:r>
            <a:r>
              <a:rPr lang="zh-CN" altLang="en-US" dirty="0"/>
              <a:t>是</a:t>
            </a:r>
            <a:r>
              <a:rPr lang="zh-CN" altLang="en-US" dirty="0" smtClean="0"/>
              <a:t>通过参数里面指定</a:t>
            </a:r>
            <a:r>
              <a:rPr lang="zh-CN" altLang="en-US" dirty="0"/>
              <a:t>的分隔符进行分隔的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3095685"/>
            <a:ext cx="8571428" cy="971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8520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学生就业信息</a:t>
            </a:r>
            <a:r>
              <a:rPr lang="zh-CN" altLang="en-US" b="1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表</a:t>
            </a:r>
            <a:endParaRPr lang="zh-CN" altLang="en-US" b="1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289516" y="1622390"/>
            <a:ext cx="10606149" cy="4550400"/>
          </a:xfrm>
        </p:spPr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步骤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b="1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②：渲染模块</a:t>
            </a:r>
            <a:endParaRPr lang="en-US" altLang="zh-CN" b="1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(1) </a:t>
            </a:r>
            <a:r>
              <a:rPr lang="zh-CN" altLang="en-US" dirty="0" smtClean="0"/>
              <a:t>遍历</a:t>
            </a:r>
            <a:r>
              <a:rPr lang="zh-CN" altLang="en-US" dirty="0"/>
              <a:t>数组， </a:t>
            </a:r>
            <a:r>
              <a:rPr lang="en-US" altLang="zh-CN" dirty="0" smtClean="0"/>
              <a:t>td</a:t>
            </a:r>
            <a:r>
              <a:rPr lang="zh-CN" altLang="en-US" dirty="0" smtClean="0"/>
              <a:t>里面</a:t>
            </a:r>
            <a:r>
              <a:rPr lang="zh-CN" altLang="en-US" dirty="0"/>
              <a:t>填写对应</a:t>
            </a:r>
            <a:r>
              <a:rPr lang="en-US" altLang="zh-CN" dirty="0"/>
              <a:t>td</a:t>
            </a:r>
            <a:r>
              <a:rPr lang="zh-CN" altLang="en-US" dirty="0"/>
              <a:t>数据， 并追加给 </a:t>
            </a:r>
            <a:r>
              <a:rPr lang="en-US" altLang="zh-CN" dirty="0" err="1"/>
              <a:t>tbody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(2) </a:t>
            </a:r>
            <a:r>
              <a:rPr lang="zh-CN" altLang="en-US" dirty="0" smtClean="0"/>
              <a:t>尽量减少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操作，所以此处我们不在使用创建节点，追加节点方式（后面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的做法）</a:t>
            </a:r>
            <a:endParaRPr lang="en-US" altLang="zh-CN" dirty="0" smtClean="0"/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(3)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我们使用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map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方法遍历数组，直接返回 整个</a:t>
            </a:r>
            <a:r>
              <a:rPr lang="en-US" altLang="zh-CN" dirty="0" err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tr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 里面包含所有修改后的 </a:t>
            </a:r>
            <a:r>
              <a:rPr lang="en-US" altLang="zh-CN" dirty="0" err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tr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标签， 里面更换数据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(4)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但是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map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方法返回的是一个修改后的数组，怎么办？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</a:t>
            </a:r>
            <a:r>
              <a:rPr lang="zh-CN" altLang="en-US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所以我们通过</a:t>
            </a:r>
            <a:r>
              <a:rPr lang="en-US" altLang="zh-CN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join</a:t>
            </a:r>
            <a:r>
              <a:rPr lang="zh-CN" altLang="en-US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方法转换为字符串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 smtClean="0"/>
              <a:t>            (5) </a:t>
            </a:r>
            <a:r>
              <a:rPr lang="zh-CN" altLang="en-US" dirty="0" smtClean="0"/>
              <a:t>把返回的结果， 通过 </a:t>
            </a:r>
            <a:r>
              <a:rPr lang="en-US" altLang="zh-CN" dirty="0" err="1" smtClean="0"/>
              <a:t>innerHTML</a:t>
            </a:r>
            <a:r>
              <a:rPr lang="en-US" altLang="zh-CN" dirty="0" smtClean="0"/>
              <a:t> </a:t>
            </a:r>
            <a:r>
              <a:rPr lang="zh-CN" altLang="en-US" dirty="0" smtClean="0"/>
              <a:t>赋值给 </a:t>
            </a:r>
            <a:r>
              <a:rPr lang="en-US" altLang="zh-CN" dirty="0" err="1" smtClean="0"/>
              <a:t>tbody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066" y="3857117"/>
            <a:ext cx="3547533" cy="255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2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数组中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方法</a:t>
            </a:r>
            <a:r>
              <a:rPr lang="en-US" altLang="zh-CN" dirty="0"/>
              <a:t>  </a:t>
            </a:r>
            <a:r>
              <a:rPr lang="zh-CN" altLang="en-US" dirty="0">
                <a:solidFill>
                  <a:srgbClr val="262626"/>
                </a:solidFill>
              </a:rPr>
              <a:t>迭代数组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r>
              <a:rPr lang="zh-CN" altLang="en-US" b="1" dirty="0" smtClean="0"/>
              <a:t>使用场景：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map </a:t>
            </a:r>
            <a:r>
              <a:rPr lang="zh-CN" altLang="en-US" dirty="0" smtClean="0"/>
              <a:t>可以处理数据，并且</a:t>
            </a:r>
            <a:r>
              <a:rPr lang="zh-CN" altLang="en-US" b="1" dirty="0" smtClean="0">
                <a:solidFill>
                  <a:srgbClr val="C00000"/>
                </a:solidFill>
              </a:rPr>
              <a:t>返回新的数组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[                                 ,                                   ]   </a:t>
            </a:r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30" y="2980265"/>
            <a:ext cx="1533104" cy="17232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083" y="2912532"/>
            <a:ext cx="1461928" cy="17232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32400" y="3697486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</a:t>
            </a:r>
            <a:r>
              <a:rPr lang="en-US" altLang="zh-CN" sz="20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oin(‘’)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796504" y="3803409"/>
            <a:ext cx="346340" cy="18826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6371304" y="3803409"/>
            <a:ext cx="346340" cy="18826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844" y="2366151"/>
            <a:ext cx="1478002" cy="3062780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8993821" y="3747737"/>
            <a:ext cx="346340" cy="18826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8008" y="2077922"/>
            <a:ext cx="1658450" cy="371615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180844" y="1730098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818008" y="1631476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追加给</a:t>
            </a:r>
            <a:r>
              <a:rPr lang="en-US" altLang="zh-CN" sz="2000" dirty="0" err="1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tbody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381" y="5069577"/>
            <a:ext cx="5356721" cy="144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8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2" grpId="0" animBg="1"/>
      <p:bldP spid="14" grpId="0"/>
      <p:bldP spid="1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数组中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方法</a:t>
            </a:r>
            <a:r>
              <a:rPr lang="en-US" altLang="zh-CN" dirty="0"/>
              <a:t>  </a:t>
            </a:r>
            <a:r>
              <a:rPr lang="zh-CN" altLang="en-US" dirty="0">
                <a:solidFill>
                  <a:srgbClr val="262626"/>
                </a:solidFill>
              </a:rPr>
              <a:t>迭代数组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r>
              <a:rPr lang="zh-CN" altLang="en-US" b="1" dirty="0" smtClean="0"/>
              <a:t>使用场景：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map </a:t>
            </a:r>
            <a:r>
              <a:rPr lang="zh-CN" altLang="en-US" dirty="0" smtClean="0"/>
              <a:t>可以处理数据，并且</a:t>
            </a:r>
            <a:r>
              <a:rPr lang="zh-CN" altLang="en-US" b="1" dirty="0" smtClean="0">
                <a:solidFill>
                  <a:srgbClr val="C00000"/>
                </a:solidFill>
              </a:rPr>
              <a:t>返回新的数组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m</a:t>
            </a:r>
            <a:r>
              <a:rPr lang="en-US" altLang="zh-CN" b="1" dirty="0" smtClean="0">
                <a:solidFill>
                  <a:srgbClr val="C00000"/>
                </a:solidFill>
              </a:rPr>
              <a:t>ap </a:t>
            </a:r>
            <a:r>
              <a:rPr lang="zh-CN" altLang="en-US" b="1" dirty="0" smtClean="0">
                <a:solidFill>
                  <a:srgbClr val="C00000"/>
                </a:solidFill>
              </a:rPr>
              <a:t>也称为映射。</a:t>
            </a:r>
            <a:r>
              <a:rPr lang="zh-CN" altLang="en-US" dirty="0"/>
              <a:t>映射是</a:t>
            </a:r>
            <a:r>
              <a:rPr lang="zh-CN" altLang="en-US" dirty="0" smtClean="0"/>
              <a:t>个术语</a:t>
            </a:r>
            <a:r>
              <a:rPr lang="zh-CN" altLang="en-US" dirty="0"/>
              <a:t>，指两个元素的集之间元素相互“对应”的</a:t>
            </a:r>
            <a:r>
              <a:rPr lang="zh-CN" altLang="en-US" dirty="0" smtClean="0"/>
              <a:t>关系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21" y="2934242"/>
            <a:ext cx="4307059" cy="1819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475" y="3970379"/>
            <a:ext cx="4596546" cy="6100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7409" y="2524156"/>
            <a:ext cx="3841524" cy="677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0" name="直接箭头连接符 19"/>
          <p:cNvCxnSpPr/>
          <p:nvPr/>
        </p:nvCxnSpPr>
        <p:spPr>
          <a:xfrm flipH="1">
            <a:off x="7704667" y="3201477"/>
            <a:ext cx="16933" cy="64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8813801" y="3256213"/>
            <a:ext cx="110066" cy="58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0132378" y="3256213"/>
            <a:ext cx="235951" cy="64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56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学生就业信息</a:t>
            </a:r>
            <a:r>
              <a:rPr lang="zh-CN" altLang="en-US" b="1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表</a:t>
            </a:r>
            <a:endParaRPr lang="zh-CN" altLang="en-US" b="1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289516" y="1622390"/>
            <a:ext cx="10606149" cy="4550400"/>
          </a:xfrm>
        </p:spPr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步骤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b="1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</a:t>
            </a:r>
            <a:r>
              <a:rPr lang="zh-CN" altLang="en-US" b="1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：录入模块</a:t>
            </a:r>
            <a:endParaRPr lang="en-US" altLang="zh-CN" b="1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(1) </a:t>
            </a:r>
            <a:r>
              <a:rPr lang="zh-CN" altLang="en-US" dirty="0" smtClean="0"/>
              <a:t>事件是提交事件，同样阻止默认提交事件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(2) </a:t>
            </a:r>
            <a:r>
              <a:rPr lang="zh-CN" altLang="en-US" dirty="0" smtClean="0"/>
              <a:t>非空判断。 </a:t>
            </a:r>
            <a:endParaRPr lang="en-US" altLang="zh-CN" dirty="0" smtClean="0"/>
          </a:p>
          <a:p>
            <a:r>
              <a:rPr lang="zh-CN" altLang="en-US" dirty="0" smtClean="0"/>
              <a:t>                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获取</a:t>
            </a:r>
            <a:r>
              <a:rPr lang="zh-CN" altLang="en-US" dirty="0"/>
              <a:t>所有需要填写的表单， 他们共同特点都有 </a:t>
            </a:r>
            <a:r>
              <a:rPr lang="en-US" altLang="zh-CN" dirty="0"/>
              <a:t>name</a:t>
            </a:r>
            <a:r>
              <a:rPr lang="zh-CN" altLang="en-US" dirty="0"/>
              <a:t>属性</a:t>
            </a:r>
            <a:endParaRPr lang="en-US" altLang="zh-CN" dirty="0"/>
          </a:p>
          <a:p>
            <a:r>
              <a:rPr lang="zh-CN" altLang="en-US" dirty="0" smtClean="0"/>
              <a:t>                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遍历</a:t>
            </a:r>
            <a:r>
              <a:rPr lang="zh-CN" altLang="en-US" dirty="0"/>
              <a:t>这些表单，如果有一个值为空，则</a:t>
            </a:r>
            <a:r>
              <a:rPr lang="en-US" altLang="zh-CN" dirty="0"/>
              <a:t>return </a:t>
            </a:r>
            <a:r>
              <a:rPr lang="zh-CN" altLang="en-US" dirty="0"/>
              <a:t>返回提示输入为空中断</a:t>
            </a:r>
            <a:r>
              <a:rPr lang="zh-CN" altLang="en-US" dirty="0" smtClean="0"/>
              <a:t>程序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409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学生就业信息</a:t>
            </a:r>
            <a:r>
              <a:rPr lang="zh-CN" altLang="en-US" b="1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表</a:t>
            </a:r>
            <a:endParaRPr lang="zh-CN" altLang="en-US" b="1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289516" y="1622390"/>
            <a:ext cx="10606149" cy="4550400"/>
          </a:xfrm>
        </p:spPr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步骤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需求③ ：</a:t>
            </a:r>
            <a:r>
              <a:rPr lang="zh-CN" altLang="en-US" b="1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录入模块</a:t>
            </a:r>
            <a:endParaRPr lang="en-US" altLang="zh-CN" b="1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(3) </a:t>
            </a:r>
            <a:r>
              <a:rPr lang="zh-CN" altLang="en-US" dirty="0" smtClean="0"/>
              <a:t>创建</a:t>
            </a:r>
            <a:r>
              <a:rPr lang="zh-CN" altLang="en-US" dirty="0"/>
              <a:t>新的对象，里面存储 表单获取过来的数据，格式如右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- </a:t>
            </a:r>
            <a:r>
              <a:rPr lang="zh-CN" altLang="en-US" dirty="0" smtClean="0"/>
              <a:t>创建一个空的对象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- </a:t>
            </a:r>
            <a:r>
              <a:rPr lang="zh-CN" altLang="en-US" dirty="0" smtClean="0"/>
              <a:t>给对象追加一个 </a:t>
            </a:r>
            <a:r>
              <a:rPr lang="en-US" altLang="zh-CN" dirty="0" err="1" smtClean="0"/>
              <a:t>stuId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- </a:t>
            </a:r>
            <a:r>
              <a:rPr lang="zh-CN" altLang="en-US" dirty="0" smtClean="0"/>
              <a:t>利用刚才非空判断的循环，采取对象追加 属性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值的方式，顺便 把表单值 赋值给相应的对象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086" y="1174260"/>
            <a:ext cx="2259877" cy="208019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276" y="4656781"/>
            <a:ext cx="3685714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3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学生就业信息</a:t>
            </a:r>
            <a:r>
              <a:rPr lang="zh-CN" altLang="en-US" b="1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表</a:t>
            </a:r>
            <a:endParaRPr lang="zh-CN" altLang="en-US" b="1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289516" y="1622390"/>
            <a:ext cx="10606149" cy="4550400"/>
          </a:xfrm>
        </p:spPr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步骤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需求③ ：</a:t>
            </a:r>
            <a:r>
              <a:rPr lang="zh-CN" altLang="en-US" b="1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录入模块</a:t>
            </a:r>
            <a:endParaRPr lang="en-US" altLang="zh-CN" b="1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(4)  </a:t>
            </a:r>
            <a:r>
              <a:rPr lang="zh-CN" altLang="en-US" dirty="0" smtClean="0"/>
              <a:t>追加给数组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(5)  </a:t>
            </a:r>
            <a:r>
              <a:rPr lang="zh-CN" altLang="en-US" dirty="0" smtClean="0"/>
              <a:t>放入本地存储里面， 记得一定要把数组 利用  </a:t>
            </a:r>
            <a:r>
              <a:rPr lang="en-US" altLang="zh-CN" dirty="0" err="1" smtClean="0"/>
              <a:t>JSON.stringify</a:t>
            </a:r>
            <a:r>
              <a:rPr lang="en-US" altLang="zh-CN" dirty="0" smtClean="0"/>
              <a:t>()</a:t>
            </a:r>
            <a:r>
              <a:rPr lang="zh-CN" altLang="en-US" dirty="0" smtClean="0"/>
              <a:t>存储为字符串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(6)  </a:t>
            </a:r>
            <a:r>
              <a:rPr lang="zh-CN" altLang="en-US" dirty="0" smtClean="0"/>
              <a:t>渲染页面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(7)  </a:t>
            </a:r>
            <a:r>
              <a:rPr lang="zh-CN" altLang="en-US" dirty="0" smtClean="0"/>
              <a:t>重置表单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352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>
            <a:extLst>
              <a:ext uri="{FF2B5EF4-FFF2-40B4-BE49-F238E27FC236}">
                <a16:creationId xmlns:a16="http://schemas.microsoft.com/office/drawing/2014/main" id="{B35FC0A0-BF9E-1E4F-81AB-5C98C69E6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404" y="1004927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学生信息表案例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179449" y="1810732"/>
            <a:ext cx="10496084" cy="4550400"/>
          </a:xfrm>
        </p:spPr>
        <p:txBody>
          <a:bodyPr/>
          <a:lstStyle/>
          <a:p>
            <a:r>
              <a:rPr lang="zh-CN" altLang="en-US" dirty="0" smtClean="0"/>
              <a:t>核心思路：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C00000"/>
                </a:solidFill>
              </a:rPr>
              <a:t>需求④： 点击删除模块  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        (1)  </a:t>
            </a:r>
            <a:r>
              <a:rPr lang="zh-CN" altLang="en-US" dirty="0" smtClean="0"/>
              <a:t>采用事件委托形式，给 </a:t>
            </a:r>
            <a:r>
              <a:rPr lang="en-US" altLang="zh-CN" dirty="0" err="1" smtClean="0"/>
              <a:t>tbody</a:t>
            </a:r>
            <a:r>
              <a:rPr lang="en-US" altLang="zh-CN" dirty="0" smtClean="0"/>
              <a:t> </a:t>
            </a:r>
            <a:r>
              <a:rPr lang="zh-CN" altLang="en-US" dirty="0" smtClean="0"/>
              <a:t>注册点击事件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(2)   </a:t>
            </a:r>
            <a:r>
              <a:rPr lang="zh-CN" altLang="en-US" dirty="0" smtClean="0"/>
              <a:t>点击链接，要删除的是对应数组里面的这个数据，而不是删除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节点，如何找到这个数据？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(3)  </a:t>
            </a:r>
            <a:r>
              <a:rPr lang="zh-CN" altLang="en-US" dirty="0" smtClean="0"/>
              <a:t>前面渲染数据的时候，动态给</a:t>
            </a:r>
            <a:r>
              <a:rPr lang="en-US" altLang="zh-CN" dirty="0" smtClean="0"/>
              <a:t>a</a:t>
            </a:r>
            <a:r>
              <a:rPr lang="zh-CN" altLang="en-US" dirty="0" smtClean="0"/>
              <a:t>链接添加 自定义属性 </a:t>
            </a:r>
            <a:r>
              <a:rPr lang="en-US" altLang="zh-CN" dirty="0" smtClean="0"/>
              <a:t>data-id=“0”,</a:t>
            </a:r>
            <a:r>
              <a:rPr lang="zh-CN" altLang="en-US" dirty="0" smtClean="0"/>
              <a:t>这样点击当前对象就知道索引号了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(4) </a:t>
            </a:r>
            <a:r>
              <a:rPr lang="zh-CN" altLang="en-US" dirty="0" smtClean="0"/>
              <a:t>根据索引号，利用 </a:t>
            </a:r>
            <a:r>
              <a:rPr lang="en-US" altLang="zh-CN" dirty="0" smtClean="0"/>
              <a:t>splice </a:t>
            </a:r>
            <a:r>
              <a:rPr lang="zh-CN" altLang="en-US" dirty="0" smtClean="0"/>
              <a:t>删除这条数据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(5)  </a:t>
            </a:r>
            <a:r>
              <a:rPr lang="zh-CN" altLang="en-US" dirty="0" smtClean="0"/>
              <a:t>写入本地存储， 记得</a:t>
            </a:r>
            <a:r>
              <a:rPr lang="zh-CN" altLang="en-US" dirty="0"/>
              <a:t>一定要把数组 利用  </a:t>
            </a:r>
            <a:r>
              <a:rPr lang="en-US" altLang="zh-CN" dirty="0" err="1"/>
              <a:t>JSON.stringify</a:t>
            </a:r>
            <a:r>
              <a:rPr lang="en-US" altLang="zh-CN" dirty="0"/>
              <a:t>()</a:t>
            </a:r>
            <a:r>
              <a:rPr lang="zh-CN" altLang="en-US" dirty="0"/>
              <a:t>存储为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(6)  </a:t>
            </a:r>
            <a:r>
              <a:rPr lang="zh-CN" altLang="en-US" dirty="0" smtClean="0"/>
              <a:t>重新渲染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387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对象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BOM(</a:t>
            </a:r>
            <a:r>
              <a:rPr lang="zh-CN" altLang="en-US" dirty="0" smtClean="0">
                <a:solidFill>
                  <a:schemeClr val="tx1"/>
                </a:solidFill>
              </a:rPr>
              <a:t>浏览器对象模型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定时器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zh-CN" altLang="en-US" dirty="0" smtClean="0">
                <a:solidFill>
                  <a:srgbClr val="C00000"/>
                </a:solidFill>
              </a:rPr>
              <a:t>延时函数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JS</a:t>
            </a:r>
            <a:r>
              <a:rPr lang="zh-CN" altLang="en-US" dirty="0"/>
              <a:t>执行机制</a:t>
            </a:r>
            <a:endParaRPr lang="en-US" altLang="zh-CN" dirty="0"/>
          </a:p>
          <a:p>
            <a:r>
              <a:rPr lang="en-US" altLang="zh-CN" dirty="0"/>
              <a:t>location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navigator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err="1"/>
              <a:t>histroy</a:t>
            </a:r>
            <a:r>
              <a:rPr lang="zh-CN" altLang="en-US" dirty="0"/>
              <a:t>对象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2900361" y="6032304"/>
            <a:ext cx="7922970" cy="5171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目标</a:t>
            </a:r>
            <a:r>
              <a:rPr lang="zh-CN" altLang="en-US" dirty="0"/>
              <a:t>：学习 </a:t>
            </a:r>
            <a:r>
              <a:rPr lang="en-US" altLang="zh-CN" dirty="0"/>
              <a:t>window </a:t>
            </a:r>
            <a:r>
              <a:rPr lang="zh-CN" altLang="en-US" dirty="0"/>
              <a:t>对象</a:t>
            </a:r>
            <a:r>
              <a:rPr lang="zh-CN" altLang="en-US" dirty="0" smtClean="0"/>
              <a:t>的常见属性，知道</a:t>
            </a:r>
            <a:r>
              <a:rPr lang="zh-CN" altLang="en-US" dirty="0"/>
              <a:t>各个 </a:t>
            </a:r>
            <a:r>
              <a:rPr lang="en-US" altLang="zh-CN" dirty="0"/>
              <a:t>BOM </a:t>
            </a:r>
            <a:r>
              <a:rPr lang="zh-CN" altLang="en-US" dirty="0"/>
              <a:t>对象的功能含义</a:t>
            </a:r>
          </a:p>
        </p:txBody>
      </p:sp>
    </p:spTree>
    <p:extLst>
      <p:ext uri="{BB962C8B-B14F-4D97-AF65-F5344CB8AC3E}">
        <p14:creationId xmlns:p14="http://schemas.microsoft.com/office/powerpoint/2010/main" val="174763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>
            <a:extLst>
              <a:ext uri="{FF2B5EF4-FFF2-40B4-BE49-F238E27FC236}">
                <a16:creationId xmlns:a16="http://schemas.microsoft.com/office/drawing/2014/main" id="{B35FC0A0-BF9E-1E4F-81AB-5C98C69E6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404" y="1004927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学生信息表案例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179449" y="1810732"/>
            <a:ext cx="10496084" cy="4550400"/>
          </a:xfrm>
        </p:spPr>
        <p:txBody>
          <a:bodyPr/>
          <a:lstStyle/>
          <a:p>
            <a:r>
              <a:rPr lang="zh-CN" altLang="en-US" dirty="0" smtClean="0"/>
              <a:t>核心思路：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C00000"/>
                </a:solidFill>
              </a:rPr>
              <a:t>需求⑤： 关于</a:t>
            </a:r>
            <a:r>
              <a:rPr lang="en-US" altLang="zh-CN" b="1" dirty="0" err="1" smtClean="0">
                <a:solidFill>
                  <a:srgbClr val="C00000"/>
                </a:solidFill>
              </a:rPr>
              <a:t>stuId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处理的问题  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        (1) </a:t>
            </a:r>
            <a:r>
              <a:rPr lang="zh-CN" altLang="en-US" dirty="0" smtClean="0"/>
              <a:t>最好的做法： 新增加序号应该是最后一条数据的序号 </a:t>
            </a:r>
            <a:r>
              <a:rPr lang="en-US" altLang="zh-CN" dirty="0" smtClean="0"/>
              <a:t>+ 1      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[</a:t>
            </a:r>
            <a:r>
              <a:rPr lang="zh-CN" altLang="en-US" dirty="0" smtClean="0"/>
              <a:t>数组的长度</a:t>
            </a:r>
            <a:r>
              <a:rPr lang="en-US" altLang="zh-CN" dirty="0" smtClean="0"/>
              <a:t>-1].</a:t>
            </a:r>
            <a:r>
              <a:rPr lang="en-US" altLang="zh-CN" dirty="0" err="1" smtClean="0"/>
              <a:t>stuId</a:t>
            </a:r>
            <a:r>
              <a:rPr lang="en-US" altLang="zh-CN" dirty="0" smtClean="0"/>
              <a:t> + 1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(2) </a:t>
            </a:r>
            <a:r>
              <a:rPr lang="zh-CN" altLang="en-US" dirty="0" smtClean="0"/>
              <a:t>但是要判断， 如果没有数据则是直接赋值为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，否则就采用上面的做法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61827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8717" y="1380067"/>
            <a:ext cx="7065416" cy="2523067"/>
          </a:xfrm>
        </p:spPr>
        <p:txBody>
          <a:bodyPr/>
          <a:lstStyle/>
          <a:p>
            <a:r>
              <a:rPr lang="zh-CN" altLang="en-US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整理今天笔记</a:t>
            </a:r>
            <a:endParaRPr lang="en-US" altLang="zh-CN" dirty="0" smtClean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r>
              <a:rPr lang="zh-CN" altLang="en-US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必须写出学生信息表案例 </a:t>
            </a:r>
            <a:endParaRPr lang="en-US" altLang="zh-CN" dirty="0" smtClean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r>
              <a:rPr lang="zh-CN" altLang="en-US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检测题：  </a:t>
            </a:r>
            <a:r>
              <a:rPr lang="en-US" altLang="zh-CN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PC</a:t>
            </a:r>
            <a:r>
              <a:rPr lang="zh-CN" altLang="en-US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端地址： </a:t>
            </a:r>
            <a:r>
              <a:rPr lang="en-US" altLang="zh-CN" dirty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https://ks.wjx.top/vj/eKqRAy8.aspx</a:t>
            </a:r>
          </a:p>
          <a:p>
            <a:r>
              <a:rPr lang="zh-CN" altLang="en-US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作业就是 梳理学生信息表 本地存储版本</a:t>
            </a:r>
            <a:endParaRPr lang="en-US" altLang="zh-CN" dirty="0" smtClean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99390" y="5433628"/>
            <a:ext cx="48013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今天多一份拼搏，明日多一份欢笑</a:t>
            </a:r>
            <a:endParaRPr lang="zh-CN" altLang="en-US" sz="24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700" y="4301067"/>
            <a:ext cx="2088899" cy="207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定时器</a:t>
            </a:r>
            <a:r>
              <a:rPr lang="en-US" altLang="zh-CN" dirty="0"/>
              <a:t>-</a:t>
            </a:r>
            <a:r>
              <a:rPr lang="zh-CN" altLang="en-US" dirty="0"/>
              <a:t>延时函数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02126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JavaScript </a:t>
            </a:r>
            <a:r>
              <a:rPr lang="zh-CN" altLang="en-US" dirty="0"/>
              <a:t>内置的一个用来让代码延迟执行的函数，叫 </a:t>
            </a:r>
            <a:r>
              <a:rPr lang="en-US" altLang="zh-CN" dirty="0" err="1" smtClean="0"/>
              <a:t>setTimeout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语法：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setTimeout</a:t>
            </a:r>
            <a:r>
              <a:rPr lang="en-US" altLang="zh-CN" dirty="0" smtClean="0"/>
              <a:t> </a:t>
            </a:r>
            <a:r>
              <a:rPr lang="zh-CN" altLang="en-US" dirty="0"/>
              <a:t>仅仅只执行一次，所以可以理解为就是把一段代码延迟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平时省略</a:t>
            </a:r>
            <a:r>
              <a:rPr lang="en-US" altLang="zh-CN" dirty="0" smtClean="0"/>
              <a:t>window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清除延时函数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/>
            <a:r>
              <a:rPr lang="zh-CN" altLang="en-US" b="1" dirty="0"/>
              <a:t>注意点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延时器</a:t>
            </a:r>
            <a:r>
              <a:rPr lang="zh-CN" altLang="en-US" dirty="0"/>
              <a:t>需要等待</a:t>
            </a:r>
            <a:r>
              <a:rPr lang="en-US" altLang="zh-CN" dirty="0"/>
              <a:t>,</a:t>
            </a:r>
            <a:r>
              <a:rPr lang="zh-CN" altLang="en-US" dirty="0"/>
              <a:t>所以后面的代码先执行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每</a:t>
            </a:r>
            <a:r>
              <a:rPr lang="zh-CN" altLang="en-US" dirty="0"/>
              <a:t>一次调用延时器都会产生一个新的延时器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32" y="2599284"/>
            <a:ext cx="4578801" cy="5497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32" y="4289733"/>
            <a:ext cx="6507332" cy="8975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1154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定时器</a:t>
            </a:r>
            <a:r>
              <a:rPr lang="en-US" altLang="zh-CN" dirty="0"/>
              <a:t>-</a:t>
            </a:r>
            <a:r>
              <a:rPr lang="zh-CN" altLang="en-US" dirty="0"/>
              <a:t>延时函数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 b="1" dirty="0" smtClean="0"/>
              <a:t>两种定时器对比：</a:t>
            </a:r>
            <a:r>
              <a:rPr lang="zh-CN" altLang="en-US" dirty="0"/>
              <a:t>执行的</a:t>
            </a:r>
            <a:r>
              <a:rPr lang="zh-CN" altLang="en-US" dirty="0" smtClean="0"/>
              <a:t>次数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延时</a:t>
            </a:r>
            <a:r>
              <a:rPr lang="zh-CN" altLang="en-US" dirty="0"/>
              <a:t>函数</a:t>
            </a:r>
            <a:r>
              <a:rPr lang="en-US" altLang="zh-CN" dirty="0"/>
              <a:t>: </a:t>
            </a:r>
            <a:r>
              <a:rPr lang="zh-CN" altLang="en-US" dirty="0"/>
              <a:t>执行一次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间歇</a:t>
            </a:r>
            <a:r>
              <a:rPr lang="zh-CN" altLang="en-US" dirty="0"/>
              <a:t>函数</a:t>
            </a:r>
            <a:r>
              <a:rPr lang="en-US" altLang="zh-CN" dirty="0"/>
              <a:t>:</a:t>
            </a:r>
            <a:r>
              <a:rPr lang="zh-CN" altLang="en-US" dirty="0"/>
              <a:t>每隔一段时间就执行一次</a:t>
            </a:r>
            <a:r>
              <a:rPr lang="en-US" altLang="zh-CN" dirty="0"/>
              <a:t>,</a:t>
            </a:r>
            <a:r>
              <a:rPr lang="zh-CN" altLang="en-US" dirty="0"/>
              <a:t>除非手动</a:t>
            </a:r>
            <a:r>
              <a:rPr lang="zh-CN" altLang="en-US" dirty="0" smtClean="0"/>
              <a:t>清除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771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5</a:t>
            </a: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秒钟之后消失的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广告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5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秒钟之后，广告自动消失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①：设置延时函数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②：隐藏元素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7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29609</TotalTime>
  <Words>3219</Words>
  <Application>Microsoft Office PowerPoint</Application>
  <PresentationFormat>宽屏</PresentationFormat>
  <Paragraphs>464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62</vt:i4>
      </vt:variant>
    </vt:vector>
  </HeadingPairs>
  <TitlesOfParts>
    <vt:vector size="84" baseType="lpstr">
      <vt:lpstr>Alibaba PuHuiTi</vt:lpstr>
      <vt:lpstr>Alibaba PuHuiTi B</vt:lpstr>
      <vt:lpstr>Alibaba PuHuiTi M</vt:lpstr>
      <vt:lpstr>Alibaba PuHuiTi Medium</vt:lpstr>
      <vt:lpstr>Alibaba PuHuiTi R</vt:lpstr>
      <vt:lpstr>Yu Gothic UI Semilight</vt:lpstr>
      <vt:lpstr>阿里巴巴普惠体</vt:lpstr>
      <vt:lpstr>等线</vt:lpstr>
      <vt:lpstr>黑体</vt:lpstr>
      <vt:lpstr>STKaiti</vt:lpstr>
      <vt:lpstr>STKaiti</vt:lpstr>
      <vt:lpstr>宋体</vt:lpstr>
      <vt:lpstr>微软雅黑</vt:lpstr>
      <vt:lpstr>Arial</vt:lpstr>
      <vt:lpstr>Calibri</vt:lpstr>
      <vt:lpstr>Courier New</vt:lpstr>
      <vt:lpstr>Segoe UI</vt:lpstr>
      <vt:lpstr>Verdana</vt:lpstr>
      <vt:lpstr>Wingdings</vt:lpstr>
      <vt:lpstr>封面</vt:lpstr>
      <vt:lpstr>正文设计方案</vt:lpstr>
      <vt:lpstr>5_结束页设计方案</vt:lpstr>
      <vt:lpstr>Web APIs 第五天</vt:lpstr>
      <vt:lpstr>PowerPoint 演示文稿</vt:lpstr>
      <vt:lpstr>PowerPoint 演示文稿</vt:lpstr>
      <vt:lpstr>Window对象</vt:lpstr>
      <vt:lpstr>1.1 BOM</vt:lpstr>
      <vt:lpstr>Window对象</vt:lpstr>
      <vt:lpstr>1.2 定时器-延时函数</vt:lpstr>
      <vt:lpstr>1.2 定时器-延时函数</vt:lpstr>
      <vt:lpstr>PowerPoint 演示文稿</vt:lpstr>
      <vt:lpstr>Window对象</vt:lpstr>
      <vt:lpstr>经典面试题</vt:lpstr>
      <vt:lpstr>PowerPoint 演示文稿</vt:lpstr>
      <vt:lpstr>1.3 JS 执行机制</vt:lpstr>
      <vt:lpstr>1.3 JS 执行机制</vt:lpstr>
      <vt:lpstr>PowerPoint 演示文稿</vt:lpstr>
      <vt:lpstr>PowerPoint 演示文稿</vt:lpstr>
      <vt:lpstr>PowerPoint 演示文稿</vt:lpstr>
      <vt:lpstr>Window对象</vt:lpstr>
      <vt:lpstr>1.4 location对象  </vt:lpstr>
      <vt:lpstr>一、Window对象</vt:lpstr>
      <vt:lpstr>PowerPoint 演示文稿</vt:lpstr>
      <vt:lpstr>1.4 location对象  </vt:lpstr>
      <vt:lpstr>1.4 location对象  </vt:lpstr>
      <vt:lpstr>1.4 location对象  </vt:lpstr>
      <vt:lpstr>PowerPoint 演示文稿</vt:lpstr>
      <vt:lpstr>Window对象</vt:lpstr>
      <vt:lpstr>1.5 navigator对象</vt:lpstr>
      <vt:lpstr>Window对象</vt:lpstr>
      <vt:lpstr>1.6 histroy对象</vt:lpstr>
      <vt:lpstr>PowerPoint 演示文稿</vt:lpstr>
      <vt:lpstr>本地存储</vt:lpstr>
      <vt:lpstr>2.1 本地存储介绍</vt:lpstr>
      <vt:lpstr>本地存储</vt:lpstr>
      <vt:lpstr>2.2 本地存储分类- localStorage</vt:lpstr>
      <vt:lpstr>2.2 本地存储分类- localStorage</vt:lpstr>
      <vt:lpstr>2.2 本地存储分类- localStorage</vt:lpstr>
      <vt:lpstr>2.2 本地存储分类- sessionStorage</vt:lpstr>
      <vt:lpstr>PowerPoint 演示文稿</vt:lpstr>
      <vt:lpstr>本地存储</vt:lpstr>
      <vt:lpstr>2.3 存储复杂数据类型</vt:lpstr>
      <vt:lpstr>2.3 存储复杂数据类型</vt:lpstr>
      <vt:lpstr>2.3 存储复杂数据类型</vt:lpstr>
      <vt:lpstr>2.3 存储复杂数据类型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数组中map方法  迭代数组</vt:lpstr>
      <vt:lpstr>数组中map方法  迭代数组</vt:lpstr>
      <vt:lpstr>数组中join方法  </vt:lpstr>
      <vt:lpstr>PowerPoint 演示文稿</vt:lpstr>
      <vt:lpstr>数组中map方法  迭代数组</vt:lpstr>
      <vt:lpstr>数组中map方法  迭代数组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andy</cp:lastModifiedBy>
  <cp:revision>4374</cp:revision>
  <dcterms:created xsi:type="dcterms:W3CDTF">2020-03-31T02:23:27Z</dcterms:created>
  <dcterms:modified xsi:type="dcterms:W3CDTF">2022-04-21T03:47:10Z</dcterms:modified>
</cp:coreProperties>
</file>